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261" r:id="rId2"/>
    <p:sldId id="374" r:id="rId3"/>
    <p:sldId id="325" r:id="rId4"/>
    <p:sldId id="463" r:id="rId5"/>
    <p:sldId id="378" r:id="rId6"/>
    <p:sldId id="379" r:id="rId7"/>
    <p:sldId id="380" r:id="rId8"/>
    <p:sldId id="464" r:id="rId9"/>
    <p:sldId id="465" r:id="rId10"/>
    <p:sldId id="539" r:id="rId11"/>
    <p:sldId id="541" r:id="rId12"/>
    <p:sldId id="542" r:id="rId13"/>
    <p:sldId id="472" r:id="rId14"/>
    <p:sldId id="475" r:id="rId15"/>
    <p:sldId id="480" r:id="rId16"/>
    <p:sldId id="482" r:id="rId17"/>
    <p:sldId id="483" r:id="rId18"/>
    <p:sldId id="493" r:id="rId19"/>
    <p:sldId id="494" r:id="rId20"/>
    <p:sldId id="495" r:id="rId21"/>
    <p:sldId id="469" r:id="rId22"/>
    <p:sldId id="383" r:id="rId23"/>
    <p:sldId id="384" r:id="rId24"/>
    <p:sldId id="385" r:id="rId25"/>
    <p:sldId id="386" r:id="rId26"/>
    <p:sldId id="544" r:id="rId27"/>
    <p:sldId id="387" r:id="rId28"/>
    <p:sldId id="388" r:id="rId29"/>
    <p:sldId id="389" r:id="rId30"/>
    <p:sldId id="466" r:id="rId31"/>
    <p:sldId id="467" r:id="rId32"/>
    <p:sldId id="377" r:id="rId33"/>
    <p:sldId id="502" r:id="rId34"/>
    <p:sldId id="503" r:id="rId35"/>
    <p:sldId id="504" r:id="rId36"/>
    <p:sldId id="505" r:id="rId37"/>
    <p:sldId id="506" r:id="rId38"/>
    <p:sldId id="507" r:id="rId39"/>
    <p:sldId id="508" r:id="rId40"/>
    <p:sldId id="511" r:id="rId41"/>
    <p:sldId id="512" r:id="rId42"/>
    <p:sldId id="514" r:id="rId43"/>
    <p:sldId id="421" r:id="rId44"/>
    <p:sldId id="429" r:id="rId45"/>
    <p:sldId id="515" r:id="rId46"/>
    <p:sldId id="518" r:id="rId47"/>
    <p:sldId id="520" r:id="rId48"/>
    <p:sldId id="521" r:id="rId49"/>
    <p:sldId id="516" r:id="rId50"/>
    <p:sldId id="517" r:id="rId51"/>
    <p:sldId id="440" r:id="rId52"/>
    <p:sldId id="441" r:id="rId53"/>
    <p:sldId id="522" r:id="rId54"/>
    <p:sldId id="442" r:id="rId55"/>
    <p:sldId id="443" r:id="rId56"/>
    <p:sldId id="523" r:id="rId57"/>
    <p:sldId id="524" r:id="rId58"/>
    <p:sldId id="444" r:id="rId59"/>
    <p:sldId id="445" r:id="rId60"/>
    <p:sldId id="446" r:id="rId61"/>
    <p:sldId id="447" r:id="rId62"/>
    <p:sldId id="448" r:id="rId63"/>
    <p:sldId id="449" r:id="rId64"/>
    <p:sldId id="452" r:id="rId65"/>
    <p:sldId id="526" r:id="rId66"/>
    <p:sldId id="529" r:id="rId67"/>
    <p:sldId id="530" r:id="rId68"/>
    <p:sldId id="453" r:id="rId69"/>
    <p:sldId id="454" r:id="rId70"/>
    <p:sldId id="535" r:id="rId71"/>
    <p:sldId id="461" r:id="rId72"/>
    <p:sldId id="290" r:id="rId73"/>
  </p:sldIdLst>
  <p:sldSz cx="9144000" cy="6858000" type="screen4x3"/>
  <p:notesSz cx="7102475" cy="10234613"/>
  <p:defaultTextStyle>
    <a:defPPr>
      <a:defRPr lang="zh-CN"/>
    </a:defPPr>
    <a:lvl1pPr marL="0" lvl="0" indent="0" algn="l" defTabSz="914400" eaLnBrk="1" fontAlgn="base" latinLnBrk="0" hangingPunct="1">
      <a:lnSpc>
        <a:spcPct val="100000"/>
      </a:lnSpc>
      <a:spcBef>
        <a:spcPct val="0"/>
      </a:spcBef>
      <a:spcAft>
        <a:spcPct val="0"/>
      </a:spcAft>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1" i="0" u="none" kern="1200" baseline="0">
        <a:solidFill>
          <a:schemeClr val="bg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1" i="0" u="none" kern="1200" baseline="0">
        <a:solidFill>
          <a:schemeClr val="bg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1" i="0" u="none" kern="1200" baseline="0">
        <a:solidFill>
          <a:schemeClr val="bg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1" i="0" u="none" kern="1200" baseline="0">
        <a:solidFill>
          <a:schemeClr val="bg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1" i="0" u="none" kern="1200" baseline="0">
        <a:solidFill>
          <a:schemeClr val="bg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1" i="0" u="none" kern="1200" baseline="0">
        <a:solidFill>
          <a:schemeClr val="bg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1" i="0" u="none" kern="1200" baseline="0">
        <a:solidFill>
          <a:schemeClr val="bg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1" i="0" u="none" kern="1200" baseline="0">
        <a:solidFill>
          <a:schemeClr val="bg1"/>
        </a:solidFill>
        <a:latin typeface="Times New Roman" panose="02020603050405020304" pitchFamily="18"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0000FF"/>
    <a:srgbClr val="FF3300"/>
    <a:srgbClr val="CC0000"/>
    <a:srgbClr val="FFFF00"/>
    <a:srgbClr val="CC33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41"/>
    <p:restoredTop sz="94708"/>
  </p:normalViewPr>
  <p:slideViewPr>
    <p:cSldViewPr showGuides="1">
      <p:cViewPr>
        <p:scale>
          <a:sx n="66" d="100"/>
          <a:sy n="66" d="100"/>
        </p:scale>
        <p:origin x="-732"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4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1"/>
            <a:ext cx="3041774" cy="549685"/>
          </a:xfrm>
          <a:prstGeom prst="rect">
            <a:avLst/>
          </a:prstGeom>
          <a:noFill/>
          <a:ln w="9525">
            <a:noFill/>
            <a:miter lim="800000"/>
          </a:ln>
          <a:effectLst/>
        </p:spPr>
        <p:txBody>
          <a:bodyPr vert="horz" wrap="square" lIns="94906" tIns="47453" rIns="94906" bIns="47453" numCol="1" anchor="t" anchorCtr="0" compatLnSpc="1"/>
          <a:lstStyle>
            <a:lvl1pPr>
              <a:defRPr sz="1200"/>
            </a:lvl1pPr>
          </a:lstStyle>
          <a:p>
            <a:pPr defTabSz="949056" rtl="0">
              <a:defRPr/>
            </a:pPr>
            <a:endParaRPr kumimoji="1" lang="en-US" altLang="zh-CN">
              <a:cs typeface="+mn-cs"/>
            </a:endParaRPr>
          </a:p>
        </p:txBody>
      </p:sp>
      <p:sp>
        <p:nvSpPr>
          <p:cNvPr id="45059" name="Rectangle 3"/>
          <p:cNvSpPr>
            <a:spLocks noGrp="1" noChangeArrowheads="1"/>
          </p:cNvSpPr>
          <p:nvPr>
            <p:ph type="dt" sz="quarter" idx="1"/>
          </p:nvPr>
        </p:nvSpPr>
        <p:spPr bwMode="auto">
          <a:xfrm>
            <a:off x="4002334" y="1"/>
            <a:ext cx="3121820" cy="549685"/>
          </a:xfrm>
          <a:prstGeom prst="rect">
            <a:avLst/>
          </a:prstGeom>
          <a:noFill/>
          <a:ln w="9525">
            <a:noFill/>
            <a:miter lim="800000"/>
          </a:ln>
          <a:effectLst/>
        </p:spPr>
        <p:txBody>
          <a:bodyPr vert="horz" wrap="square" lIns="94906" tIns="47453" rIns="94906" bIns="47453" numCol="1" anchor="t" anchorCtr="0" compatLnSpc="1"/>
          <a:lstStyle>
            <a:lvl1pPr algn="r">
              <a:defRPr sz="1200"/>
            </a:lvl1pPr>
          </a:lstStyle>
          <a:p>
            <a:pPr defTabSz="949056" rtl="0">
              <a:defRPr/>
            </a:pPr>
            <a:endParaRPr kumimoji="1" lang="en-US" altLang="zh-CN">
              <a:cs typeface="+mn-cs"/>
            </a:endParaRPr>
          </a:p>
        </p:txBody>
      </p:sp>
      <p:sp>
        <p:nvSpPr>
          <p:cNvPr id="45060" name="Rectangle 4"/>
          <p:cNvSpPr>
            <a:spLocks noGrp="1" noChangeArrowheads="1"/>
          </p:cNvSpPr>
          <p:nvPr>
            <p:ph type="ftr" sz="quarter" idx="2"/>
          </p:nvPr>
        </p:nvSpPr>
        <p:spPr bwMode="auto">
          <a:xfrm>
            <a:off x="0" y="9737279"/>
            <a:ext cx="3041774" cy="471159"/>
          </a:xfrm>
          <a:prstGeom prst="rect">
            <a:avLst/>
          </a:prstGeom>
          <a:noFill/>
          <a:ln w="9525">
            <a:noFill/>
            <a:miter lim="800000"/>
          </a:ln>
          <a:effectLst/>
        </p:spPr>
        <p:txBody>
          <a:bodyPr vert="horz" wrap="square" lIns="94906" tIns="47453" rIns="94906" bIns="47453" numCol="1" anchor="b" anchorCtr="0" compatLnSpc="1"/>
          <a:lstStyle>
            <a:lvl1pPr>
              <a:defRPr sz="1200"/>
            </a:lvl1pPr>
          </a:lstStyle>
          <a:p>
            <a:pPr defTabSz="949056" rtl="0">
              <a:defRPr/>
            </a:pPr>
            <a:endParaRPr kumimoji="1" lang="en-US" altLang="zh-CN">
              <a:cs typeface="+mn-cs"/>
            </a:endParaRPr>
          </a:p>
        </p:txBody>
      </p:sp>
      <p:sp>
        <p:nvSpPr>
          <p:cNvPr id="45061" name="Rectangle 5"/>
          <p:cNvSpPr>
            <a:spLocks noGrp="1" noChangeArrowheads="1"/>
          </p:cNvSpPr>
          <p:nvPr>
            <p:ph type="sldNum" sz="quarter" idx="3"/>
          </p:nvPr>
        </p:nvSpPr>
        <p:spPr bwMode="auto">
          <a:xfrm>
            <a:off x="4002334" y="9737279"/>
            <a:ext cx="3121820" cy="471159"/>
          </a:xfrm>
          <a:prstGeom prst="rect">
            <a:avLst/>
          </a:prstGeom>
          <a:noFill/>
          <a:ln w="9525">
            <a:noFill/>
            <a:miter lim="800000"/>
          </a:ln>
          <a:effectLst/>
        </p:spPr>
        <p:txBody>
          <a:bodyPr vert="horz" wrap="square" lIns="94906" tIns="47453" rIns="94906" bIns="47453" numCol="1" anchor="b" anchorCtr="0" compatLnSpc="1"/>
          <a:lstStyle/>
          <a:p>
            <a:pPr lvl="0" algn="r" eaLnBrk="1" hangingPunct="1"/>
            <a:fld id="{9A0DB2DC-4C9A-4742-B13C-FB6460FD3503}" type="slidenum">
              <a:rPr lang="en-US" altLang="zh-CN" sz="1200"/>
              <a:t>‹#›</a:t>
            </a:fld>
            <a:endParaRPr lang="en-US" altLang="zh-CN" sz="1200"/>
          </a:p>
        </p:txBody>
      </p:sp>
    </p:spTree>
    <p:extLst>
      <p:ext uri="{BB962C8B-B14F-4D97-AF65-F5344CB8AC3E}">
        <p14:creationId xmlns:p14="http://schemas.microsoft.com/office/powerpoint/2010/main" val="2595457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4565" cy="557727"/>
          </a:xfrm>
          <a:prstGeom prst="rect">
            <a:avLst/>
          </a:prstGeom>
        </p:spPr>
        <p:txBody>
          <a:bodyPr vert="horz" lIns="94906" tIns="47453" rIns="94906" bIns="47453" rtlCol="0"/>
          <a:lstStyle>
            <a:lvl1pPr algn="l">
              <a:defRPr sz="1200"/>
            </a:lvl1pPr>
          </a:lstStyle>
          <a:p>
            <a:endParaRPr lang="zh-CN" altLang="en-US"/>
          </a:p>
        </p:txBody>
      </p:sp>
      <p:sp>
        <p:nvSpPr>
          <p:cNvPr id="3" name="日期占位符 2"/>
          <p:cNvSpPr>
            <a:spLocks noGrp="1"/>
          </p:cNvSpPr>
          <p:nvPr>
            <p:ph type="dt" idx="1"/>
          </p:nvPr>
        </p:nvSpPr>
        <p:spPr>
          <a:xfrm>
            <a:off x="3966657" y="0"/>
            <a:ext cx="3034565" cy="557727"/>
          </a:xfrm>
          <a:prstGeom prst="rect">
            <a:avLst/>
          </a:prstGeom>
        </p:spPr>
        <p:txBody>
          <a:bodyPr vert="horz" lIns="94906" tIns="47453" rIns="94906" bIns="47453" rtlCol="0"/>
          <a:lstStyle>
            <a:lvl1pPr algn="r">
              <a:defRPr sz="1200"/>
            </a:lvl1pPr>
          </a:lstStyle>
          <a:p>
            <a:fld id="{D2A48B96-639E-45A3-A0BA-2464DFDB1FAA}" type="datetimeFigureOut">
              <a:rPr lang="zh-CN" altLang="en-US" smtClean="0"/>
              <a:t>2018/4/9</a:t>
            </a:fld>
            <a:endParaRPr lang="zh-CN" altLang="en-US"/>
          </a:p>
        </p:txBody>
      </p:sp>
      <p:sp>
        <p:nvSpPr>
          <p:cNvPr id="4" name="幻灯片图像占位符 3"/>
          <p:cNvSpPr>
            <a:spLocks noGrp="1" noRot="1" noChangeAspect="1"/>
          </p:cNvSpPr>
          <p:nvPr>
            <p:ph type="sldImg" idx="2"/>
          </p:nvPr>
        </p:nvSpPr>
        <p:spPr>
          <a:xfrm>
            <a:off x="1000125" y="1389063"/>
            <a:ext cx="5002213" cy="3751262"/>
          </a:xfrm>
          <a:prstGeom prst="rect">
            <a:avLst/>
          </a:prstGeom>
          <a:noFill/>
          <a:ln w="12700">
            <a:solidFill>
              <a:prstClr val="black"/>
            </a:solidFill>
          </a:ln>
        </p:spPr>
        <p:txBody>
          <a:bodyPr vert="horz" lIns="94906" tIns="47453" rIns="94906" bIns="47453" rtlCol="0" anchor="ctr"/>
          <a:lstStyle/>
          <a:p>
            <a:endParaRPr lang="zh-CN" altLang="en-US"/>
          </a:p>
        </p:txBody>
      </p:sp>
      <p:sp>
        <p:nvSpPr>
          <p:cNvPr id="5" name="备注占位符 4"/>
          <p:cNvSpPr>
            <a:spLocks noGrp="1"/>
          </p:cNvSpPr>
          <p:nvPr>
            <p:ph type="body" sz="quarter" idx="3"/>
          </p:nvPr>
        </p:nvSpPr>
        <p:spPr>
          <a:xfrm>
            <a:off x="700286" y="5349540"/>
            <a:ext cx="5602274" cy="4376896"/>
          </a:xfrm>
          <a:prstGeom prst="rect">
            <a:avLst/>
          </a:prstGeom>
        </p:spPr>
        <p:txBody>
          <a:bodyPr vert="horz" lIns="94906" tIns="47453" rIns="94906" bIns="47453"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558201"/>
            <a:ext cx="3034565" cy="557726"/>
          </a:xfrm>
          <a:prstGeom prst="rect">
            <a:avLst/>
          </a:prstGeom>
        </p:spPr>
        <p:txBody>
          <a:bodyPr vert="horz" lIns="94906" tIns="47453" rIns="94906" bIns="47453"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66657" y="10558201"/>
            <a:ext cx="3034565" cy="557726"/>
          </a:xfrm>
          <a:prstGeom prst="rect">
            <a:avLst/>
          </a:prstGeom>
        </p:spPr>
        <p:txBody>
          <a:bodyPr vert="horz" lIns="94906" tIns="47453" rIns="94906" bIns="47453"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366313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2018</a:t>
            </a:r>
            <a:r>
              <a:rPr lang="zh-CN" altLang="en-US" baseline="0" dirty="0" smtClean="0"/>
              <a:t> </a:t>
            </a:r>
            <a:r>
              <a:rPr lang="en-US" altLang="zh-CN" baseline="0" smtClean="0"/>
              <a:t>03 25</a:t>
            </a:r>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2772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找出公共子表达式 </a:t>
            </a:r>
            <a:r>
              <a:rPr lang="en-US" altLang="zh-CN" dirty="0" smtClean="0"/>
              <a:t>? ? </a:t>
            </a:r>
            <a:r>
              <a:rPr lang="zh-CN" altLang="en-US" dirty="0" smtClean="0"/>
              <a:t>如果这种重复出现的子表达式的结果不是很大的关系 并且从外存中读入这个关系比计算该子表达式的时间 少得多，则先计算一次公共子表达式并把结果写入中 间文件是合算的 当查询的是视图时，定义视图的表达式就是公共子表 达式</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40418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a:t>
            </a:r>
            <a:r>
              <a:rPr lang="zh-CN" altLang="en-US"/>
              <a:t>）为在全局关系上优化的结果，直接生成的查询树不这样</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2017 5 .2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2018.04.02</a:t>
            </a:r>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529910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D0D28"/>
            </a:gs>
            <a:gs pos="100000">
              <a:srgbClr val="333399"/>
            </a:gs>
          </a:gsLst>
          <a:lin ang="5400000" scaled="1"/>
          <a:tileRect/>
        </a:gra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7171"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p>
            <a:pPr lvl="0" algn="r" eaLnBrk="1" hangingPunct="1"/>
            <a:fld id="{9A0DB2DC-4C9A-4742-B13C-FB6460FD3503}" type="slidenum">
              <a:rPr lang="en-US" altLang="zh-CN" sz="1400" b="0">
                <a:solidFill>
                  <a:schemeClr val="tx1"/>
                </a:solidFill>
              </a:rPr>
              <a:t>‹#›</a:t>
            </a:fld>
            <a:endParaRPr lang="en-US" altLang="zh-CN"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fontAlgn="base">
        <a:spcBef>
          <a:spcPct val="0"/>
        </a:spcBef>
        <a:spcAft>
          <a:spcPct val="0"/>
        </a:spcAft>
        <a:defRPr kumimoji="1" sz="4400">
          <a:solidFill>
            <a:schemeClr val="bg1"/>
          </a:solidFill>
          <a:latin typeface="+mj-lt"/>
          <a:ea typeface="+mj-ea"/>
          <a:cs typeface="+mj-cs"/>
        </a:defRPr>
      </a:lvl1pPr>
      <a:lvl2pPr algn="ctr" rtl="0"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bg1"/>
          </a:solidFill>
          <a:latin typeface="+mn-lt"/>
          <a:ea typeface="+mn-ea"/>
          <a:cs typeface="+mn-cs"/>
        </a:defRPr>
      </a:lvl1pPr>
      <a:lvl2pPr marL="742950" indent="-285750" algn="l" rtl="0" fontAlgn="base">
        <a:spcBef>
          <a:spcPct val="20000"/>
        </a:spcBef>
        <a:spcAft>
          <a:spcPct val="0"/>
        </a:spcAft>
        <a:buChar char="–"/>
        <a:defRPr kumimoji="1" sz="2800">
          <a:solidFill>
            <a:schemeClr val="bg1"/>
          </a:solidFill>
          <a:latin typeface="+mn-lt"/>
          <a:ea typeface="+mn-ea"/>
        </a:defRPr>
      </a:lvl2pPr>
      <a:lvl3pPr marL="1143000" indent="-228600" algn="l" rtl="0" fontAlgn="base">
        <a:spcBef>
          <a:spcPct val="20000"/>
        </a:spcBef>
        <a:spcAft>
          <a:spcPct val="0"/>
        </a:spcAft>
        <a:buChar char="•"/>
        <a:defRPr kumimoji="1" sz="2400">
          <a:solidFill>
            <a:schemeClr val="bg1"/>
          </a:solidFill>
          <a:latin typeface="+mn-lt"/>
          <a:ea typeface="+mn-ea"/>
        </a:defRPr>
      </a:lvl3pPr>
      <a:lvl4pPr marL="1600200" indent="-228600" algn="l" rtl="0" fontAlgn="base">
        <a:spcBef>
          <a:spcPct val="20000"/>
        </a:spcBef>
        <a:spcAft>
          <a:spcPct val="0"/>
        </a:spcAft>
        <a:buChar char="–"/>
        <a:defRPr kumimoji="1" sz="2000">
          <a:solidFill>
            <a:schemeClr val="bg1"/>
          </a:solidFill>
          <a:latin typeface="+mn-lt"/>
          <a:ea typeface="+mn-ea"/>
        </a:defRPr>
      </a:lvl4pPr>
      <a:lvl5pPr marL="2057400" indent="-228600" algn="l" rtl="0" fontAlgn="base">
        <a:spcBef>
          <a:spcPct val="20000"/>
        </a:spcBef>
        <a:spcAft>
          <a:spcPct val="0"/>
        </a:spcAft>
        <a:buChar char="»"/>
        <a:defRPr kumimoji="1" sz="2000">
          <a:solidFill>
            <a:schemeClr val="bg1"/>
          </a:solidFill>
          <a:latin typeface="+mn-lt"/>
          <a:ea typeface="+mn-ea"/>
        </a:defRPr>
      </a:lvl5pPr>
      <a:lvl6pPr marL="2514600" indent="-228600" algn="l" rtl="0" fontAlgn="base">
        <a:spcBef>
          <a:spcPct val="20000"/>
        </a:spcBef>
        <a:spcAft>
          <a:spcPct val="0"/>
        </a:spcAft>
        <a:buChar char="»"/>
        <a:defRPr kumimoji="1" sz="2000">
          <a:solidFill>
            <a:schemeClr val="bg1"/>
          </a:solidFill>
          <a:latin typeface="+mn-lt"/>
          <a:ea typeface="+mn-ea"/>
        </a:defRPr>
      </a:lvl6pPr>
      <a:lvl7pPr marL="2971800" indent="-228600" algn="l" rtl="0" fontAlgn="base">
        <a:spcBef>
          <a:spcPct val="20000"/>
        </a:spcBef>
        <a:spcAft>
          <a:spcPct val="0"/>
        </a:spcAft>
        <a:buChar char="»"/>
        <a:defRPr kumimoji="1" sz="2000">
          <a:solidFill>
            <a:schemeClr val="bg1"/>
          </a:solidFill>
          <a:latin typeface="+mn-lt"/>
          <a:ea typeface="+mn-ea"/>
        </a:defRPr>
      </a:lvl7pPr>
      <a:lvl8pPr marL="3429000" indent="-228600" algn="l" rtl="0" fontAlgn="base">
        <a:spcBef>
          <a:spcPct val="20000"/>
        </a:spcBef>
        <a:spcAft>
          <a:spcPct val="0"/>
        </a:spcAft>
        <a:buChar char="»"/>
        <a:defRPr kumimoji="1" sz="2000">
          <a:solidFill>
            <a:schemeClr val="bg1"/>
          </a:solidFill>
          <a:latin typeface="+mn-lt"/>
          <a:ea typeface="+mn-ea"/>
        </a:defRPr>
      </a:lvl8pPr>
      <a:lvl9pPr marL="3886200" indent="-228600" algn="l" rtl="0" fontAlgn="base">
        <a:spcBef>
          <a:spcPct val="20000"/>
        </a:spcBef>
        <a:spcAft>
          <a:spcPct val="0"/>
        </a:spcAft>
        <a:buChar char="»"/>
        <a:defRPr kumimoji="1"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I:/sy/2002-2003&#31532;&#20108;&#23398;&#26399;/&#25968;&#25454;&#24211;/&#25968;&#25454;&#24211;&#32593;&#25688;/database2/2/images/241&#25554;&#22270;1.GI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I:/sy/2002-2003&#31532;&#20108;&#23398;&#26399;/&#25968;&#25454;&#24211;/&#25968;&#25454;&#24211;&#32593;&#25688;/database2/2/images/242&#25554;&#22270;1.GI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0"/>
          <p:cNvSpPr txBox="1"/>
          <p:nvPr/>
        </p:nvSpPr>
        <p:spPr>
          <a:xfrm>
            <a:off x="1187450" y="1557338"/>
            <a:ext cx="7272338" cy="5080635"/>
          </a:xfrm>
          <a:prstGeom prst="rect">
            <a:avLst/>
          </a:prstGeom>
          <a:noFill/>
          <a:ln w="9525">
            <a:noFill/>
          </a:ln>
        </p:spPr>
        <p:txBody>
          <a:bodyPr lIns="90000" tIns="46800" rIns="90000" bIns="46800">
            <a:spAutoFit/>
          </a:bodyPr>
          <a:lstStyle/>
          <a:p>
            <a:pPr marL="457200" lvl="0" indent="-457200" eaLnBrk="1" hangingPunct="1">
              <a:lnSpc>
                <a:spcPct val="120000"/>
              </a:lnSpc>
              <a:spcBef>
                <a:spcPct val="30000"/>
              </a:spcBef>
              <a:buClr>
                <a:schemeClr val="hlink"/>
              </a:buClr>
              <a:buSzPct val="125000"/>
              <a:buAutoNum type="arabicPeriod"/>
            </a:pPr>
            <a:r>
              <a:rPr lang="zh-CN" altLang="en-US" sz="2800" dirty="0">
                <a:latin typeface="华文新魏" panose="02010800040101010101" pitchFamily="2" charset="-122"/>
                <a:ea typeface="华文新魏" panose="02010800040101010101" pitchFamily="2" charset="-122"/>
              </a:rPr>
              <a:t>分布式查询优化概述</a:t>
            </a:r>
          </a:p>
          <a:p>
            <a:pPr marL="457200" lvl="0" indent="-457200" eaLnBrk="1" hangingPunct="1">
              <a:lnSpc>
                <a:spcPct val="120000"/>
              </a:lnSpc>
              <a:spcBef>
                <a:spcPct val="30000"/>
              </a:spcBef>
              <a:buClr>
                <a:schemeClr val="hlink"/>
              </a:buClr>
              <a:buSzPct val="125000"/>
              <a:buAutoNum type="arabicPeriod"/>
            </a:pPr>
            <a:r>
              <a:rPr lang="zh-CN" altLang="en-US" sz="2800" dirty="0">
                <a:latin typeface="华文新魏" panose="02010800040101010101" pitchFamily="2" charset="-122"/>
                <a:ea typeface="华文新魏" panose="02010800040101010101" pitchFamily="2" charset="-122"/>
              </a:rPr>
              <a:t>分布式查询优化基础知识</a:t>
            </a:r>
          </a:p>
          <a:p>
            <a:pPr marL="457200" lvl="0" indent="-457200" eaLnBrk="1" hangingPunct="1">
              <a:lnSpc>
                <a:spcPct val="120000"/>
              </a:lnSpc>
              <a:spcBef>
                <a:spcPct val="30000"/>
              </a:spcBef>
              <a:buClr>
                <a:schemeClr val="hlink"/>
              </a:buClr>
              <a:buSzPct val="125000"/>
              <a:buAutoNum type="arabicPeriod"/>
            </a:pPr>
            <a:r>
              <a:rPr lang="zh-CN" altLang="en-US" sz="2800" dirty="0">
                <a:latin typeface="华文新魏" panose="02010800040101010101" pitchFamily="2" charset="-122"/>
                <a:ea typeface="华文新魏" panose="02010800040101010101" pitchFamily="2" charset="-122"/>
              </a:rPr>
              <a:t>分布式查询分类和层次结构</a:t>
            </a:r>
          </a:p>
          <a:p>
            <a:pPr marL="457200" lvl="0" indent="-457200" eaLnBrk="1" hangingPunct="1">
              <a:lnSpc>
                <a:spcPct val="120000"/>
              </a:lnSpc>
              <a:spcBef>
                <a:spcPct val="30000"/>
              </a:spcBef>
              <a:buClr>
                <a:schemeClr val="hlink"/>
              </a:buClr>
              <a:buSzPct val="125000"/>
              <a:buAutoNum type="arabicPeriod"/>
            </a:pPr>
            <a:r>
              <a:rPr lang="zh-CN" altLang="en-US" sz="2800" dirty="0">
                <a:latin typeface="华文新魏" panose="02010800040101010101" pitchFamily="2" charset="-122"/>
                <a:ea typeface="华文新魏" panose="02010800040101010101" pitchFamily="2" charset="-122"/>
              </a:rPr>
              <a:t>基于关系代数等价变换的查询优化处理</a:t>
            </a:r>
          </a:p>
          <a:p>
            <a:pPr marL="457200" lvl="0" indent="-457200" eaLnBrk="1" hangingPunct="1">
              <a:lnSpc>
                <a:spcPct val="120000"/>
              </a:lnSpc>
              <a:spcBef>
                <a:spcPct val="30000"/>
              </a:spcBef>
              <a:buClr>
                <a:schemeClr val="hlink"/>
              </a:buClr>
              <a:buSzPct val="125000"/>
              <a:buAutoNum type="arabicPeriod"/>
            </a:pPr>
            <a:r>
              <a:rPr lang="zh-CN" altLang="en-US" sz="2800" dirty="0">
                <a:latin typeface="华文新魏" panose="02010800040101010101" pitchFamily="2" charset="-122"/>
                <a:ea typeface="华文新魏" panose="02010800040101010101" pitchFamily="2" charset="-122"/>
                <a:cs typeface="+mn-ea"/>
                <a:sym typeface="+mn-ea"/>
              </a:rPr>
              <a:t>基于半连接算法的查询优化处理</a:t>
            </a:r>
          </a:p>
          <a:p>
            <a:pPr marL="457200" lvl="0" indent="-457200" eaLnBrk="1" hangingPunct="1">
              <a:lnSpc>
                <a:spcPct val="120000"/>
              </a:lnSpc>
              <a:spcBef>
                <a:spcPct val="30000"/>
              </a:spcBef>
              <a:buClr>
                <a:schemeClr val="hlink"/>
              </a:buClr>
              <a:buSzPct val="125000"/>
              <a:buAutoNum type="arabicPeriod"/>
            </a:pPr>
            <a:r>
              <a:rPr lang="zh-CN" altLang="en-US" sz="2800" dirty="0">
                <a:latin typeface="华文新魏" panose="02010800040101010101" pitchFamily="2" charset="-122"/>
                <a:ea typeface="华文新魏" panose="02010800040101010101" pitchFamily="2" charset="-122"/>
                <a:cs typeface="+mn-ea"/>
                <a:sym typeface="+mn-ea"/>
              </a:rPr>
              <a:t>基于直接连接算法的查询优化处理</a:t>
            </a:r>
          </a:p>
          <a:p>
            <a:pPr marL="457200" lvl="0" indent="-457200" eaLnBrk="1" hangingPunct="1">
              <a:lnSpc>
                <a:spcPct val="120000"/>
              </a:lnSpc>
              <a:spcBef>
                <a:spcPct val="30000"/>
              </a:spcBef>
              <a:buClr>
                <a:schemeClr val="hlink"/>
              </a:buClr>
              <a:buSzPct val="125000"/>
              <a:buAutoNum type="arabicPeriod"/>
            </a:pPr>
            <a:r>
              <a:rPr lang="zh-CN" altLang="en-US" sz="2800" dirty="0">
                <a:latin typeface="华文新魏" panose="02010800040101010101" pitchFamily="2" charset="-122"/>
                <a:ea typeface="华文新魏" panose="02010800040101010101" pitchFamily="2" charset="-122"/>
                <a:cs typeface="+mn-ea"/>
                <a:sym typeface="+mn-ea"/>
              </a:rPr>
              <a:t>直接连接操作的常用策略</a:t>
            </a:r>
            <a:endParaRPr lang="zh-CN" altLang="en-US" sz="2800" dirty="0">
              <a:latin typeface="华文新魏" panose="02010800040101010101" pitchFamily="2" charset="-122"/>
              <a:ea typeface="华文新魏" panose="02010800040101010101" pitchFamily="2" charset="-122"/>
              <a:cs typeface="+mn-ea"/>
            </a:endParaRPr>
          </a:p>
          <a:p>
            <a:pPr lvl="0" eaLnBrk="1" hangingPunct="1">
              <a:lnSpc>
                <a:spcPct val="120000"/>
              </a:lnSpc>
              <a:spcBef>
                <a:spcPct val="30000"/>
              </a:spcBef>
              <a:buClr>
                <a:srgbClr val="FF9900"/>
              </a:buClr>
              <a:buSzPct val="125000"/>
            </a:pPr>
            <a:endParaRPr lang="zh-CN" altLang="en-US" sz="2800" dirty="0">
              <a:latin typeface="华文新魏" panose="02010800040101010101" pitchFamily="2" charset="-122"/>
              <a:ea typeface="华文新魏" panose="02010800040101010101" pitchFamily="2" charset="-122"/>
              <a:cs typeface="+mn-ea"/>
            </a:endParaRPr>
          </a:p>
        </p:txBody>
      </p:sp>
      <p:sp>
        <p:nvSpPr>
          <p:cNvPr id="9219" name="AutoShape 22"/>
          <p:cNvSpPr/>
          <p:nvPr/>
        </p:nvSpPr>
        <p:spPr>
          <a:xfrm>
            <a:off x="359728" y="731520"/>
            <a:ext cx="8424862" cy="5562600"/>
          </a:xfrm>
          <a:prstGeom prst="roundRect">
            <a:avLst>
              <a:gd name="adj" fmla="val 17273"/>
            </a:avLst>
          </a:prstGeom>
          <a:noFill/>
          <a:ln w="19050" cap="flat" cmpd="sng">
            <a:solidFill>
              <a:schemeClr val="hlink"/>
            </a:solidFill>
            <a:prstDash val="solid"/>
            <a:headEnd type="none" w="med" len="med"/>
            <a:tailEnd type="none" w="med" len="med"/>
          </a:ln>
        </p:spPr>
        <p:txBody>
          <a:bodyPr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8216" name="AutoShape 24"/>
          <p:cNvSpPr>
            <a:spLocks noChangeArrowheads="1"/>
          </p:cNvSpPr>
          <p:nvPr/>
        </p:nvSpPr>
        <p:spPr bwMode="auto">
          <a:xfrm>
            <a:off x="827088" y="541338"/>
            <a:ext cx="7489825" cy="471488"/>
          </a:xfrm>
          <a:prstGeom prst="roundRect">
            <a:avLst>
              <a:gd name="adj" fmla="val 50000"/>
            </a:avLst>
          </a:prstGeom>
          <a:gradFill rotWithShape="0">
            <a:gsLst>
              <a:gs pos="0">
                <a:srgbClr val="CC3300"/>
              </a:gs>
              <a:gs pos="100000">
                <a:schemeClr val="accent2"/>
              </a:gs>
            </a:gsLst>
            <a:lin ang="0" scaled="1"/>
          </a:gradFill>
          <a:ln w="19050">
            <a:solidFill>
              <a:schemeClr val="hlink"/>
            </a:solidFill>
            <a:round/>
          </a:ln>
          <a:effectLst/>
        </p:spPr>
        <p:txBody>
          <a:bodyPr lIns="0" tIns="0" rIns="0" bIns="0" anchor="ctr"/>
          <a:lstStyle/>
          <a:p>
            <a:pPr marL="0" marR="0" lvl="0" indent="0" algn="ctr" defTabSz="914400" rtl="0" eaLnBrk="1" fontAlgn="base" latinLnBrk="0" hangingPunct="1">
              <a:lnSpc>
                <a:spcPct val="100000"/>
              </a:lnSpc>
              <a:spcBef>
                <a:spcPct val="30000"/>
              </a:spcBef>
              <a:spcAft>
                <a:spcPct val="0"/>
              </a:spcAft>
              <a:buClrTx/>
              <a:buSzTx/>
              <a:buFontTx/>
              <a:buNone/>
              <a:defRPr/>
            </a:pPr>
            <a:endParaRPr kumimoji="1" lang="zh-CN" altLang="zh-CN" sz="32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9221" name="Rectangle 25"/>
          <p:cNvSpPr/>
          <p:nvPr/>
        </p:nvSpPr>
        <p:spPr>
          <a:xfrm>
            <a:off x="1908175" y="473075"/>
            <a:ext cx="6300788" cy="579438"/>
          </a:xfrm>
          <a:prstGeom prst="rect">
            <a:avLst/>
          </a:prstGeom>
          <a:noFill/>
          <a:ln w="9525">
            <a:noFill/>
          </a:ln>
        </p:spPr>
        <p:txBody>
          <a:bodyPr wrap="none" lIns="90000" tIns="46800" rIns="90000" bIns="46800">
            <a:spAutoFit/>
          </a:bodyPr>
          <a:lstStyle/>
          <a:p>
            <a:pPr lvl="0" eaLnBrk="1" hangingPunct="1">
              <a:spcBef>
                <a:spcPct val="30000"/>
              </a:spcBef>
            </a:pPr>
            <a:r>
              <a:rPr lang="zh-CN" altLang="en-US" sz="3200" dirty="0">
                <a:latin typeface="Times New Roman" panose="02020603050405020304" pitchFamily="18" charset="0"/>
                <a:ea typeface="宋体" panose="02010600030101010101" pitchFamily="2" charset="-122"/>
              </a:rPr>
              <a:t>分布式数据库中的查询处理和优化</a:t>
            </a:r>
          </a:p>
        </p:txBody>
      </p:sp>
      <p:sp>
        <p:nvSpPr>
          <p:cNvPr id="9222" name="Rectangle 26"/>
          <p:cNvSpPr/>
          <p:nvPr/>
        </p:nvSpPr>
        <p:spPr>
          <a:xfrm>
            <a:off x="755650" y="473075"/>
            <a:ext cx="1300480" cy="584835"/>
          </a:xfrm>
          <a:prstGeom prst="rect">
            <a:avLst/>
          </a:prstGeom>
          <a:noFill/>
          <a:ln w="9525">
            <a:noFill/>
          </a:ln>
        </p:spPr>
        <p:txBody>
          <a:bodyPr wrap="none" lIns="90000" tIns="46800" rIns="90000" bIns="46800">
            <a:spAutoFit/>
          </a:bodyPr>
          <a:lstStyle/>
          <a:p>
            <a:pPr lvl="0" eaLnBrk="1" hangingPunct="1">
              <a:spcBef>
                <a:spcPct val="30000"/>
              </a:spcBef>
            </a:pPr>
            <a:r>
              <a:rPr lang="en-US" altLang="zh-CN" sz="3200">
                <a:latin typeface="Times New Roman" panose="02020603050405020304" pitchFamily="18" charset="0"/>
                <a:ea typeface="宋体" panose="02010600030101010101" pitchFamily="2" charset="-122"/>
              </a:rPr>
              <a:t> </a:t>
            </a:r>
            <a:r>
              <a:rPr lang="zh-CN" altLang="en-US" sz="3200" dirty="0">
                <a:latin typeface="Times New Roman" panose="02020603050405020304" pitchFamily="18" charset="0"/>
                <a:ea typeface="宋体" panose="02010600030101010101" pitchFamily="2" charset="-122"/>
              </a:rPr>
              <a:t>第</a:t>
            </a:r>
            <a:r>
              <a:rPr lang="en-US" altLang="zh-CN" sz="3200" dirty="0">
                <a:latin typeface="Times New Roman" panose="02020603050405020304" pitchFamily="18" charset="0"/>
                <a:ea typeface="宋体" panose="02010600030101010101" pitchFamily="2" charset="-122"/>
              </a:rPr>
              <a:t>5</a:t>
            </a:r>
            <a:r>
              <a:rPr lang="zh-CN" altLang="en-US" sz="3200" dirty="0">
                <a:latin typeface="Times New Roman" panose="02020603050405020304" pitchFamily="18" charset="0"/>
                <a:ea typeface="宋体" panose="02010600030101010101" pitchFamily="2" charset="-122"/>
              </a:rPr>
              <a:t>讲</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Line 13"/>
          <p:cNvSpPr/>
          <p:nvPr/>
        </p:nvSpPr>
        <p:spPr>
          <a:xfrm>
            <a:off x="152400" y="1773238"/>
            <a:ext cx="8839200" cy="0"/>
          </a:xfrm>
          <a:prstGeom prst="line">
            <a:avLst/>
          </a:prstGeom>
          <a:ln w="19050" cap="flat" cmpd="sng">
            <a:solidFill>
              <a:srgbClr val="FFFF00"/>
            </a:solidFill>
            <a:prstDash val="dash"/>
            <a:headEnd type="none" w="med" len="med"/>
            <a:tailEnd type="none" w="med" len="med"/>
          </a:ln>
        </p:spPr>
      </p:sp>
      <p:grpSp>
        <p:nvGrpSpPr>
          <p:cNvPr id="119813" name="Group 15"/>
          <p:cNvGrpSpPr/>
          <p:nvPr/>
        </p:nvGrpSpPr>
        <p:grpSpPr>
          <a:xfrm>
            <a:off x="107950" y="115888"/>
            <a:ext cx="5761038" cy="960437"/>
            <a:chOff x="113" y="119"/>
            <a:chExt cx="3629" cy="605"/>
          </a:xfrm>
        </p:grpSpPr>
        <p:sp>
          <p:nvSpPr>
            <p:cNvPr id="119814" name="Text Box 1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关系代数知识回顾</a:t>
              </a:r>
            </a:p>
          </p:txBody>
        </p:sp>
        <p:sp>
          <p:nvSpPr>
            <p:cNvPr id="119815" name="Line 1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119816" name="Text Box 1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119817" name="Line 19"/>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
        <p:nvSpPr>
          <p:cNvPr id="119846" name="矩形 119845"/>
          <p:cNvSpPr/>
          <p:nvPr/>
        </p:nvSpPr>
        <p:spPr>
          <a:xfrm>
            <a:off x="323850" y="1916113"/>
            <a:ext cx="8569325" cy="4362450"/>
          </a:xfrm>
          <a:prstGeom prst="rect">
            <a:avLst/>
          </a:prstGeom>
          <a:noFill/>
          <a:ln w="9525">
            <a:noFill/>
          </a:ln>
        </p:spPr>
        <p:txBody>
          <a:bodyPr>
            <a:spAutoFit/>
          </a:bodyPr>
          <a:lstStyle/>
          <a:p>
            <a:pPr marL="342900" lvl="0" indent="-342900" eaLnBrk="1" hangingPunct="1">
              <a:buClrTx/>
            </a:pPr>
            <a:r>
              <a:rPr lang="zh-CN" altLang="en-US" sz="2800" dirty="0">
                <a:latin typeface="Times New Roman" panose="02020603050405020304" pitchFamily="18" charset="0"/>
                <a:ea typeface="宋体" panose="02010600030101010101" pitchFamily="2" charset="-122"/>
              </a:rPr>
              <a:t>关系代数 </a:t>
            </a:r>
          </a:p>
          <a:p>
            <a:pPr marL="342900" lvl="0" indent="-342900" eaLnBrk="1" hangingPunct="1">
              <a:buClrTx/>
            </a:pPr>
            <a:r>
              <a:rPr lang="en-US" altLang="zh-CN" sz="2800">
                <a:latin typeface="Times New Roman" panose="02020603050405020304" pitchFamily="18" charset="0"/>
                <a:ea typeface="宋体" panose="02010600030101010101" pitchFamily="2" charset="-122"/>
              </a:rPr>
              <a:t>     —— </a:t>
            </a:r>
            <a:r>
              <a:rPr lang="zh-CN" altLang="en-US" sz="2800" dirty="0">
                <a:latin typeface="Times New Roman" panose="02020603050405020304" pitchFamily="18" charset="0"/>
                <a:ea typeface="宋体" panose="02010600030101010101" pitchFamily="2" charset="-122"/>
              </a:rPr>
              <a:t>是根据查询来生成新表的方法的集合</a:t>
            </a:r>
          </a:p>
          <a:p>
            <a:pPr marL="342900" lvl="0" indent="-342900" eaLnBrk="1" hangingPunct="1">
              <a:buClrTx/>
            </a:pPr>
            <a:endParaRPr lang="zh-CN" altLang="en-US" sz="2800" dirty="0">
              <a:latin typeface="Times New Roman" panose="02020603050405020304" pitchFamily="18" charset="0"/>
              <a:ea typeface="宋体" panose="02010600030101010101" pitchFamily="2" charset="-122"/>
            </a:endParaRPr>
          </a:p>
          <a:p>
            <a:pPr marL="342900" lvl="0" indent="-342900" eaLnBrk="1" hangingPunct="1">
              <a:buClrTx/>
            </a:pPr>
            <a:r>
              <a:rPr lang="zh-CN" altLang="en-US" sz="2800" dirty="0">
                <a:latin typeface="Times New Roman" panose="02020603050405020304" pitchFamily="18" charset="0"/>
                <a:ea typeface="宋体" panose="02010600030101010101" pitchFamily="2" charset="-122"/>
              </a:rPr>
              <a:t>关系代数的运算分成两种类型：</a:t>
            </a:r>
          </a:p>
          <a:p>
            <a:pPr marL="342900" lvl="0" indent="-342900" eaLnBrk="1" hangingPunct="1">
              <a:buClrTx/>
            </a:pPr>
            <a:endParaRPr lang="zh-CN" altLang="en-US" sz="2800" dirty="0">
              <a:latin typeface="Times New Roman" panose="02020603050405020304" pitchFamily="18" charset="0"/>
              <a:ea typeface="宋体" panose="02010600030101010101" pitchFamily="2" charset="-122"/>
            </a:endParaRPr>
          </a:p>
          <a:p>
            <a:pPr marL="800100" lvl="1" indent="-342900" eaLnBrk="1" hangingPunct="1">
              <a:buClrTx/>
              <a:buFont typeface="Wingdings" panose="05000000000000000000" pitchFamily="2" charset="2"/>
              <a:buChar char="Ø"/>
            </a:pPr>
            <a:r>
              <a:rPr lang="zh-CN" altLang="en-US" sz="2800" dirty="0">
                <a:latin typeface="Times New Roman" panose="02020603050405020304" pitchFamily="18" charset="0"/>
                <a:ea typeface="宋体" panose="02010600030101010101" pitchFamily="2" charset="-122"/>
              </a:rPr>
              <a:t> 集合运算，表实际上是“行”的集合，集合的运算是只涉及“行”的运算；</a:t>
            </a:r>
          </a:p>
          <a:p>
            <a:pPr marL="800100" lvl="1" indent="-342900" eaLnBrk="1" hangingPunct="1">
              <a:buClrTx/>
              <a:buFont typeface="Wingdings" panose="05000000000000000000" pitchFamily="2" charset="2"/>
              <a:buNone/>
            </a:pPr>
            <a:endParaRPr lang="zh-CN" altLang="en-US" sz="2800" dirty="0">
              <a:latin typeface="Times New Roman" panose="02020603050405020304" pitchFamily="18" charset="0"/>
              <a:ea typeface="宋体" panose="02010600030101010101" pitchFamily="2" charset="-122"/>
            </a:endParaRPr>
          </a:p>
          <a:p>
            <a:pPr marL="800100" lvl="1" indent="-342900" eaLnBrk="1" hangingPunct="1">
              <a:buClrTx/>
              <a:buFont typeface="Wingdings" panose="05000000000000000000" pitchFamily="2" charset="2"/>
              <a:buChar char="Ø"/>
            </a:pPr>
            <a:r>
              <a:rPr lang="zh-CN" altLang="en-US" sz="2800" dirty="0">
                <a:latin typeface="Times New Roman" panose="02020603050405020304" pitchFamily="18" charset="0"/>
                <a:ea typeface="宋体" panose="02010600030101010101" pitchFamily="2" charset="-122"/>
              </a:rPr>
              <a:t> 专门的关系运算，既涉及到“行”，也涉及到“列”的运算。</a:t>
            </a:r>
          </a:p>
        </p:txBody>
      </p:sp>
    </p:spTree>
  </p:cSld>
  <p:clrMapOvr>
    <a:masterClrMapping/>
  </p:clrMapOvr>
  <p:transition advTm="15332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文本占位符 121858"/>
          <p:cNvSpPr>
            <a:spLocks noGrp="1"/>
          </p:cNvSpPr>
          <p:nvPr>
            <p:ph type="body" idx="1"/>
          </p:nvPr>
        </p:nvSpPr>
        <p:spPr>
          <a:xfrm>
            <a:off x="762000" y="1127760"/>
            <a:ext cx="7848600" cy="5105400"/>
          </a:xfrm>
        </p:spPr>
        <p:txBody>
          <a:bodyPr/>
          <a:lstStyle/>
          <a:p>
            <a:pPr algn="just">
              <a:buFont typeface="Wingdings" panose="05000000000000000000" pitchFamily="2" charset="2"/>
              <a:buNone/>
            </a:pPr>
            <a:r>
              <a:rPr lang="zh-CN" altLang="en-US" sz="2800" dirty="0">
                <a:latin typeface="隶书" panose="02010509060101010101" pitchFamily="49" charset="-122"/>
                <a:ea typeface="隶书" panose="02010509060101010101" pitchFamily="49" charset="-122"/>
              </a:rPr>
              <a:t>集合运算</a:t>
            </a:r>
          </a:p>
          <a:p>
            <a:pPr algn="just">
              <a:buFont typeface="Wingdings" panose="05000000000000000000" pitchFamily="2" charset="2"/>
              <a:buNone/>
            </a:pP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None/>
            </a:pP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None/>
            </a:pP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None/>
            </a:pPr>
            <a:r>
              <a:rPr lang="zh-CN" altLang="en-US" sz="2800" dirty="0">
                <a:latin typeface="隶书" panose="02010509060101010101" pitchFamily="49" charset="-122"/>
                <a:ea typeface="隶书" panose="02010509060101010101" pitchFamily="49" charset="-122"/>
              </a:rPr>
              <a:t>专门的关系运算</a:t>
            </a:r>
          </a:p>
        </p:txBody>
      </p:sp>
      <p:graphicFrame>
        <p:nvGraphicFramePr>
          <p:cNvPr id="121861" name="表格 121860"/>
          <p:cNvGraphicFramePr/>
          <p:nvPr>
            <p:extLst>
              <p:ext uri="{D42A27DB-BD31-4B8C-83A1-F6EECF244321}">
                <p14:modId xmlns:p14="http://schemas.microsoft.com/office/powerpoint/2010/main" val="2585189524"/>
              </p:ext>
            </p:extLst>
          </p:nvPr>
        </p:nvGraphicFramePr>
        <p:xfrm>
          <a:off x="1447800" y="1623695"/>
          <a:ext cx="5228590" cy="1933575"/>
        </p:xfrm>
        <a:graphic>
          <a:graphicData uri="http://schemas.openxmlformats.org/drawingml/2006/table">
            <a:tbl>
              <a:tblPr/>
              <a:tblGrid>
                <a:gridCol w="1307465"/>
                <a:gridCol w="871220"/>
                <a:gridCol w="3049905"/>
              </a:tblGrid>
              <a:tr h="387350">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lgn="ctr">
                        <a:buNone/>
                      </a:pPr>
                      <a:r>
                        <a:rPr lang="zh-CN" altLang="en-US" sz="1600" b="1" baseline="0" dirty="0">
                          <a:solidFill>
                            <a:schemeClr val="bg1"/>
                          </a:solidFill>
                        </a:rPr>
                        <a:t>名称</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lgn="ctr">
                        <a:buNone/>
                      </a:pPr>
                      <a:r>
                        <a:rPr lang="zh-CN" altLang="en-US" sz="1600" b="1" baseline="0" dirty="0">
                          <a:solidFill>
                            <a:schemeClr val="bg1"/>
                          </a:solidFill>
                        </a:rPr>
                        <a:t>符号</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lgn="ctr">
                        <a:buNone/>
                      </a:pPr>
                      <a:r>
                        <a:rPr lang="zh-CN" altLang="en-US" sz="1600" b="1" baseline="0" dirty="0">
                          <a:solidFill>
                            <a:schemeClr val="bg1"/>
                          </a:solidFill>
                        </a:rPr>
                        <a:t>示例</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6715">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a:solidFill>
                            <a:schemeClr val="bg1"/>
                          </a:solidFill>
                        </a:rPr>
                        <a:t>并</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dirty="0">
                          <a:solidFill>
                            <a:schemeClr val="bg1"/>
                          </a:solidFill>
                          <a:ea typeface="MS Gothic" panose="020B0609070205080204" pitchFamily="49" charset="-128"/>
                          <a:sym typeface="Symbol" panose="05050102010706020507" pitchFamily="18" charset="2"/>
                        </a:rPr>
                        <a:t>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baseline="0">
                          <a:solidFill>
                            <a:schemeClr val="bg1"/>
                          </a:solidFill>
                        </a:rPr>
                        <a:t>R </a:t>
                      </a:r>
                      <a:r>
                        <a:rPr lang="en-US" altLang="zh-CN" sz="1600" b="1" baseline="0">
                          <a:solidFill>
                            <a:schemeClr val="bg1"/>
                          </a:solidFill>
                          <a:ea typeface="MS Gothic" panose="020B0609070205080204" pitchFamily="49" charset="-128"/>
                          <a:sym typeface="Symbol" panose="05050102010706020507" pitchFamily="18" charset="2"/>
                        </a:rPr>
                        <a:t></a:t>
                      </a:r>
                      <a:r>
                        <a:rPr lang="en-US" altLang="zh-CN" sz="1600" b="1" baseline="0">
                          <a:solidFill>
                            <a:schemeClr val="bg1"/>
                          </a:solidFill>
                        </a:rPr>
                        <a:t> S</a:t>
                      </a:r>
                      <a:r>
                        <a:rPr lang="zh-CN" altLang="en-US" sz="1600" b="1" baseline="0">
                          <a:solidFill>
                            <a:schemeClr val="bg1"/>
                          </a:solidFill>
                        </a:rPr>
                        <a:t>，</a:t>
                      </a:r>
                      <a:r>
                        <a:rPr lang="zh-CN" altLang="en-US" sz="1600" b="1" baseline="0" dirty="0">
                          <a:solidFill>
                            <a:schemeClr val="bg1"/>
                          </a:solidFill>
                        </a:rPr>
                        <a:t>或 </a:t>
                      </a:r>
                      <a:r>
                        <a:rPr lang="en-US" altLang="zh-CN" sz="1600" b="1" baseline="0">
                          <a:solidFill>
                            <a:schemeClr val="bg1"/>
                          </a:solidFill>
                        </a:rPr>
                        <a:t>R UNION 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5445">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a:solidFill>
                            <a:schemeClr val="bg1"/>
                          </a:solidFill>
                        </a:rPr>
                        <a:t>交</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dirty="0">
                          <a:solidFill>
                            <a:schemeClr val="bg1"/>
                          </a:solidFill>
                          <a:ea typeface="MS Gothic" panose="020B0609070205080204" pitchFamily="49" charset="-128"/>
                          <a:sym typeface="Symbol" panose="05050102010706020507" pitchFamily="18" charset="2"/>
                        </a:rPr>
                        <a:t></a:t>
                      </a:r>
                      <a:r>
                        <a:rPr lang="zh-CN" altLang="en-US" sz="1600" b="1" baseline="0" dirty="0">
                          <a:solidFill>
                            <a:schemeClr val="bg1"/>
                          </a:solidFill>
                          <a:ea typeface="MS Gothic" panose="020B0609070205080204" pitchFamily="49" charset="-128"/>
                        </a:rPr>
                        <a:t> </a:t>
                      </a:r>
                      <a:endParaRPr lang="zh-CN" altLang="en-US" sz="1600" b="1" baseline="0">
                        <a:solidFill>
                          <a:schemeClr val="bg1"/>
                        </a:solidFill>
                        <a:ea typeface="MS Gothic" panose="020B0609070205080204" pitchFamily="49" charset="-128"/>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baseline="0" dirty="0">
                          <a:solidFill>
                            <a:schemeClr val="bg1"/>
                          </a:solidFill>
                        </a:rPr>
                        <a:t>R </a:t>
                      </a:r>
                      <a:r>
                        <a:rPr lang="en-US" altLang="zh-CN" sz="1600" b="1" baseline="0" dirty="0">
                          <a:solidFill>
                            <a:schemeClr val="bg1"/>
                          </a:solidFill>
                          <a:ea typeface="MS Gothic" panose="020B0609070205080204" pitchFamily="49" charset="-128"/>
                          <a:sym typeface="Symbol" panose="05050102010706020507" pitchFamily="18" charset="2"/>
                        </a:rPr>
                        <a:t></a:t>
                      </a:r>
                      <a:r>
                        <a:rPr lang="en-US" altLang="zh-CN" sz="1600" b="1" baseline="0" dirty="0">
                          <a:solidFill>
                            <a:schemeClr val="bg1"/>
                          </a:solidFill>
                        </a:rPr>
                        <a:t> S</a:t>
                      </a:r>
                      <a:r>
                        <a:rPr lang="zh-CN" altLang="en-US" sz="1600" b="1" baseline="0" dirty="0">
                          <a:solidFill>
                            <a:schemeClr val="bg1"/>
                          </a:solidFill>
                        </a:rPr>
                        <a:t>，或 </a:t>
                      </a:r>
                      <a:r>
                        <a:rPr lang="en-US" altLang="zh-CN" sz="1600" b="1" baseline="0" dirty="0">
                          <a:solidFill>
                            <a:schemeClr val="bg1"/>
                          </a:solidFill>
                        </a:rPr>
                        <a:t>R INTERSECT 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7350">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a:solidFill>
                            <a:schemeClr val="bg1"/>
                          </a:solidFill>
                        </a:rPr>
                        <a:t>差</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a:solidFill>
                            <a:schemeClr val="bg1"/>
                          </a:solidFill>
                          <a:ea typeface="MS Gothic" panose="020B0609070205080204" pitchFamily="49" charset="-128"/>
                          <a:sym typeface="Symbol" panose="05050102010706020507" pitchFamily="18" charset="2"/>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baseline="0" dirty="0">
                          <a:solidFill>
                            <a:schemeClr val="bg1"/>
                          </a:solidFill>
                        </a:rPr>
                        <a:t>R </a:t>
                      </a:r>
                      <a:r>
                        <a:rPr lang="en-US" altLang="zh-CN" sz="1600" b="1" baseline="0" dirty="0">
                          <a:solidFill>
                            <a:schemeClr val="bg1"/>
                          </a:solidFill>
                          <a:ea typeface="MS Gothic" panose="020B0609070205080204" pitchFamily="49" charset="-128"/>
                          <a:sym typeface="Symbol" panose="05050102010706020507" pitchFamily="18" charset="2"/>
                        </a:rPr>
                        <a:t></a:t>
                      </a:r>
                      <a:r>
                        <a:rPr lang="en-US" altLang="zh-CN" sz="1600" b="1" baseline="0" dirty="0">
                          <a:solidFill>
                            <a:schemeClr val="bg1"/>
                          </a:solidFill>
                        </a:rPr>
                        <a:t> S</a:t>
                      </a:r>
                      <a:r>
                        <a:rPr lang="zh-CN" altLang="en-US" sz="1600" b="1" baseline="0" dirty="0">
                          <a:solidFill>
                            <a:schemeClr val="bg1"/>
                          </a:solidFill>
                        </a:rPr>
                        <a:t>，  或 </a:t>
                      </a:r>
                      <a:r>
                        <a:rPr lang="en-US" altLang="zh-CN" sz="1600" b="1" baseline="0" dirty="0">
                          <a:solidFill>
                            <a:schemeClr val="bg1"/>
                          </a:solidFill>
                        </a:rPr>
                        <a:t>R MINUS 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6715">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dirty="0">
                          <a:solidFill>
                            <a:schemeClr val="bg1"/>
                          </a:solidFill>
                        </a:rPr>
                        <a:t>笛卡儿积</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a:solidFill>
                            <a:schemeClr val="bg1"/>
                          </a:solidFill>
                          <a:ea typeface="MS Gothic" panose="020B0609070205080204" pitchFamily="49" charset="-128"/>
                          <a:sym typeface="Symbol" panose="05050102010706020507" pitchFamily="18" charset="2"/>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baseline="0" dirty="0">
                          <a:solidFill>
                            <a:schemeClr val="bg1"/>
                          </a:solidFill>
                        </a:rPr>
                        <a:t>R </a:t>
                      </a:r>
                      <a:r>
                        <a:rPr lang="en-US" altLang="zh-CN" sz="1600" b="1" baseline="0" dirty="0">
                          <a:solidFill>
                            <a:schemeClr val="bg1"/>
                          </a:solidFill>
                          <a:ea typeface="MS Gothic" panose="020B0609070205080204" pitchFamily="49" charset="-128"/>
                          <a:sym typeface="Symbol" panose="05050102010706020507" pitchFamily="18" charset="2"/>
                        </a:rPr>
                        <a:t></a:t>
                      </a:r>
                      <a:r>
                        <a:rPr lang="en-US" altLang="zh-CN" sz="1600" b="1" baseline="0" dirty="0">
                          <a:solidFill>
                            <a:schemeClr val="bg1"/>
                          </a:solidFill>
                        </a:rPr>
                        <a:t> S</a:t>
                      </a:r>
                      <a:r>
                        <a:rPr lang="zh-CN" altLang="en-US" sz="1600" b="1" baseline="0" dirty="0">
                          <a:solidFill>
                            <a:schemeClr val="bg1"/>
                          </a:solidFill>
                        </a:rPr>
                        <a:t>，  或 </a:t>
                      </a:r>
                      <a:r>
                        <a:rPr lang="en-US" altLang="zh-CN" sz="1600" b="1" baseline="0" dirty="0">
                          <a:solidFill>
                            <a:schemeClr val="bg1"/>
                          </a:solidFill>
                        </a:rPr>
                        <a:t>R TIMES 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21893" name="表格 121892"/>
          <p:cNvGraphicFramePr/>
          <p:nvPr>
            <p:extLst>
              <p:ext uri="{D42A27DB-BD31-4B8C-83A1-F6EECF244321}">
                <p14:modId xmlns:p14="http://schemas.microsoft.com/office/powerpoint/2010/main" val="1253359299"/>
              </p:ext>
            </p:extLst>
          </p:nvPr>
        </p:nvGraphicFramePr>
        <p:xfrm>
          <a:off x="1475656" y="4149080"/>
          <a:ext cx="4876800" cy="2482850"/>
        </p:xfrm>
        <a:graphic>
          <a:graphicData uri="http://schemas.openxmlformats.org/drawingml/2006/table">
            <a:tbl>
              <a:tblPr/>
              <a:tblGrid>
                <a:gridCol w="1131570"/>
                <a:gridCol w="1078230"/>
                <a:gridCol w="2667000"/>
              </a:tblGrid>
              <a:tr h="422275">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lgn="ctr">
                        <a:buNone/>
                      </a:pPr>
                      <a:r>
                        <a:rPr lang="zh-CN" altLang="en-US" sz="1600" b="1" baseline="0" dirty="0">
                          <a:solidFill>
                            <a:schemeClr val="bg1"/>
                          </a:solidFill>
                        </a:rPr>
                        <a:t>名称</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lgn="ctr">
                        <a:buNone/>
                      </a:pPr>
                      <a:r>
                        <a:rPr lang="zh-CN" altLang="en-US" sz="1600" b="1" baseline="0" dirty="0">
                          <a:solidFill>
                            <a:schemeClr val="bg1"/>
                          </a:solidFill>
                        </a:rPr>
                        <a:t>符号</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lgn="ctr">
                        <a:buNone/>
                      </a:pPr>
                      <a:r>
                        <a:rPr lang="zh-CN" altLang="en-US" sz="1600" b="1" baseline="0" dirty="0">
                          <a:solidFill>
                            <a:schemeClr val="bg1"/>
                          </a:solidFill>
                        </a:rPr>
                        <a:t>示例</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2305">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dirty="0">
                          <a:solidFill>
                            <a:schemeClr val="bg1"/>
                          </a:solidFill>
                        </a:rPr>
                        <a:t>投影</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3200" b="1" baseline="0" err="1">
                          <a:solidFill>
                            <a:schemeClr val="bg1"/>
                          </a:solidFill>
                          <a:latin typeface="Times New Roman" panose="02020603050405020304" pitchFamily="18" charset="0"/>
                          <a:ea typeface="Times New Roman" panose="02020603050405020304" pitchFamily="18" charset="0"/>
                          <a:sym typeface="+mn-ea"/>
                        </a:rPr>
                        <a:t>π</a:t>
                      </a:r>
                      <a:r>
                        <a:rPr lang="en-US" altLang="zh-CN" sz="3200" b="1" baseline="0">
                          <a:solidFill>
                            <a:schemeClr val="bg1"/>
                          </a:solidFill>
                          <a:latin typeface="Times New Roman" panose="02020603050405020304" pitchFamily="18" charset="0"/>
                          <a:ea typeface="Times New Roman" panose="02020603050405020304" pitchFamily="18" charset="0"/>
                          <a:sym typeface="+mn-ea"/>
                        </a:rPr>
                        <a:t>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3200" b="1" baseline="0" dirty="0">
                          <a:solidFill>
                            <a:schemeClr val="bg1"/>
                          </a:solidFill>
                          <a:latin typeface="Times New Roman" panose="02020603050405020304" pitchFamily="18" charset="0"/>
                          <a:ea typeface="Times New Roman" panose="02020603050405020304" pitchFamily="18" charset="0"/>
                          <a:sym typeface="+mn-ea"/>
                        </a:rPr>
                        <a:t>π</a:t>
                      </a:r>
                      <a:r>
                        <a:rPr lang="en-US" altLang="zh-CN" sz="1400" b="1" baseline="0" dirty="0">
                          <a:solidFill>
                            <a:schemeClr val="bg1"/>
                          </a:solidFill>
                          <a:ea typeface="MS Gothic" panose="020B0609070205080204" pitchFamily="49" charset="-128"/>
                          <a:sym typeface="+mn-ea"/>
                        </a:rPr>
                        <a:t>Ai1…</a:t>
                      </a:r>
                      <a:r>
                        <a:rPr lang="en-US" altLang="zh-CN" sz="1400" b="1" baseline="0" dirty="0" err="1">
                          <a:solidFill>
                            <a:schemeClr val="bg1"/>
                          </a:solidFill>
                          <a:ea typeface="MS Gothic" panose="020B0609070205080204" pitchFamily="49" charset="-128"/>
                          <a:sym typeface="+mn-ea"/>
                        </a:rPr>
                        <a:t>Aik</a:t>
                      </a:r>
                      <a:r>
                        <a:rPr lang="en-US" altLang="zh-CN" sz="2000" b="1" baseline="0" dirty="0" err="1">
                          <a:solidFill>
                            <a:schemeClr val="bg1"/>
                          </a:solidFill>
                          <a:ea typeface="MS Gothic" panose="020B0609070205080204" pitchFamily="49" charset="-128"/>
                          <a:sym typeface="+mn-ea"/>
                        </a:rPr>
                        <a:t>R</a:t>
                      </a:r>
                      <a:endParaRPr lang="en-US" altLang="zh-CN" sz="2000" b="1" baseline="0" dirty="0">
                        <a:solidFill>
                          <a:schemeClr val="bg1"/>
                        </a:solidFill>
                        <a:ea typeface="MS Gothic" panose="020B0609070205080204" pitchFamily="49" charset="-128"/>
                        <a:sym typeface="+mn-ea"/>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8330">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dirty="0">
                          <a:solidFill>
                            <a:schemeClr val="bg1"/>
                          </a:solidFill>
                        </a:rPr>
                        <a:t>选择</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3200" b="1" i="1" baseline="0" dirty="0">
                          <a:solidFill>
                            <a:schemeClr val="bg1"/>
                          </a:solidFill>
                          <a:uFillTx/>
                          <a:latin typeface="Times New Roman" panose="02020603050405020304" pitchFamily="18" charset="0"/>
                          <a:ea typeface="Times New Roman" panose="02020603050405020304" pitchFamily="18" charset="0"/>
                          <a:sym typeface="+mn-ea"/>
                        </a:rPr>
                        <a:t>σ</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altLang="zh-CN" sz="3200" b="1" i="1" baseline="0" dirty="0" smtClean="0">
                          <a:solidFill>
                            <a:schemeClr val="bg1"/>
                          </a:solidFill>
                          <a:uFillTx/>
                          <a:latin typeface="Times New Roman" panose="02020603050405020304" pitchFamily="18" charset="0"/>
                          <a:ea typeface="Times New Roman" panose="02020603050405020304" pitchFamily="18" charset="0"/>
                          <a:sym typeface="+mn-ea"/>
                        </a:rPr>
                        <a:t>σ</a:t>
                      </a:r>
                      <a:r>
                        <a:rPr lang="en-US" altLang="zh-CN" baseline="0" dirty="0" smtClean="0">
                          <a:solidFill>
                            <a:schemeClr val="bg1"/>
                          </a:solidFill>
                        </a:rPr>
                        <a:t> </a:t>
                      </a:r>
                      <a:r>
                        <a:rPr lang="en-US" altLang="zh-CN" sz="1400" b="1" baseline="0" dirty="0">
                          <a:solidFill>
                            <a:schemeClr val="bg1"/>
                          </a:solidFill>
                          <a:latin typeface="Times New Roman" panose="02020603050405020304" pitchFamily="18" charset="0"/>
                          <a:ea typeface="Times New Roman" panose="02020603050405020304" pitchFamily="18" charset="0"/>
                          <a:sym typeface="+mn-ea"/>
                        </a:rPr>
                        <a:t>C# =‘C2’ </a:t>
                      </a:r>
                      <a:r>
                        <a:rPr lang="en-US" altLang="zh-CN" sz="2000" b="1" baseline="0" dirty="0">
                          <a:solidFill>
                            <a:schemeClr val="bg1"/>
                          </a:solidFill>
                          <a:ea typeface="MS Gothic" panose="020B0609070205080204" pitchFamily="49" charset="-128"/>
                          <a:sym typeface="+mn-ea"/>
                        </a:rPr>
                        <a:t>R</a:t>
                      </a:r>
                      <a:endParaRPr lang="en-US" altLang="zh-CN" sz="2000" b="1" baseline="0" dirty="0">
                        <a:solidFill>
                          <a:schemeClr val="bg1"/>
                        </a:solidFill>
                        <a:latin typeface="Times New Roman" panose="02020603050405020304" pitchFamily="18" charset="0"/>
                        <a:ea typeface="MS Gothic" panose="020B0609070205080204" pitchFamily="49" charset="-128"/>
                        <a:sym typeface="+mn-ea"/>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4970">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dirty="0">
                          <a:solidFill>
                            <a:schemeClr val="bg1"/>
                          </a:solidFill>
                        </a:rPr>
                        <a:t>连接</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800" b="1" baseline="0">
                          <a:solidFill>
                            <a:schemeClr val="bg1"/>
                          </a:solidFill>
                          <a:latin typeface="Lucida Sans Unicode" panose="020B0602030504020204" pitchFamily="34" charset="0"/>
                          <a:ea typeface="Lucida Sans Unicode" panose="020B0602030504020204" pitchFamily="34" charset="0"/>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baseline="0" dirty="0">
                          <a:solidFill>
                            <a:schemeClr val="bg1"/>
                          </a:solidFill>
                        </a:rPr>
                        <a:t>R </a:t>
                      </a:r>
                      <a:r>
                        <a:rPr lang="en-US" altLang="zh-CN" sz="1800" b="1" baseline="0" dirty="0">
                          <a:solidFill>
                            <a:schemeClr val="bg1"/>
                          </a:solidFill>
                          <a:latin typeface="Lucida Sans Unicode" panose="020B0602030504020204" pitchFamily="34" charset="0"/>
                          <a:ea typeface="Lucida Sans Unicode" panose="020B0602030504020204" pitchFamily="34" charset="0"/>
                        </a:rPr>
                        <a:t>⋈</a:t>
                      </a:r>
                      <a:r>
                        <a:rPr lang="en-US" altLang="zh-CN" sz="1600" b="1" baseline="0" dirty="0">
                          <a:solidFill>
                            <a:schemeClr val="bg1"/>
                          </a:solidFill>
                        </a:rPr>
                        <a:t> S</a:t>
                      </a:r>
                      <a:r>
                        <a:rPr lang="zh-CN" altLang="en-US" sz="1600" b="1" baseline="0" dirty="0">
                          <a:solidFill>
                            <a:schemeClr val="bg1"/>
                          </a:solidFill>
                        </a:rPr>
                        <a:t>，或 </a:t>
                      </a:r>
                      <a:r>
                        <a:rPr lang="en-US" altLang="zh-CN" sz="1600" b="1" baseline="0" dirty="0">
                          <a:solidFill>
                            <a:schemeClr val="bg1"/>
                          </a:solidFill>
                        </a:rPr>
                        <a:t>R </a:t>
                      </a:r>
                      <a:r>
                        <a:rPr lang="en-US" altLang="zh-CN" sz="1600" b="1" baseline="0" dirty="0">
                          <a:solidFill>
                            <a:schemeClr val="bg1"/>
                          </a:solidFill>
                          <a:ea typeface="MS Gothic" panose="020B0609070205080204" pitchFamily="49" charset="-128"/>
                          <a:sym typeface="Symbol" panose="05050102010706020507" pitchFamily="18" charset="2"/>
                        </a:rPr>
                        <a:t>JOIN</a:t>
                      </a:r>
                      <a:r>
                        <a:rPr lang="en-US" altLang="zh-CN" sz="1600" b="1" baseline="0" dirty="0">
                          <a:solidFill>
                            <a:schemeClr val="bg1"/>
                          </a:solidFill>
                        </a:rPr>
                        <a:t> 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4970">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a:solidFill>
                            <a:schemeClr val="bg1"/>
                          </a:solidFill>
                        </a:rPr>
                        <a:t>除</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baseline="0">
                          <a:solidFill>
                            <a:schemeClr val="bg1"/>
                          </a:solidFill>
                          <a:ea typeface="MS Gothic" panose="020B0609070205080204" pitchFamily="49" charset="-128"/>
                          <a:sym typeface="Symbol" panose="05050102010706020507" pitchFamily="18" charset="2"/>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baseline="0" dirty="0">
                          <a:solidFill>
                            <a:schemeClr val="bg1"/>
                          </a:solidFill>
                        </a:rPr>
                        <a:t>R </a:t>
                      </a:r>
                      <a:r>
                        <a:rPr lang="en-US" altLang="zh-CN" sz="1600" b="1" baseline="0" dirty="0">
                          <a:solidFill>
                            <a:schemeClr val="bg1"/>
                          </a:solidFill>
                          <a:ea typeface="MS Gothic" panose="020B0609070205080204" pitchFamily="49" charset="-128"/>
                          <a:sym typeface="Symbol" panose="05050102010706020507" pitchFamily="18" charset="2"/>
                        </a:rPr>
                        <a:t></a:t>
                      </a:r>
                      <a:r>
                        <a:rPr lang="en-US" altLang="zh-CN" sz="1600" b="1" baseline="0" dirty="0">
                          <a:solidFill>
                            <a:schemeClr val="bg1"/>
                          </a:solidFill>
                        </a:rPr>
                        <a:t> S</a:t>
                      </a:r>
                      <a:r>
                        <a:rPr lang="zh-CN" altLang="en-US" sz="1600" b="1" baseline="0" dirty="0">
                          <a:solidFill>
                            <a:schemeClr val="bg1"/>
                          </a:solidFill>
                        </a:rPr>
                        <a:t>，  或 </a:t>
                      </a:r>
                      <a:r>
                        <a:rPr lang="en-US" altLang="zh-CN" sz="1600" b="1" baseline="0" dirty="0">
                          <a:solidFill>
                            <a:schemeClr val="bg1"/>
                          </a:solidFill>
                        </a:rPr>
                        <a:t>R DIVIDEBY 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121927" name="Group 15"/>
          <p:cNvGrpSpPr/>
          <p:nvPr/>
        </p:nvGrpSpPr>
        <p:grpSpPr>
          <a:xfrm>
            <a:off x="107950" y="115888"/>
            <a:ext cx="5761038" cy="960437"/>
            <a:chOff x="113" y="119"/>
            <a:chExt cx="3629" cy="605"/>
          </a:xfrm>
        </p:grpSpPr>
        <p:sp>
          <p:nvSpPr>
            <p:cNvPr id="121928" name="Text Box 1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关系代数知识回顾</a:t>
              </a:r>
            </a:p>
          </p:txBody>
        </p:sp>
        <p:sp>
          <p:nvSpPr>
            <p:cNvPr id="121929" name="Line 1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121930" name="Text Box 1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121931" name="Line 19"/>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
        <p:nvSpPr>
          <p:cNvPr id="121932" name="Rectangle 5"/>
          <p:cNvSpPr/>
          <p:nvPr/>
        </p:nvSpPr>
        <p:spPr>
          <a:xfrm>
            <a:off x="6477000" y="849313"/>
            <a:ext cx="2133600" cy="406400"/>
          </a:xfrm>
          <a:prstGeom prst="rect">
            <a:avLst/>
          </a:prstGeom>
          <a:gradFill rotWithShape="0">
            <a:gsLst>
              <a:gs pos="0">
                <a:srgbClr val="3333FF"/>
              </a:gs>
              <a:gs pos="100000">
                <a:srgbClr val="181876"/>
              </a:gs>
            </a:gsLst>
            <a:lin ang="5400000" scaled="1"/>
            <a:tileRect/>
          </a:gradFill>
          <a:ln w="9525" cap="flat" cmpd="sng">
            <a:solidFill>
              <a:schemeClr val="hlink"/>
            </a:solidFill>
            <a:prstDash val="solid"/>
            <a:miter/>
            <a:headEnd type="none" w="med" len="med"/>
            <a:tailEnd type="none" w="med" len="med"/>
          </a:ln>
        </p:spPr>
        <p:txBody>
          <a:bodyPr lIns="90000" tIns="46800" rIns="90000" bIns="46800" anchor="ctr">
            <a:spAutoFit/>
          </a:bodyPr>
          <a:lstStyle/>
          <a:p>
            <a:pPr lvl="0" algn="ctr" eaLnBrk="1" hangingPunct="1"/>
            <a:r>
              <a:rPr lang="zh-CN" altLang="en-US" sz="2000" dirty="0">
                <a:latin typeface="Times New Roman" panose="02020603050405020304" pitchFamily="18" charset="0"/>
                <a:ea typeface="宋体" panose="02010600030101010101" pitchFamily="2" charset="-122"/>
              </a:rPr>
              <a:t>关系模型</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文本占位符 122882"/>
          <p:cNvSpPr>
            <a:spLocks noGrp="1"/>
          </p:cNvSpPr>
          <p:nvPr>
            <p:ph type="body" idx="1"/>
          </p:nvPr>
        </p:nvSpPr>
        <p:spPr>
          <a:xfrm>
            <a:off x="838200" y="1752600"/>
            <a:ext cx="7848600" cy="914400"/>
          </a:xfrm>
        </p:spPr>
        <p:txBody>
          <a:bodyPr/>
          <a:lstStyle/>
          <a:p>
            <a:pPr marL="609600" indent="-609600" algn="just">
              <a:buNone/>
            </a:pPr>
            <a:r>
              <a:rPr lang="zh-CN" altLang="en-US" sz="2800" dirty="0">
                <a:latin typeface="隶书" panose="02010509060101010101" pitchFamily="49" charset="-122"/>
                <a:ea typeface="隶书" panose="02010509060101010101" pitchFamily="49" charset="-122"/>
              </a:rPr>
              <a:t>其它关系运算</a:t>
            </a:r>
          </a:p>
          <a:p>
            <a:pPr marL="609600" indent="-609600" algn="just">
              <a:buNone/>
            </a:pPr>
            <a:endParaRPr lang="zh-CN" altLang="en-US" sz="2800">
              <a:latin typeface="隶书" panose="02010509060101010101" pitchFamily="49" charset="-122"/>
              <a:ea typeface="隶书" panose="02010509060101010101" pitchFamily="49" charset="-122"/>
            </a:endParaRPr>
          </a:p>
        </p:txBody>
      </p:sp>
      <p:graphicFrame>
        <p:nvGraphicFramePr>
          <p:cNvPr id="122885" name="表格 122884"/>
          <p:cNvGraphicFramePr/>
          <p:nvPr>
            <p:extLst>
              <p:ext uri="{D42A27DB-BD31-4B8C-83A1-F6EECF244321}">
                <p14:modId xmlns:p14="http://schemas.microsoft.com/office/powerpoint/2010/main" val="3128921641"/>
              </p:ext>
            </p:extLst>
          </p:nvPr>
        </p:nvGraphicFramePr>
        <p:xfrm>
          <a:off x="1371600" y="2819400"/>
          <a:ext cx="6629400" cy="1889125"/>
        </p:xfrm>
        <a:graphic>
          <a:graphicData uri="http://schemas.openxmlformats.org/drawingml/2006/table">
            <a:tbl>
              <a:tblPr/>
              <a:tblGrid>
                <a:gridCol w="1143000"/>
                <a:gridCol w="914400"/>
                <a:gridCol w="1371600"/>
                <a:gridCol w="3200400"/>
              </a:tblGrid>
              <a:tr h="376238">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lgn="ctr">
                        <a:buNone/>
                      </a:pPr>
                      <a:r>
                        <a:rPr lang="zh-CN" altLang="en-US" sz="1600" b="1" dirty="0">
                          <a:solidFill>
                            <a:schemeClr val="bg1"/>
                          </a:solidFill>
                        </a:rPr>
                        <a:t>名称</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lgn="ctr">
                        <a:buNone/>
                      </a:pPr>
                      <a:r>
                        <a:rPr lang="zh-CN" altLang="en-US" sz="1600" b="1" dirty="0">
                          <a:solidFill>
                            <a:schemeClr val="bg1"/>
                          </a:solidFill>
                        </a:rPr>
                        <a:t>符号</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lgn="ctr">
                        <a:buNone/>
                      </a:pPr>
                      <a:r>
                        <a:rPr lang="zh-CN" altLang="en-US" sz="1600" b="1" dirty="0">
                          <a:solidFill>
                            <a:schemeClr val="bg1"/>
                          </a:solidFill>
                        </a:rPr>
                        <a:t>键盘格式</a:t>
                      </a:r>
                      <a:endParaRPr lang="zh-CN" altLang="en-US" sz="1600" b="1">
                        <a:solidFill>
                          <a:schemeClr val="bg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lgn="ctr">
                        <a:buNone/>
                      </a:pPr>
                      <a:r>
                        <a:rPr lang="zh-CN" altLang="en-US" sz="1600" b="1" dirty="0">
                          <a:solidFill>
                            <a:schemeClr val="bg1"/>
                          </a:solidFill>
                        </a:rPr>
                        <a:t>示例</a:t>
                      </a:r>
                      <a:endParaRPr lang="zh-CN" altLang="en-US" sz="1600" b="1">
                        <a:solidFill>
                          <a:schemeClr val="bg1"/>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5762">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dirty="0">
                          <a:solidFill>
                            <a:schemeClr val="bg1"/>
                          </a:solidFill>
                        </a:rPr>
                        <a:t>外连接</a:t>
                      </a:r>
                      <a:endParaRPr lang="zh-CN" altLang="en-US" sz="1600"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800" b="1" dirty="0">
                          <a:solidFill>
                            <a:schemeClr val="bg1"/>
                          </a:solidFill>
                          <a:latin typeface="Lucida Sans Unicode" panose="020B0602030504020204" pitchFamily="34" charset="0"/>
                          <a:ea typeface="Lucida Sans Unicode" panose="020B0602030504020204" pitchFamily="34" charset="0"/>
                        </a:rPr>
                        <a:t>⋈</a:t>
                      </a:r>
                      <a:r>
                        <a:rPr lang="en-US" altLang="zh-CN" sz="1800" b="1" baseline="-25000" dirty="0">
                          <a:solidFill>
                            <a:schemeClr val="bg1"/>
                          </a:solidFill>
                          <a:latin typeface="Lucida Sans Unicode" panose="020B0602030504020204" pitchFamily="34" charset="0"/>
                          <a:ea typeface="Lucida Sans Unicode" panose="020B0602030504020204" pitchFamily="34" charset="0"/>
                        </a:rPr>
                        <a:t>O</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dirty="0">
                          <a:solidFill>
                            <a:schemeClr val="bg1"/>
                          </a:solidFill>
                        </a:rPr>
                        <a:t>OUTERJ</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a:solidFill>
                            <a:schemeClr val="bg1"/>
                          </a:solidFill>
                        </a:rPr>
                        <a:t>R </a:t>
                      </a:r>
                      <a:r>
                        <a:rPr lang="en-US" altLang="zh-CN" sz="1800" b="1">
                          <a:solidFill>
                            <a:schemeClr val="bg1"/>
                          </a:solidFill>
                          <a:latin typeface="Lucida Sans Unicode" panose="020B0602030504020204" pitchFamily="34" charset="0"/>
                          <a:ea typeface="Lucida Sans Unicode" panose="020B0602030504020204" pitchFamily="34" charset="0"/>
                        </a:rPr>
                        <a:t>⋈</a:t>
                      </a:r>
                      <a:r>
                        <a:rPr lang="en-US" altLang="zh-CN" sz="1800" b="1" baseline="-25000">
                          <a:solidFill>
                            <a:schemeClr val="bg1"/>
                          </a:solidFill>
                          <a:latin typeface="Lucida Sans Unicode" panose="020B0602030504020204" pitchFamily="34" charset="0"/>
                          <a:ea typeface="Lucida Sans Unicode" panose="020B0602030504020204" pitchFamily="34" charset="0"/>
                        </a:rPr>
                        <a:t>O</a:t>
                      </a:r>
                      <a:r>
                        <a:rPr lang="en-US" altLang="zh-CN" sz="1600" b="1">
                          <a:solidFill>
                            <a:schemeClr val="bg1"/>
                          </a:solidFill>
                        </a:rPr>
                        <a:t> S</a:t>
                      </a:r>
                      <a:r>
                        <a:rPr lang="zh-CN" altLang="en-US" sz="1600" b="1">
                          <a:solidFill>
                            <a:schemeClr val="bg1"/>
                          </a:solidFill>
                        </a:rPr>
                        <a:t>，</a:t>
                      </a:r>
                      <a:r>
                        <a:rPr lang="zh-CN" altLang="en-US" sz="1600" b="1" dirty="0">
                          <a:solidFill>
                            <a:schemeClr val="bg1"/>
                          </a:solidFill>
                        </a:rPr>
                        <a:t>或 </a:t>
                      </a:r>
                      <a:r>
                        <a:rPr lang="en-US" altLang="zh-CN" sz="1600" b="1">
                          <a:solidFill>
                            <a:schemeClr val="bg1"/>
                          </a:solidFill>
                        </a:rPr>
                        <a:t>R OUTERJ 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4650">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a:solidFill>
                            <a:schemeClr val="bg1"/>
                          </a:solidFill>
                        </a:rPr>
                        <a:t>左</a:t>
                      </a:r>
                      <a:r>
                        <a:rPr lang="zh-CN" altLang="en-US" sz="1600" b="1" dirty="0">
                          <a:solidFill>
                            <a:schemeClr val="bg1"/>
                          </a:solidFill>
                        </a:rPr>
                        <a:t>外连接</a:t>
                      </a:r>
                      <a:endParaRPr lang="zh-CN" altLang="en-US" sz="1600"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800" b="1">
                          <a:solidFill>
                            <a:schemeClr val="bg1"/>
                          </a:solidFill>
                          <a:latin typeface="Lucida Sans Unicode" panose="020B0602030504020204" pitchFamily="34" charset="0"/>
                          <a:ea typeface="Lucida Sans Unicode" panose="020B0602030504020204" pitchFamily="34" charset="0"/>
                        </a:rPr>
                        <a:t>⋈</a:t>
                      </a:r>
                      <a:r>
                        <a:rPr lang="en-US" altLang="zh-CN" sz="1800" b="1" baseline="-25000">
                          <a:solidFill>
                            <a:schemeClr val="bg1"/>
                          </a:solidFill>
                          <a:latin typeface="Lucida Sans Unicode" panose="020B0602030504020204" pitchFamily="34" charset="0"/>
                          <a:ea typeface="Lucida Sans Unicode" panose="020B0602030504020204" pitchFamily="34" charset="0"/>
                        </a:rPr>
                        <a:t>LO</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dirty="0">
                          <a:solidFill>
                            <a:schemeClr val="bg1"/>
                          </a:solidFill>
                        </a:rPr>
                        <a:t>LOUTERJ</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dirty="0">
                          <a:solidFill>
                            <a:schemeClr val="bg1"/>
                          </a:solidFill>
                        </a:rPr>
                        <a:t>R </a:t>
                      </a:r>
                      <a:r>
                        <a:rPr lang="en-US" altLang="zh-CN" sz="1800" b="1" dirty="0">
                          <a:solidFill>
                            <a:schemeClr val="bg1"/>
                          </a:solidFill>
                          <a:latin typeface="Lucida Sans Unicode" panose="020B0602030504020204" pitchFamily="34" charset="0"/>
                          <a:ea typeface="Lucida Sans Unicode" panose="020B0602030504020204" pitchFamily="34" charset="0"/>
                        </a:rPr>
                        <a:t>⋈</a:t>
                      </a:r>
                      <a:r>
                        <a:rPr lang="en-US" altLang="zh-CN" sz="1800" b="1" baseline="-25000" dirty="0">
                          <a:solidFill>
                            <a:schemeClr val="bg1"/>
                          </a:solidFill>
                          <a:latin typeface="Lucida Sans Unicode" panose="020B0602030504020204" pitchFamily="34" charset="0"/>
                          <a:ea typeface="Lucida Sans Unicode" panose="020B0602030504020204" pitchFamily="34" charset="0"/>
                        </a:rPr>
                        <a:t>LO</a:t>
                      </a:r>
                      <a:r>
                        <a:rPr lang="en-US" altLang="zh-CN" sz="1600" b="1" dirty="0">
                          <a:solidFill>
                            <a:schemeClr val="bg1"/>
                          </a:solidFill>
                        </a:rPr>
                        <a:t> S</a:t>
                      </a:r>
                      <a:r>
                        <a:rPr lang="zh-CN" altLang="en-US" sz="1600" b="1" dirty="0">
                          <a:solidFill>
                            <a:schemeClr val="bg1"/>
                          </a:solidFill>
                        </a:rPr>
                        <a:t>，或 </a:t>
                      </a:r>
                      <a:r>
                        <a:rPr lang="en-US" altLang="zh-CN" sz="1600" b="1" dirty="0">
                          <a:solidFill>
                            <a:schemeClr val="bg1"/>
                          </a:solidFill>
                        </a:rPr>
                        <a:t>R LOUTERJ 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8">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a:solidFill>
                            <a:schemeClr val="bg1"/>
                          </a:solidFill>
                        </a:rPr>
                        <a:t>右</a:t>
                      </a:r>
                      <a:r>
                        <a:rPr lang="zh-CN" altLang="en-US" sz="1600" b="1" dirty="0">
                          <a:solidFill>
                            <a:schemeClr val="bg1"/>
                          </a:solidFill>
                        </a:rPr>
                        <a:t>外连接</a:t>
                      </a:r>
                      <a:endParaRPr lang="zh-CN" altLang="en-US" sz="1600"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800" b="1">
                          <a:solidFill>
                            <a:schemeClr val="bg1"/>
                          </a:solidFill>
                          <a:latin typeface="Lucida Sans Unicode" panose="020B0602030504020204" pitchFamily="34" charset="0"/>
                          <a:ea typeface="Lucida Sans Unicode" panose="020B0602030504020204" pitchFamily="34" charset="0"/>
                        </a:rPr>
                        <a:t>⋈</a:t>
                      </a:r>
                      <a:r>
                        <a:rPr lang="en-US" altLang="zh-CN" sz="1800" b="1" baseline="-25000">
                          <a:solidFill>
                            <a:schemeClr val="bg1"/>
                          </a:solidFill>
                          <a:latin typeface="Lucida Sans Unicode" panose="020B0602030504020204" pitchFamily="34" charset="0"/>
                          <a:ea typeface="Lucida Sans Unicode" panose="020B0602030504020204" pitchFamily="34" charset="0"/>
                        </a:rPr>
                        <a:t>RO</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a:solidFill>
                            <a:schemeClr val="bg1"/>
                          </a:solidFill>
                        </a:rPr>
                        <a:t>ROUTERJ</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dirty="0">
                          <a:solidFill>
                            <a:schemeClr val="bg1"/>
                          </a:solidFill>
                        </a:rPr>
                        <a:t>R </a:t>
                      </a:r>
                      <a:r>
                        <a:rPr lang="en-US" altLang="zh-CN" sz="1800" b="1" dirty="0">
                          <a:solidFill>
                            <a:schemeClr val="bg1"/>
                          </a:solidFill>
                          <a:latin typeface="Lucida Sans Unicode" panose="020B0602030504020204" pitchFamily="34" charset="0"/>
                          <a:ea typeface="Lucida Sans Unicode" panose="020B0602030504020204" pitchFamily="34" charset="0"/>
                        </a:rPr>
                        <a:t>⋈</a:t>
                      </a:r>
                      <a:r>
                        <a:rPr lang="en-US" altLang="zh-CN" sz="1800" b="1" baseline="-25000" dirty="0">
                          <a:solidFill>
                            <a:schemeClr val="bg1"/>
                          </a:solidFill>
                          <a:latin typeface="Lucida Sans Unicode" panose="020B0602030504020204" pitchFamily="34" charset="0"/>
                          <a:ea typeface="Lucida Sans Unicode" panose="020B0602030504020204" pitchFamily="34" charset="0"/>
                        </a:rPr>
                        <a:t>RO</a:t>
                      </a:r>
                      <a:r>
                        <a:rPr lang="en-US" altLang="zh-CN" sz="1600" b="1" dirty="0">
                          <a:solidFill>
                            <a:schemeClr val="bg1"/>
                          </a:solidFill>
                        </a:rPr>
                        <a:t> S</a:t>
                      </a:r>
                      <a:r>
                        <a:rPr lang="zh-CN" altLang="en-US" sz="1600" b="1" dirty="0">
                          <a:solidFill>
                            <a:schemeClr val="bg1"/>
                          </a:solidFill>
                        </a:rPr>
                        <a:t>， 或 </a:t>
                      </a:r>
                      <a:r>
                        <a:rPr lang="en-US" altLang="zh-CN" sz="1600" b="1" dirty="0">
                          <a:solidFill>
                            <a:schemeClr val="bg1"/>
                          </a:solidFill>
                        </a:rPr>
                        <a:t>R ROUTERJ 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7">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600" b="1" dirty="0">
                          <a:solidFill>
                            <a:schemeClr val="bg1"/>
                          </a:solidFill>
                          <a:sym typeface="Symbol" panose="05050102010706020507" pitchFamily="18" charset="2"/>
                        </a:rPr>
                        <a:t></a:t>
                      </a:r>
                      <a:r>
                        <a:rPr lang="zh-CN" altLang="en-US" sz="1600" b="1" dirty="0">
                          <a:solidFill>
                            <a:schemeClr val="bg1"/>
                          </a:solidFill>
                        </a:rPr>
                        <a:t>连接</a:t>
                      </a:r>
                      <a:endParaRPr lang="zh-CN" altLang="en-US" sz="1600" b="1">
                        <a:solidFill>
                          <a:schemeClr val="bg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zh-CN" altLang="en-US" sz="1800" b="1">
                          <a:solidFill>
                            <a:schemeClr val="bg1"/>
                          </a:solidFill>
                          <a:latin typeface="Lucida Sans Unicode" panose="020B0602030504020204" pitchFamily="34" charset="0"/>
                          <a:ea typeface="Lucida Sans Unicode" panose="020B0602030504020204" pitchFamily="34" charset="0"/>
                        </a:rPr>
                        <a:t>⋈</a:t>
                      </a:r>
                      <a:r>
                        <a:rPr lang="en-US" altLang="zh-CN" sz="1800" b="1" baseline="-25000">
                          <a:solidFill>
                            <a:schemeClr val="bg1"/>
                          </a:solidFill>
                          <a:latin typeface="Lucida Sans Unicode" panose="020B0602030504020204" pitchFamily="34" charset="0"/>
                          <a:ea typeface="Lucida Sans Unicode" panose="020B0602030504020204" pitchFamily="34" charset="0"/>
                        </a:rPr>
                        <a:t>Ai </a:t>
                      </a:r>
                      <a:r>
                        <a:rPr lang="en-US" altLang="zh-CN" sz="1600" b="1" baseline="-25000">
                          <a:solidFill>
                            <a:schemeClr val="bg1"/>
                          </a:solidFill>
                          <a:sym typeface="Symbol" panose="05050102010706020507" pitchFamily="18" charset="2"/>
                        </a:rPr>
                        <a:t></a:t>
                      </a:r>
                      <a:r>
                        <a:rPr lang="en-US" altLang="zh-CN" sz="1800" b="1" baseline="-25000">
                          <a:solidFill>
                            <a:schemeClr val="bg1"/>
                          </a:solidFill>
                          <a:latin typeface="Lucida Sans Unicode" panose="020B0602030504020204" pitchFamily="34" charset="0"/>
                          <a:ea typeface="Lucida Sans Unicode" panose="020B0602030504020204" pitchFamily="34" charset="0"/>
                        </a:rPr>
                        <a:t> </a:t>
                      </a:r>
                      <a:r>
                        <a:rPr lang="en-US" altLang="zh-CN" sz="1800" b="1" baseline="-25000" err="1">
                          <a:solidFill>
                            <a:schemeClr val="bg1"/>
                          </a:solidFill>
                          <a:latin typeface="Lucida Sans Unicode" panose="020B0602030504020204" pitchFamily="34" charset="0"/>
                          <a:ea typeface="Lucida Sans Unicode" panose="020B0602030504020204" pitchFamily="34" charset="0"/>
                        </a:rPr>
                        <a:t>Bj</a:t>
                      </a:r>
                      <a:endParaRPr lang="en-US" altLang="zh-CN" sz="1800" b="1" baseline="-25000">
                        <a:solidFill>
                          <a:schemeClr val="bg1"/>
                        </a:solidFill>
                        <a:latin typeface="Lucida Sans Unicode" panose="020B0602030504020204" pitchFamily="34" charset="0"/>
                        <a:ea typeface="Lucida Sans Unicode" panose="020B0602030504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a:solidFill>
                            <a:schemeClr val="bg1"/>
                          </a:solidFill>
                        </a:rPr>
                        <a:t>JN(Ai </a:t>
                      </a:r>
                      <a:r>
                        <a:rPr lang="en-US" altLang="zh-CN" sz="1600" b="1">
                          <a:solidFill>
                            <a:schemeClr val="bg1"/>
                          </a:solidFill>
                          <a:sym typeface="Symbol" panose="05050102010706020507" pitchFamily="18" charset="2"/>
                        </a:rPr>
                        <a:t></a:t>
                      </a:r>
                      <a:r>
                        <a:rPr lang="en-US" altLang="zh-CN" sz="1600" b="1">
                          <a:solidFill>
                            <a:schemeClr val="bg1"/>
                          </a:solidFill>
                        </a:rPr>
                        <a:t> </a:t>
                      </a:r>
                      <a:r>
                        <a:rPr lang="en-US" altLang="zh-CN" sz="1600" b="1" err="1">
                          <a:solidFill>
                            <a:schemeClr val="bg1"/>
                          </a:solidFill>
                        </a:rPr>
                        <a:t>Bj</a:t>
                      </a:r>
                      <a:r>
                        <a:rPr lang="en-US" altLang="zh-CN" sz="1600" b="1">
                          <a:solidFill>
                            <a:schemeClr val="bg1"/>
                          </a:solidFill>
                        </a:rPr>
                        <a: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rtl="0" fontAlgn="base">
                        <a:spcBef>
                          <a:spcPct val="20000"/>
                        </a:spcBef>
                        <a:spcAft>
                          <a:spcPct val="0"/>
                        </a:spcAft>
                        <a:buChar char="•"/>
                        <a:defRPr kumimoji="1" sz="2800" b="0">
                          <a:solidFill>
                            <a:schemeClr val="bg1"/>
                          </a:solidFill>
                          <a:latin typeface="+mn-lt"/>
                          <a:ea typeface="+mn-ea"/>
                          <a:cs typeface="+mn-cs"/>
                        </a:defRPr>
                      </a:lvl1pPr>
                      <a:lvl2pPr marL="742950" lvl="1" indent="-285750" algn="l" rtl="0" fontAlgn="base">
                        <a:spcBef>
                          <a:spcPct val="20000"/>
                        </a:spcBef>
                        <a:spcAft>
                          <a:spcPct val="0"/>
                        </a:spcAft>
                        <a:buChar char="–"/>
                        <a:defRPr kumimoji="1" sz="2400" b="0">
                          <a:solidFill>
                            <a:schemeClr val="bg1"/>
                          </a:solidFill>
                          <a:latin typeface="+mn-lt"/>
                          <a:ea typeface="+mn-ea"/>
                        </a:defRPr>
                      </a:lvl2pPr>
                      <a:lvl3pPr marL="1143000" lvl="2" indent="-228600" algn="l" rtl="0" fontAlgn="base">
                        <a:spcBef>
                          <a:spcPct val="20000"/>
                        </a:spcBef>
                        <a:spcAft>
                          <a:spcPct val="0"/>
                        </a:spcAft>
                        <a:buChar char="•"/>
                        <a:defRPr kumimoji="1" sz="2000" b="0">
                          <a:solidFill>
                            <a:schemeClr val="bg1"/>
                          </a:solidFill>
                          <a:latin typeface="+mn-lt"/>
                          <a:ea typeface="+mn-ea"/>
                        </a:defRPr>
                      </a:lvl3pPr>
                      <a:lvl4pPr marL="1600200" lvl="3" indent="-228600" algn="l" rtl="0" fontAlgn="base">
                        <a:spcBef>
                          <a:spcPct val="20000"/>
                        </a:spcBef>
                        <a:spcAft>
                          <a:spcPct val="0"/>
                        </a:spcAft>
                        <a:buChar char="–"/>
                        <a:defRPr kumimoji="1" sz="1800" b="0">
                          <a:solidFill>
                            <a:schemeClr val="bg1"/>
                          </a:solidFill>
                          <a:latin typeface="+mn-lt"/>
                          <a:ea typeface="+mn-ea"/>
                        </a:defRPr>
                      </a:lvl4pPr>
                      <a:lvl5pPr marL="2057400" lvl="4" indent="-228600" algn="l" rtl="0" fontAlgn="base">
                        <a:spcBef>
                          <a:spcPct val="20000"/>
                        </a:spcBef>
                        <a:spcAft>
                          <a:spcPct val="0"/>
                        </a:spcAft>
                        <a:buChar char="»"/>
                        <a:defRPr kumimoji="1" sz="1800" b="0">
                          <a:solidFill>
                            <a:schemeClr val="bg1"/>
                          </a:solidFill>
                          <a:latin typeface="+mn-lt"/>
                          <a:ea typeface="+mn-ea"/>
                        </a:defRPr>
                      </a:lvl5pPr>
                    </a:lstStyle>
                    <a:p>
                      <a:pPr marL="0" lvl="0" indent="0">
                        <a:buNone/>
                      </a:pPr>
                      <a:r>
                        <a:rPr lang="en-US" altLang="zh-CN" sz="1600" b="1" dirty="0">
                          <a:solidFill>
                            <a:schemeClr val="bg1"/>
                          </a:solidFill>
                        </a:rPr>
                        <a:t>R </a:t>
                      </a:r>
                      <a:r>
                        <a:rPr lang="en-US" altLang="zh-CN" sz="1800" b="1" dirty="0">
                          <a:solidFill>
                            <a:schemeClr val="bg1"/>
                          </a:solidFill>
                          <a:latin typeface="Lucida Sans Unicode" panose="020B0602030504020204" pitchFamily="34" charset="0"/>
                          <a:ea typeface="Lucida Sans Unicode" panose="020B0602030504020204" pitchFamily="34" charset="0"/>
                        </a:rPr>
                        <a:t>⋈</a:t>
                      </a:r>
                      <a:r>
                        <a:rPr lang="en-US" altLang="zh-CN" sz="1800" b="1" baseline="-25000" dirty="0">
                          <a:solidFill>
                            <a:schemeClr val="bg1"/>
                          </a:solidFill>
                          <a:latin typeface="Lucida Sans Unicode" panose="020B0602030504020204" pitchFamily="34" charset="0"/>
                          <a:ea typeface="Lucida Sans Unicode" panose="020B0602030504020204" pitchFamily="34" charset="0"/>
                        </a:rPr>
                        <a:t>Ai </a:t>
                      </a:r>
                      <a:r>
                        <a:rPr lang="en-US" altLang="zh-CN" sz="1600" b="1" baseline="-25000" dirty="0">
                          <a:solidFill>
                            <a:schemeClr val="bg1"/>
                          </a:solidFill>
                          <a:sym typeface="Symbol" panose="05050102010706020507" pitchFamily="18" charset="2"/>
                        </a:rPr>
                        <a:t></a:t>
                      </a:r>
                      <a:r>
                        <a:rPr lang="en-US" altLang="zh-CN" sz="1800" b="1" baseline="-25000" dirty="0">
                          <a:solidFill>
                            <a:schemeClr val="bg1"/>
                          </a:solidFill>
                          <a:latin typeface="Lucida Sans Unicode" panose="020B0602030504020204" pitchFamily="34" charset="0"/>
                          <a:ea typeface="Lucida Sans Unicode" panose="020B0602030504020204" pitchFamily="34" charset="0"/>
                        </a:rPr>
                        <a:t> </a:t>
                      </a:r>
                      <a:r>
                        <a:rPr lang="en-US" altLang="zh-CN" sz="1800" b="1" baseline="-25000" dirty="0" err="1">
                          <a:solidFill>
                            <a:schemeClr val="bg1"/>
                          </a:solidFill>
                          <a:latin typeface="Lucida Sans Unicode" panose="020B0602030504020204" pitchFamily="34" charset="0"/>
                          <a:ea typeface="Lucida Sans Unicode" panose="020B0602030504020204" pitchFamily="34" charset="0"/>
                        </a:rPr>
                        <a:t>Bj</a:t>
                      </a:r>
                      <a:r>
                        <a:rPr lang="en-US" altLang="zh-CN" sz="1600" b="1" dirty="0">
                          <a:solidFill>
                            <a:schemeClr val="bg1"/>
                          </a:solidFill>
                        </a:rPr>
                        <a:t> S</a:t>
                      </a:r>
                      <a:r>
                        <a:rPr lang="zh-CN" altLang="en-US" sz="1600" b="1" dirty="0">
                          <a:solidFill>
                            <a:schemeClr val="bg1"/>
                          </a:solidFill>
                        </a:rPr>
                        <a:t>，或 </a:t>
                      </a:r>
                      <a:r>
                        <a:rPr lang="en-US" altLang="zh-CN" sz="1600" b="1" dirty="0">
                          <a:solidFill>
                            <a:schemeClr val="bg1"/>
                          </a:solidFill>
                        </a:rPr>
                        <a:t>R JN(Ai </a:t>
                      </a:r>
                      <a:r>
                        <a:rPr lang="en-US" altLang="zh-CN" sz="1600" b="1" dirty="0">
                          <a:solidFill>
                            <a:schemeClr val="bg1"/>
                          </a:solidFill>
                          <a:sym typeface="Symbol" panose="05050102010706020507" pitchFamily="18" charset="2"/>
                        </a:rPr>
                        <a:t></a:t>
                      </a:r>
                      <a:r>
                        <a:rPr lang="en-US" altLang="zh-CN" sz="1600" b="1" dirty="0">
                          <a:solidFill>
                            <a:schemeClr val="bg1"/>
                          </a:solidFill>
                        </a:rPr>
                        <a:t> </a:t>
                      </a:r>
                      <a:r>
                        <a:rPr lang="en-US" altLang="zh-CN" sz="1600" b="1" dirty="0" err="1">
                          <a:solidFill>
                            <a:schemeClr val="bg1"/>
                          </a:solidFill>
                        </a:rPr>
                        <a:t>Bj</a:t>
                      </a:r>
                      <a:r>
                        <a:rPr lang="en-US" altLang="zh-CN" sz="1600" b="1" dirty="0">
                          <a:solidFill>
                            <a:schemeClr val="bg1"/>
                          </a:solidFill>
                        </a:rPr>
                        <a:t>) 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2917" name="矩形 122916"/>
          <p:cNvSpPr/>
          <p:nvPr/>
        </p:nvSpPr>
        <p:spPr>
          <a:xfrm>
            <a:off x="1295400" y="5105400"/>
            <a:ext cx="6934200" cy="609600"/>
          </a:xfrm>
          <a:prstGeom prst="rect">
            <a:avLst/>
          </a:prstGeom>
          <a:noFill/>
          <a:ln w="19050">
            <a:noFill/>
          </a:ln>
        </p:spPr>
        <p:txBody>
          <a:bodyPr wrap="none" anchor="ctr"/>
          <a:lstStyle/>
          <a:p>
            <a:pPr lvl="0" eaLnBrk="1" hangingPunct="1">
              <a:lnSpc>
                <a:spcPct val="70000"/>
              </a:lnSpc>
              <a:spcBef>
                <a:spcPct val="50000"/>
              </a:spcBef>
              <a:buClrTx/>
            </a:pPr>
            <a:r>
              <a:rPr lang="zh-CN" altLang="en-US" sz="2400" dirty="0">
                <a:solidFill>
                  <a:srgbClr val="FFCC00"/>
                </a:solidFill>
                <a:latin typeface="隶书" panose="02010509060101010101" pitchFamily="49" charset="-122"/>
                <a:ea typeface="隶书" panose="02010509060101010101" pitchFamily="49" charset="-122"/>
              </a:rPr>
              <a:t>这里，</a:t>
            </a:r>
            <a:r>
              <a:rPr lang="zh-CN" altLang="en-US" sz="2400" dirty="0">
                <a:solidFill>
                  <a:srgbClr val="FFCC00"/>
                </a:solidFill>
                <a:latin typeface="隶书" panose="02010509060101010101" pitchFamily="49" charset="-122"/>
                <a:ea typeface="隶书" panose="02010509060101010101" pitchFamily="49" charset="-122"/>
                <a:sym typeface="Symbol" panose="05050102010706020507" pitchFamily="18" charset="2"/>
              </a:rPr>
              <a:t></a:t>
            </a:r>
            <a:r>
              <a:rPr lang="zh-CN" altLang="en-US" sz="2400" dirty="0">
                <a:solidFill>
                  <a:srgbClr val="FFCC00"/>
                </a:solidFill>
                <a:latin typeface="隶书" panose="02010509060101010101" pitchFamily="49" charset="-122"/>
                <a:ea typeface="隶书" panose="02010509060101010101" pitchFamily="49" charset="-122"/>
              </a:rPr>
              <a:t>是比较运算符，可以是</a:t>
            </a:r>
            <a:r>
              <a:rPr lang="en-US" altLang="zh-CN" sz="2400">
                <a:solidFill>
                  <a:srgbClr val="FFCC00"/>
                </a:solidFill>
                <a:latin typeface="隶书" panose="02010509060101010101" pitchFamily="49" charset="-122"/>
                <a:ea typeface="隶书" panose="02010509060101010101" pitchFamily="49" charset="-122"/>
              </a:rPr>
              <a:t>&gt;,&lt;,&gt;=,&lt;=,=,&lt;&gt;</a:t>
            </a:r>
          </a:p>
        </p:txBody>
      </p:sp>
      <p:grpSp>
        <p:nvGrpSpPr>
          <p:cNvPr id="122920" name="Group 15"/>
          <p:cNvGrpSpPr/>
          <p:nvPr/>
        </p:nvGrpSpPr>
        <p:grpSpPr>
          <a:xfrm>
            <a:off x="323850" y="331788"/>
            <a:ext cx="5761038" cy="960437"/>
            <a:chOff x="113" y="119"/>
            <a:chExt cx="3629" cy="605"/>
          </a:xfrm>
        </p:grpSpPr>
        <p:sp>
          <p:nvSpPr>
            <p:cNvPr id="122921" name="Text Box 1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关系代数知识回顾</a:t>
              </a:r>
            </a:p>
          </p:txBody>
        </p:sp>
        <p:sp>
          <p:nvSpPr>
            <p:cNvPr id="122922" name="Line 1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122923" name="Text Box 1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122924" name="Line 19"/>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
        <p:nvSpPr>
          <p:cNvPr id="122925" name="Rectangle 5"/>
          <p:cNvSpPr/>
          <p:nvPr/>
        </p:nvSpPr>
        <p:spPr>
          <a:xfrm>
            <a:off x="466725" y="1484313"/>
            <a:ext cx="2133600" cy="406400"/>
          </a:xfrm>
          <a:prstGeom prst="rect">
            <a:avLst/>
          </a:prstGeom>
          <a:gradFill rotWithShape="0">
            <a:gsLst>
              <a:gs pos="0">
                <a:srgbClr val="3333FF"/>
              </a:gs>
              <a:gs pos="100000">
                <a:srgbClr val="181876"/>
              </a:gs>
            </a:gsLst>
            <a:lin ang="5400000" scaled="1"/>
            <a:tileRect/>
          </a:gradFill>
          <a:ln w="9525" cap="flat" cmpd="sng">
            <a:solidFill>
              <a:schemeClr val="hlink"/>
            </a:solidFill>
            <a:prstDash val="solid"/>
            <a:miter/>
            <a:headEnd type="none" w="med" len="med"/>
            <a:tailEnd type="none" w="med" len="med"/>
          </a:ln>
        </p:spPr>
        <p:txBody>
          <a:bodyPr lIns="90000" tIns="46800" rIns="90000" bIns="46800" anchor="ctr">
            <a:spAutoFit/>
          </a:bodyPr>
          <a:lstStyle/>
          <a:p>
            <a:pPr lvl="0" algn="ctr" eaLnBrk="1" hangingPunct="1"/>
            <a:r>
              <a:rPr lang="zh-CN" altLang="en-US" sz="2000" dirty="0">
                <a:latin typeface="Times New Roman" panose="02020603050405020304" pitchFamily="18" charset="0"/>
                <a:ea typeface="宋体" panose="02010600030101010101" pitchFamily="2" charset="-122"/>
              </a:rPr>
              <a:t>关系模型</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5"/>
          <p:cNvSpPr txBox="1"/>
          <p:nvPr/>
        </p:nvSpPr>
        <p:spPr>
          <a:xfrm>
            <a:off x="252413" y="1447800"/>
            <a:ext cx="2947987" cy="400050"/>
          </a:xfrm>
          <a:prstGeom prst="rect">
            <a:avLst/>
          </a:prstGeom>
          <a:noFill/>
          <a:ln w="9525">
            <a:noFill/>
          </a:ln>
        </p:spPr>
        <p:txBody>
          <a:bodyPr lIns="90000" tIns="46800" rIns="90000" bIns="46800">
            <a:spAutoFit/>
          </a:bodyPr>
          <a:lstStyle/>
          <a:p>
            <a:pPr lvl="0" eaLnBrk="1" hangingPunct="1">
              <a:spcBef>
                <a:spcPct val="30000"/>
              </a:spcBef>
              <a:buClr>
                <a:srgbClr val="FF9900"/>
              </a:buClr>
              <a:buSzPct val="150000"/>
              <a:buChar char="•"/>
            </a:pPr>
            <a:r>
              <a:rPr lang="en-US" altLang="zh-CN" sz="2000" dirty="0">
                <a:latin typeface="Times New Roman" panose="02020603050405020304" pitchFamily="18" charset="0"/>
                <a:ea typeface="宋体" panose="02010600030101010101" pitchFamily="2" charset="-122"/>
              </a:rPr>
              <a:t>   </a:t>
            </a:r>
            <a:r>
              <a:rPr lang="zh-CN" altLang="en-US" sz="2000" dirty="0" smtClean="0">
                <a:latin typeface="Times New Roman" panose="02020603050405020304" pitchFamily="18" charset="0"/>
                <a:ea typeface="宋体" panose="02010600030101010101" pitchFamily="2" charset="-122"/>
              </a:rPr>
              <a:t>并、交、 </a:t>
            </a:r>
            <a:r>
              <a:rPr lang="zh-CN" altLang="en-US" sz="2000" dirty="0">
                <a:latin typeface="Times New Roman" panose="02020603050405020304" pitchFamily="18" charset="0"/>
                <a:ea typeface="宋体" panose="02010600030101010101" pitchFamily="2" charset="-122"/>
              </a:rPr>
              <a:t>差运算</a:t>
            </a:r>
          </a:p>
        </p:txBody>
      </p:sp>
      <p:grpSp>
        <p:nvGrpSpPr>
          <p:cNvPr id="2" name="Group 6"/>
          <p:cNvGrpSpPr/>
          <p:nvPr/>
        </p:nvGrpSpPr>
        <p:grpSpPr>
          <a:xfrm>
            <a:off x="228600" y="3581400"/>
            <a:ext cx="4800600" cy="1893888"/>
            <a:chOff x="2448" y="845"/>
            <a:chExt cx="3024" cy="1193"/>
          </a:xfrm>
        </p:grpSpPr>
        <p:sp>
          <p:nvSpPr>
            <p:cNvPr id="20518" name="Rectangle 7"/>
            <p:cNvSpPr/>
            <p:nvPr/>
          </p:nvSpPr>
          <p:spPr>
            <a:xfrm>
              <a:off x="3504" y="1751"/>
              <a:ext cx="336"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c1</a:t>
              </a:r>
            </a:p>
          </p:txBody>
        </p:sp>
        <p:sp>
          <p:nvSpPr>
            <p:cNvPr id="20519" name="Rectangle 8"/>
            <p:cNvSpPr/>
            <p:nvPr/>
          </p:nvSpPr>
          <p:spPr>
            <a:xfrm>
              <a:off x="3136" y="1751"/>
              <a:ext cx="368"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b2</a:t>
              </a:r>
            </a:p>
          </p:txBody>
        </p:sp>
        <p:sp>
          <p:nvSpPr>
            <p:cNvPr id="20520" name="Rectangle 9"/>
            <p:cNvSpPr/>
            <p:nvPr/>
          </p:nvSpPr>
          <p:spPr>
            <a:xfrm>
              <a:off x="2784" y="1751"/>
              <a:ext cx="352"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a2</a:t>
              </a:r>
            </a:p>
          </p:txBody>
        </p:sp>
        <p:sp>
          <p:nvSpPr>
            <p:cNvPr id="20521" name="Rectangle 10"/>
            <p:cNvSpPr/>
            <p:nvPr/>
          </p:nvSpPr>
          <p:spPr>
            <a:xfrm>
              <a:off x="3504" y="1489"/>
              <a:ext cx="336"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c2</a:t>
              </a:r>
            </a:p>
          </p:txBody>
        </p:sp>
        <p:sp>
          <p:nvSpPr>
            <p:cNvPr id="20522" name="Rectangle 11"/>
            <p:cNvSpPr/>
            <p:nvPr/>
          </p:nvSpPr>
          <p:spPr>
            <a:xfrm>
              <a:off x="3136" y="1489"/>
              <a:ext cx="368"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b2</a:t>
              </a:r>
            </a:p>
          </p:txBody>
        </p:sp>
        <p:sp>
          <p:nvSpPr>
            <p:cNvPr id="20523" name="Rectangle 12"/>
            <p:cNvSpPr/>
            <p:nvPr/>
          </p:nvSpPr>
          <p:spPr>
            <a:xfrm>
              <a:off x="2784" y="1489"/>
              <a:ext cx="352"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20524" name="Rectangle 13"/>
            <p:cNvSpPr/>
            <p:nvPr/>
          </p:nvSpPr>
          <p:spPr>
            <a:xfrm>
              <a:off x="3504" y="1200"/>
              <a:ext cx="336" cy="289"/>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c1</a:t>
              </a:r>
            </a:p>
          </p:txBody>
        </p:sp>
        <p:sp>
          <p:nvSpPr>
            <p:cNvPr id="20525" name="Rectangle 14"/>
            <p:cNvSpPr/>
            <p:nvPr/>
          </p:nvSpPr>
          <p:spPr>
            <a:xfrm>
              <a:off x="3136" y="1200"/>
              <a:ext cx="368" cy="289"/>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b1</a:t>
              </a:r>
            </a:p>
          </p:txBody>
        </p:sp>
        <p:sp>
          <p:nvSpPr>
            <p:cNvPr id="20526" name="Rectangle 15"/>
            <p:cNvSpPr/>
            <p:nvPr/>
          </p:nvSpPr>
          <p:spPr>
            <a:xfrm>
              <a:off x="2784" y="1200"/>
              <a:ext cx="352" cy="289"/>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368656" name="Rectangle 16"/>
            <p:cNvSpPr>
              <a:spLocks noChangeArrowheads="1"/>
            </p:cNvSpPr>
            <p:nvPr/>
          </p:nvSpPr>
          <p:spPr bwMode="auto">
            <a:xfrm>
              <a:off x="3504" y="912"/>
              <a:ext cx="336" cy="288"/>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a:t>
              </a:r>
            </a:p>
          </p:txBody>
        </p:sp>
        <p:sp>
          <p:nvSpPr>
            <p:cNvPr id="368657" name="Rectangle 17"/>
            <p:cNvSpPr>
              <a:spLocks noChangeArrowheads="1"/>
            </p:cNvSpPr>
            <p:nvPr/>
          </p:nvSpPr>
          <p:spPr bwMode="auto">
            <a:xfrm>
              <a:off x="3136" y="912"/>
              <a:ext cx="368" cy="288"/>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a:t>
              </a:r>
            </a:p>
          </p:txBody>
        </p:sp>
        <p:sp>
          <p:nvSpPr>
            <p:cNvPr id="368658" name="Rectangle 18"/>
            <p:cNvSpPr>
              <a:spLocks noChangeArrowheads="1"/>
            </p:cNvSpPr>
            <p:nvPr/>
          </p:nvSpPr>
          <p:spPr bwMode="auto">
            <a:xfrm>
              <a:off x="2784" y="912"/>
              <a:ext cx="352" cy="288"/>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a:t>
              </a:r>
            </a:p>
          </p:txBody>
        </p:sp>
        <p:sp>
          <p:nvSpPr>
            <p:cNvPr id="20530" name="Line 19"/>
            <p:cNvSpPr/>
            <p:nvPr/>
          </p:nvSpPr>
          <p:spPr>
            <a:xfrm>
              <a:off x="2784" y="912"/>
              <a:ext cx="1056" cy="0"/>
            </a:xfrm>
            <a:prstGeom prst="line">
              <a:avLst/>
            </a:prstGeom>
            <a:ln w="12700" cap="sq" cmpd="sng">
              <a:solidFill>
                <a:schemeClr val="hlink"/>
              </a:solidFill>
              <a:prstDash val="solid"/>
              <a:headEnd type="none" w="med" len="med"/>
              <a:tailEnd type="none" w="med" len="med"/>
            </a:ln>
          </p:spPr>
        </p:sp>
        <p:sp>
          <p:nvSpPr>
            <p:cNvPr id="20531" name="Line 20"/>
            <p:cNvSpPr/>
            <p:nvPr/>
          </p:nvSpPr>
          <p:spPr>
            <a:xfrm>
              <a:off x="2784" y="2013"/>
              <a:ext cx="1056" cy="0"/>
            </a:xfrm>
            <a:prstGeom prst="line">
              <a:avLst/>
            </a:prstGeom>
            <a:ln w="12700" cap="sq" cmpd="sng">
              <a:solidFill>
                <a:schemeClr val="hlink"/>
              </a:solidFill>
              <a:prstDash val="solid"/>
              <a:headEnd type="none" w="med" len="med"/>
              <a:tailEnd type="none" w="med" len="med"/>
            </a:ln>
          </p:spPr>
        </p:sp>
        <p:sp>
          <p:nvSpPr>
            <p:cNvPr id="20532" name="Line 21"/>
            <p:cNvSpPr/>
            <p:nvPr/>
          </p:nvSpPr>
          <p:spPr>
            <a:xfrm>
              <a:off x="2784" y="912"/>
              <a:ext cx="0" cy="1101"/>
            </a:xfrm>
            <a:prstGeom prst="line">
              <a:avLst/>
            </a:prstGeom>
            <a:ln w="12700" cap="sq" cmpd="sng">
              <a:solidFill>
                <a:schemeClr val="hlink"/>
              </a:solidFill>
              <a:prstDash val="solid"/>
              <a:headEnd type="none" w="med" len="med"/>
              <a:tailEnd type="none" w="med" len="med"/>
            </a:ln>
          </p:spPr>
        </p:sp>
        <p:sp>
          <p:nvSpPr>
            <p:cNvPr id="20533" name="Line 22"/>
            <p:cNvSpPr/>
            <p:nvPr/>
          </p:nvSpPr>
          <p:spPr>
            <a:xfrm>
              <a:off x="3840" y="912"/>
              <a:ext cx="0" cy="1101"/>
            </a:xfrm>
            <a:prstGeom prst="line">
              <a:avLst/>
            </a:prstGeom>
            <a:ln w="12700" cap="sq" cmpd="sng">
              <a:solidFill>
                <a:schemeClr val="hlink"/>
              </a:solidFill>
              <a:prstDash val="solid"/>
              <a:headEnd type="none" w="med" len="med"/>
              <a:tailEnd type="none" w="med" len="med"/>
            </a:ln>
          </p:spPr>
        </p:sp>
        <p:sp>
          <p:nvSpPr>
            <p:cNvPr id="20534" name="Line 23"/>
            <p:cNvSpPr/>
            <p:nvPr/>
          </p:nvSpPr>
          <p:spPr>
            <a:xfrm>
              <a:off x="3136" y="912"/>
              <a:ext cx="0" cy="1101"/>
            </a:xfrm>
            <a:prstGeom prst="line">
              <a:avLst/>
            </a:prstGeom>
            <a:ln w="12700" cap="flat" cmpd="sng">
              <a:solidFill>
                <a:schemeClr val="hlink"/>
              </a:solidFill>
              <a:prstDash val="solid"/>
              <a:headEnd type="none" w="med" len="med"/>
              <a:tailEnd type="none" w="med" len="med"/>
            </a:ln>
          </p:spPr>
        </p:sp>
        <p:sp>
          <p:nvSpPr>
            <p:cNvPr id="20535" name="Line 24"/>
            <p:cNvSpPr/>
            <p:nvPr/>
          </p:nvSpPr>
          <p:spPr>
            <a:xfrm>
              <a:off x="3504" y="912"/>
              <a:ext cx="0" cy="1101"/>
            </a:xfrm>
            <a:prstGeom prst="line">
              <a:avLst/>
            </a:prstGeom>
            <a:ln w="12700" cap="flat" cmpd="sng">
              <a:solidFill>
                <a:schemeClr val="hlink"/>
              </a:solidFill>
              <a:prstDash val="solid"/>
              <a:headEnd type="none" w="med" len="med"/>
              <a:tailEnd type="none" w="med" len="med"/>
            </a:ln>
          </p:spPr>
        </p:sp>
        <p:sp>
          <p:nvSpPr>
            <p:cNvPr id="20536" name="Line 25"/>
            <p:cNvSpPr/>
            <p:nvPr/>
          </p:nvSpPr>
          <p:spPr>
            <a:xfrm>
              <a:off x="2784" y="1200"/>
              <a:ext cx="1056" cy="0"/>
            </a:xfrm>
            <a:prstGeom prst="line">
              <a:avLst/>
            </a:prstGeom>
            <a:ln w="12700" cap="flat" cmpd="sng">
              <a:solidFill>
                <a:schemeClr val="hlink"/>
              </a:solidFill>
              <a:prstDash val="solid"/>
              <a:headEnd type="none" w="med" len="med"/>
              <a:tailEnd type="none" w="med" len="med"/>
            </a:ln>
          </p:spPr>
        </p:sp>
        <p:sp>
          <p:nvSpPr>
            <p:cNvPr id="20537" name="Line 26"/>
            <p:cNvSpPr/>
            <p:nvPr/>
          </p:nvSpPr>
          <p:spPr>
            <a:xfrm>
              <a:off x="2784" y="1489"/>
              <a:ext cx="1056" cy="0"/>
            </a:xfrm>
            <a:prstGeom prst="line">
              <a:avLst/>
            </a:prstGeom>
            <a:ln w="12700" cap="flat" cmpd="sng">
              <a:solidFill>
                <a:schemeClr val="hlink"/>
              </a:solidFill>
              <a:prstDash val="solid"/>
              <a:headEnd type="none" w="med" len="med"/>
              <a:tailEnd type="none" w="med" len="med"/>
            </a:ln>
          </p:spPr>
        </p:sp>
        <p:sp>
          <p:nvSpPr>
            <p:cNvPr id="20538" name="Line 27"/>
            <p:cNvSpPr/>
            <p:nvPr/>
          </p:nvSpPr>
          <p:spPr>
            <a:xfrm>
              <a:off x="2784" y="1751"/>
              <a:ext cx="1056" cy="0"/>
            </a:xfrm>
            <a:prstGeom prst="line">
              <a:avLst/>
            </a:prstGeom>
            <a:ln w="12700" cap="flat" cmpd="sng">
              <a:solidFill>
                <a:schemeClr val="hlink"/>
              </a:solidFill>
              <a:prstDash val="solid"/>
              <a:headEnd type="none" w="med" len="med"/>
              <a:tailEnd type="none" w="med" len="med"/>
            </a:ln>
          </p:spPr>
        </p:sp>
        <p:sp>
          <p:nvSpPr>
            <p:cNvPr id="20539" name="Rectangle 28"/>
            <p:cNvSpPr/>
            <p:nvPr/>
          </p:nvSpPr>
          <p:spPr>
            <a:xfrm>
              <a:off x="5120" y="1776"/>
              <a:ext cx="352"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c1</a:t>
              </a:r>
            </a:p>
          </p:txBody>
        </p:sp>
        <p:sp>
          <p:nvSpPr>
            <p:cNvPr id="20540" name="Rectangle 29"/>
            <p:cNvSpPr/>
            <p:nvPr/>
          </p:nvSpPr>
          <p:spPr>
            <a:xfrm>
              <a:off x="4800" y="1776"/>
              <a:ext cx="320"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b2</a:t>
              </a:r>
            </a:p>
          </p:txBody>
        </p:sp>
        <p:sp>
          <p:nvSpPr>
            <p:cNvPr id="20541" name="Rectangle 30"/>
            <p:cNvSpPr/>
            <p:nvPr/>
          </p:nvSpPr>
          <p:spPr>
            <a:xfrm>
              <a:off x="4416" y="1776"/>
              <a:ext cx="384"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a2</a:t>
              </a:r>
            </a:p>
          </p:txBody>
        </p:sp>
        <p:sp>
          <p:nvSpPr>
            <p:cNvPr id="20542" name="Rectangle 31"/>
            <p:cNvSpPr/>
            <p:nvPr/>
          </p:nvSpPr>
          <p:spPr>
            <a:xfrm>
              <a:off x="5120" y="1514"/>
              <a:ext cx="352"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c2</a:t>
              </a:r>
            </a:p>
          </p:txBody>
        </p:sp>
        <p:sp>
          <p:nvSpPr>
            <p:cNvPr id="20543" name="Rectangle 32"/>
            <p:cNvSpPr/>
            <p:nvPr/>
          </p:nvSpPr>
          <p:spPr>
            <a:xfrm>
              <a:off x="4800" y="1514"/>
              <a:ext cx="320"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b3</a:t>
              </a:r>
            </a:p>
          </p:txBody>
        </p:sp>
        <p:sp>
          <p:nvSpPr>
            <p:cNvPr id="20544" name="Rectangle 33"/>
            <p:cNvSpPr/>
            <p:nvPr/>
          </p:nvSpPr>
          <p:spPr>
            <a:xfrm>
              <a:off x="4416" y="1514"/>
              <a:ext cx="384"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20545" name="Rectangle 34"/>
            <p:cNvSpPr/>
            <p:nvPr/>
          </p:nvSpPr>
          <p:spPr>
            <a:xfrm>
              <a:off x="5120" y="1199"/>
              <a:ext cx="352" cy="315"/>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c2</a:t>
              </a:r>
            </a:p>
          </p:txBody>
        </p:sp>
        <p:sp>
          <p:nvSpPr>
            <p:cNvPr id="20546" name="Rectangle 35"/>
            <p:cNvSpPr/>
            <p:nvPr/>
          </p:nvSpPr>
          <p:spPr>
            <a:xfrm>
              <a:off x="4800" y="1199"/>
              <a:ext cx="320" cy="315"/>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b2</a:t>
              </a:r>
            </a:p>
          </p:txBody>
        </p:sp>
        <p:sp>
          <p:nvSpPr>
            <p:cNvPr id="20547" name="Rectangle 36"/>
            <p:cNvSpPr/>
            <p:nvPr/>
          </p:nvSpPr>
          <p:spPr>
            <a:xfrm>
              <a:off x="4416" y="1199"/>
              <a:ext cx="384" cy="315"/>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368677" name="Rectangle 37"/>
            <p:cNvSpPr>
              <a:spLocks noChangeArrowheads="1"/>
            </p:cNvSpPr>
            <p:nvPr/>
          </p:nvSpPr>
          <p:spPr bwMode="auto">
            <a:xfrm>
              <a:off x="5120" y="912"/>
              <a:ext cx="352" cy="287"/>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a:t>
              </a:r>
            </a:p>
          </p:txBody>
        </p:sp>
        <p:sp>
          <p:nvSpPr>
            <p:cNvPr id="368678" name="Rectangle 38"/>
            <p:cNvSpPr>
              <a:spLocks noChangeArrowheads="1"/>
            </p:cNvSpPr>
            <p:nvPr/>
          </p:nvSpPr>
          <p:spPr bwMode="auto">
            <a:xfrm>
              <a:off x="4800" y="912"/>
              <a:ext cx="320" cy="287"/>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a:t>
              </a:r>
            </a:p>
          </p:txBody>
        </p:sp>
        <p:sp>
          <p:nvSpPr>
            <p:cNvPr id="368679" name="Rectangle 39"/>
            <p:cNvSpPr>
              <a:spLocks noChangeArrowheads="1"/>
            </p:cNvSpPr>
            <p:nvPr/>
          </p:nvSpPr>
          <p:spPr bwMode="auto">
            <a:xfrm>
              <a:off x="4416" y="912"/>
              <a:ext cx="384" cy="287"/>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a:t>
              </a:r>
            </a:p>
          </p:txBody>
        </p:sp>
        <p:sp>
          <p:nvSpPr>
            <p:cNvPr id="20551" name="Line 40"/>
            <p:cNvSpPr/>
            <p:nvPr/>
          </p:nvSpPr>
          <p:spPr>
            <a:xfrm>
              <a:off x="4416" y="912"/>
              <a:ext cx="1056" cy="0"/>
            </a:xfrm>
            <a:prstGeom prst="line">
              <a:avLst/>
            </a:prstGeom>
            <a:ln w="12700" cap="sq" cmpd="sng">
              <a:solidFill>
                <a:schemeClr val="hlink"/>
              </a:solidFill>
              <a:prstDash val="solid"/>
              <a:headEnd type="none" w="med" len="med"/>
              <a:tailEnd type="none" w="med" len="med"/>
            </a:ln>
          </p:spPr>
        </p:sp>
        <p:sp>
          <p:nvSpPr>
            <p:cNvPr id="20552" name="Line 41"/>
            <p:cNvSpPr/>
            <p:nvPr/>
          </p:nvSpPr>
          <p:spPr>
            <a:xfrm>
              <a:off x="4416" y="2038"/>
              <a:ext cx="1056" cy="0"/>
            </a:xfrm>
            <a:prstGeom prst="line">
              <a:avLst/>
            </a:prstGeom>
            <a:ln w="12700" cap="sq" cmpd="sng">
              <a:solidFill>
                <a:schemeClr val="hlink"/>
              </a:solidFill>
              <a:prstDash val="solid"/>
              <a:headEnd type="none" w="med" len="med"/>
              <a:tailEnd type="none" w="med" len="med"/>
            </a:ln>
          </p:spPr>
        </p:sp>
        <p:sp>
          <p:nvSpPr>
            <p:cNvPr id="20553" name="Line 42"/>
            <p:cNvSpPr/>
            <p:nvPr/>
          </p:nvSpPr>
          <p:spPr>
            <a:xfrm>
              <a:off x="4416" y="912"/>
              <a:ext cx="0" cy="1126"/>
            </a:xfrm>
            <a:prstGeom prst="line">
              <a:avLst/>
            </a:prstGeom>
            <a:ln w="12700" cap="sq" cmpd="sng">
              <a:solidFill>
                <a:schemeClr val="hlink"/>
              </a:solidFill>
              <a:prstDash val="solid"/>
              <a:headEnd type="none" w="med" len="med"/>
              <a:tailEnd type="none" w="med" len="med"/>
            </a:ln>
          </p:spPr>
        </p:sp>
        <p:sp>
          <p:nvSpPr>
            <p:cNvPr id="20554" name="Line 43"/>
            <p:cNvSpPr/>
            <p:nvPr/>
          </p:nvSpPr>
          <p:spPr>
            <a:xfrm>
              <a:off x="5472" y="912"/>
              <a:ext cx="0" cy="1126"/>
            </a:xfrm>
            <a:prstGeom prst="line">
              <a:avLst/>
            </a:prstGeom>
            <a:ln w="12700" cap="sq" cmpd="sng">
              <a:solidFill>
                <a:schemeClr val="hlink"/>
              </a:solidFill>
              <a:prstDash val="solid"/>
              <a:headEnd type="none" w="med" len="med"/>
              <a:tailEnd type="none" w="med" len="med"/>
            </a:ln>
          </p:spPr>
        </p:sp>
        <p:sp>
          <p:nvSpPr>
            <p:cNvPr id="20555" name="Line 44"/>
            <p:cNvSpPr/>
            <p:nvPr/>
          </p:nvSpPr>
          <p:spPr>
            <a:xfrm>
              <a:off x="4800" y="912"/>
              <a:ext cx="0" cy="1126"/>
            </a:xfrm>
            <a:prstGeom prst="line">
              <a:avLst/>
            </a:prstGeom>
            <a:ln w="12700" cap="flat" cmpd="sng">
              <a:solidFill>
                <a:schemeClr val="hlink"/>
              </a:solidFill>
              <a:prstDash val="solid"/>
              <a:headEnd type="none" w="med" len="med"/>
              <a:tailEnd type="none" w="med" len="med"/>
            </a:ln>
          </p:spPr>
        </p:sp>
        <p:sp>
          <p:nvSpPr>
            <p:cNvPr id="20556" name="Line 45"/>
            <p:cNvSpPr/>
            <p:nvPr/>
          </p:nvSpPr>
          <p:spPr>
            <a:xfrm>
              <a:off x="5120" y="912"/>
              <a:ext cx="0" cy="1126"/>
            </a:xfrm>
            <a:prstGeom prst="line">
              <a:avLst/>
            </a:prstGeom>
            <a:ln w="12700" cap="flat" cmpd="sng">
              <a:solidFill>
                <a:schemeClr val="hlink"/>
              </a:solidFill>
              <a:prstDash val="solid"/>
              <a:headEnd type="none" w="med" len="med"/>
              <a:tailEnd type="none" w="med" len="med"/>
            </a:ln>
          </p:spPr>
        </p:sp>
        <p:sp>
          <p:nvSpPr>
            <p:cNvPr id="20557" name="Line 46"/>
            <p:cNvSpPr/>
            <p:nvPr/>
          </p:nvSpPr>
          <p:spPr>
            <a:xfrm>
              <a:off x="4416" y="1199"/>
              <a:ext cx="1056" cy="0"/>
            </a:xfrm>
            <a:prstGeom prst="line">
              <a:avLst/>
            </a:prstGeom>
            <a:ln w="12700" cap="flat" cmpd="sng">
              <a:solidFill>
                <a:schemeClr val="hlink"/>
              </a:solidFill>
              <a:prstDash val="solid"/>
              <a:headEnd type="none" w="med" len="med"/>
              <a:tailEnd type="none" w="med" len="med"/>
            </a:ln>
          </p:spPr>
        </p:sp>
        <p:sp>
          <p:nvSpPr>
            <p:cNvPr id="20558" name="Line 47"/>
            <p:cNvSpPr/>
            <p:nvPr/>
          </p:nvSpPr>
          <p:spPr>
            <a:xfrm>
              <a:off x="4416" y="1514"/>
              <a:ext cx="1056" cy="0"/>
            </a:xfrm>
            <a:prstGeom prst="line">
              <a:avLst/>
            </a:prstGeom>
            <a:ln w="12700" cap="flat" cmpd="sng">
              <a:solidFill>
                <a:schemeClr val="hlink"/>
              </a:solidFill>
              <a:prstDash val="solid"/>
              <a:headEnd type="none" w="med" len="med"/>
              <a:tailEnd type="none" w="med" len="med"/>
            </a:ln>
          </p:spPr>
        </p:sp>
        <p:sp>
          <p:nvSpPr>
            <p:cNvPr id="20559" name="Line 48"/>
            <p:cNvSpPr/>
            <p:nvPr/>
          </p:nvSpPr>
          <p:spPr>
            <a:xfrm>
              <a:off x="4416" y="1776"/>
              <a:ext cx="1056" cy="0"/>
            </a:xfrm>
            <a:prstGeom prst="line">
              <a:avLst/>
            </a:prstGeom>
            <a:ln w="12700" cap="flat" cmpd="sng">
              <a:solidFill>
                <a:schemeClr val="hlink"/>
              </a:solidFill>
              <a:prstDash val="solid"/>
              <a:headEnd type="none" w="med" len="med"/>
              <a:tailEnd type="none" w="med" len="med"/>
            </a:ln>
          </p:spPr>
        </p:sp>
        <p:sp>
          <p:nvSpPr>
            <p:cNvPr id="20560" name="Text Box 49"/>
            <p:cNvSpPr txBox="1"/>
            <p:nvPr/>
          </p:nvSpPr>
          <p:spPr>
            <a:xfrm>
              <a:off x="2448" y="854"/>
              <a:ext cx="301" cy="250"/>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a:latin typeface="Times New Roman" panose="02020603050405020304" pitchFamily="18" charset="0"/>
                  <a:ea typeface="宋体" panose="02010600030101010101" pitchFamily="2" charset="-122"/>
                </a:rPr>
                <a:t>R1</a:t>
              </a:r>
            </a:p>
          </p:txBody>
        </p:sp>
        <p:sp>
          <p:nvSpPr>
            <p:cNvPr id="20561" name="Text Box 50"/>
            <p:cNvSpPr txBox="1"/>
            <p:nvPr/>
          </p:nvSpPr>
          <p:spPr>
            <a:xfrm>
              <a:off x="4067" y="845"/>
              <a:ext cx="301" cy="250"/>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a:latin typeface="Times New Roman" panose="02020603050405020304" pitchFamily="18" charset="0"/>
                  <a:ea typeface="宋体" panose="02010600030101010101" pitchFamily="2" charset="-122"/>
                </a:rPr>
                <a:t>R2</a:t>
              </a:r>
            </a:p>
          </p:txBody>
        </p:sp>
      </p:grpSp>
      <p:grpSp>
        <p:nvGrpSpPr>
          <p:cNvPr id="3" name="Group 51"/>
          <p:cNvGrpSpPr/>
          <p:nvPr/>
        </p:nvGrpSpPr>
        <p:grpSpPr>
          <a:xfrm>
            <a:off x="6697663" y="3581400"/>
            <a:ext cx="1676400" cy="2835275"/>
            <a:chOff x="4219" y="2256"/>
            <a:chExt cx="1056" cy="1786"/>
          </a:xfrm>
        </p:grpSpPr>
        <p:sp>
          <p:nvSpPr>
            <p:cNvPr id="20492" name="Rectangle 52"/>
            <p:cNvSpPr/>
            <p:nvPr/>
          </p:nvSpPr>
          <p:spPr>
            <a:xfrm>
              <a:off x="4939" y="2888"/>
              <a:ext cx="336" cy="315"/>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c1</a:t>
              </a:r>
            </a:p>
          </p:txBody>
        </p:sp>
        <p:sp>
          <p:nvSpPr>
            <p:cNvPr id="20493" name="Rectangle 53"/>
            <p:cNvSpPr/>
            <p:nvPr/>
          </p:nvSpPr>
          <p:spPr>
            <a:xfrm>
              <a:off x="4603" y="2888"/>
              <a:ext cx="336" cy="315"/>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b1</a:t>
              </a:r>
            </a:p>
          </p:txBody>
        </p:sp>
        <p:sp>
          <p:nvSpPr>
            <p:cNvPr id="20494" name="Rectangle 54"/>
            <p:cNvSpPr/>
            <p:nvPr/>
          </p:nvSpPr>
          <p:spPr>
            <a:xfrm>
              <a:off x="4219" y="2888"/>
              <a:ext cx="384" cy="315"/>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20495" name="Rectangle 55"/>
            <p:cNvSpPr/>
            <p:nvPr/>
          </p:nvSpPr>
          <p:spPr>
            <a:xfrm>
              <a:off x="4939" y="3780"/>
              <a:ext cx="336"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c1</a:t>
              </a:r>
            </a:p>
          </p:txBody>
        </p:sp>
        <p:sp>
          <p:nvSpPr>
            <p:cNvPr id="20496" name="Rectangle 56"/>
            <p:cNvSpPr/>
            <p:nvPr/>
          </p:nvSpPr>
          <p:spPr>
            <a:xfrm>
              <a:off x="4603" y="3780"/>
              <a:ext cx="336"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b2</a:t>
              </a:r>
            </a:p>
          </p:txBody>
        </p:sp>
        <p:sp>
          <p:nvSpPr>
            <p:cNvPr id="20497" name="Rectangle 57"/>
            <p:cNvSpPr/>
            <p:nvPr/>
          </p:nvSpPr>
          <p:spPr>
            <a:xfrm>
              <a:off x="4219" y="3780"/>
              <a:ext cx="384"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a2</a:t>
              </a:r>
            </a:p>
          </p:txBody>
        </p:sp>
        <p:sp>
          <p:nvSpPr>
            <p:cNvPr id="20498" name="Rectangle 58"/>
            <p:cNvSpPr/>
            <p:nvPr/>
          </p:nvSpPr>
          <p:spPr>
            <a:xfrm>
              <a:off x="4939" y="3518"/>
              <a:ext cx="336"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c2</a:t>
              </a:r>
            </a:p>
          </p:txBody>
        </p:sp>
        <p:sp>
          <p:nvSpPr>
            <p:cNvPr id="20499" name="Rectangle 59"/>
            <p:cNvSpPr/>
            <p:nvPr/>
          </p:nvSpPr>
          <p:spPr>
            <a:xfrm>
              <a:off x="4603" y="3518"/>
              <a:ext cx="336"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b3</a:t>
              </a:r>
            </a:p>
          </p:txBody>
        </p:sp>
        <p:sp>
          <p:nvSpPr>
            <p:cNvPr id="20500" name="Rectangle 60"/>
            <p:cNvSpPr/>
            <p:nvPr/>
          </p:nvSpPr>
          <p:spPr>
            <a:xfrm>
              <a:off x="4219" y="3518"/>
              <a:ext cx="384"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20501" name="Rectangle 61"/>
            <p:cNvSpPr/>
            <p:nvPr/>
          </p:nvSpPr>
          <p:spPr>
            <a:xfrm>
              <a:off x="4939" y="3203"/>
              <a:ext cx="336" cy="315"/>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c2</a:t>
              </a:r>
            </a:p>
          </p:txBody>
        </p:sp>
        <p:sp>
          <p:nvSpPr>
            <p:cNvPr id="20502" name="Rectangle 62"/>
            <p:cNvSpPr/>
            <p:nvPr/>
          </p:nvSpPr>
          <p:spPr>
            <a:xfrm>
              <a:off x="4603" y="3203"/>
              <a:ext cx="336" cy="315"/>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b2</a:t>
              </a:r>
            </a:p>
          </p:txBody>
        </p:sp>
        <p:sp>
          <p:nvSpPr>
            <p:cNvPr id="20503" name="Rectangle 63"/>
            <p:cNvSpPr/>
            <p:nvPr/>
          </p:nvSpPr>
          <p:spPr>
            <a:xfrm>
              <a:off x="4219" y="3203"/>
              <a:ext cx="384" cy="315"/>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368704" name="Rectangle 64"/>
            <p:cNvSpPr>
              <a:spLocks noChangeArrowheads="1"/>
            </p:cNvSpPr>
            <p:nvPr/>
          </p:nvSpPr>
          <p:spPr bwMode="auto">
            <a:xfrm>
              <a:off x="4939" y="2601"/>
              <a:ext cx="336" cy="287"/>
            </a:xfrm>
            <a:prstGeom prst="rect">
              <a:avLst/>
            </a:prstGeom>
            <a:gradFill rotWithShape="0">
              <a:gsLst>
                <a:gs pos="0">
                  <a:schemeClr val="bg2">
                    <a:gamma/>
                    <a:shade val="46275"/>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a:t>
              </a:r>
            </a:p>
          </p:txBody>
        </p:sp>
        <p:sp>
          <p:nvSpPr>
            <p:cNvPr id="368705" name="Rectangle 65"/>
            <p:cNvSpPr>
              <a:spLocks noChangeArrowheads="1"/>
            </p:cNvSpPr>
            <p:nvPr/>
          </p:nvSpPr>
          <p:spPr bwMode="auto">
            <a:xfrm>
              <a:off x="4603" y="2601"/>
              <a:ext cx="336" cy="287"/>
            </a:xfrm>
            <a:prstGeom prst="rect">
              <a:avLst/>
            </a:prstGeom>
            <a:gradFill rotWithShape="0">
              <a:gsLst>
                <a:gs pos="0">
                  <a:schemeClr val="bg2">
                    <a:gamma/>
                    <a:shade val="46275"/>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a:t>
              </a:r>
            </a:p>
          </p:txBody>
        </p:sp>
        <p:sp>
          <p:nvSpPr>
            <p:cNvPr id="368706" name="Rectangle 66"/>
            <p:cNvSpPr>
              <a:spLocks noChangeArrowheads="1"/>
            </p:cNvSpPr>
            <p:nvPr/>
          </p:nvSpPr>
          <p:spPr bwMode="auto">
            <a:xfrm>
              <a:off x="4219" y="2601"/>
              <a:ext cx="384" cy="287"/>
            </a:xfrm>
            <a:prstGeom prst="rect">
              <a:avLst/>
            </a:prstGeom>
            <a:gradFill rotWithShape="0">
              <a:gsLst>
                <a:gs pos="0">
                  <a:schemeClr val="bg2">
                    <a:gamma/>
                    <a:shade val="46275"/>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a:t>
              </a:r>
            </a:p>
          </p:txBody>
        </p:sp>
        <p:sp>
          <p:nvSpPr>
            <p:cNvPr id="20507" name="Line 67"/>
            <p:cNvSpPr/>
            <p:nvPr/>
          </p:nvSpPr>
          <p:spPr>
            <a:xfrm>
              <a:off x="4219" y="2601"/>
              <a:ext cx="1056" cy="0"/>
            </a:xfrm>
            <a:prstGeom prst="line">
              <a:avLst/>
            </a:prstGeom>
            <a:ln w="12700" cap="sq" cmpd="sng">
              <a:solidFill>
                <a:schemeClr val="hlink"/>
              </a:solidFill>
              <a:prstDash val="solid"/>
              <a:headEnd type="none" w="med" len="med"/>
              <a:tailEnd type="none" w="med" len="med"/>
            </a:ln>
          </p:spPr>
        </p:sp>
        <p:sp>
          <p:nvSpPr>
            <p:cNvPr id="20508" name="Line 68"/>
            <p:cNvSpPr/>
            <p:nvPr/>
          </p:nvSpPr>
          <p:spPr>
            <a:xfrm>
              <a:off x="4219" y="4042"/>
              <a:ext cx="1056" cy="0"/>
            </a:xfrm>
            <a:prstGeom prst="line">
              <a:avLst/>
            </a:prstGeom>
            <a:ln w="12700" cap="sq" cmpd="sng">
              <a:solidFill>
                <a:schemeClr val="hlink"/>
              </a:solidFill>
              <a:prstDash val="solid"/>
              <a:headEnd type="none" w="med" len="med"/>
              <a:tailEnd type="none" w="med" len="med"/>
            </a:ln>
          </p:spPr>
        </p:sp>
        <p:sp>
          <p:nvSpPr>
            <p:cNvPr id="20509" name="Line 69"/>
            <p:cNvSpPr/>
            <p:nvPr/>
          </p:nvSpPr>
          <p:spPr>
            <a:xfrm>
              <a:off x="4219" y="2601"/>
              <a:ext cx="0" cy="1441"/>
            </a:xfrm>
            <a:prstGeom prst="line">
              <a:avLst/>
            </a:prstGeom>
            <a:ln w="12700" cap="sq" cmpd="sng">
              <a:solidFill>
                <a:schemeClr val="hlink"/>
              </a:solidFill>
              <a:prstDash val="solid"/>
              <a:headEnd type="none" w="med" len="med"/>
              <a:tailEnd type="none" w="med" len="med"/>
            </a:ln>
          </p:spPr>
        </p:sp>
        <p:sp>
          <p:nvSpPr>
            <p:cNvPr id="20510" name="Line 70"/>
            <p:cNvSpPr/>
            <p:nvPr/>
          </p:nvSpPr>
          <p:spPr>
            <a:xfrm>
              <a:off x="5275" y="2601"/>
              <a:ext cx="0" cy="1441"/>
            </a:xfrm>
            <a:prstGeom prst="line">
              <a:avLst/>
            </a:prstGeom>
            <a:ln w="12700" cap="sq" cmpd="sng">
              <a:solidFill>
                <a:schemeClr val="hlink"/>
              </a:solidFill>
              <a:prstDash val="solid"/>
              <a:headEnd type="none" w="med" len="med"/>
              <a:tailEnd type="none" w="med" len="med"/>
            </a:ln>
          </p:spPr>
        </p:sp>
        <p:sp>
          <p:nvSpPr>
            <p:cNvPr id="20511" name="Line 71"/>
            <p:cNvSpPr/>
            <p:nvPr/>
          </p:nvSpPr>
          <p:spPr>
            <a:xfrm>
              <a:off x="4603" y="2601"/>
              <a:ext cx="0" cy="1441"/>
            </a:xfrm>
            <a:prstGeom prst="line">
              <a:avLst/>
            </a:prstGeom>
            <a:ln w="12700" cap="flat" cmpd="sng">
              <a:solidFill>
                <a:schemeClr val="hlink"/>
              </a:solidFill>
              <a:prstDash val="solid"/>
              <a:headEnd type="none" w="med" len="med"/>
              <a:tailEnd type="none" w="med" len="med"/>
            </a:ln>
          </p:spPr>
        </p:sp>
        <p:sp>
          <p:nvSpPr>
            <p:cNvPr id="20512" name="Line 72"/>
            <p:cNvSpPr/>
            <p:nvPr/>
          </p:nvSpPr>
          <p:spPr>
            <a:xfrm>
              <a:off x="4939" y="2601"/>
              <a:ext cx="0" cy="1441"/>
            </a:xfrm>
            <a:prstGeom prst="line">
              <a:avLst/>
            </a:prstGeom>
            <a:ln w="12700" cap="flat" cmpd="sng">
              <a:solidFill>
                <a:schemeClr val="hlink"/>
              </a:solidFill>
              <a:prstDash val="solid"/>
              <a:headEnd type="none" w="med" len="med"/>
              <a:tailEnd type="none" w="med" len="med"/>
            </a:ln>
          </p:spPr>
        </p:sp>
        <p:sp>
          <p:nvSpPr>
            <p:cNvPr id="20513" name="Line 73"/>
            <p:cNvSpPr/>
            <p:nvPr/>
          </p:nvSpPr>
          <p:spPr>
            <a:xfrm>
              <a:off x="4219" y="2888"/>
              <a:ext cx="1056" cy="0"/>
            </a:xfrm>
            <a:prstGeom prst="line">
              <a:avLst/>
            </a:prstGeom>
            <a:ln w="12700" cap="flat" cmpd="sng">
              <a:solidFill>
                <a:schemeClr val="hlink"/>
              </a:solidFill>
              <a:prstDash val="solid"/>
              <a:headEnd type="none" w="med" len="med"/>
              <a:tailEnd type="none" w="med" len="med"/>
            </a:ln>
          </p:spPr>
        </p:sp>
        <p:sp>
          <p:nvSpPr>
            <p:cNvPr id="20514" name="Line 74"/>
            <p:cNvSpPr/>
            <p:nvPr/>
          </p:nvSpPr>
          <p:spPr>
            <a:xfrm>
              <a:off x="4219" y="3518"/>
              <a:ext cx="1056" cy="0"/>
            </a:xfrm>
            <a:prstGeom prst="line">
              <a:avLst/>
            </a:prstGeom>
            <a:ln w="12700" cap="flat" cmpd="sng">
              <a:solidFill>
                <a:schemeClr val="hlink"/>
              </a:solidFill>
              <a:prstDash val="solid"/>
              <a:headEnd type="none" w="med" len="med"/>
              <a:tailEnd type="none" w="med" len="med"/>
            </a:ln>
          </p:spPr>
        </p:sp>
        <p:sp>
          <p:nvSpPr>
            <p:cNvPr id="20515" name="Line 75"/>
            <p:cNvSpPr/>
            <p:nvPr/>
          </p:nvSpPr>
          <p:spPr>
            <a:xfrm>
              <a:off x="4219" y="3780"/>
              <a:ext cx="1056" cy="0"/>
            </a:xfrm>
            <a:prstGeom prst="line">
              <a:avLst/>
            </a:prstGeom>
            <a:ln w="12700" cap="flat" cmpd="sng">
              <a:solidFill>
                <a:schemeClr val="hlink"/>
              </a:solidFill>
              <a:prstDash val="solid"/>
              <a:headEnd type="none" w="med" len="med"/>
              <a:tailEnd type="none" w="med" len="med"/>
            </a:ln>
          </p:spPr>
        </p:sp>
        <p:sp>
          <p:nvSpPr>
            <p:cNvPr id="20516" name="Line 76"/>
            <p:cNvSpPr/>
            <p:nvPr/>
          </p:nvSpPr>
          <p:spPr>
            <a:xfrm>
              <a:off x="4219" y="3203"/>
              <a:ext cx="1056" cy="0"/>
            </a:xfrm>
            <a:prstGeom prst="line">
              <a:avLst/>
            </a:prstGeom>
            <a:ln w="12700" cap="flat" cmpd="sng">
              <a:solidFill>
                <a:schemeClr val="hlink"/>
              </a:solidFill>
              <a:prstDash val="solid"/>
              <a:headEnd type="none" w="med" len="med"/>
              <a:tailEnd type="none" w="med" len="med"/>
            </a:ln>
          </p:spPr>
        </p:sp>
        <p:sp>
          <p:nvSpPr>
            <p:cNvPr id="20517" name="Text Box 77"/>
            <p:cNvSpPr txBox="1"/>
            <p:nvPr/>
          </p:nvSpPr>
          <p:spPr>
            <a:xfrm>
              <a:off x="4368" y="2256"/>
              <a:ext cx="667" cy="250"/>
            </a:xfrm>
            <a:prstGeom prst="rect">
              <a:avLst/>
            </a:prstGeom>
            <a:noFill/>
            <a:ln w="9525">
              <a:noFill/>
            </a:ln>
          </p:spPr>
          <p:txBody>
            <a:bodyPr wrap="none" lIns="90000" tIns="46800" rIns="90000" bIns="46800">
              <a:spAutoFit/>
            </a:bodyPr>
            <a:lstStyle/>
            <a:p>
              <a:pPr lvl="0" eaLnBrk="1" hangingPunct="1">
                <a:spcBef>
                  <a:spcPct val="30000"/>
                </a:spcBef>
                <a:buClr>
                  <a:srgbClr val="FF9900"/>
                </a:buClr>
                <a:buSzPct val="150000"/>
              </a:pPr>
              <a:r>
                <a:rPr lang="en-US" altLang="zh-CN" sz="2000">
                  <a:latin typeface="Times New Roman" panose="02020603050405020304" pitchFamily="18" charset="0"/>
                  <a:ea typeface="宋体" panose="02010600030101010101" pitchFamily="2" charset="-122"/>
                </a:rPr>
                <a:t>R1∪R2</a:t>
              </a:r>
              <a:endParaRPr lang="en-US" altLang="zh-CN" sz="2000" b="0">
                <a:latin typeface="Times New Roman" panose="02020603050405020304" pitchFamily="18" charset="0"/>
                <a:ea typeface="宋体" panose="02010600030101010101" pitchFamily="2" charset="-122"/>
              </a:endParaRPr>
            </a:p>
          </p:txBody>
        </p:sp>
      </p:grpSp>
      <p:sp>
        <p:nvSpPr>
          <p:cNvPr id="368718" name="Rectangle 78"/>
          <p:cNvSpPr>
            <a:spLocks noChangeArrowheads="1"/>
          </p:cNvSpPr>
          <p:nvPr/>
        </p:nvSpPr>
        <p:spPr bwMode="auto">
          <a:xfrm>
            <a:off x="152400" y="1905000"/>
            <a:ext cx="9372600" cy="445135"/>
          </a:xfrm>
          <a:prstGeom prst="rect">
            <a:avLst/>
          </a:prstGeom>
          <a:noFill/>
          <a:ln w="9525">
            <a:noFill/>
            <a:miter lim="800000"/>
          </a:ln>
          <a:effectLst/>
        </p:spPr>
        <p:txBody>
          <a:bodyPr>
            <a:spAutoFit/>
          </a:bodyPr>
          <a:lstStyle/>
          <a:p>
            <a:pPr marL="0" marR="0" lvl="0" indent="0" algn="l" defTabSz="914400" rtl="0" eaLnBrk="1" fontAlgn="base" latinLnBrk="0" hangingPunct="1">
              <a:lnSpc>
                <a:spcPct val="115000"/>
              </a:lnSpc>
              <a:spcBef>
                <a:spcPct val="3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grpSp>
        <p:nvGrpSpPr>
          <p:cNvPr id="20487" name="Group 79"/>
          <p:cNvGrpSpPr/>
          <p:nvPr/>
        </p:nvGrpSpPr>
        <p:grpSpPr>
          <a:xfrm>
            <a:off x="34925" y="-26987"/>
            <a:ext cx="5761038" cy="960437"/>
            <a:chOff x="113" y="119"/>
            <a:chExt cx="3629" cy="605"/>
          </a:xfrm>
        </p:grpSpPr>
        <p:sp>
          <p:nvSpPr>
            <p:cNvPr id="20488" name="Text Box 80"/>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关系代数知识回顾</a:t>
              </a:r>
            </a:p>
          </p:txBody>
        </p:sp>
        <p:sp>
          <p:nvSpPr>
            <p:cNvPr id="20489" name="Line 81"/>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20490" name="Text Box 82"/>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20491" name="Line 83"/>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
        <p:nvSpPr>
          <p:cNvPr id="4" name="标题 3"/>
          <p:cNvSpPr>
            <a:spLocks noGrp="1"/>
          </p:cNvSpPr>
          <p:nvPr>
            <p:ph type="title"/>
          </p:nvPr>
        </p:nvSpPr>
        <p:spPr/>
        <p:txBody>
          <a:bodyPr/>
          <a:lstStyle/>
          <a:p>
            <a:endParaRPr lang="zh-CN" altLang="en-US" dirty="0"/>
          </a:p>
        </p:txBody>
      </p:sp>
    </p:spTree>
  </p:cSld>
  <p:clrMapOvr>
    <a:masterClrMapping/>
  </p:clrMapOvr>
  <p:transition advTm="1533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
          <p:cNvGrpSpPr/>
          <p:nvPr/>
        </p:nvGrpSpPr>
        <p:grpSpPr>
          <a:xfrm>
            <a:off x="0" y="1371600"/>
            <a:ext cx="9144000" cy="1784350"/>
            <a:chOff x="96" y="864"/>
            <a:chExt cx="5760" cy="1124"/>
          </a:xfrm>
        </p:grpSpPr>
        <p:sp>
          <p:nvSpPr>
            <p:cNvPr id="23685" name="Rectangle 5"/>
            <p:cNvSpPr/>
            <p:nvPr/>
          </p:nvSpPr>
          <p:spPr>
            <a:xfrm>
              <a:off x="96" y="864"/>
              <a:ext cx="5760" cy="1092"/>
            </a:xfrm>
            <a:prstGeom prst="rect">
              <a:avLst/>
            </a:prstGeom>
            <a:noFill/>
            <a:ln w="9525">
              <a:noFill/>
            </a:ln>
          </p:spPr>
          <p:txBody>
            <a:bodyPr>
              <a:spAutoFit/>
            </a:bodyPr>
            <a:lstStyle/>
            <a:p>
              <a:pPr lvl="0" eaLnBrk="1" hangingPunct="1">
                <a:lnSpc>
                  <a:spcPct val="120000"/>
                </a:lnSpc>
                <a:spcBef>
                  <a:spcPct val="20000"/>
                </a:spcBef>
              </a:pPr>
              <a:r>
                <a:rPr lang="en-US" altLang="zh-CN" sz="200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两个分别为</a:t>
              </a:r>
              <a:r>
                <a:rPr lang="en-US" altLang="zh-CN" sz="200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目和</a:t>
              </a:r>
              <a:r>
                <a:rPr lang="en-US" altLang="zh-CN" sz="2000">
                  <a:latin typeface="宋体" panose="02010600030101010101" pitchFamily="2" charset="-122"/>
                  <a:ea typeface="宋体" panose="02010600030101010101" pitchFamily="2" charset="-122"/>
                </a:rPr>
                <a:t>m</a:t>
              </a:r>
              <a:r>
                <a:rPr lang="zh-CN" altLang="en-US" sz="2000" dirty="0">
                  <a:latin typeface="宋体" panose="02010600030101010101" pitchFamily="2" charset="-122"/>
                  <a:ea typeface="宋体" panose="02010600030101010101" pitchFamily="2" charset="-122"/>
                </a:rPr>
                <a:t>目的关系</a:t>
              </a:r>
              <a:r>
                <a:rPr lang="en-US" altLang="zh-CN" sz="200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和</a:t>
              </a:r>
              <a:r>
                <a:rPr lang="en-US" altLang="zh-CN" sz="200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的广义笛卡尔积是一个</a:t>
              </a:r>
              <a:r>
                <a:rPr lang="en-US" altLang="zh-CN" sz="2000">
                  <a:latin typeface="宋体" panose="02010600030101010101" pitchFamily="2" charset="-122"/>
                  <a:ea typeface="宋体" panose="02010600030101010101" pitchFamily="2" charset="-122"/>
                </a:rPr>
                <a:t>(</a:t>
              </a:r>
              <a:r>
                <a:rPr lang="en-US" altLang="zh-CN" sz="2000" err="1">
                  <a:latin typeface="宋体" panose="02010600030101010101" pitchFamily="2" charset="-122"/>
                  <a:ea typeface="宋体" panose="02010600030101010101" pitchFamily="2" charset="-122"/>
                </a:rPr>
                <a:t>n+m</a:t>
              </a:r>
              <a:r>
                <a:rPr lang="en-US" altLang="zh-CN" sz="200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列的元组</a:t>
              </a:r>
            </a:p>
            <a:p>
              <a:pPr lvl="0" eaLnBrk="1" hangingPunct="1">
                <a:lnSpc>
                  <a:spcPct val="120000"/>
                </a:lnSpc>
                <a:spcBef>
                  <a:spcPct val="20000"/>
                </a:spcBef>
              </a:pPr>
              <a:r>
                <a:rPr lang="zh-CN" altLang="en-US" sz="2000" dirty="0">
                  <a:latin typeface="宋体" panose="02010600030101010101" pitchFamily="2" charset="-122"/>
                  <a:ea typeface="宋体" panose="02010600030101010101" pitchFamily="2" charset="-122"/>
                </a:rPr>
                <a:t>的集合。元组的前</a:t>
              </a:r>
              <a:r>
                <a:rPr lang="en-US" altLang="zh-CN" sz="200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列是关系</a:t>
              </a:r>
              <a:r>
                <a:rPr lang="en-US" altLang="zh-CN" sz="200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的一个元组，后</a:t>
              </a:r>
              <a:r>
                <a:rPr lang="en-US" altLang="zh-CN" sz="2000">
                  <a:latin typeface="宋体" panose="02010600030101010101" pitchFamily="2" charset="-122"/>
                  <a:ea typeface="宋体" panose="02010600030101010101" pitchFamily="2" charset="-122"/>
                </a:rPr>
                <a:t>m</a:t>
              </a:r>
              <a:r>
                <a:rPr lang="zh-CN" altLang="en-US" sz="2000" dirty="0">
                  <a:latin typeface="宋体" panose="02010600030101010101" pitchFamily="2" charset="-122"/>
                  <a:ea typeface="宋体" panose="02010600030101010101" pitchFamily="2" charset="-122"/>
                </a:rPr>
                <a:t>列是关系</a:t>
              </a:r>
              <a:r>
                <a:rPr lang="en-US" altLang="zh-CN" sz="200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的一个元组。若</a:t>
              </a:r>
            </a:p>
            <a:p>
              <a:pPr lvl="0" eaLnBrk="1" hangingPunct="1">
                <a:lnSpc>
                  <a:spcPct val="120000"/>
                </a:lnSpc>
                <a:spcBef>
                  <a:spcPct val="20000"/>
                </a:spcBef>
              </a:pPr>
              <a:r>
                <a:rPr lang="en-US" altLang="zh-CN" sz="200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有</a:t>
              </a:r>
              <a:r>
                <a:rPr lang="en-US" altLang="zh-CN" sz="2000">
                  <a:latin typeface="宋体" panose="02010600030101010101" pitchFamily="2" charset="-122"/>
                  <a:ea typeface="宋体" panose="02010600030101010101" pitchFamily="2" charset="-122"/>
                </a:rPr>
                <a:t>k1</a:t>
              </a:r>
              <a:r>
                <a:rPr lang="zh-CN" altLang="en-US" sz="2000" dirty="0">
                  <a:latin typeface="宋体" panose="02010600030101010101" pitchFamily="2" charset="-122"/>
                  <a:ea typeface="宋体" panose="02010600030101010101" pitchFamily="2" charset="-122"/>
                </a:rPr>
                <a:t>个元组，</a:t>
              </a:r>
              <a:r>
                <a:rPr lang="en-US" altLang="zh-CN" sz="200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有</a:t>
              </a:r>
              <a:r>
                <a:rPr lang="en-US" altLang="zh-CN" sz="2000">
                  <a:latin typeface="宋体" panose="02010600030101010101" pitchFamily="2" charset="-122"/>
                  <a:ea typeface="宋体" panose="02010600030101010101" pitchFamily="2" charset="-122"/>
                </a:rPr>
                <a:t>k2</a:t>
              </a:r>
              <a:r>
                <a:rPr lang="zh-CN" altLang="en-US" sz="2000" dirty="0">
                  <a:latin typeface="宋体" panose="02010600030101010101" pitchFamily="2" charset="-122"/>
                  <a:ea typeface="宋体" panose="02010600030101010101" pitchFamily="2" charset="-122"/>
                </a:rPr>
                <a:t>个元组，则关系</a:t>
              </a:r>
              <a:r>
                <a:rPr lang="en-US" altLang="zh-CN" sz="200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和关系</a:t>
              </a:r>
              <a:r>
                <a:rPr lang="en-US" altLang="zh-CN" sz="200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的广义笛卡尔积有</a:t>
              </a:r>
            </a:p>
            <a:p>
              <a:pPr lvl="0" eaLnBrk="1" hangingPunct="1">
                <a:lnSpc>
                  <a:spcPct val="120000"/>
                </a:lnSpc>
                <a:spcBef>
                  <a:spcPct val="20000"/>
                </a:spcBef>
              </a:pPr>
              <a:r>
                <a:rPr lang="en-US" altLang="zh-CN" sz="2000">
                  <a:latin typeface="宋体" panose="02010600030101010101" pitchFamily="2" charset="-122"/>
                  <a:ea typeface="宋体" panose="02010600030101010101" pitchFamily="2" charset="-122"/>
                </a:rPr>
                <a:t>k1×k2</a:t>
              </a:r>
              <a:r>
                <a:rPr lang="zh-CN" altLang="en-US" sz="2000" dirty="0">
                  <a:latin typeface="宋体" panose="02010600030101010101" pitchFamily="2" charset="-122"/>
                  <a:ea typeface="宋体" panose="02010600030101010101" pitchFamily="2" charset="-122"/>
                </a:rPr>
                <a:t>个元组。记作： </a:t>
              </a:r>
            </a:p>
          </p:txBody>
        </p:sp>
        <p:pic>
          <p:nvPicPr>
            <p:cNvPr id="23686" name="Picture 6" descr="241插图1.GIF (372 bytes)"/>
            <p:cNvPicPr>
              <a:picLocks noChangeAspect="1"/>
            </p:cNvPicPr>
            <p:nvPr/>
          </p:nvPicPr>
          <p:blipFill>
            <a:blip r:embed="rId2" r:link="rId3">
              <a:clrChange>
                <a:clrFrom>
                  <a:srgbClr val="FFFFFF"/>
                </a:clrFrom>
                <a:clrTo>
                  <a:srgbClr val="FFFFFF">
                    <a:alpha val="0"/>
                  </a:srgbClr>
                </a:clrTo>
              </a:clrChange>
              <a:lum bright="-100000"/>
            </a:blip>
            <a:stretch>
              <a:fillRect/>
            </a:stretch>
          </p:blipFill>
          <p:spPr>
            <a:xfrm>
              <a:off x="1872" y="1680"/>
              <a:ext cx="2604" cy="308"/>
            </a:xfrm>
            <a:prstGeom prst="rect">
              <a:avLst/>
            </a:prstGeom>
            <a:solidFill>
              <a:srgbClr val="FFFF00"/>
            </a:solidFill>
            <a:ln w="9525">
              <a:noFill/>
            </a:ln>
          </p:spPr>
        </p:pic>
      </p:grpSp>
      <p:grpSp>
        <p:nvGrpSpPr>
          <p:cNvPr id="3" name="Group 7"/>
          <p:cNvGrpSpPr/>
          <p:nvPr/>
        </p:nvGrpSpPr>
        <p:grpSpPr>
          <a:xfrm>
            <a:off x="5715000" y="3048000"/>
            <a:ext cx="3429000" cy="3413125"/>
            <a:chOff x="3600" y="1920"/>
            <a:chExt cx="2160" cy="2150"/>
          </a:xfrm>
        </p:grpSpPr>
        <p:sp>
          <p:nvSpPr>
            <p:cNvPr id="23607" name="Text Box 8"/>
            <p:cNvSpPr txBox="1"/>
            <p:nvPr/>
          </p:nvSpPr>
          <p:spPr>
            <a:xfrm>
              <a:off x="5093" y="1920"/>
              <a:ext cx="667" cy="250"/>
            </a:xfrm>
            <a:prstGeom prst="rect">
              <a:avLst/>
            </a:prstGeom>
            <a:noFill/>
            <a:ln w="9525">
              <a:noFill/>
            </a:ln>
          </p:spPr>
          <p:txBody>
            <a:bodyPr wrap="none" lIns="90000" tIns="46800" rIns="90000" bIns="46800">
              <a:spAutoFit/>
            </a:bodyPr>
            <a:lstStyle/>
            <a:p>
              <a:pPr lvl="0" algn="ctr" eaLnBrk="1" hangingPunct="1">
                <a:spcBef>
                  <a:spcPct val="30000"/>
                </a:spcBef>
                <a:buClr>
                  <a:srgbClr val="FF9900"/>
                </a:buClr>
                <a:buSzPct val="150000"/>
              </a:pPr>
              <a:r>
                <a:rPr lang="en-US" altLang="zh-CN" sz="2000">
                  <a:latin typeface="Times New Roman" panose="02020603050405020304" pitchFamily="18" charset="0"/>
                  <a:ea typeface="宋体" panose="02010600030101010101" pitchFamily="2" charset="-122"/>
                </a:rPr>
                <a:t>R1×R2</a:t>
              </a:r>
            </a:p>
          </p:txBody>
        </p:sp>
        <p:grpSp>
          <p:nvGrpSpPr>
            <p:cNvPr id="23608" name="Group 9"/>
            <p:cNvGrpSpPr/>
            <p:nvPr/>
          </p:nvGrpSpPr>
          <p:grpSpPr>
            <a:xfrm>
              <a:off x="3600" y="2208"/>
              <a:ext cx="2112" cy="1862"/>
              <a:chOff x="3600" y="2208"/>
              <a:chExt cx="2112" cy="1862"/>
            </a:xfrm>
          </p:grpSpPr>
          <p:sp>
            <p:nvSpPr>
              <p:cNvPr id="23609" name="Rectangle 10"/>
              <p:cNvSpPr/>
              <p:nvPr/>
            </p:nvSpPr>
            <p:spPr>
              <a:xfrm>
                <a:off x="4320" y="3055"/>
                <a:ext cx="336"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c1</a:t>
                </a:r>
              </a:p>
            </p:txBody>
          </p:sp>
          <p:sp>
            <p:nvSpPr>
              <p:cNvPr id="23610" name="Rectangle 11"/>
              <p:cNvSpPr/>
              <p:nvPr/>
            </p:nvSpPr>
            <p:spPr>
              <a:xfrm>
                <a:off x="3952" y="3055"/>
                <a:ext cx="368"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b1</a:t>
                </a:r>
              </a:p>
            </p:txBody>
          </p:sp>
          <p:sp>
            <p:nvSpPr>
              <p:cNvPr id="23611" name="Rectangle 12"/>
              <p:cNvSpPr/>
              <p:nvPr/>
            </p:nvSpPr>
            <p:spPr>
              <a:xfrm>
                <a:off x="3600" y="3055"/>
                <a:ext cx="352"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23612" name="Rectangle 13"/>
              <p:cNvSpPr/>
              <p:nvPr/>
            </p:nvSpPr>
            <p:spPr>
              <a:xfrm>
                <a:off x="4320" y="2793"/>
                <a:ext cx="336"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c1</a:t>
                </a:r>
              </a:p>
            </p:txBody>
          </p:sp>
          <p:sp>
            <p:nvSpPr>
              <p:cNvPr id="23613" name="Rectangle 14"/>
              <p:cNvSpPr/>
              <p:nvPr/>
            </p:nvSpPr>
            <p:spPr>
              <a:xfrm>
                <a:off x="3952" y="2793"/>
                <a:ext cx="368"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b1</a:t>
                </a:r>
              </a:p>
            </p:txBody>
          </p:sp>
          <p:sp>
            <p:nvSpPr>
              <p:cNvPr id="23614" name="Rectangle 15"/>
              <p:cNvSpPr/>
              <p:nvPr/>
            </p:nvSpPr>
            <p:spPr>
              <a:xfrm>
                <a:off x="3600" y="2793"/>
                <a:ext cx="352"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23615" name="Rectangle 16"/>
              <p:cNvSpPr/>
              <p:nvPr/>
            </p:nvSpPr>
            <p:spPr>
              <a:xfrm>
                <a:off x="4320" y="2504"/>
                <a:ext cx="336" cy="289"/>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c1</a:t>
                </a:r>
              </a:p>
            </p:txBody>
          </p:sp>
          <p:sp>
            <p:nvSpPr>
              <p:cNvPr id="23616" name="Rectangle 17"/>
              <p:cNvSpPr/>
              <p:nvPr/>
            </p:nvSpPr>
            <p:spPr>
              <a:xfrm>
                <a:off x="3952" y="2504"/>
                <a:ext cx="368" cy="289"/>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b1</a:t>
                </a:r>
              </a:p>
            </p:txBody>
          </p:sp>
          <p:sp>
            <p:nvSpPr>
              <p:cNvPr id="23617" name="Rectangle 18"/>
              <p:cNvSpPr/>
              <p:nvPr/>
            </p:nvSpPr>
            <p:spPr>
              <a:xfrm>
                <a:off x="3600" y="2504"/>
                <a:ext cx="352" cy="289"/>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371731" name="Rectangle 19"/>
              <p:cNvSpPr>
                <a:spLocks noChangeArrowheads="1"/>
              </p:cNvSpPr>
              <p:nvPr/>
            </p:nvSpPr>
            <p:spPr bwMode="auto">
              <a:xfrm>
                <a:off x="4320" y="2216"/>
                <a:ext cx="336" cy="288"/>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a:t>
                </a:r>
              </a:p>
            </p:txBody>
          </p:sp>
          <p:sp>
            <p:nvSpPr>
              <p:cNvPr id="371732" name="Rectangle 20"/>
              <p:cNvSpPr>
                <a:spLocks noChangeArrowheads="1"/>
              </p:cNvSpPr>
              <p:nvPr/>
            </p:nvSpPr>
            <p:spPr bwMode="auto">
              <a:xfrm>
                <a:off x="3952" y="2216"/>
                <a:ext cx="368" cy="288"/>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a:t>
                </a:r>
              </a:p>
            </p:txBody>
          </p:sp>
          <p:sp>
            <p:nvSpPr>
              <p:cNvPr id="371733" name="Rectangle 21"/>
              <p:cNvSpPr>
                <a:spLocks noChangeArrowheads="1"/>
              </p:cNvSpPr>
              <p:nvPr/>
            </p:nvSpPr>
            <p:spPr bwMode="auto">
              <a:xfrm>
                <a:off x="3600" y="2216"/>
                <a:ext cx="352" cy="288"/>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a:t>
                </a:r>
              </a:p>
            </p:txBody>
          </p:sp>
          <p:sp>
            <p:nvSpPr>
              <p:cNvPr id="23621" name="Line 22"/>
              <p:cNvSpPr/>
              <p:nvPr/>
            </p:nvSpPr>
            <p:spPr>
              <a:xfrm>
                <a:off x="3600" y="2216"/>
                <a:ext cx="1056" cy="0"/>
              </a:xfrm>
              <a:prstGeom prst="line">
                <a:avLst/>
              </a:prstGeom>
              <a:ln w="12700" cap="sq" cmpd="sng">
                <a:solidFill>
                  <a:schemeClr val="hlink"/>
                </a:solidFill>
                <a:prstDash val="solid"/>
                <a:headEnd type="none" w="med" len="med"/>
                <a:tailEnd type="none" w="med" len="med"/>
              </a:ln>
            </p:spPr>
          </p:sp>
          <p:sp>
            <p:nvSpPr>
              <p:cNvPr id="23622" name="Line 23"/>
              <p:cNvSpPr/>
              <p:nvPr/>
            </p:nvSpPr>
            <p:spPr>
              <a:xfrm>
                <a:off x="3600" y="3317"/>
                <a:ext cx="1056" cy="0"/>
              </a:xfrm>
              <a:prstGeom prst="line">
                <a:avLst/>
              </a:prstGeom>
              <a:ln w="12700" cap="sq" cmpd="sng">
                <a:solidFill>
                  <a:schemeClr val="hlink"/>
                </a:solidFill>
                <a:prstDash val="solid"/>
                <a:headEnd type="none" w="med" len="med"/>
                <a:tailEnd type="none" w="med" len="med"/>
              </a:ln>
            </p:spPr>
          </p:sp>
          <p:sp>
            <p:nvSpPr>
              <p:cNvPr id="23623" name="Line 24"/>
              <p:cNvSpPr/>
              <p:nvPr/>
            </p:nvSpPr>
            <p:spPr>
              <a:xfrm>
                <a:off x="3600" y="2216"/>
                <a:ext cx="0" cy="1101"/>
              </a:xfrm>
              <a:prstGeom prst="line">
                <a:avLst/>
              </a:prstGeom>
              <a:ln w="12700" cap="sq" cmpd="sng">
                <a:solidFill>
                  <a:schemeClr val="hlink"/>
                </a:solidFill>
                <a:prstDash val="solid"/>
                <a:headEnd type="none" w="med" len="med"/>
                <a:tailEnd type="none" w="med" len="med"/>
              </a:ln>
            </p:spPr>
          </p:sp>
          <p:sp>
            <p:nvSpPr>
              <p:cNvPr id="23624" name="Line 25"/>
              <p:cNvSpPr/>
              <p:nvPr/>
            </p:nvSpPr>
            <p:spPr>
              <a:xfrm>
                <a:off x="4656" y="2208"/>
                <a:ext cx="0" cy="1101"/>
              </a:xfrm>
              <a:prstGeom prst="line">
                <a:avLst/>
              </a:prstGeom>
              <a:ln w="12700" cap="sq" cmpd="sng">
                <a:solidFill>
                  <a:schemeClr val="hlink"/>
                </a:solidFill>
                <a:prstDash val="solid"/>
                <a:headEnd type="none" w="med" len="med"/>
                <a:tailEnd type="none" w="med" len="med"/>
              </a:ln>
            </p:spPr>
          </p:sp>
          <p:sp>
            <p:nvSpPr>
              <p:cNvPr id="23625" name="Line 26"/>
              <p:cNvSpPr/>
              <p:nvPr/>
            </p:nvSpPr>
            <p:spPr>
              <a:xfrm>
                <a:off x="3952" y="2216"/>
                <a:ext cx="0" cy="1101"/>
              </a:xfrm>
              <a:prstGeom prst="line">
                <a:avLst/>
              </a:prstGeom>
              <a:ln w="12700" cap="flat" cmpd="sng">
                <a:solidFill>
                  <a:schemeClr val="hlink"/>
                </a:solidFill>
                <a:prstDash val="solid"/>
                <a:headEnd type="none" w="med" len="med"/>
                <a:tailEnd type="none" w="med" len="med"/>
              </a:ln>
            </p:spPr>
          </p:sp>
          <p:sp>
            <p:nvSpPr>
              <p:cNvPr id="23626" name="Line 27"/>
              <p:cNvSpPr/>
              <p:nvPr/>
            </p:nvSpPr>
            <p:spPr>
              <a:xfrm>
                <a:off x="4320" y="2216"/>
                <a:ext cx="0" cy="1101"/>
              </a:xfrm>
              <a:prstGeom prst="line">
                <a:avLst/>
              </a:prstGeom>
              <a:ln w="12700" cap="flat" cmpd="sng">
                <a:solidFill>
                  <a:schemeClr val="hlink"/>
                </a:solidFill>
                <a:prstDash val="solid"/>
                <a:headEnd type="none" w="med" len="med"/>
                <a:tailEnd type="none" w="med" len="med"/>
              </a:ln>
            </p:spPr>
          </p:sp>
          <p:sp>
            <p:nvSpPr>
              <p:cNvPr id="23627" name="Line 28"/>
              <p:cNvSpPr/>
              <p:nvPr/>
            </p:nvSpPr>
            <p:spPr>
              <a:xfrm>
                <a:off x="3600" y="2504"/>
                <a:ext cx="1056" cy="0"/>
              </a:xfrm>
              <a:prstGeom prst="line">
                <a:avLst/>
              </a:prstGeom>
              <a:ln w="12700" cap="flat" cmpd="sng">
                <a:solidFill>
                  <a:schemeClr val="hlink"/>
                </a:solidFill>
                <a:prstDash val="solid"/>
                <a:headEnd type="none" w="med" len="med"/>
                <a:tailEnd type="none" w="med" len="med"/>
              </a:ln>
            </p:spPr>
          </p:sp>
          <p:sp>
            <p:nvSpPr>
              <p:cNvPr id="23628" name="Line 29"/>
              <p:cNvSpPr/>
              <p:nvPr/>
            </p:nvSpPr>
            <p:spPr>
              <a:xfrm>
                <a:off x="3600" y="2793"/>
                <a:ext cx="1056" cy="0"/>
              </a:xfrm>
              <a:prstGeom prst="line">
                <a:avLst/>
              </a:prstGeom>
              <a:ln w="12700" cap="flat" cmpd="sng">
                <a:solidFill>
                  <a:schemeClr val="hlink"/>
                </a:solidFill>
                <a:prstDash val="solid"/>
                <a:headEnd type="none" w="med" len="med"/>
                <a:tailEnd type="none" w="med" len="med"/>
              </a:ln>
            </p:spPr>
          </p:sp>
          <p:sp>
            <p:nvSpPr>
              <p:cNvPr id="23629" name="Line 30"/>
              <p:cNvSpPr/>
              <p:nvPr/>
            </p:nvSpPr>
            <p:spPr>
              <a:xfrm>
                <a:off x="3600" y="3055"/>
                <a:ext cx="1056" cy="0"/>
              </a:xfrm>
              <a:prstGeom prst="line">
                <a:avLst/>
              </a:prstGeom>
              <a:ln w="12700" cap="flat" cmpd="sng">
                <a:solidFill>
                  <a:schemeClr val="hlink"/>
                </a:solidFill>
                <a:prstDash val="solid"/>
                <a:headEnd type="none" w="med" len="med"/>
                <a:tailEnd type="none" w="med" len="med"/>
              </a:ln>
            </p:spPr>
          </p:sp>
          <p:sp>
            <p:nvSpPr>
              <p:cNvPr id="23630" name="Rectangle 31"/>
              <p:cNvSpPr/>
              <p:nvPr/>
            </p:nvSpPr>
            <p:spPr>
              <a:xfrm>
                <a:off x="5354" y="3064"/>
                <a:ext cx="352" cy="257"/>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9900"/>
                    </a:solidFill>
                    <a:latin typeface="Times New Roman" panose="02020603050405020304" pitchFamily="18" charset="0"/>
                    <a:ea typeface="宋体" panose="02010600030101010101" pitchFamily="2" charset="-122"/>
                  </a:rPr>
                  <a:t>c1</a:t>
                </a:r>
              </a:p>
            </p:txBody>
          </p:sp>
          <p:sp>
            <p:nvSpPr>
              <p:cNvPr id="23631" name="Rectangle 32"/>
              <p:cNvSpPr/>
              <p:nvPr/>
            </p:nvSpPr>
            <p:spPr>
              <a:xfrm>
                <a:off x="5034" y="3064"/>
                <a:ext cx="320" cy="257"/>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9900"/>
                    </a:solidFill>
                    <a:latin typeface="Times New Roman" panose="02020603050405020304" pitchFamily="18" charset="0"/>
                    <a:ea typeface="宋体" panose="02010600030101010101" pitchFamily="2" charset="-122"/>
                  </a:rPr>
                  <a:t>b2</a:t>
                </a:r>
              </a:p>
            </p:txBody>
          </p:sp>
          <p:sp>
            <p:nvSpPr>
              <p:cNvPr id="23632" name="Rectangle 33"/>
              <p:cNvSpPr/>
              <p:nvPr/>
            </p:nvSpPr>
            <p:spPr>
              <a:xfrm>
                <a:off x="4650" y="3064"/>
                <a:ext cx="384" cy="257"/>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9900"/>
                    </a:solidFill>
                    <a:latin typeface="Times New Roman" panose="02020603050405020304" pitchFamily="18" charset="0"/>
                    <a:ea typeface="宋体" panose="02010600030101010101" pitchFamily="2" charset="-122"/>
                  </a:rPr>
                  <a:t>a2</a:t>
                </a:r>
              </a:p>
            </p:txBody>
          </p:sp>
          <p:sp>
            <p:nvSpPr>
              <p:cNvPr id="23633" name="Rectangle 34"/>
              <p:cNvSpPr/>
              <p:nvPr/>
            </p:nvSpPr>
            <p:spPr>
              <a:xfrm>
                <a:off x="5354" y="2807"/>
                <a:ext cx="352" cy="257"/>
              </a:xfrm>
              <a:prstGeom prst="rect">
                <a:avLst/>
              </a:prstGeom>
              <a:noFill/>
              <a:ln w="9525">
                <a:noFill/>
              </a:ln>
            </p:spPr>
            <p:txBody>
              <a:bodyPr lIns="90000" tIns="46800" rIns="90000" bIns="46800"/>
              <a:lstStyle/>
              <a:p>
                <a:pPr lvl="0" algn="ctr" eaLnBrk="1" hangingPunct="1">
                  <a:spcBef>
                    <a:spcPct val="20000"/>
                  </a:spcBef>
                </a:pPr>
                <a:r>
                  <a:rPr lang="en-US" altLang="zh-CN" sz="2000" b="0">
                    <a:solidFill>
                      <a:schemeClr val="accent1"/>
                    </a:solidFill>
                    <a:latin typeface="Times New Roman" panose="02020603050405020304" pitchFamily="18" charset="0"/>
                    <a:ea typeface="宋体" panose="02010600030101010101" pitchFamily="2" charset="-122"/>
                  </a:rPr>
                  <a:t>c2</a:t>
                </a:r>
              </a:p>
            </p:txBody>
          </p:sp>
          <p:sp>
            <p:nvSpPr>
              <p:cNvPr id="23634" name="Rectangle 35"/>
              <p:cNvSpPr/>
              <p:nvPr/>
            </p:nvSpPr>
            <p:spPr>
              <a:xfrm>
                <a:off x="5034" y="2807"/>
                <a:ext cx="320" cy="257"/>
              </a:xfrm>
              <a:prstGeom prst="rect">
                <a:avLst/>
              </a:prstGeom>
              <a:noFill/>
              <a:ln w="9525">
                <a:noFill/>
              </a:ln>
            </p:spPr>
            <p:txBody>
              <a:bodyPr lIns="90000" tIns="46800" rIns="90000" bIns="46800"/>
              <a:lstStyle/>
              <a:p>
                <a:pPr lvl="0" algn="ctr" eaLnBrk="1" hangingPunct="1">
                  <a:spcBef>
                    <a:spcPct val="20000"/>
                  </a:spcBef>
                </a:pPr>
                <a:r>
                  <a:rPr lang="en-US" altLang="zh-CN" sz="2000" b="0">
                    <a:solidFill>
                      <a:schemeClr val="accent1"/>
                    </a:solidFill>
                    <a:latin typeface="Times New Roman" panose="02020603050405020304" pitchFamily="18" charset="0"/>
                    <a:ea typeface="宋体" panose="02010600030101010101" pitchFamily="2" charset="-122"/>
                  </a:rPr>
                  <a:t>b3</a:t>
                </a:r>
              </a:p>
            </p:txBody>
          </p:sp>
          <p:sp>
            <p:nvSpPr>
              <p:cNvPr id="23635" name="Rectangle 36"/>
              <p:cNvSpPr/>
              <p:nvPr/>
            </p:nvSpPr>
            <p:spPr>
              <a:xfrm>
                <a:off x="4650" y="2807"/>
                <a:ext cx="384" cy="257"/>
              </a:xfrm>
              <a:prstGeom prst="rect">
                <a:avLst/>
              </a:prstGeom>
              <a:noFill/>
              <a:ln w="9525">
                <a:noFill/>
              </a:ln>
            </p:spPr>
            <p:txBody>
              <a:bodyPr lIns="90000" tIns="46800" rIns="90000" bIns="46800"/>
              <a:lstStyle/>
              <a:p>
                <a:pPr lvl="0" algn="ctr" eaLnBrk="1" hangingPunct="1">
                  <a:spcBef>
                    <a:spcPct val="20000"/>
                  </a:spcBef>
                </a:pPr>
                <a:r>
                  <a:rPr lang="en-US" altLang="zh-CN" sz="2000" b="0">
                    <a:solidFill>
                      <a:schemeClr val="accent1"/>
                    </a:solidFill>
                    <a:latin typeface="Times New Roman" panose="02020603050405020304" pitchFamily="18" charset="0"/>
                    <a:ea typeface="宋体" panose="02010600030101010101" pitchFamily="2" charset="-122"/>
                  </a:rPr>
                  <a:t>a1</a:t>
                </a:r>
              </a:p>
            </p:txBody>
          </p:sp>
          <p:sp>
            <p:nvSpPr>
              <p:cNvPr id="23636" name="Rectangle 37"/>
              <p:cNvSpPr/>
              <p:nvPr/>
            </p:nvSpPr>
            <p:spPr>
              <a:xfrm>
                <a:off x="5354" y="2498"/>
                <a:ext cx="352" cy="309"/>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FF00"/>
                    </a:solidFill>
                    <a:latin typeface="Times New Roman" panose="02020603050405020304" pitchFamily="18" charset="0"/>
                    <a:ea typeface="宋体" panose="02010600030101010101" pitchFamily="2" charset="-122"/>
                  </a:rPr>
                  <a:t>c2</a:t>
                </a:r>
              </a:p>
            </p:txBody>
          </p:sp>
          <p:sp>
            <p:nvSpPr>
              <p:cNvPr id="23637" name="Rectangle 38"/>
              <p:cNvSpPr/>
              <p:nvPr/>
            </p:nvSpPr>
            <p:spPr>
              <a:xfrm>
                <a:off x="5034" y="2498"/>
                <a:ext cx="320" cy="309"/>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FF00"/>
                    </a:solidFill>
                    <a:latin typeface="Times New Roman" panose="02020603050405020304" pitchFamily="18" charset="0"/>
                    <a:ea typeface="宋体" panose="02010600030101010101" pitchFamily="2" charset="-122"/>
                  </a:rPr>
                  <a:t>b2</a:t>
                </a:r>
              </a:p>
            </p:txBody>
          </p:sp>
          <p:sp>
            <p:nvSpPr>
              <p:cNvPr id="23638" name="Rectangle 39"/>
              <p:cNvSpPr/>
              <p:nvPr/>
            </p:nvSpPr>
            <p:spPr>
              <a:xfrm>
                <a:off x="4650" y="2498"/>
                <a:ext cx="384" cy="309"/>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FF00"/>
                    </a:solidFill>
                    <a:latin typeface="Times New Roman" panose="02020603050405020304" pitchFamily="18" charset="0"/>
                    <a:ea typeface="宋体" panose="02010600030101010101" pitchFamily="2" charset="-122"/>
                  </a:rPr>
                  <a:t>a1</a:t>
                </a:r>
              </a:p>
            </p:txBody>
          </p:sp>
          <p:sp>
            <p:nvSpPr>
              <p:cNvPr id="371752" name="Rectangle 40"/>
              <p:cNvSpPr>
                <a:spLocks noChangeArrowheads="1"/>
              </p:cNvSpPr>
              <p:nvPr/>
            </p:nvSpPr>
            <p:spPr bwMode="auto">
              <a:xfrm>
                <a:off x="5354" y="2217"/>
                <a:ext cx="352" cy="281"/>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a:t>
                </a:r>
              </a:p>
            </p:txBody>
          </p:sp>
          <p:sp>
            <p:nvSpPr>
              <p:cNvPr id="371753" name="Rectangle 41"/>
              <p:cNvSpPr>
                <a:spLocks noChangeArrowheads="1"/>
              </p:cNvSpPr>
              <p:nvPr/>
            </p:nvSpPr>
            <p:spPr bwMode="auto">
              <a:xfrm>
                <a:off x="5034" y="2217"/>
                <a:ext cx="320" cy="281"/>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a:t>
                </a:r>
              </a:p>
            </p:txBody>
          </p:sp>
          <p:sp>
            <p:nvSpPr>
              <p:cNvPr id="371754" name="Rectangle 42"/>
              <p:cNvSpPr>
                <a:spLocks noChangeArrowheads="1"/>
              </p:cNvSpPr>
              <p:nvPr/>
            </p:nvSpPr>
            <p:spPr bwMode="auto">
              <a:xfrm>
                <a:off x="4650" y="2217"/>
                <a:ext cx="384" cy="281"/>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a:t>
                </a:r>
              </a:p>
            </p:txBody>
          </p:sp>
          <p:sp>
            <p:nvSpPr>
              <p:cNvPr id="23642" name="Line 43"/>
              <p:cNvSpPr/>
              <p:nvPr/>
            </p:nvSpPr>
            <p:spPr>
              <a:xfrm>
                <a:off x="4650" y="2217"/>
                <a:ext cx="1056" cy="0"/>
              </a:xfrm>
              <a:prstGeom prst="line">
                <a:avLst/>
              </a:prstGeom>
              <a:ln w="12700" cap="sq" cmpd="sng">
                <a:solidFill>
                  <a:schemeClr val="hlink"/>
                </a:solidFill>
                <a:prstDash val="solid"/>
                <a:headEnd type="none" w="med" len="med"/>
                <a:tailEnd type="none" w="med" len="med"/>
              </a:ln>
            </p:spPr>
          </p:sp>
          <p:sp>
            <p:nvSpPr>
              <p:cNvPr id="23643" name="Line 44"/>
              <p:cNvSpPr/>
              <p:nvPr/>
            </p:nvSpPr>
            <p:spPr>
              <a:xfrm>
                <a:off x="4650" y="3321"/>
                <a:ext cx="1056" cy="0"/>
              </a:xfrm>
              <a:prstGeom prst="line">
                <a:avLst/>
              </a:prstGeom>
              <a:ln w="12700" cap="sq" cmpd="sng">
                <a:solidFill>
                  <a:schemeClr val="hlink"/>
                </a:solidFill>
                <a:prstDash val="solid"/>
                <a:headEnd type="none" w="med" len="med"/>
                <a:tailEnd type="none" w="med" len="med"/>
              </a:ln>
            </p:spPr>
          </p:sp>
          <p:sp>
            <p:nvSpPr>
              <p:cNvPr id="23644" name="Line 45"/>
              <p:cNvSpPr/>
              <p:nvPr/>
            </p:nvSpPr>
            <p:spPr>
              <a:xfrm>
                <a:off x="4650" y="2217"/>
                <a:ext cx="0" cy="1104"/>
              </a:xfrm>
              <a:prstGeom prst="line">
                <a:avLst/>
              </a:prstGeom>
              <a:ln w="12700" cap="sq" cmpd="sng">
                <a:solidFill>
                  <a:schemeClr val="hlink"/>
                </a:solidFill>
                <a:prstDash val="solid"/>
                <a:headEnd type="none" w="med" len="med"/>
                <a:tailEnd type="none" w="med" len="med"/>
              </a:ln>
            </p:spPr>
          </p:sp>
          <p:sp>
            <p:nvSpPr>
              <p:cNvPr id="23645" name="Line 46"/>
              <p:cNvSpPr/>
              <p:nvPr/>
            </p:nvSpPr>
            <p:spPr>
              <a:xfrm>
                <a:off x="5706" y="2217"/>
                <a:ext cx="0" cy="1104"/>
              </a:xfrm>
              <a:prstGeom prst="line">
                <a:avLst/>
              </a:prstGeom>
              <a:ln w="12700" cap="sq" cmpd="sng">
                <a:solidFill>
                  <a:schemeClr val="hlink"/>
                </a:solidFill>
                <a:prstDash val="solid"/>
                <a:headEnd type="none" w="med" len="med"/>
                <a:tailEnd type="none" w="med" len="med"/>
              </a:ln>
            </p:spPr>
          </p:sp>
          <p:sp>
            <p:nvSpPr>
              <p:cNvPr id="23646" name="Line 47"/>
              <p:cNvSpPr/>
              <p:nvPr/>
            </p:nvSpPr>
            <p:spPr>
              <a:xfrm>
                <a:off x="5034" y="2217"/>
                <a:ext cx="0" cy="1104"/>
              </a:xfrm>
              <a:prstGeom prst="line">
                <a:avLst/>
              </a:prstGeom>
              <a:ln w="12700" cap="flat" cmpd="sng">
                <a:solidFill>
                  <a:schemeClr val="hlink"/>
                </a:solidFill>
                <a:prstDash val="solid"/>
                <a:headEnd type="none" w="med" len="med"/>
                <a:tailEnd type="none" w="med" len="med"/>
              </a:ln>
            </p:spPr>
          </p:sp>
          <p:sp>
            <p:nvSpPr>
              <p:cNvPr id="23647" name="Line 48"/>
              <p:cNvSpPr/>
              <p:nvPr/>
            </p:nvSpPr>
            <p:spPr>
              <a:xfrm>
                <a:off x="5354" y="2217"/>
                <a:ext cx="0" cy="1104"/>
              </a:xfrm>
              <a:prstGeom prst="line">
                <a:avLst/>
              </a:prstGeom>
              <a:ln w="12700" cap="flat" cmpd="sng">
                <a:solidFill>
                  <a:schemeClr val="hlink"/>
                </a:solidFill>
                <a:prstDash val="solid"/>
                <a:headEnd type="none" w="med" len="med"/>
                <a:tailEnd type="none" w="med" len="med"/>
              </a:ln>
            </p:spPr>
          </p:sp>
          <p:sp>
            <p:nvSpPr>
              <p:cNvPr id="23648" name="Line 49"/>
              <p:cNvSpPr/>
              <p:nvPr/>
            </p:nvSpPr>
            <p:spPr>
              <a:xfrm>
                <a:off x="4650" y="2498"/>
                <a:ext cx="1056" cy="0"/>
              </a:xfrm>
              <a:prstGeom prst="line">
                <a:avLst/>
              </a:prstGeom>
              <a:ln w="12700" cap="flat" cmpd="sng">
                <a:solidFill>
                  <a:schemeClr val="hlink"/>
                </a:solidFill>
                <a:prstDash val="solid"/>
                <a:headEnd type="none" w="med" len="med"/>
                <a:tailEnd type="none" w="med" len="med"/>
              </a:ln>
            </p:spPr>
          </p:sp>
          <p:sp>
            <p:nvSpPr>
              <p:cNvPr id="23649" name="Line 50"/>
              <p:cNvSpPr/>
              <p:nvPr/>
            </p:nvSpPr>
            <p:spPr>
              <a:xfrm>
                <a:off x="4650" y="2807"/>
                <a:ext cx="1056" cy="0"/>
              </a:xfrm>
              <a:prstGeom prst="line">
                <a:avLst/>
              </a:prstGeom>
              <a:ln w="12700" cap="flat" cmpd="sng">
                <a:solidFill>
                  <a:schemeClr val="hlink"/>
                </a:solidFill>
                <a:prstDash val="solid"/>
                <a:headEnd type="none" w="med" len="med"/>
                <a:tailEnd type="none" w="med" len="med"/>
              </a:ln>
            </p:spPr>
          </p:sp>
          <p:sp>
            <p:nvSpPr>
              <p:cNvPr id="23650" name="Line 51"/>
              <p:cNvSpPr/>
              <p:nvPr/>
            </p:nvSpPr>
            <p:spPr>
              <a:xfrm>
                <a:off x="4650" y="3064"/>
                <a:ext cx="1056" cy="0"/>
              </a:xfrm>
              <a:prstGeom prst="line">
                <a:avLst/>
              </a:prstGeom>
              <a:ln w="12700" cap="flat" cmpd="sng">
                <a:solidFill>
                  <a:schemeClr val="hlink"/>
                </a:solidFill>
                <a:prstDash val="solid"/>
                <a:headEnd type="none" w="med" len="med"/>
                <a:tailEnd type="none" w="med" len="med"/>
              </a:ln>
            </p:spPr>
          </p:sp>
          <p:sp>
            <p:nvSpPr>
              <p:cNvPr id="23651" name="Rectangle 52"/>
              <p:cNvSpPr/>
              <p:nvPr/>
            </p:nvSpPr>
            <p:spPr>
              <a:xfrm>
                <a:off x="5333" y="3820"/>
                <a:ext cx="379"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9900"/>
                    </a:solidFill>
                    <a:latin typeface="Times New Roman" panose="02020603050405020304" pitchFamily="18" charset="0"/>
                    <a:ea typeface="宋体" panose="02010600030101010101" pitchFamily="2" charset="-122"/>
                  </a:rPr>
                  <a:t>..</a:t>
                </a:r>
              </a:p>
            </p:txBody>
          </p:sp>
          <p:sp>
            <p:nvSpPr>
              <p:cNvPr id="23652" name="Rectangle 53"/>
              <p:cNvSpPr/>
              <p:nvPr/>
            </p:nvSpPr>
            <p:spPr>
              <a:xfrm>
                <a:off x="5040" y="3820"/>
                <a:ext cx="293"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9900"/>
                    </a:solidFill>
                    <a:latin typeface="Times New Roman" panose="02020603050405020304" pitchFamily="18" charset="0"/>
                    <a:ea typeface="宋体" panose="02010600030101010101" pitchFamily="2" charset="-122"/>
                  </a:rPr>
                  <a:t>..</a:t>
                </a:r>
              </a:p>
            </p:txBody>
          </p:sp>
          <p:sp>
            <p:nvSpPr>
              <p:cNvPr id="23653" name="Rectangle 54"/>
              <p:cNvSpPr/>
              <p:nvPr/>
            </p:nvSpPr>
            <p:spPr>
              <a:xfrm>
                <a:off x="4656" y="3820"/>
                <a:ext cx="384"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9900"/>
                    </a:solidFill>
                    <a:latin typeface="Times New Roman" panose="02020603050405020304" pitchFamily="18" charset="0"/>
                    <a:ea typeface="宋体" panose="02010600030101010101" pitchFamily="2" charset="-122"/>
                  </a:rPr>
                  <a:t>..</a:t>
                </a:r>
              </a:p>
            </p:txBody>
          </p:sp>
          <p:sp>
            <p:nvSpPr>
              <p:cNvPr id="23654" name="Rectangle 55"/>
              <p:cNvSpPr/>
              <p:nvPr/>
            </p:nvSpPr>
            <p:spPr>
              <a:xfrm>
                <a:off x="5333" y="3570"/>
                <a:ext cx="379"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chemeClr val="accent1"/>
                    </a:solidFill>
                    <a:latin typeface="Times New Roman" panose="02020603050405020304" pitchFamily="18" charset="0"/>
                    <a:ea typeface="宋体" panose="02010600030101010101" pitchFamily="2" charset="-122"/>
                  </a:rPr>
                  <a:t>c2</a:t>
                </a:r>
              </a:p>
            </p:txBody>
          </p:sp>
          <p:sp>
            <p:nvSpPr>
              <p:cNvPr id="23655" name="Rectangle 56"/>
              <p:cNvSpPr/>
              <p:nvPr/>
            </p:nvSpPr>
            <p:spPr>
              <a:xfrm>
                <a:off x="5040" y="3570"/>
                <a:ext cx="293"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chemeClr val="accent1"/>
                    </a:solidFill>
                    <a:latin typeface="Times New Roman" panose="02020603050405020304" pitchFamily="18" charset="0"/>
                    <a:ea typeface="宋体" panose="02010600030101010101" pitchFamily="2" charset="-122"/>
                  </a:rPr>
                  <a:t>b3</a:t>
                </a:r>
              </a:p>
            </p:txBody>
          </p:sp>
          <p:sp>
            <p:nvSpPr>
              <p:cNvPr id="23656" name="Rectangle 57"/>
              <p:cNvSpPr/>
              <p:nvPr/>
            </p:nvSpPr>
            <p:spPr>
              <a:xfrm>
                <a:off x="4656" y="3570"/>
                <a:ext cx="384"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chemeClr val="accent1"/>
                    </a:solidFill>
                    <a:latin typeface="Times New Roman" panose="02020603050405020304" pitchFamily="18" charset="0"/>
                    <a:ea typeface="宋体" panose="02010600030101010101" pitchFamily="2" charset="-122"/>
                  </a:rPr>
                  <a:t>a1</a:t>
                </a:r>
              </a:p>
            </p:txBody>
          </p:sp>
          <p:sp>
            <p:nvSpPr>
              <p:cNvPr id="23657" name="Rectangle 58"/>
              <p:cNvSpPr/>
              <p:nvPr/>
            </p:nvSpPr>
            <p:spPr>
              <a:xfrm>
                <a:off x="5333" y="3320"/>
                <a:ext cx="379"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FF00"/>
                    </a:solidFill>
                    <a:latin typeface="Times New Roman" panose="02020603050405020304" pitchFamily="18" charset="0"/>
                    <a:ea typeface="宋体" panose="02010600030101010101" pitchFamily="2" charset="-122"/>
                  </a:rPr>
                  <a:t>c2</a:t>
                </a:r>
              </a:p>
            </p:txBody>
          </p:sp>
          <p:sp>
            <p:nvSpPr>
              <p:cNvPr id="23658" name="Rectangle 59"/>
              <p:cNvSpPr/>
              <p:nvPr/>
            </p:nvSpPr>
            <p:spPr>
              <a:xfrm>
                <a:off x="5040" y="3320"/>
                <a:ext cx="293"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FF00"/>
                    </a:solidFill>
                    <a:latin typeface="Times New Roman" panose="02020603050405020304" pitchFamily="18" charset="0"/>
                    <a:ea typeface="宋体" panose="02010600030101010101" pitchFamily="2" charset="-122"/>
                  </a:rPr>
                  <a:t>b2</a:t>
                </a:r>
              </a:p>
            </p:txBody>
          </p:sp>
          <p:sp>
            <p:nvSpPr>
              <p:cNvPr id="23659" name="Rectangle 60"/>
              <p:cNvSpPr/>
              <p:nvPr/>
            </p:nvSpPr>
            <p:spPr>
              <a:xfrm>
                <a:off x="4656" y="3320"/>
                <a:ext cx="384"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FF00"/>
                    </a:solidFill>
                    <a:latin typeface="Times New Roman" panose="02020603050405020304" pitchFamily="18" charset="0"/>
                    <a:ea typeface="宋体" panose="02010600030101010101" pitchFamily="2" charset="-122"/>
                  </a:rPr>
                  <a:t>a1</a:t>
                </a:r>
              </a:p>
            </p:txBody>
          </p:sp>
          <p:sp>
            <p:nvSpPr>
              <p:cNvPr id="23660" name="Line 61"/>
              <p:cNvSpPr/>
              <p:nvPr/>
            </p:nvSpPr>
            <p:spPr>
              <a:xfrm>
                <a:off x="4656" y="3320"/>
                <a:ext cx="1056" cy="0"/>
              </a:xfrm>
              <a:prstGeom prst="line">
                <a:avLst/>
              </a:prstGeom>
              <a:ln w="12700" cap="sq" cmpd="sng">
                <a:solidFill>
                  <a:schemeClr val="hlink"/>
                </a:solidFill>
                <a:prstDash val="solid"/>
                <a:headEnd type="none" w="med" len="med"/>
                <a:tailEnd type="none" w="med" len="med"/>
              </a:ln>
            </p:spPr>
          </p:sp>
          <p:sp>
            <p:nvSpPr>
              <p:cNvPr id="23661" name="Line 62"/>
              <p:cNvSpPr/>
              <p:nvPr/>
            </p:nvSpPr>
            <p:spPr>
              <a:xfrm>
                <a:off x="4656" y="4070"/>
                <a:ext cx="1056" cy="0"/>
              </a:xfrm>
              <a:prstGeom prst="line">
                <a:avLst/>
              </a:prstGeom>
              <a:ln w="12700" cap="sq" cmpd="sng">
                <a:solidFill>
                  <a:schemeClr val="hlink"/>
                </a:solidFill>
                <a:prstDash val="solid"/>
                <a:headEnd type="none" w="med" len="med"/>
                <a:tailEnd type="none" w="med" len="med"/>
              </a:ln>
            </p:spPr>
          </p:sp>
          <p:sp>
            <p:nvSpPr>
              <p:cNvPr id="23662" name="Line 63"/>
              <p:cNvSpPr/>
              <p:nvPr/>
            </p:nvSpPr>
            <p:spPr>
              <a:xfrm>
                <a:off x="4656" y="3320"/>
                <a:ext cx="0" cy="750"/>
              </a:xfrm>
              <a:prstGeom prst="line">
                <a:avLst/>
              </a:prstGeom>
              <a:ln w="12700" cap="sq" cmpd="sng">
                <a:solidFill>
                  <a:schemeClr val="hlink"/>
                </a:solidFill>
                <a:prstDash val="solid"/>
                <a:headEnd type="none" w="med" len="med"/>
                <a:tailEnd type="none" w="med" len="med"/>
              </a:ln>
            </p:spPr>
          </p:sp>
          <p:sp>
            <p:nvSpPr>
              <p:cNvPr id="23663" name="Line 64"/>
              <p:cNvSpPr/>
              <p:nvPr/>
            </p:nvSpPr>
            <p:spPr>
              <a:xfrm>
                <a:off x="5712" y="3320"/>
                <a:ext cx="0" cy="750"/>
              </a:xfrm>
              <a:prstGeom prst="line">
                <a:avLst/>
              </a:prstGeom>
              <a:ln w="12700" cap="sq" cmpd="sng">
                <a:solidFill>
                  <a:schemeClr val="hlink"/>
                </a:solidFill>
                <a:prstDash val="solid"/>
                <a:headEnd type="none" w="med" len="med"/>
                <a:tailEnd type="none" w="med" len="med"/>
              </a:ln>
            </p:spPr>
          </p:sp>
          <p:sp>
            <p:nvSpPr>
              <p:cNvPr id="23664" name="Line 65"/>
              <p:cNvSpPr/>
              <p:nvPr/>
            </p:nvSpPr>
            <p:spPr>
              <a:xfrm>
                <a:off x="5040" y="3320"/>
                <a:ext cx="0" cy="750"/>
              </a:xfrm>
              <a:prstGeom prst="line">
                <a:avLst/>
              </a:prstGeom>
              <a:ln w="12700" cap="flat" cmpd="sng">
                <a:solidFill>
                  <a:schemeClr val="hlink"/>
                </a:solidFill>
                <a:prstDash val="solid"/>
                <a:headEnd type="none" w="med" len="med"/>
                <a:tailEnd type="none" w="med" len="med"/>
              </a:ln>
            </p:spPr>
          </p:sp>
          <p:sp>
            <p:nvSpPr>
              <p:cNvPr id="23665" name="Line 66"/>
              <p:cNvSpPr/>
              <p:nvPr/>
            </p:nvSpPr>
            <p:spPr>
              <a:xfrm>
                <a:off x="5333" y="3320"/>
                <a:ext cx="0" cy="750"/>
              </a:xfrm>
              <a:prstGeom prst="line">
                <a:avLst/>
              </a:prstGeom>
              <a:ln w="12700" cap="flat" cmpd="sng">
                <a:solidFill>
                  <a:schemeClr val="hlink"/>
                </a:solidFill>
                <a:prstDash val="solid"/>
                <a:headEnd type="none" w="med" len="med"/>
                <a:tailEnd type="none" w="med" len="med"/>
              </a:ln>
            </p:spPr>
          </p:sp>
          <p:sp>
            <p:nvSpPr>
              <p:cNvPr id="23666" name="Line 67"/>
              <p:cNvSpPr/>
              <p:nvPr/>
            </p:nvSpPr>
            <p:spPr>
              <a:xfrm>
                <a:off x="4656" y="3570"/>
                <a:ext cx="1056" cy="0"/>
              </a:xfrm>
              <a:prstGeom prst="line">
                <a:avLst/>
              </a:prstGeom>
              <a:ln w="12700" cap="flat" cmpd="sng">
                <a:solidFill>
                  <a:schemeClr val="hlink"/>
                </a:solidFill>
                <a:prstDash val="solid"/>
                <a:headEnd type="none" w="med" len="med"/>
                <a:tailEnd type="none" w="med" len="med"/>
              </a:ln>
            </p:spPr>
          </p:sp>
          <p:sp>
            <p:nvSpPr>
              <p:cNvPr id="23667" name="Line 68"/>
              <p:cNvSpPr/>
              <p:nvPr/>
            </p:nvSpPr>
            <p:spPr>
              <a:xfrm>
                <a:off x="4656" y="3820"/>
                <a:ext cx="1056" cy="0"/>
              </a:xfrm>
              <a:prstGeom prst="line">
                <a:avLst/>
              </a:prstGeom>
              <a:ln w="12700" cap="flat" cmpd="sng">
                <a:solidFill>
                  <a:schemeClr val="hlink"/>
                </a:solidFill>
                <a:prstDash val="solid"/>
                <a:headEnd type="none" w="med" len="med"/>
                <a:tailEnd type="none" w="med" len="med"/>
              </a:ln>
            </p:spPr>
          </p:sp>
          <p:sp>
            <p:nvSpPr>
              <p:cNvPr id="23668" name="Rectangle 69"/>
              <p:cNvSpPr/>
              <p:nvPr/>
            </p:nvSpPr>
            <p:spPr>
              <a:xfrm>
                <a:off x="4277" y="3820"/>
                <a:ext cx="379"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99CCFF"/>
                    </a:solidFill>
                    <a:latin typeface="Times New Roman" panose="02020603050405020304" pitchFamily="18" charset="0"/>
                    <a:ea typeface="宋体" panose="02010600030101010101" pitchFamily="2" charset="-122"/>
                  </a:rPr>
                  <a:t>..</a:t>
                </a:r>
              </a:p>
            </p:txBody>
          </p:sp>
          <p:sp>
            <p:nvSpPr>
              <p:cNvPr id="23669" name="Rectangle 70"/>
              <p:cNvSpPr/>
              <p:nvPr/>
            </p:nvSpPr>
            <p:spPr>
              <a:xfrm>
                <a:off x="3984" y="3820"/>
                <a:ext cx="293"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99CCFF"/>
                    </a:solidFill>
                    <a:latin typeface="Times New Roman" panose="02020603050405020304" pitchFamily="18" charset="0"/>
                    <a:ea typeface="宋体" panose="02010600030101010101" pitchFamily="2" charset="-122"/>
                  </a:rPr>
                  <a:t>..</a:t>
                </a:r>
              </a:p>
            </p:txBody>
          </p:sp>
          <p:sp>
            <p:nvSpPr>
              <p:cNvPr id="23670" name="Rectangle 71"/>
              <p:cNvSpPr/>
              <p:nvPr/>
            </p:nvSpPr>
            <p:spPr>
              <a:xfrm>
                <a:off x="3600" y="3820"/>
                <a:ext cx="384"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99CCFF"/>
                    </a:solidFill>
                    <a:latin typeface="Times New Roman" panose="02020603050405020304" pitchFamily="18" charset="0"/>
                    <a:ea typeface="宋体" panose="02010600030101010101" pitchFamily="2" charset="-122"/>
                  </a:rPr>
                  <a:t>..</a:t>
                </a:r>
              </a:p>
            </p:txBody>
          </p:sp>
          <p:sp>
            <p:nvSpPr>
              <p:cNvPr id="23671" name="Rectangle 72"/>
              <p:cNvSpPr/>
              <p:nvPr/>
            </p:nvSpPr>
            <p:spPr>
              <a:xfrm>
                <a:off x="4277" y="3570"/>
                <a:ext cx="379"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99CCFF"/>
                    </a:solidFill>
                    <a:latin typeface="Times New Roman" panose="02020603050405020304" pitchFamily="18" charset="0"/>
                    <a:ea typeface="宋体" panose="02010600030101010101" pitchFamily="2" charset="-122"/>
                  </a:rPr>
                  <a:t>c2</a:t>
                </a:r>
              </a:p>
            </p:txBody>
          </p:sp>
          <p:sp>
            <p:nvSpPr>
              <p:cNvPr id="23672" name="Rectangle 73"/>
              <p:cNvSpPr/>
              <p:nvPr/>
            </p:nvSpPr>
            <p:spPr>
              <a:xfrm>
                <a:off x="3984" y="3570"/>
                <a:ext cx="293"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99CCFF"/>
                    </a:solidFill>
                    <a:latin typeface="Times New Roman" panose="02020603050405020304" pitchFamily="18" charset="0"/>
                    <a:ea typeface="宋体" panose="02010600030101010101" pitchFamily="2" charset="-122"/>
                  </a:rPr>
                  <a:t>b2</a:t>
                </a:r>
              </a:p>
            </p:txBody>
          </p:sp>
          <p:sp>
            <p:nvSpPr>
              <p:cNvPr id="23673" name="Rectangle 74"/>
              <p:cNvSpPr/>
              <p:nvPr/>
            </p:nvSpPr>
            <p:spPr>
              <a:xfrm>
                <a:off x="3600" y="3570"/>
                <a:ext cx="384"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99CCFF"/>
                    </a:solidFill>
                    <a:latin typeface="Times New Roman" panose="02020603050405020304" pitchFamily="18" charset="0"/>
                    <a:ea typeface="宋体" panose="02010600030101010101" pitchFamily="2" charset="-122"/>
                  </a:rPr>
                  <a:t>a1</a:t>
                </a:r>
              </a:p>
            </p:txBody>
          </p:sp>
          <p:sp>
            <p:nvSpPr>
              <p:cNvPr id="23674" name="Rectangle 75"/>
              <p:cNvSpPr/>
              <p:nvPr/>
            </p:nvSpPr>
            <p:spPr>
              <a:xfrm>
                <a:off x="4277" y="3320"/>
                <a:ext cx="379"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99CCFF"/>
                    </a:solidFill>
                    <a:latin typeface="Times New Roman" panose="02020603050405020304" pitchFamily="18" charset="0"/>
                    <a:ea typeface="宋体" panose="02010600030101010101" pitchFamily="2" charset="-122"/>
                  </a:rPr>
                  <a:t>c2</a:t>
                </a:r>
              </a:p>
            </p:txBody>
          </p:sp>
          <p:sp>
            <p:nvSpPr>
              <p:cNvPr id="23675" name="Rectangle 76"/>
              <p:cNvSpPr/>
              <p:nvPr/>
            </p:nvSpPr>
            <p:spPr>
              <a:xfrm>
                <a:off x="3984" y="3320"/>
                <a:ext cx="293"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99CCFF"/>
                    </a:solidFill>
                    <a:latin typeface="Times New Roman" panose="02020603050405020304" pitchFamily="18" charset="0"/>
                    <a:ea typeface="宋体" panose="02010600030101010101" pitchFamily="2" charset="-122"/>
                  </a:rPr>
                  <a:t>b2</a:t>
                </a:r>
              </a:p>
            </p:txBody>
          </p:sp>
          <p:sp>
            <p:nvSpPr>
              <p:cNvPr id="23676" name="Rectangle 77"/>
              <p:cNvSpPr/>
              <p:nvPr/>
            </p:nvSpPr>
            <p:spPr>
              <a:xfrm>
                <a:off x="3600" y="3320"/>
                <a:ext cx="384" cy="250"/>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99CCFF"/>
                    </a:solidFill>
                    <a:latin typeface="Times New Roman" panose="02020603050405020304" pitchFamily="18" charset="0"/>
                    <a:ea typeface="宋体" panose="02010600030101010101" pitchFamily="2" charset="-122"/>
                  </a:rPr>
                  <a:t>a1</a:t>
                </a:r>
              </a:p>
            </p:txBody>
          </p:sp>
          <p:sp>
            <p:nvSpPr>
              <p:cNvPr id="23677" name="Line 78"/>
              <p:cNvSpPr/>
              <p:nvPr/>
            </p:nvSpPr>
            <p:spPr>
              <a:xfrm>
                <a:off x="3600" y="3320"/>
                <a:ext cx="1056" cy="0"/>
              </a:xfrm>
              <a:prstGeom prst="line">
                <a:avLst/>
              </a:prstGeom>
              <a:ln w="12700" cap="sq" cmpd="sng">
                <a:solidFill>
                  <a:schemeClr val="hlink"/>
                </a:solidFill>
                <a:prstDash val="solid"/>
                <a:headEnd type="none" w="med" len="med"/>
                <a:tailEnd type="none" w="med" len="med"/>
              </a:ln>
            </p:spPr>
          </p:sp>
          <p:sp>
            <p:nvSpPr>
              <p:cNvPr id="23678" name="Line 79"/>
              <p:cNvSpPr/>
              <p:nvPr/>
            </p:nvSpPr>
            <p:spPr>
              <a:xfrm>
                <a:off x="3600" y="4070"/>
                <a:ext cx="1056" cy="0"/>
              </a:xfrm>
              <a:prstGeom prst="line">
                <a:avLst/>
              </a:prstGeom>
              <a:ln w="12700" cap="sq" cmpd="sng">
                <a:solidFill>
                  <a:schemeClr val="hlink"/>
                </a:solidFill>
                <a:prstDash val="solid"/>
                <a:headEnd type="none" w="med" len="med"/>
                <a:tailEnd type="none" w="med" len="med"/>
              </a:ln>
            </p:spPr>
          </p:sp>
          <p:sp>
            <p:nvSpPr>
              <p:cNvPr id="23679" name="Line 80"/>
              <p:cNvSpPr/>
              <p:nvPr/>
            </p:nvSpPr>
            <p:spPr>
              <a:xfrm>
                <a:off x="3600" y="3320"/>
                <a:ext cx="0" cy="750"/>
              </a:xfrm>
              <a:prstGeom prst="line">
                <a:avLst/>
              </a:prstGeom>
              <a:ln w="12700" cap="sq" cmpd="sng">
                <a:solidFill>
                  <a:schemeClr val="hlink"/>
                </a:solidFill>
                <a:prstDash val="solid"/>
                <a:headEnd type="none" w="med" len="med"/>
                <a:tailEnd type="none" w="med" len="med"/>
              </a:ln>
            </p:spPr>
          </p:sp>
          <p:sp>
            <p:nvSpPr>
              <p:cNvPr id="23680" name="Line 81"/>
              <p:cNvSpPr/>
              <p:nvPr/>
            </p:nvSpPr>
            <p:spPr>
              <a:xfrm>
                <a:off x="4656" y="3320"/>
                <a:ext cx="0" cy="750"/>
              </a:xfrm>
              <a:prstGeom prst="line">
                <a:avLst/>
              </a:prstGeom>
              <a:ln w="12700" cap="sq" cmpd="sng">
                <a:solidFill>
                  <a:schemeClr val="hlink"/>
                </a:solidFill>
                <a:prstDash val="solid"/>
                <a:headEnd type="none" w="med" len="med"/>
                <a:tailEnd type="none" w="med" len="med"/>
              </a:ln>
            </p:spPr>
          </p:sp>
          <p:sp>
            <p:nvSpPr>
              <p:cNvPr id="23681" name="Line 82"/>
              <p:cNvSpPr/>
              <p:nvPr/>
            </p:nvSpPr>
            <p:spPr>
              <a:xfrm>
                <a:off x="3984" y="3320"/>
                <a:ext cx="0" cy="750"/>
              </a:xfrm>
              <a:prstGeom prst="line">
                <a:avLst/>
              </a:prstGeom>
              <a:ln w="12700" cap="flat" cmpd="sng">
                <a:solidFill>
                  <a:schemeClr val="hlink"/>
                </a:solidFill>
                <a:prstDash val="solid"/>
                <a:headEnd type="none" w="med" len="med"/>
                <a:tailEnd type="none" w="med" len="med"/>
              </a:ln>
            </p:spPr>
          </p:sp>
          <p:sp>
            <p:nvSpPr>
              <p:cNvPr id="23682" name="Line 83"/>
              <p:cNvSpPr/>
              <p:nvPr/>
            </p:nvSpPr>
            <p:spPr>
              <a:xfrm>
                <a:off x="4277" y="3320"/>
                <a:ext cx="0" cy="750"/>
              </a:xfrm>
              <a:prstGeom prst="line">
                <a:avLst/>
              </a:prstGeom>
              <a:ln w="12700" cap="flat" cmpd="sng">
                <a:solidFill>
                  <a:schemeClr val="hlink"/>
                </a:solidFill>
                <a:prstDash val="solid"/>
                <a:headEnd type="none" w="med" len="med"/>
                <a:tailEnd type="none" w="med" len="med"/>
              </a:ln>
            </p:spPr>
          </p:sp>
          <p:sp>
            <p:nvSpPr>
              <p:cNvPr id="23683" name="Line 84"/>
              <p:cNvSpPr/>
              <p:nvPr/>
            </p:nvSpPr>
            <p:spPr>
              <a:xfrm>
                <a:off x="3600" y="3570"/>
                <a:ext cx="1056" cy="0"/>
              </a:xfrm>
              <a:prstGeom prst="line">
                <a:avLst/>
              </a:prstGeom>
              <a:ln w="12700" cap="flat" cmpd="sng">
                <a:solidFill>
                  <a:schemeClr val="hlink"/>
                </a:solidFill>
                <a:prstDash val="solid"/>
                <a:headEnd type="none" w="med" len="med"/>
                <a:tailEnd type="none" w="med" len="med"/>
              </a:ln>
            </p:spPr>
          </p:sp>
          <p:sp>
            <p:nvSpPr>
              <p:cNvPr id="23684" name="Line 85"/>
              <p:cNvSpPr/>
              <p:nvPr/>
            </p:nvSpPr>
            <p:spPr>
              <a:xfrm>
                <a:off x="3600" y="3820"/>
                <a:ext cx="1056" cy="0"/>
              </a:xfrm>
              <a:prstGeom prst="line">
                <a:avLst/>
              </a:prstGeom>
              <a:ln w="12700" cap="flat" cmpd="sng">
                <a:solidFill>
                  <a:schemeClr val="hlink"/>
                </a:solidFill>
                <a:prstDash val="solid"/>
                <a:headEnd type="none" w="med" len="med"/>
                <a:tailEnd type="none" w="med" len="med"/>
              </a:ln>
            </p:spPr>
          </p:sp>
        </p:grpSp>
      </p:grpSp>
      <p:grpSp>
        <p:nvGrpSpPr>
          <p:cNvPr id="5" name="Group 86"/>
          <p:cNvGrpSpPr/>
          <p:nvPr/>
        </p:nvGrpSpPr>
        <p:grpSpPr>
          <a:xfrm>
            <a:off x="152400" y="3657600"/>
            <a:ext cx="4800600" cy="1893888"/>
            <a:chOff x="2448" y="845"/>
            <a:chExt cx="3024" cy="1193"/>
          </a:xfrm>
        </p:grpSpPr>
        <p:sp>
          <p:nvSpPr>
            <p:cNvPr id="23563" name="Rectangle 87"/>
            <p:cNvSpPr/>
            <p:nvPr/>
          </p:nvSpPr>
          <p:spPr>
            <a:xfrm>
              <a:off x="3504" y="1751"/>
              <a:ext cx="336"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c1</a:t>
              </a:r>
            </a:p>
          </p:txBody>
        </p:sp>
        <p:sp>
          <p:nvSpPr>
            <p:cNvPr id="23564" name="Rectangle 88"/>
            <p:cNvSpPr/>
            <p:nvPr/>
          </p:nvSpPr>
          <p:spPr>
            <a:xfrm>
              <a:off x="3136" y="1751"/>
              <a:ext cx="368"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b2</a:t>
              </a:r>
            </a:p>
          </p:txBody>
        </p:sp>
        <p:sp>
          <p:nvSpPr>
            <p:cNvPr id="23565" name="Rectangle 89"/>
            <p:cNvSpPr/>
            <p:nvPr/>
          </p:nvSpPr>
          <p:spPr>
            <a:xfrm>
              <a:off x="2784" y="1751"/>
              <a:ext cx="352"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a2</a:t>
              </a:r>
            </a:p>
          </p:txBody>
        </p:sp>
        <p:sp>
          <p:nvSpPr>
            <p:cNvPr id="23566" name="Rectangle 90"/>
            <p:cNvSpPr/>
            <p:nvPr/>
          </p:nvSpPr>
          <p:spPr>
            <a:xfrm>
              <a:off x="3504" y="1489"/>
              <a:ext cx="336"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c2</a:t>
              </a:r>
            </a:p>
          </p:txBody>
        </p:sp>
        <p:sp>
          <p:nvSpPr>
            <p:cNvPr id="23567" name="Rectangle 91"/>
            <p:cNvSpPr/>
            <p:nvPr/>
          </p:nvSpPr>
          <p:spPr>
            <a:xfrm>
              <a:off x="3136" y="1489"/>
              <a:ext cx="368"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b2</a:t>
              </a:r>
            </a:p>
          </p:txBody>
        </p:sp>
        <p:sp>
          <p:nvSpPr>
            <p:cNvPr id="23568" name="Rectangle 92"/>
            <p:cNvSpPr/>
            <p:nvPr/>
          </p:nvSpPr>
          <p:spPr>
            <a:xfrm>
              <a:off x="2784" y="1489"/>
              <a:ext cx="352" cy="262"/>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23569" name="Rectangle 93"/>
            <p:cNvSpPr/>
            <p:nvPr/>
          </p:nvSpPr>
          <p:spPr>
            <a:xfrm>
              <a:off x="3504" y="1200"/>
              <a:ext cx="336" cy="289"/>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c1</a:t>
              </a:r>
            </a:p>
          </p:txBody>
        </p:sp>
        <p:sp>
          <p:nvSpPr>
            <p:cNvPr id="23570" name="Rectangle 94"/>
            <p:cNvSpPr/>
            <p:nvPr/>
          </p:nvSpPr>
          <p:spPr>
            <a:xfrm>
              <a:off x="3136" y="1200"/>
              <a:ext cx="368" cy="289"/>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b1</a:t>
              </a:r>
            </a:p>
          </p:txBody>
        </p:sp>
        <p:sp>
          <p:nvSpPr>
            <p:cNvPr id="23571" name="Rectangle 95"/>
            <p:cNvSpPr/>
            <p:nvPr/>
          </p:nvSpPr>
          <p:spPr>
            <a:xfrm>
              <a:off x="2784" y="1200"/>
              <a:ext cx="352" cy="289"/>
            </a:xfrm>
            <a:prstGeom prst="rect">
              <a:avLst/>
            </a:prstGeom>
            <a:noFill/>
            <a:ln w="9525">
              <a:noFill/>
            </a:ln>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a1</a:t>
              </a:r>
            </a:p>
          </p:txBody>
        </p:sp>
        <p:sp>
          <p:nvSpPr>
            <p:cNvPr id="371808" name="Rectangle 96"/>
            <p:cNvSpPr>
              <a:spLocks noChangeArrowheads="1"/>
            </p:cNvSpPr>
            <p:nvPr/>
          </p:nvSpPr>
          <p:spPr bwMode="auto">
            <a:xfrm>
              <a:off x="3504" y="912"/>
              <a:ext cx="336" cy="288"/>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a:t>
              </a:r>
            </a:p>
          </p:txBody>
        </p:sp>
        <p:sp>
          <p:nvSpPr>
            <p:cNvPr id="371809" name="Rectangle 97"/>
            <p:cNvSpPr>
              <a:spLocks noChangeArrowheads="1"/>
            </p:cNvSpPr>
            <p:nvPr/>
          </p:nvSpPr>
          <p:spPr bwMode="auto">
            <a:xfrm>
              <a:off x="3136" y="912"/>
              <a:ext cx="368" cy="288"/>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a:t>
              </a:r>
            </a:p>
          </p:txBody>
        </p:sp>
        <p:sp>
          <p:nvSpPr>
            <p:cNvPr id="371810" name="Rectangle 98"/>
            <p:cNvSpPr>
              <a:spLocks noChangeArrowheads="1"/>
            </p:cNvSpPr>
            <p:nvPr/>
          </p:nvSpPr>
          <p:spPr bwMode="auto">
            <a:xfrm>
              <a:off x="2784" y="912"/>
              <a:ext cx="352" cy="288"/>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a:t>
              </a:r>
            </a:p>
          </p:txBody>
        </p:sp>
        <p:sp>
          <p:nvSpPr>
            <p:cNvPr id="23575" name="Line 99"/>
            <p:cNvSpPr/>
            <p:nvPr/>
          </p:nvSpPr>
          <p:spPr>
            <a:xfrm>
              <a:off x="2784" y="912"/>
              <a:ext cx="1056" cy="0"/>
            </a:xfrm>
            <a:prstGeom prst="line">
              <a:avLst/>
            </a:prstGeom>
            <a:ln w="12700" cap="sq" cmpd="sng">
              <a:solidFill>
                <a:schemeClr val="hlink"/>
              </a:solidFill>
              <a:prstDash val="solid"/>
              <a:headEnd type="none" w="med" len="med"/>
              <a:tailEnd type="none" w="med" len="med"/>
            </a:ln>
          </p:spPr>
        </p:sp>
        <p:sp>
          <p:nvSpPr>
            <p:cNvPr id="23576" name="Line 100"/>
            <p:cNvSpPr/>
            <p:nvPr/>
          </p:nvSpPr>
          <p:spPr>
            <a:xfrm>
              <a:off x="2784" y="2013"/>
              <a:ext cx="1056" cy="0"/>
            </a:xfrm>
            <a:prstGeom prst="line">
              <a:avLst/>
            </a:prstGeom>
            <a:ln w="12700" cap="sq" cmpd="sng">
              <a:solidFill>
                <a:schemeClr val="hlink"/>
              </a:solidFill>
              <a:prstDash val="solid"/>
              <a:headEnd type="none" w="med" len="med"/>
              <a:tailEnd type="none" w="med" len="med"/>
            </a:ln>
          </p:spPr>
        </p:sp>
        <p:sp>
          <p:nvSpPr>
            <p:cNvPr id="23577" name="Line 101"/>
            <p:cNvSpPr/>
            <p:nvPr/>
          </p:nvSpPr>
          <p:spPr>
            <a:xfrm>
              <a:off x="2784" y="912"/>
              <a:ext cx="0" cy="1101"/>
            </a:xfrm>
            <a:prstGeom prst="line">
              <a:avLst/>
            </a:prstGeom>
            <a:ln w="12700" cap="sq" cmpd="sng">
              <a:solidFill>
                <a:schemeClr val="hlink"/>
              </a:solidFill>
              <a:prstDash val="solid"/>
              <a:headEnd type="none" w="med" len="med"/>
              <a:tailEnd type="none" w="med" len="med"/>
            </a:ln>
          </p:spPr>
        </p:sp>
        <p:sp>
          <p:nvSpPr>
            <p:cNvPr id="23578" name="Line 102"/>
            <p:cNvSpPr/>
            <p:nvPr/>
          </p:nvSpPr>
          <p:spPr>
            <a:xfrm>
              <a:off x="3840" y="912"/>
              <a:ext cx="0" cy="1101"/>
            </a:xfrm>
            <a:prstGeom prst="line">
              <a:avLst/>
            </a:prstGeom>
            <a:ln w="12700" cap="sq" cmpd="sng">
              <a:solidFill>
                <a:schemeClr val="hlink"/>
              </a:solidFill>
              <a:prstDash val="solid"/>
              <a:headEnd type="none" w="med" len="med"/>
              <a:tailEnd type="none" w="med" len="med"/>
            </a:ln>
          </p:spPr>
        </p:sp>
        <p:sp>
          <p:nvSpPr>
            <p:cNvPr id="23579" name="Line 103"/>
            <p:cNvSpPr/>
            <p:nvPr/>
          </p:nvSpPr>
          <p:spPr>
            <a:xfrm>
              <a:off x="3136" y="912"/>
              <a:ext cx="0" cy="1101"/>
            </a:xfrm>
            <a:prstGeom prst="line">
              <a:avLst/>
            </a:prstGeom>
            <a:ln w="12700" cap="flat" cmpd="sng">
              <a:solidFill>
                <a:schemeClr val="hlink"/>
              </a:solidFill>
              <a:prstDash val="solid"/>
              <a:headEnd type="none" w="med" len="med"/>
              <a:tailEnd type="none" w="med" len="med"/>
            </a:ln>
          </p:spPr>
        </p:sp>
        <p:sp>
          <p:nvSpPr>
            <p:cNvPr id="23580" name="Line 104"/>
            <p:cNvSpPr/>
            <p:nvPr/>
          </p:nvSpPr>
          <p:spPr>
            <a:xfrm>
              <a:off x="3504" y="912"/>
              <a:ext cx="0" cy="1101"/>
            </a:xfrm>
            <a:prstGeom prst="line">
              <a:avLst/>
            </a:prstGeom>
            <a:ln w="12700" cap="flat" cmpd="sng">
              <a:solidFill>
                <a:schemeClr val="hlink"/>
              </a:solidFill>
              <a:prstDash val="solid"/>
              <a:headEnd type="none" w="med" len="med"/>
              <a:tailEnd type="none" w="med" len="med"/>
            </a:ln>
          </p:spPr>
        </p:sp>
        <p:sp>
          <p:nvSpPr>
            <p:cNvPr id="23581" name="Line 105"/>
            <p:cNvSpPr/>
            <p:nvPr/>
          </p:nvSpPr>
          <p:spPr>
            <a:xfrm>
              <a:off x="2784" y="1200"/>
              <a:ext cx="1056" cy="0"/>
            </a:xfrm>
            <a:prstGeom prst="line">
              <a:avLst/>
            </a:prstGeom>
            <a:ln w="12700" cap="flat" cmpd="sng">
              <a:solidFill>
                <a:schemeClr val="hlink"/>
              </a:solidFill>
              <a:prstDash val="solid"/>
              <a:headEnd type="none" w="med" len="med"/>
              <a:tailEnd type="none" w="med" len="med"/>
            </a:ln>
          </p:spPr>
        </p:sp>
        <p:sp>
          <p:nvSpPr>
            <p:cNvPr id="23582" name="Line 106"/>
            <p:cNvSpPr/>
            <p:nvPr/>
          </p:nvSpPr>
          <p:spPr>
            <a:xfrm>
              <a:off x="2784" y="1489"/>
              <a:ext cx="1056" cy="0"/>
            </a:xfrm>
            <a:prstGeom prst="line">
              <a:avLst/>
            </a:prstGeom>
            <a:ln w="12700" cap="flat" cmpd="sng">
              <a:solidFill>
                <a:schemeClr val="hlink"/>
              </a:solidFill>
              <a:prstDash val="solid"/>
              <a:headEnd type="none" w="med" len="med"/>
              <a:tailEnd type="none" w="med" len="med"/>
            </a:ln>
          </p:spPr>
        </p:sp>
        <p:sp>
          <p:nvSpPr>
            <p:cNvPr id="23583" name="Line 107"/>
            <p:cNvSpPr/>
            <p:nvPr/>
          </p:nvSpPr>
          <p:spPr>
            <a:xfrm>
              <a:off x="2784" y="1751"/>
              <a:ext cx="1056" cy="0"/>
            </a:xfrm>
            <a:prstGeom prst="line">
              <a:avLst/>
            </a:prstGeom>
            <a:ln w="12700" cap="flat" cmpd="sng">
              <a:solidFill>
                <a:schemeClr val="hlink"/>
              </a:solidFill>
              <a:prstDash val="solid"/>
              <a:headEnd type="none" w="med" len="med"/>
              <a:tailEnd type="none" w="med" len="med"/>
            </a:ln>
          </p:spPr>
        </p:sp>
        <p:sp>
          <p:nvSpPr>
            <p:cNvPr id="23584" name="Rectangle 108"/>
            <p:cNvSpPr/>
            <p:nvPr/>
          </p:nvSpPr>
          <p:spPr>
            <a:xfrm>
              <a:off x="5120" y="1776"/>
              <a:ext cx="352" cy="262"/>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9900"/>
                  </a:solidFill>
                  <a:latin typeface="Times New Roman" panose="02020603050405020304" pitchFamily="18" charset="0"/>
                  <a:ea typeface="宋体" panose="02010600030101010101" pitchFamily="2" charset="-122"/>
                </a:rPr>
                <a:t>c1</a:t>
              </a:r>
            </a:p>
          </p:txBody>
        </p:sp>
        <p:sp>
          <p:nvSpPr>
            <p:cNvPr id="23585" name="Rectangle 109"/>
            <p:cNvSpPr/>
            <p:nvPr/>
          </p:nvSpPr>
          <p:spPr>
            <a:xfrm>
              <a:off x="4800" y="1776"/>
              <a:ext cx="320" cy="262"/>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9900"/>
                  </a:solidFill>
                  <a:latin typeface="Times New Roman" panose="02020603050405020304" pitchFamily="18" charset="0"/>
                  <a:ea typeface="宋体" panose="02010600030101010101" pitchFamily="2" charset="-122"/>
                </a:rPr>
                <a:t>b2</a:t>
              </a:r>
            </a:p>
          </p:txBody>
        </p:sp>
        <p:sp>
          <p:nvSpPr>
            <p:cNvPr id="23586" name="Rectangle 110"/>
            <p:cNvSpPr/>
            <p:nvPr/>
          </p:nvSpPr>
          <p:spPr>
            <a:xfrm>
              <a:off x="4416" y="1776"/>
              <a:ext cx="384" cy="262"/>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9900"/>
                  </a:solidFill>
                  <a:latin typeface="Times New Roman" panose="02020603050405020304" pitchFamily="18" charset="0"/>
                  <a:ea typeface="宋体" panose="02010600030101010101" pitchFamily="2" charset="-122"/>
                </a:rPr>
                <a:t>a2</a:t>
              </a:r>
            </a:p>
          </p:txBody>
        </p:sp>
        <p:sp>
          <p:nvSpPr>
            <p:cNvPr id="23587" name="Rectangle 111"/>
            <p:cNvSpPr/>
            <p:nvPr/>
          </p:nvSpPr>
          <p:spPr>
            <a:xfrm>
              <a:off x="5120" y="1514"/>
              <a:ext cx="352" cy="262"/>
            </a:xfrm>
            <a:prstGeom prst="rect">
              <a:avLst/>
            </a:prstGeom>
            <a:noFill/>
            <a:ln w="9525">
              <a:noFill/>
            </a:ln>
          </p:spPr>
          <p:txBody>
            <a:bodyPr lIns="90000" tIns="46800" rIns="90000" bIns="46800"/>
            <a:lstStyle/>
            <a:p>
              <a:pPr lvl="0" algn="ctr" eaLnBrk="1" hangingPunct="1">
                <a:spcBef>
                  <a:spcPct val="20000"/>
                </a:spcBef>
              </a:pPr>
              <a:r>
                <a:rPr lang="en-US" altLang="zh-CN" sz="2000" b="0">
                  <a:solidFill>
                    <a:schemeClr val="accent1"/>
                  </a:solidFill>
                  <a:latin typeface="Times New Roman" panose="02020603050405020304" pitchFamily="18" charset="0"/>
                  <a:ea typeface="宋体" panose="02010600030101010101" pitchFamily="2" charset="-122"/>
                </a:rPr>
                <a:t>c2</a:t>
              </a:r>
            </a:p>
          </p:txBody>
        </p:sp>
        <p:sp>
          <p:nvSpPr>
            <p:cNvPr id="23588" name="Rectangle 112"/>
            <p:cNvSpPr/>
            <p:nvPr/>
          </p:nvSpPr>
          <p:spPr>
            <a:xfrm>
              <a:off x="4800" y="1514"/>
              <a:ext cx="320" cy="262"/>
            </a:xfrm>
            <a:prstGeom prst="rect">
              <a:avLst/>
            </a:prstGeom>
            <a:noFill/>
            <a:ln w="9525">
              <a:noFill/>
            </a:ln>
          </p:spPr>
          <p:txBody>
            <a:bodyPr lIns="90000" tIns="46800" rIns="90000" bIns="46800"/>
            <a:lstStyle/>
            <a:p>
              <a:pPr lvl="0" algn="ctr" eaLnBrk="1" hangingPunct="1">
                <a:spcBef>
                  <a:spcPct val="20000"/>
                </a:spcBef>
              </a:pPr>
              <a:r>
                <a:rPr lang="en-US" altLang="zh-CN" sz="2000" b="0">
                  <a:solidFill>
                    <a:schemeClr val="accent1"/>
                  </a:solidFill>
                  <a:latin typeface="Times New Roman" panose="02020603050405020304" pitchFamily="18" charset="0"/>
                  <a:ea typeface="宋体" panose="02010600030101010101" pitchFamily="2" charset="-122"/>
                </a:rPr>
                <a:t>b3</a:t>
              </a:r>
            </a:p>
          </p:txBody>
        </p:sp>
        <p:sp>
          <p:nvSpPr>
            <p:cNvPr id="23589" name="Rectangle 113"/>
            <p:cNvSpPr/>
            <p:nvPr/>
          </p:nvSpPr>
          <p:spPr>
            <a:xfrm>
              <a:off x="4416" y="1514"/>
              <a:ext cx="384" cy="262"/>
            </a:xfrm>
            <a:prstGeom prst="rect">
              <a:avLst/>
            </a:prstGeom>
            <a:noFill/>
            <a:ln w="9525">
              <a:noFill/>
            </a:ln>
          </p:spPr>
          <p:txBody>
            <a:bodyPr lIns="90000" tIns="46800" rIns="90000" bIns="46800"/>
            <a:lstStyle/>
            <a:p>
              <a:pPr lvl="0" algn="ctr" eaLnBrk="1" hangingPunct="1">
                <a:spcBef>
                  <a:spcPct val="20000"/>
                </a:spcBef>
              </a:pPr>
              <a:r>
                <a:rPr lang="en-US" altLang="zh-CN" sz="2000" b="0">
                  <a:solidFill>
                    <a:schemeClr val="accent1"/>
                  </a:solidFill>
                  <a:latin typeface="Times New Roman" panose="02020603050405020304" pitchFamily="18" charset="0"/>
                  <a:ea typeface="宋体" panose="02010600030101010101" pitchFamily="2" charset="-122"/>
                </a:rPr>
                <a:t>a1</a:t>
              </a:r>
            </a:p>
          </p:txBody>
        </p:sp>
        <p:sp>
          <p:nvSpPr>
            <p:cNvPr id="23590" name="Rectangle 114"/>
            <p:cNvSpPr/>
            <p:nvPr/>
          </p:nvSpPr>
          <p:spPr>
            <a:xfrm>
              <a:off x="5120" y="1199"/>
              <a:ext cx="352" cy="315"/>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FF00"/>
                  </a:solidFill>
                  <a:latin typeface="Times New Roman" panose="02020603050405020304" pitchFamily="18" charset="0"/>
                  <a:ea typeface="宋体" panose="02010600030101010101" pitchFamily="2" charset="-122"/>
                </a:rPr>
                <a:t>c2</a:t>
              </a:r>
            </a:p>
          </p:txBody>
        </p:sp>
        <p:sp>
          <p:nvSpPr>
            <p:cNvPr id="23591" name="Rectangle 115"/>
            <p:cNvSpPr/>
            <p:nvPr/>
          </p:nvSpPr>
          <p:spPr>
            <a:xfrm>
              <a:off x="4800" y="1199"/>
              <a:ext cx="320" cy="315"/>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FF00"/>
                  </a:solidFill>
                  <a:latin typeface="Times New Roman" panose="02020603050405020304" pitchFamily="18" charset="0"/>
                  <a:ea typeface="宋体" panose="02010600030101010101" pitchFamily="2" charset="-122"/>
                </a:rPr>
                <a:t>b2</a:t>
              </a:r>
            </a:p>
          </p:txBody>
        </p:sp>
        <p:sp>
          <p:nvSpPr>
            <p:cNvPr id="23592" name="Rectangle 116"/>
            <p:cNvSpPr/>
            <p:nvPr/>
          </p:nvSpPr>
          <p:spPr>
            <a:xfrm>
              <a:off x="4416" y="1199"/>
              <a:ext cx="384" cy="315"/>
            </a:xfrm>
            <a:prstGeom prst="rect">
              <a:avLst/>
            </a:prstGeom>
            <a:noFill/>
            <a:ln w="9525">
              <a:noFill/>
            </a:ln>
          </p:spPr>
          <p:txBody>
            <a:bodyPr lIns="90000" tIns="46800" rIns="90000" bIns="46800"/>
            <a:lstStyle/>
            <a:p>
              <a:pPr lvl="0" algn="ctr" eaLnBrk="1" hangingPunct="1">
                <a:spcBef>
                  <a:spcPct val="20000"/>
                </a:spcBef>
              </a:pPr>
              <a:r>
                <a:rPr lang="en-US" altLang="zh-CN" sz="2000" b="0">
                  <a:solidFill>
                    <a:srgbClr val="FFFF00"/>
                  </a:solidFill>
                  <a:latin typeface="Times New Roman" panose="02020603050405020304" pitchFamily="18" charset="0"/>
                  <a:ea typeface="宋体" panose="02010600030101010101" pitchFamily="2" charset="-122"/>
                </a:rPr>
                <a:t>a1</a:t>
              </a:r>
            </a:p>
          </p:txBody>
        </p:sp>
        <p:sp>
          <p:nvSpPr>
            <p:cNvPr id="371829" name="Rectangle 117"/>
            <p:cNvSpPr>
              <a:spLocks noChangeArrowheads="1"/>
            </p:cNvSpPr>
            <p:nvPr/>
          </p:nvSpPr>
          <p:spPr bwMode="auto">
            <a:xfrm>
              <a:off x="5120" y="912"/>
              <a:ext cx="352" cy="287"/>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C</a:t>
              </a:r>
            </a:p>
          </p:txBody>
        </p:sp>
        <p:sp>
          <p:nvSpPr>
            <p:cNvPr id="371830" name="Rectangle 118"/>
            <p:cNvSpPr>
              <a:spLocks noChangeArrowheads="1"/>
            </p:cNvSpPr>
            <p:nvPr/>
          </p:nvSpPr>
          <p:spPr bwMode="auto">
            <a:xfrm>
              <a:off x="4800" y="912"/>
              <a:ext cx="320" cy="287"/>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B</a:t>
              </a:r>
            </a:p>
          </p:txBody>
        </p:sp>
        <p:sp>
          <p:nvSpPr>
            <p:cNvPr id="371831" name="Rectangle 119"/>
            <p:cNvSpPr>
              <a:spLocks noChangeArrowheads="1"/>
            </p:cNvSpPr>
            <p:nvPr/>
          </p:nvSpPr>
          <p:spPr bwMode="auto">
            <a:xfrm>
              <a:off x="4416" y="912"/>
              <a:ext cx="384" cy="287"/>
            </a:xfrm>
            <a:prstGeom prst="rect">
              <a:avLst/>
            </a:prstGeom>
            <a:gradFill rotWithShape="0">
              <a:gsLst>
                <a:gs pos="0">
                  <a:schemeClr val="bg2">
                    <a:gamma/>
                    <a:shade val="36078"/>
                    <a:invGamma/>
                  </a:schemeClr>
                </a:gs>
                <a:gs pos="100000">
                  <a:schemeClr val="bg2"/>
                </a:gs>
              </a:gsLst>
              <a:lin ang="5400000" scaled="1"/>
            </a:gradFill>
            <a:ln w="9525">
              <a:noFill/>
              <a:miter lim="800000"/>
            </a:ln>
            <a:effectLst/>
          </p:spPr>
          <p:txBody>
            <a:bodyPr lIns="90000" tIns="46800" rIns="90000" bIns="46800"/>
            <a:lstStyle/>
            <a:p>
              <a:pPr lvl="0" algn="ctr" eaLnBrk="1" hangingPunct="1">
                <a:spcBef>
                  <a:spcPct val="20000"/>
                </a:spcBef>
              </a:pPr>
              <a:r>
                <a:rPr lang="en-US" altLang="zh-CN" sz="2000" b="0">
                  <a:latin typeface="Times New Roman" panose="02020603050405020304" pitchFamily="18" charset="0"/>
                  <a:ea typeface="宋体" panose="02010600030101010101" pitchFamily="2" charset="-122"/>
                </a:rPr>
                <a:t>A</a:t>
              </a:r>
            </a:p>
          </p:txBody>
        </p:sp>
        <p:sp>
          <p:nvSpPr>
            <p:cNvPr id="23596" name="Line 120"/>
            <p:cNvSpPr/>
            <p:nvPr/>
          </p:nvSpPr>
          <p:spPr>
            <a:xfrm>
              <a:off x="4416" y="912"/>
              <a:ext cx="1056" cy="0"/>
            </a:xfrm>
            <a:prstGeom prst="line">
              <a:avLst/>
            </a:prstGeom>
            <a:ln w="12700" cap="sq" cmpd="sng">
              <a:solidFill>
                <a:schemeClr val="hlink"/>
              </a:solidFill>
              <a:prstDash val="solid"/>
              <a:headEnd type="none" w="med" len="med"/>
              <a:tailEnd type="none" w="med" len="med"/>
            </a:ln>
          </p:spPr>
        </p:sp>
        <p:sp>
          <p:nvSpPr>
            <p:cNvPr id="23597" name="Line 121"/>
            <p:cNvSpPr/>
            <p:nvPr/>
          </p:nvSpPr>
          <p:spPr>
            <a:xfrm>
              <a:off x="4416" y="2038"/>
              <a:ext cx="1056" cy="0"/>
            </a:xfrm>
            <a:prstGeom prst="line">
              <a:avLst/>
            </a:prstGeom>
            <a:ln w="12700" cap="sq" cmpd="sng">
              <a:solidFill>
                <a:schemeClr val="hlink"/>
              </a:solidFill>
              <a:prstDash val="solid"/>
              <a:headEnd type="none" w="med" len="med"/>
              <a:tailEnd type="none" w="med" len="med"/>
            </a:ln>
          </p:spPr>
        </p:sp>
        <p:sp>
          <p:nvSpPr>
            <p:cNvPr id="23598" name="Line 122"/>
            <p:cNvSpPr/>
            <p:nvPr/>
          </p:nvSpPr>
          <p:spPr>
            <a:xfrm>
              <a:off x="4416" y="912"/>
              <a:ext cx="0" cy="1126"/>
            </a:xfrm>
            <a:prstGeom prst="line">
              <a:avLst/>
            </a:prstGeom>
            <a:ln w="12700" cap="sq" cmpd="sng">
              <a:solidFill>
                <a:schemeClr val="hlink"/>
              </a:solidFill>
              <a:prstDash val="solid"/>
              <a:headEnd type="none" w="med" len="med"/>
              <a:tailEnd type="none" w="med" len="med"/>
            </a:ln>
          </p:spPr>
        </p:sp>
        <p:sp>
          <p:nvSpPr>
            <p:cNvPr id="23599" name="Line 123"/>
            <p:cNvSpPr/>
            <p:nvPr/>
          </p:nvSpPr>
          <p:spPr>
            <a:xfrm>
              <a:off x="5472" y="912"/>
              <a:ext cx="0" cy="1126"/>
            </a:xfrm>
            <a:prstGeom prst="line">
              <a:avLst/>
            </a:prstGeom>
            <a:ln w="12700" cap="sq" cmpd="sng">
              <a:solidFill>
                <a:schemeClr val="hlink"/>
              </a:solidFill>
              <a:prstDash val="solid"/>
              <a:headEnd type="none" w="med" len="med"/>
              <a:tailEnd type="none" w="med" len="med"/>
            </a:ln>
          </p:spPr>
        </p:sp>
        <p:sp>
          <p:nvSpPr>
            <p:cNvPr id="23600" name="Line 124"/>
            <p:cNvSpPr/>
            <p:nvPr/>
          </p:nvSpPr>
          <p:spPr>
            <a:xfrm>
              <a:off x="4800" y="912"/>
              <a:ext cx="0" cy="1126"/>
            </a:xfrm>
            <a:prstGeom prst="line">
              <a:avLst/>
            </a:prstGeom>
            <a:ln w="12700" cap="flat" cmpd="sng">
              <a:solidFill>
                <a:schemeClr val="hlink"/>
              </a:solidFill>
              <a:prstDash val="solid"/>
              <a:headEnd type="none" w="med" len="med"/>
              <a:tailEnd type="none" w="med" len="med"/>
            </a:ln>
          </p:spPr>
        </p:sp>
        <p:sp>
          <p:nvSpPr>
            <p:cNvPr id="23601" name="Line 125"/>
            <p:cNvSpPr/>
            <p:nvPr/>
          </p:nvSpPr>
          <p:spPr>
            <a:xfrm>
              <a:off x="5120" y="912"/>
              <a:ext cx="0" cy="1126"/>
            </a:xfrm>
            <a:prstGeom prst="line">
              <a:avLst/>
            </a:prstGeom>
            <a:ln w="12700" cap="flat" cmpd="sng">
              <a:solidFill>
                <a:schemeClr val="hlink"/>
              </a:solidFill>
              <a:prstDash val="solid"/>
              <a:headEnd type="none" w="med" len="med"/>
              <a:tailEnd type="none" w="med" len="med"/>
            </a:ln>
          </p:spPr>
        </p:sp>
        <p:sp>
          <p:nvSpPr>
            <p:cNvPr id="23602" name="Line 126"/>
            <p:cNvSpPr/>
            <p:nvPr/>
          </p:nvSpPr>
          <p:spPr>
            <a:xfrm>
              <a:off x="4416" y="1199"/>
              <a:ext cx="1056" cy="0"/>
            </a:xfrm>
            <a:prstGeom prst="line">
              <a:avLst/>
            </a:prstGeom>
            <a:ln w="12700" cap="flat" cmpd="sng">
              <a:solidFill>
                <a:schemeClr val="hlink"/>
              </a:solidFill>
              <a:prstDash val="solid"/>
              <a:headEnd type="none" w="med" len="med"/>
              <a:tailEnd type="none" w="med" len="med"/>
            </a:ln>
          </p:spPr>
        </p:sp>
        <p:sp>
          <p:nvSpPr>
            <p:cNvPr id="23603" name="Line 127"/>
            <p:cNvSpPr/>
            <p:nvPr/>
          </p:nvSpPr>
          <p:spPr>
            <a:xfrm>
              <a:off x="4416" y="1514"/>
              <a:ext cx="1056" cy="0"/>
            </a:xfrm>
            <a:prstGeom prst="line">
              <a:avLst/>
            </a:prstGeom>
            <a:ln w="12700" cap="flat" cmpd="sng">
              <a:solidFill>
                <a:schemeClr val="hlink"/>
              </a:solidFill>
              <a:prstDash val="solid"/>
              <a:headEnd type="none" w="med" len="med"/>
              <a:tailEnd type="none" w="med" len="med"/>
            </a:ln>
          </p:spPr>
        </p:sp>
        <p:sp>
          <p:nvSpPr>
            <p:cNvPr id="23604" name="Line 128"/>
            <p:cNvSpPr/>
            <p:nvPr/>
          </p:nvSpPr>
          <p:spPr>
            <a:xfrm>
              <a:off x="4416" y="1776"/>
              <a:ext cx="1056" cy="0"/>
            </a:xfrm>
            <a:prstGeom prst="line">
              <a:avLst/>
            </a:prstGeom>
            <a:ln w="12700" cap="flat" cmpd="sng">
              <a:solidFill>
                <a:schemeClr val="hlink"/>
              </a:solidFill>
              <a:prstDash val="solid"/>
              <a:headEnd type="none" w="med" len="med"/>
              <a:tailEnd type="none" w="med" len="med"/>
            </a:ln>
          </p:spPr>
        </p:sp>
        <p:sp>
          <p:nvSpPr>
            <p:cNvPr id="23605" name="Text Box 129"/>
            <p:cNvSpPr txBox="1"/>
            <p:nvPr/>
          </p:nvSpPr>
          <p:spPr>
            <a:xfrm>
              <a:off x="2448" y="854"/>
              <a:ext cx="301" cy="250"/>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a:latin typeface="Times New Roman" panose="02020603050405020304" pitchFamily="18" charset="0"/>
                  <a:ea typeface="宋体" panose="02010600030101010101" pitchFamily="2" charset="-122"/>
                </a:rPr>
                <a:t>R1</a:t>
              </a:r>
            </a:p>
          </p:txBody>
        </p:sp>
        <p:sp>
          <p:nvSpPr>
            <p:cNvPr id="23606" name="Text Box 130"/>
            <p:cNvSpPr txBox="1"/>
            <p:nvPr/>
          </p:nvSpPr>
          <p:spPr>
            <a:xfrm>
              <a:off x="4067" y="845"/>
              <a:ext cx="301" cy="250"/>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a:latin typeface="Times New Roman" panose="02020603050405020304" pitchFamily="18" charset="0"/>
                  <a:ea typeface="宋体" panose="02010600030101010101" pitchFamily="2" charset="-122"/>
                </a:rPr>
                <a:t>R2</a:t>
              </a:r>
            </a:p>
          </p:txBody>
        </p:sp>
      </p:grpSp>
      <p:sp>
        <p:nvSpPr>
          <p:cNvPr id="23557" name="Text Box 131"/>
          <p:cNvSpPr>
            <a:spLocks noGrp="1"/>
          </p:cNvSpPr>
          <p:nvPr>
            <p:ph type="title"/>
          </p:nvPr>
        </p:nvSpPr>
        <p:spPr>
          <a:xfrm>
            <a:off x="152400" y="871538"/>
            <a:ext cx="3352800" cy="685800"/>
          </a:xfrm>
        </p:spPr>
        <p:txBody>
          <a:bodyPr vert="horz" wrap="square" lIns="91440" tIns="45720" rIns="91440" bIns="45720" anchor="ctr"/>
          <a:lstStyle/>
          <a:p>
            <a:pPr algn="l" eaLnBrk="1" hangingPunct="1">
              <a:spcBef>
                <a:spcPct val="30000"/>
              </a:spcBef>
              <a:buClr>
                <a:srgbClr val="FF9900"/>
              </a:buClr>
              <a:buSzPct val="150000"/>
            </a:pPr>
            <a:r>
              <a:rPr lang="en-US" altLang="zh-CN" sz="2000" b="1"/>
              <a:t>   </a:t>
            </a:r>
            <a:r>
              <a:rPr lang="zh-CN" altLang="en-US" sz="2000" b="1" dirty="0"/>
              <a:t>广义笛卡尔积</a:t>
            </a:r>
          </a:p>
        </p:txBody>
      </p:sp>
      <p:grpSp>
        <p:nvGrpSpPr>
          <p:cNvPr id="23558" name="Group 132"/>
          <p:cNvGrpSpPr/>
          <p:nvPr/>
        </p:nvGrpSpPr>
        <p:grpSpPr>
          <a:xfrm>
            <a:off x="34925" y="-26987"/>
            <a:ext cx="5761038" cy="960437"/>
            <a:chOff x="113" y="119"/>
            <a:chExt cx="3629" cy="605"/>
          </a:xfrm>
        </p:grpSpPr>
        <p:sp>
          <p:nvSpPr>
            <p:cNvPr id="23559" name="Text Box 133"/>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关系代数知识回顾</a:t>
              </a:r>
            </a:p>
          </p:txBody>
        </p:sp>
        <p:sp>
          <p:nvSpPr>
            <p:cNvPr id="23560" name="Line 134"/>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23561" name="Text Box 135"/>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23562" name="Line 136"/>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ransition advTm="1533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271463" y="228600"/>
            <a:ext cx="3005137" cy="381000"/>
          </a:xfrm>
        </p:spPr>
        <p:txBody>
          <a:bodyPr vert="horz" wrap="square" lIns="91440" tIns="45720" rIns="91440" bIns="45720" anchor="ctr"/>
          <a:lstStyle/>
          <a:p>
            <a:pPr eaLnBrk="1" hangingPunct="1">
              <a:buClr>
                <a:srgbClr val="FF9900"/>
              </a:buClr>
              <a:buSzPct val="150000"/>
            </a:pPr>
            <a:r>
              <a:rPr lang="en-US" altLang="zh-CN" sz="2000" b="1"/>
              <a:t>  </a:t>
            </a:r>
            <a:r>
              <a:rPr lang="zh-CN" altLang="en-US" sz="2000" b="1" dirty="0"/>
              <a:t>连接运算（</a:t>
            </a:r>
            <a:r>
              <a:rPr lang="el-GR" altLang="zh-CN" sz="2000" b="1" dirty="0">
                <a:latin typeface="宋体" panose="02010600030101010101" pitchFamily="2" charset="-122"/>
              </a:rPr>
              <a:t>θ</a:t>
            </a:r>
            <a:r>
              <a:rPr lang="zh-CN" altLang="el-GR" sz="2000" b="1" dirty="0">
                <a:latin typeface="宋体" panose="02010600030101010101" pitchFamily="2" charset="-122"/>
              </a:rPr>
              <a:t>连接）</a:t>
            </a:r>
          </a:p>
        </p:txBody>
      </p:sp>
      <p:grpSp>
        <p:nvGrpSpPr>
          <p:cNvPr id="28675" name="Group 3"/>
          <p:cNvGrpSpPr/>
          <p:nvPr/>
        </p:nvGrpSpPr>
        <p:grpSpPr>
          <a:xfrm>
            <a:off x="153988" y="901700"/>
            <a:ext cx="8990012" cy="850900"/>
            <a:chOff x="97" y="450"/>
            <a:chExt cx="5663" cy="536"/>
          </a:xfrm>
        </p:grpSpPr>
        <p:sp>
          <p:nvSpPr>
            <p:cNvPr id="28782" name="Text Box 4"/>
            <p:cNvSpPr txBox="1"/>
            <p:nvPr/>
          </p:nvSpPr>
          <p:spPr>
            <a:xfrm>
              <a:off x="97" y="450"/>
              <a:ext cx="5663" cy="511"/>
            </a:xfrm>
            <a:prstGeom prst="rect">
              <a:avLst/>
            </a:prstGeom>
            <a:noFill/>
            <a:ln w="9525">
              <a:noFill/>
            </a:ln>
          </p:spPr>
          <p:txBody>
            <a:bodyPr lIns="90000" tIns="46800" rIns="90000" bIns="46800">
              <a:spAutoFit/>
            </a:bodyPr>
            <a:lstStyle/>
            <a:p>
              <a:pPr lvl="0" eaLnBrk="1" hangingPunct="1">
                <a:lnSpc>
                  <a:spcPct val="80000"/>
                </a:lnSpc>
                <a:spcBef>
                  <a:spcPct val="30000"/>
                </a:spcBef>
              </a:pPr>
              <a:r>
                <a:rPr lang="en-US" altLang="zh-CN" sz="2000" b="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连接运算是从两个关系的笛卡尔积中选取属性间满足一定条件的元组。</a:t>
              </a:r>
            </a:p>
            <a:p>
              <a:pPr lvl="0" eaLnBrk="1" hangingPunct="1">
                <a:spcBef>
                  <a:spcPct val="30000"/>
                </a:spcBef>
              </a:pPr>
              <a:r>
                <a:rPr lang="zh-CN" altLang="en-US" sz="2000" dirty="0">
                  <a:latin typeface="Times New Roman" panose="02020603050405020304" pitchFamily="18" charset="0"/>
                  <a:ea typeface="宋体" panose="02010600030101010101" pitchFamily="2" charset="-122"/>
                </a:rPr>
                <a:t>记做</a:t>
              </a:r>
              <a:r>
                <a:rPr lang="en-US" altLang="zh-CN" sz="2000">
                  <a:latin typeface="Times New Roman" panose="02020603050405020304" pitchFamily="18" charset="0"/>
                  <a:ea typeface="宋体" panose="02010600030101010101" pitchFamily="2" charset="-122"/>
                </a:rPr>
                <a:t>:  </a:t>
              </a:r>
              <a:r>
                <a:rPr lang="en-US" altLang="zh-CN" sz="2400" b="0">
                  <a:solidFill>
                    <a:srgbClr val="FFFF00"/>
                  </a:solidFill>
                  <a:latin typeface="Times New Roman" panose="02020603050405020304" pitchFamily="18" charset="0"/>
                  <a:ea typeface="Times New Roman" panose="02020603050405020304" pitchFamily="18" charset="0"/>
                </a:rPr>
                <a:t>R    S</a:t>
              </a:r>
              <a:r>
                <a:rPr lang="en-US" altLang="zh-CN" sz="2000" b="0">
                  <a:latin typeface="Times New Roman" panose="02020603050405020304" pitchFamily="18" charset="0"/>
                  <a:ea typeface="宋体" panose="02010600030101010101" pitchFamily="2" charset="-122"/>
                </a:rPr>
                <a:t>.</a:t>
              </a:r>
              <a:r>
                <a:rPr lang="en-US" altLang="zh-CN" sz="2000" b="0">
                  <a:solidFill>
                    <a:srgbClr val="FF9900"/>
                  </a:solidFill>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其中，</a:t>
              </a:r>
              <a:r>
                <a:rPr lang="en-US" altLang="zh-CN" sz="2000">
                  <a:latin typeface="Times New Roman" panose="02020603050405020304" pitchFamily="18" charset="0"/>
                  <a:ea typeface="宋体" panose="02010600030101010101" pitchFamily="2" charset="-122"/>
                </a:rPr>
                <a:t>F</a:t>
              </a:r>
              <a:r>
                <a:rPr lang="zh-CN" altLang="en-US" sz="2000" dirty="0">
                  <a:latin typeface="Times New Roman" panose="02020603050405020304" pitchFamily="18" charset="0"/>
                  <a:ea typeface="宋体" panose="02010600030101010101" pitchFamily="2" charset="-122"/>
                </a:rPr>
                <a:t>是条件表达式，它涉及到对两个关系中的属性的比较。</a:t>
              </a:r>
            </a:p>
          </p:txBody>
        </p:sp>
        <p:sp>
          <p:nvSpPr>
            <p:cNvPr id="28783" name="Rectangle 5"/>
            <p:cNvSpPr/>
            <p:nvPr/>
          </p:nvSpPr>
          <p:spPr>
            <a:xfrm>
              <a:off x="632" y="816"/>
              <a:ext cx="480" cy="170"/>
            </a:xfrm>
            <a:prstGeom prst="rect">
              <a:avLst/>
            </a:prstGeom>
            <a:noFill/>
            <a:ln w="9525">
              <a:noFill/>
            </a:ln>
          </p:spPr>
          <p:txBody>
            <a:bodyPr lIns="90000" tIns="46800" rIns="90000" bIns="46800">
              <a:spAutoFit/>
            </a:bodyPr>
            <a:lstStyle/>
            <a:p>
              <a:pPr lvl="0" eaLnBrk="1" hangingPunct="1">
                <a:lnSpc>
                  <a:spcPts val="700"/>
                </a:lnSpc>
              </a:pPr>
              <a:r>
                <a:rPr lang="en-US" altLang="zh-CN" sz="2400" b="0">
                  <a:solidFill>
                    <a:srgbClr val="FFFF00"/>
                  </a:solidFill>
                  <a:latin typeface="Times New Roman" panose="02020603050405020304" pitchFamily="18" charset="0"/>
                  <a:ea typeface="仿宋_GB2312" pitchFamily="49" charset="-122"/>
                </a:rPr>
                <a:t> ∞ </a:t>
              </a:r>
            </a:p>
            <a:p>
              <a:pPr lvl="0" eaLnBrk="1" hangingPunct="1">
                <a:lnSpc>
                  <a:spcPts val="700"/>
                </a:lnSpc>
              </a:pPr>
              <a:r>
                <a:rPr lang="en-US" altLang="zh-CN" sz="2400" b="0">
                  <a:solidFill>
                    <a:srgbClr val="FFFF00"/>
                  </a:solidFill>
                  <a:latin typeface="Times New Roman" panose="02020603050405020304" pitchFamily="18" charset="0"/>
                  <a:ea typeface="仿宋_GB2312" pitchFamily="49" charset="-122"/>
                </a:rPr>
                <a:t>  </a:t>
              </a:r>
              <a:r>
                <a:rPr lang="en-US" altLang="zh-CN" sz="1600" b="0">
                  <a:solidFill>
                    <a:srgbClr val="FFFF00"/>
                  </a:solidFill>
                  <a:latin typeface="Times New Roman" panose="02020603050405020304" pitchFamily="18" charset="0"/>
                  <a:ea typeface="仿宋_GB2312" pitchFamily="49" charset="-122"/>
                </a:rPr>
                <a:t>F</a:t>
              </a:r>
            </a:p>
          </p:txBody>
        </p:sp>
      </p:grpSp>
      <p:sp>
        <p:nvSpPr>
          <p:cNvPr id="376863" name="Text Box 31"/>
          <p:cNvSpPr txBox="1">
            <a:spLocks noChangeArrowheads="1"/>
          </p:cNvSpPr>
          <p:nvPr/>
        </p:nvSpPr>
        <p:spPr bwMode="auto">
          <a:xfrm>
            <a:off x="2700338" y="3789363"/>
            <a:ext cx="304800" cy="396875"/>
          </a:xfrm>
          <a:prstGeom prst="rect">
            <a:avLst/>
          </a:prstGeom>
          <a:noFill/>
          <a:ln w="9525">
            <a:noFill/>
            <a:miter lim="800000"/>
          </a:ln>
          <a:effectLst/>
        </p:spPr>
        <p:txBody>
          <a:bodyPr lIns="90000" tIns="46800" rIns="90000" bIns="46800">
            <a:spAutoFit/>
          </a:bodyPr>
          <a:lstStyle/>
          <a:p>
            <a:pPr lvl="0" eaLnBrk="1" hangingPunct="1">
              <a:spcBef>
                <a:spcPct val="5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S</a:t>
            </a:r>
          </a:p>
        </p:txBody>
      </p:sp>
      <p:grpSp>
        <p:nvGrpSpPr>
          <p:cNvPr id="28677" name="Group 117"/>
          <p:cNvGrpSpPr/>
          <p:nvPr/>
        </p:nvGrpSpPr>
        <p:grpSpPr>
          <a:xfrm>
            <a:off x="3200400" y="3759200"/>
            <a:ext cx="1066800" cy="2489200"/>
            <a:chOff x="2016" y="2368"/>
            <a:chExt cx="672" cy="1568"/>
          </a:xfrm>
        </p:grpSpPr>
        <p:sp>
          <p:nvSpPr>
            <p:cNvPr id="376841" name="Rectangle 9"/>
            <p:cNvSpPr>
              <a:spLocks noChangeArrowheads="1"/>
            </p:cNvSpPr>
            <p:nvPr/>
          </p:nvSpPr>
          <p:spPr bwMode="auto">
            <a:xfrm>
              <a:off x="2352" y="3674"/>
              <a:ext cx="336" cy="262"/>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2</a:t>
              </a:r>
            </a:p>
          </p:txBody>
        </p:sp>
        <p:sp>
          <p:nvSpPr>
            <p:cNvPr id="376842" name="Rectangle 10"/>
            <p:cNvSpPr>
              <a:spLocks noChangeArrowheads="1"/>
            </p:cNvSpPr>
            <p:nvPr/>
          </p:nvSpPr>
          <p:spPr bwMode="auto">
            <a:xfrm>
              <a:off x="2016" y="3674"/>
              <a:ext cx="336" cy="262"/>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b5</a:t>
              </a:r>
            </a:p>
          </p:txBody>
        </p:sp>
        <p:sp>
          <p:nvSpPr>
            <p:cNvPr id="376843" name="Rectangle 11"/>
            <p:cNvSpPr>
              <a:spLocks noChangeArrowheads="1"/>
            </p:cNvSpPr>
            <p:nvPr/>
          </p:nvSpPr>
          <p:spPr bwMode="auto">
            <a:xfrm>
              <a:off x="2352" y="3414"/>
              <a:ext cx="336" cy="26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2</a:t>
              </a:r>
            </a:p>
          </p:txBody>
        </p:sp>
        <p:sp>
          <p:nvSpPr>
            <p:cNvPr id="376844" name="Rectangle 12"/>
            <p:cNvSpPr>
              <a:spLocks noChangeArrowheads="1"/>
            </p:cNvSpPr>
            <p:nvPr/>
          </p:nvSpPr>
          <p:spPr bwMode="auto">
            <a:xfrm>
              <a:off x="2016" y="3414"/>
              <a:ext cx="336" cy="26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b3</a:t>
              </a:r>
            </a:p>
          </p:txBody>
        </p:sp>
        <p:sp>
          <p:nvSpPr>
            <p:cNvPr id="376845" name="Rectangle 13"/>
            <p:cNvSpPr>
              <a:spLocks noChangeArrowheads="1"/>
            </p:cNvSpPr>
            <p:nvPr/>
          </p:nvSpPr>
          <p:spPr bwMode="auto">
            <a:xfrm>
              <a:off x="2352" y="3152"/>
              <a:ext cx="336" cy="262"/>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10</a:t>
              </a:r>
            </a:p>
          </p:txBody>
        </p:sp>
        <p:sp>
          <p:nvSpPr>
            <p:cNvPr id="376846" name="Rectangle 14"/>
            <p:cNvSpPr>
              <a:spLocks noChangeArrowheads="1"/>
            </p:cNvSpPr>
            <p:nvPr/>
          </p:nvSpPr>
          <p:spPr bwMode="auto">
            <a:xfrm>
              <a:off x="2016" y="3152"/>
              <a:ext cx="336" cy="262"/>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b3</a:t>
              </a:r>
            </a:p>
          </p:txBody>
        </p:sp>
        <p:sp>
          <p:nvSpPr>
            <p:cNvPr id="376847" name="Rectangle 15"/>
            <p:cNvSpPr>
              <a:spLocks noChangeArrowheads="1"/>
            </p:cNvSpPr>
            <p:nvPr/>
          </p:nvSpPr>
          <p:spPr bwMode="auto">
            <a:xfrm>
              <a:off x="2352" y="2890"/>
              <a:ext cx="336" cy="262"/>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7</a:t>
              </a:r>
            </a:p>
          </p:txBody>
        </p:sp>
        <p:sp>
          <p:nvSpPr>
            <p:cNvPr id="376848" name="Rectangle 16"/>
            <p:cNvSpPr>
              <a:spLocks noChangeArrowheads="1"/>
            </p:cNvSpPr>
            <p:nvPr/>
          </p:nvSpPr>
          <p:spPr bwMode="auto">
            <a:xfrm>
              <a:off x="2016" y="2890"/>
              <a:ext cx="336" cy="262"/>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b2</a:t>
              </a:r>
            </a:p>
          </p:txBody>
        </p:sp>
        <p:sp>
          <p:nvSpPr>
            <p:cNvPr id="376849" name="Rectangle 17"/>
            <p:cNvSpPr>
              <a:spLocks noChangeArrowheads="1"/>
            </p:cNvSpPr>
            <p:nvPr/>
          </p:nvSpPr>
          <p:spPr bwMode="auto">
            <a:xfrm>
              <a:off x="2352" y="2630"/>
              <a:ext cx="336" cy="26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3</a:t>
              </a:r>
            </a:p>
          </p:txBody>
        </p:sp>
        <p:sp>
          <p:nvSpPr>
            <p:cNvPr id="376850" name="Rectangle 18"/>
            <p:cNvSpPr>
              <a:spLocks noChangeArrowheads="1"/>
            </p:cNvSpPr>
            <p:nvPr/>
          </p:nvSpPr>
          <p:spPr bwMode="auto">
            <a:xfrm>
              <a:off x="2016" y="2630"/>
              <a:ext cx="336" cy="26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b1</a:t>
              </a:r>
            </a:p>
          </p:txBody>
        </p:sp>
        <p:sp>
          <p:nvSpPr>
            <p:cNvPr id="376851" name="Rectangle 19"/>
            <p:cNvSpPr>
              <a:spLocks noChangeArrowheads="1"/>
            </p:cNvSpPr>
            <p:nvPr/>
          </p:nvSpPr>
          <p:spPr bwMode="auto">
            <a:xfrm>
              <a:off x="2352" y="2368"/>
              <a:ext cx="336" cy="262"/>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E</a:t>
              </a:r>
            </a:p>
          </p:txBody>
        </p:sp>
        <p:sp>
          <p:nvSpPr>
            <p:cNvPr id="376852" name="Rectangle 20"/>
            <p:cNvSpPr>
              <a:spLocks noChangeArrowheads="1"/>
            </p:cNvSpPr>
            <p:nvPr/>
          </p:nvSpPr>
          <p:spPr bwMode="auto">
            <a:xfrm>
              <a:off x="2016" y="2368"/>
              <a:ext cx="336" cy="262"/>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B</a:t>
              </a:r>
            </a:p>
          </p:txBody>
        </p:sp>
        <p:sp>
          <p:nvSpPr>
            <p:cNvPr id="28771" name="Line 21"/>
            <p:cNvSpPr/>
            <p:nvPr/>
          </p:nvSpPr>
          <p:spPr>
            <a:xfrm>
              <a:off x="2016" y="2368"/>
              <a:ext cx="672" cy="0"/>
            </a:xfrm>
            <a:prstGeom prst="line">
              <a:avLst/>
            </a:prstGeom>
            <a:ln w="28575" cap="sq" cmpd="sng">
              <a:solidFill>
                <a:schemeClr val="bg1"/>
              </a:solidFill>
              <a:prstDash val="solid"/>
              <a:headEnd type="none" w="med" len="med"/>
              <a:tailEnd type="none" w="med" len="med"/>
            </a:ln>
          </p:spPr>
        </p:sp>
        <p:sp>
          <p:nvSpPr>
            <p:cNvPr id="28772" name="Line 22"/>
            <p:cNvSpPr/>
            <p:nvPr/>
          </p:nvSpPr>
          <p:spPr>
            <a:xfrm>
              <a:off x="2016" y="2630"/>
              <a:ext cx="672" cy="0"/>
            </a:xfrm>
            <a:prstGeom prst="line">
              <a:avLst/>
            </a:prstGeom>
            <a:ln w="12700" cap="flat" cmpd="sng">
              <a:solidFill>
                <a:schemeClr val="bg1"/>
              </a:solidFill>
              <a:prstDash val="solid"/>
              <a:headEnd type="none" w="med" len="med"/>
              <a:tailEnd type="none" w="med" len="med"/>
            </a:ln>
          </p:spPr>
        </p:sp>
        <p:sp>
          <p:nvSpPr>
            <p:cNvPr id="28773" name="Line 23"/>
            <p:cNvSpPr/>
            <p:nvPr/>
          </p:nvSpPr>
          <p:spPr>
            <a:xfrm>
              <a:off x="2016" y="2890"/>
              <a:ext cx="672" cy="0"/>
            </a:xfrm>
            <a:prstGeom prst="line">
              <a:avLst/>
            </a:prstGeom>
            <a:ln w="12700" cap="flat" cmpd="sng">
              <a:solidFill>
                <a:schemeClr val="bg1"/>
              </a:solidFill>
              <a:prstDash val="solid"/>
              <a:headEnd type="none" w="med" len="med"/>
              <a:tailEnd type="none" w="med" len="med"/>
            </a:ln>
          </p:spPr>
        </p:sp>
        <p:sp>
          <p:nvSpPr>
            <p:cNvPr id="28774" name="Line 24"/>
            <p:cNvSpPr/>
            <p:nvPr/>
          </p:nvSpPr>
          <p:spPr>
            <a:xfrm>
              <a:off x="2016" y="3152"/>
              <a:ext cx="672" cy="0"/>
            </a:xfrm>
            <a:prstGeom prst="line">
              <a:avLst/>
            </a:prstGeom>
            <a:ln w="12700" cap="flat" cmpd="sng">
              <a:solidFill>
                <a:schemeClr val="bg1"/>
              </a:solidFill>
              <a:prstDash val="solid"/>
              <a:headEnd type="none" w="med" len="med"/>
              <a:tailEnd type="none" w="med" len="med"/>
            </a:ln>
          </p:spPr>
        </p:sp>
        <p:sp>
          <p:nvSpPr>
            <p:cNvPr id="28775" name="Line 25"/>
            <p:cNvSpPr/>
            <p:nvPr/>
          </p:nvSpPr>
          <p:spPr>
            <a:xfrm>
              <a:off x="2016" y="3414"/>
              <a:ext cx="672" cy="0"/>
            </a:xfrm>
            <a:prstGeom prst="line">
              <a:avLst/>
            </a:prstGeom>
            <a:ln w="12700" cap="flat" cmpd="sng">
              <a:solidFill>
                <a:schemeClr val="bg1"/>
              </a:solidFill>
              <a:prstDash val="solid"/>
              <a:headEnd type="none" w="med" len="med"/>
              <a:tailEnd type="none" w="med" len="med"/>
            </a:ln>
          </p:spPr>
        </p:sp>
        <p:sp>
          <p:nvSpPr>
            <p:cNvPr id="28776" name="Line 26"/>
            <p:cNvSpPr/>
            <p:nvPr/>
          </p:nvSpPr>
          <p:spPr>
            <a:xfrm>
              <a:off x="2016" y="3674"/>
              <a:ext cx="672" cy="0"/>
            </a:xfrm>
            <a:prstGeom prst="line">
              <a:avLst/>
            </a:prstGeom>
            <a:ln w="12700" cap="flat" cmpd="sng">
              <a:solidFill>
                <a:schemeClr val="bg1"/>
              </a:solidFill>
              <a:prstDash val="solid"/>
              <a:headEnd type="none" w="med" len="med"/>
              <a:tailEnd type="none" w="med" len="med"/>
            </a:ln>
          </p:spPr>
        </p:sp>
        <p:sp>
          <p:nvSpPr>
            <p:cNvPr id="28777" name="Line 27"/>
            <p:cNvSpPr/>
            <p:nvPr/>
          </p:nvSpPr>
          <p:spPr>
            <a:xfrm>
              <a:off x="2016" y="3936"/>
              <a:ext cx="672" cy="0"/>
            </a:xfrm>
            <a:prstGeom prst="line">
              <a:avLst/>
            </a:prstGeom>
            <a:ln w="28575" cap="sq" cmpd="sng">
              <a:solidFill>
                <a:schemeClr val="bg1"/>
              </a:solidFill>
              <a:prstDash val="solid"/>
              <a:headEnd type="none" w="med" len="med"/>
              <a:tailEnd type="none" w="med" len="med"/>
            </a:ln>
          </p:spPr>
        </p:sp>
        <p:sp>
          <p:nvSpPr>
            <p:cNvPr id="28778" name="Line 28"/>
            <p:cNvSpPr/>
            <p:nvPr/>
          </p:nvSpPr>
          <p:spPr>
            <a:xfrm>
              <a:off x="2016" y="2368"/>
              <a:ext cx="0" cy="1568"/>
            </a:xfrm>
            <a:prstGeom prst="line">
              <a:avLst/>
            </a:prstGeom>
            <a:ln w="28575" cap="sq" cmpd="sng">
              <a:solidFill>
                <a:schemeClr val="bg1"/>
              </a:solidFill>
              <a:prstDash val="solid"/>
              <a:headEnd type="none" w="med" len="med"/>
              <a:tailEnd type="none" w="med" len="med"/>
            </a:ln>
          </p:spPr>
        </p:sp>
        <p:sp>
          <p:nvSpPr>
            <p:cNvPr id="28779" name="Line 29"/>
            <p:cNvSpPr/>
            <p:nvPr/>
          </p:nvSpPr>
          <p:spPr>
            <a:xfrm>
              <a:off x="2352" y="2368"/>
              <a:ext cx="0" cy="1568"/>
            </a:xfrm>
            <a:prstGeom prst="line">
              <a:avLst/>
            </a:prstGeom>
            <a:ln w="12700" cap="flat" cmpd="sng">
              <a:solidFill>
                <a:schemeClr val="bg1"/>
              </a:solidFill>
              <a:prstDash val="solid"/>
              <a:headEnd type="none" w="med" len="med"/>
              <a:tailEnd type="none" w="med" len="med"/>
            </a:ln>
          </p:spPr>
        </p:sp>
        <p:sp>
          <p:nvSpPr>
            <p:cNvPr id="28780" name="Line 30"/>
            <p:cNvSpPr/>
            <p:nvPr/>
          </p:nvSpPr>
          <p:spPr>
            <a:xfrm>
              <a:off x="2688" y="2368"/>
              <a:ext cx="0" cy="1568"/>
            </a:xfrm>
            <a:prstGeom prst="line">
              <a:avLst/>
            </a:prstGeom>
            <a:ln w="28575" cap="sq" cmpd="sng">
              <a:solidFill>
                <a:schemeClr val="bg1"/>
              </a:solidFill>
              <a:prstDash val="solid"/>
              <a:headEnd type="none" w="med" len="med"/>
              <a:tailEnd type="none" w="med" len="med"/>
            </a:ln>
          </p:spPr>
        </p:sp>
        <p:sp>
          <p:nvSpPr>
            <p:cNvPr id="28781" name="Line 33"/>
            <p:cNvSpPr/>
            <p:nvPr/>
          </p:nvSpPr>
          <p:spPr>
            <a:xfrm>
              <a:off x="2351" y="2416"/>
              <a:ext cx="0" cy="1488"/>
            </a:xfrm>
            <a:prstGeom prst="line">
              <a:avLst/>
            </a:prstGeom>
            <a:ln w="9525" cap="flat" cmpd="sng">
              <a:solidFill>
                <a:schemeClr val="bg1"/>
              </a:solidFill>
              <a:prstDash val="solid"/>
              <a:headEnd type="none" w="med" len="med"/>
              <a:tailEnd type="none" w="med" len="med"/>
            </a:ln>
          </p:spPr>
        </p:sp>
      </p:grpSp>
      <p:grpSp>
        <p:nvGrpSpPr>
          <p:cNvPr id="28678" name="Group 116"/>
          <p:cNvGrpSpPr/>
          <p:nvPr/>
        </p:nvGrpSpPr>
        <p:grpSpPr>
          <a:xfrm>
            <a:off x="522288" y="4249738"/>
            <a:ext cx="1676400" cy="1984375"/>
            <a:chOff x="329" y="2677"/>
            <a:chExt cx="1056" cy="1250"/>
          </a:xfrm>
        </p:grpSpPr>
        <p:sp>
          <p:nvSpPr>
            <p:cNvPr id="376868" name="Rectangle 36"/>
            <p:cNvSpPr>
              <a:spLocks noChangeArrowheads="1"/>
            </p:cNvSpPr>
            <p:nvPr/>
          </p:nvSpPr>
          <p:spPr bwMode="auto">
            <a:xfrm>
              <a:off x="1065" y="3677"/>
              <a:ext cx="320"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12</a:t>
              </a:r>
            </a:p>
          </p:txBody>
        </p:sp>
        <p:sp>
          <p:nvSpPr>
            <p:cNvPr id="376869" name="Rectangle 37"/>
            <p:cNvSpPr>
              <a:spLocks noChangeArrowheads="1"/>
            </p:cNvSpPr>
            <p:nvPr/>
          </p:nvSpPr>
          <p:spPr bwMode="auto">
            <a:xfrm>
              <a:off x="697" y="3677"/>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b4</a:t>
              </a:r>
            </a:p>
          </p:txBody>
        </p:sp>
        <p:sp>
          <p:nvSpPr>
            <p:cNvPr id="376870" name="Rectangle 38"/>
            <p:cNvSpPr>
              <a:spLocks noChangeArrowheads="1"/>
            </p:cNvSpPr>
            <p:nvPr/>
          </p:nvSpPr>
          <p:spPr bwMode="auto">
            <a:xfrm>
              <a:off x="329" y="3677"/>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a2</a:t>
              </a:r>
            </a:p>
          </p:txBody>
        </p:sp>
        <p:sp>
          <p:nvSpPr>
            <p:cNvPr id="376871" name="Rectangle 39"/>
            <p:cNvSpPr>
              <a:spLocks noChangeArrowheads="1"/>
            </p:cNvSpPr>
            <p:nvPr/>
          </p:nvSpPr>
          <p:spPr bwMode="auto">
            <a:xfrm>
              <a:off x="1065" y="3427"/>
              <a:ext cx="320"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8</a:t>
              </a:r>
            </a:p>
          </p:txBody>
        </p:sp>
        <p:sp>
          <p:nvSpPr>
            <p:cNvPr id="376872" name="Rectangle 40"/>
            <p:cNvSpPr>
              <a:spLocks noChangeArrowheads="1"/>
            </p:cNvSpPr>
            <p:nvPr/>
          </p:nvSpPr>
          <p:spPr bwMode="auto">
            <a:xfrm>
              <a:off x="697" y="3427"/>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b3</a:t>
              </a:r>
            </a:p>
          </p:txBody>
        </p:sp>
        <p:sp>
          <p:nvSpPr>
            <p:cNvPr id="376873" name="Rectangle 41"/>
            <p:cNvSpPr>
              <a:spLocks noChangeArrowheads="1"/>
            </p:cNvSpPr>
            <p:nvPr/>
          </p:nvSpPr>
          <p:spPr bwMode="auto">
            <a:xfrm>
              <a:off x="329" y="3427"/>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a2</a:t>
              </a:r>
            </a:p>
          </p:txBody>
        </p:sp>
        <p:sp>
          <p:nvSpPr>
            <p:cNvPr id="376874" name="Rectangle 42"/>
            <p:cNvSpPr>
              <a:spLocks noChangeArrowheads="1"/>
            </p:cNvSpPr>
            <p:nvPr/>
          </p:nvSpPr>
          <p:spPr bwMode="auto">
            <a:xfrm>
              <a:off x="1065" y="3177"/>
              <a:ext cx="320"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6</a:t>
              </a:r>
            </a:p>
          </p:txBody>
        </p:sp>
        <p:sp>
          <p:nvSpPr>
            <p:cNvPr id="376875" name="Rectangle 43"/>
            <p:cNvSpPr>
              <a:spLocks noChangeArrowheads="1"/>
            </p:cNvSpPr>
            <p:nvPr/>
          </p:nvSpPr>
          <p:spPr bwMode="auto">
            <a:xfrm>
              <a:off x="697" y="3177"/>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b2</a:t>
              </a:r>
            </a:p>
          </p:txBody>
        </p:sp>
        <p:sp>
          <p:nvSpPr>
            <p:cNvPr id="376876" name="Rectangle 44"/>
            <p:cNvSpPr>
              <a:spLocks noChangeArrowheads="1"/>
            </p:cNvSpPr>
            <p:nvPr/>
          </p:nvSpPr>
          <p:spPr bwMode="auto">
            <a:xfrm>
              <a:off x="329" y="3177"/>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a1</a:t>
              </a:r>
            </a:p>
          </p:txBody>
        </p:sp>
        <p:sp>
          <p:nvSpPr>
            <p:cNvPr id="376877" name="Rectangle 45"/>
            <p:cNvSpPr>
              <a:spLocks noChangeArrowheads="1"/>
            </p:cNvSpPr>
            <p:nvPr/>
          </p:nvSpPr>
          <p:spPr bwMode="auto">
            <a:xfrm>
              <a:off x="1065" y="2927"/>
              <a:ext cx="320"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5</a:t>
              </a:r>
            </a:p>
          </p:txBody>
        </p:sp>
        <p:sp>
          <p:nvSpPr>
            <p:cNvPr id="376878" name="Rectangle 46"/>
            <p:cNvSpPr>
              <a:spLocks noChangeArrowheads="1"/>
            </p:cNvSpPr>
            <p:nvPr/>
          </p:nvSpPr>
          <p:spPr bwMode="auto">
            <a:xfrm>
              <a:off x="697" y="2927"/>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b1</a:t>
              </a:r>
            </a:p>
          </p:txBody>
        </p:sp>
        <p:sp>
          <p:nvSpPr>
            <p:cNvPr id="376879" name="Rectangle 47"/>
            <p:cNvSpPr>
              <a:spLocks noChangeArrowheads="1"/>
            </p:cNvSpPr>
            <p:nvPr/>
          </p:nvSpPr>
          <p:spPr bwMode="auto">
            <a:xfrm>
              <a:off x="329" y="2927"/>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a1</a:t>
              </a:r>
            </a:p>
          </p:txBody>
        </p:sp>
        <p:sp>
          <p:nvSpPr>
            <p:cNvPr id="376880" name="Rectangle 48"/>
            <p:cNvSpPr>
              <a:spLocks noChangeArrowheads="1"/>
            </p:cNvSpPr>
            <p:nvPr/>
          </p:nvSpPr>
          <p:spPr bwMode="auto">
            <a:xfrm>
              <a:off x="1065" y="2677"/>
              <a:ext cx="320"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C</a:t>
              </a:r>
            </a:p>
          </p:txBody>
        </p:sp>
        <p:sp>
          <p:nvSpPr>
            <p:cNvPr id="376881" name="Rectangle 49"/>
            <p:cNvSpPr>
              <a:spLocks noChangeArrowheads="1"/>
            </p:cNvSpPr>
            <p:nvPr/>
          </p:nvSpPr>
          <p:spPr bwMode="auto">
            <a:xfrm>
              <a:off x="697" y="2677"/>
              <a:ext cx="368"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B</a:t>
              </a:r>
            </a:p>
          </p:txBody>
        </p:sp>
        <p:sp>
          <p:nvSpPr>
            <p:cNvPr id="376882" name="Rectangle 50"/>
            <p:cNvSpPr>
              <a:spLocks noChangeArrowheads="1"/>
            </p:cNvSpPr>
            <p:nvPr/>
          </p:nvSpPr>
          <p:spPr bwMode="auto">
            <a:xfrm>
              <a:off x="329" y="2677"/>
              <a:ext cx="368"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A</a:t>
              </a:r>
            </a:p>
          </p:txBody>
        </p:sp>
        <p:sp>
          <p:nvSpPr>
            <p:cNvPr id="28749" name="Line 51"/>
            <p:cNvSpPr/>
            <p:nvPr/>
          </p:nvSpPr>
          <p:spPr>
            <a:xfrm>
              <a:off x="329" y="2677"/>
              <a:ext cx="1056" cy="0"/>
            </a:xfrm>
            <a:prstGeom prst="line">
              <a:avLst/>
            </a:prstGeom>
            <a:ln w="28575" cap="sq" cmpd="sng">
              <a:solidFill>
                <a:schemeClr val="bg1"/>
              </a:solidFill>
              <a:prstDash val="solid"/>
              <a:headEnd type="none" w="med" len="med"/>
              <a:tailEnd type="none" w="med" len="med"/>
            </a:ln>
          </p:spPr>
        </p:sp>
        <p:sp>
          <p:nvSpPr>
            <p:cNvPr id="28750" name="Line 52"/>
            <p:cNvSpPr/>
            <p:nvPr/>
          </p:nvSpPr>
          <p:spPr>
            <a:xfrm>
              <a:off x="329" y="2927"/>
              <a:ext cx="1056" cy="0"/>
            </a:xfrm>
            <a:prstGeom prst="line">
              <a:avLst/>
            </a:prstGeom>
            <a:ln w="12700" cap="flat" cmpd="sng">
              <a:solidFill>
                <a:schemeClr val="bg1"/>
              </a:solidFill>
              <a:prstDash val="solid"/>
              <a:headEnd type="none" w="med" len="med"/>
              <a:tailEnd type="none" w="med" len="med"/>
            </a:ln>
          </p:spPr>
        </p:sp>
        <p:sp>
          <p:nvSpPr>
            <p:cNvPr id="28751" name="Line 53"/>
            <p:cNvSpPr/>
            <p:nvPr/>
          </p:nvSpPr>
          <p:spPr>
            <a:xfrm>
              <a:off x="329" y="3177"/>
              <a:ext cx="1056" cy="0"/>
            </a:xfrm>
            <a:prstGeom prst="line">
              <a:avLst/>
            </a:prstGeom>
            <a:ln w="12700" cap="flat" cmpd="sng">
              <a:solidFill>
                <a:schemeClr val="bg1"/>
              </a:solidFill>
              <a:prstDash val="solid"/>
              <a:headEnd type="none" w="med" len="med"/>
              <a:tailEnd type="none" w="med" len="med"/>
            </a:ln>
          </p:spPr>
        </p:sp>
        <p:sp>
          <p:nvSpPr>
            <p:cNvPr id="28752" name="Line 54"/>
            <p:cNvSpPr/>
            <p:nvPr/>
          </p:nvSpPr>
          <p:spPr>
            <a:xfrm>
              <a:off x="329" y="3427"/>
              <a:ext cx="1056" cy="0"/>
            </a:xfrm>
            <a:prstGeom prst="line">
              <a:avLst/>
            </a:prstGeom>
            <a:ln w="12700" cap="flat" cmpd="sng">
              <a:solidFill>
                <a:schemeClr val="bg1"/>
              </a:solidFill>
              <a:prstDash val="solid"/>
              <a:headEnd type="none" w="med" len="med"/>
              <a:tailEnd type="none" w="med" len="med"/>
            </a:ln>
          </p:spPr>
        </p:sp>
        <p:sp>
          <p:nvSpPr>
            <p:cNvPr id="28753" name="Line 55"/>
            <p:cNvSpPr/>
            <p:nvPr/>
          </p:nvSpPr>
          <p:spPr>
            <a:xfrm>
              <a:off x="329" y="3677"/>
              <a:ext cx="1056" cy="0"/>
            </a:xfrm>
            <a:prstGeom prst="line">
              <a:avLst/>
            </a:prstGeom>
            <a:ln w="12700" cap="flat" cmpd="sng">
              <a:solidFill>
                <a:schemeClr val="bg1"/>
              </a:solidFill>
              <a:prstDash val="solid"/>
              <a:headEnd type="none" w="med" len="med"/>
              <a:tailEnd type="none" w="med" len="med"/>
            </a:ln>
          </p:spPr>
        </p:sp>
        <p:sp>
          <p:nvSpPr>
            <p:cNvPr id="28754" name="Line 56"/>
            <p:cNvSpPr/>
            <p:nvPr/>
          </p:nvSpPr>
          <p:spPr>
            <a:xfrm>
              <a:off x="329" y="3927"/>
              <a:ext cx="1056" cy="0"/>
            </a:xfrm>
            <a:prstGeom prst="line">
              <a:avLst/>
            </a:prstGeom>
            <a:ln w="28575" cap="sq" cmpd="sng">
              <a:solidFill>
                <a:schemeClr val="bg1"/>
              </a:solidFill>
              <a:prstDash val="solid"/>
              <a:headEnd type="none" w="med" len="med"/>
              <a:tailEnd type="none" w="med" len="med"/>
            </a:ln>
          </p:spPr>
        </p:sp>
        <p:sp>
          <p:nvSpPr>
            <p:cNvPr id="28755" name="Line 57"/>
            <p:cNvSpPr/>
            <p:nvPr/>
          </p:nvSpPr>
          <p:spPr>
            <a:xfrm>
              <a:off x="329" y="2677"/>
              <a:ext cx="0" cy="1250"/>
            </a:xfrm>
            <a:prstGeom prst="line">
              <a:avLst/>
            </a:prstGeom>
            <a:ln w="28575" cap="sq" cmpd="sng">
              <a:solidFill>
                <a:schemeClr val="bg1"/>
              </a:solidFill>
              <a:prstDash val="solid"/>
              <a:headEnd type="none" w="med" len="med"/>
              <a:tailEnd type="none" w="med" len="med"/>
            </a:ln>
          </p:spPr>
        </p:sp>
        <p:sp>
          <p:nvSpPr>
            <p:cNvPr id="28756" name="Line 58"/>
            <p:cNvSpPr/>
            <p:nvPr/>
          </p:nvSpPr>
          <p:spPr>
            <a:xfrm>
              <a:off x="697" y="2677"/>
              <a:ext cx="0" cy="1250"/>
            </a:xfrm>
            <a:prstGeom prst="line">
              <a:avLst/>
            </a:prstGeom>
            <a:ln w="12700" cap="flat" cmpd="sng">
              <a:solidFill>
                <a:schemeClr val="bg1"/>
              </a:solidFill>
              <a:prstDash val="solid"/>
              <a:headEnd type="none" w="med" len="med"/>
              <a:tailEnd type="none" w="med" len="med"/>
            </a:ln>
          </p:spPr>
        </p:sp>
        <p:sp>
          <p:nvSpPr>
            <p:cNvPr id="28757" name="Line 59"/>
            <p:cNvSpPr/>
            <p:nvPr/>
          </p:nvSpPr>
          <p:spPr>
            <a:xfrm>
              <a:off x="1065" y="2677"/>
              <a:ext cx="0" cy="1250"/>
            </a:xfrm>
            <a:prstGeom prst="line">
              <a:avLst/>
            </a:prstGeom>
            <a:ln w="12700" cap="flat" cmpd="sng">
              <a:solidFill>
                <a:schemeClr val="bg1"/>
              </a:solidFill>
              <a:prstDash val="solid"/>
              <a:headEnd type="none" w="med" len="med"/>
              <a:tailEnd type="none" w="med" len="med"/>
            </a:ln>
          </p:spPr>
        </p:sp>
        <p:sp>
          <p:nvSpPr>
            <p:cNvPr id="28758" name="Line 60"/>
            <p:cNvSpPr/>
            <p:nvPr/>
          </p:nvSpPr>
          <p:spPr>
            <a:xfrm>
              <a:off x="1385" y="2677"/>
              <a:ext cx="0" cy="1250"/>
            </a:xfrm>
            <a:prstGeom prst="line">
              <a:avLst/>
            </a:prstGeom>
            <a:ln w="28575" cap="sq" cmpd="sng">
              <a:solidFill>
                <a:schemeClr val="bg1"/>
              </a:solidFill>
              <a:prstDash val="solid"/>
              <a:headEnd type="none" w="med" len="med"/>
              <a:tailEnd type="none" w="med" len="med"/>
            </a:ln>
          </p:spPr>
        </p:sp>
      </p:grpSp>
      <p:sp>
        <p:nvSpPr>
          <p:cNvPr id="376893" name="Text Box 61"/>
          <p:cNvSpPr txBox="1">
            <a:spLocks noChangeArrowheads="1"/>
          </p:cNvSpPr>
          <p:nvPr/>
        </p:nvSpPr>
        <p:spPr bwMode="auto">
          <a:xfrm>
            <a:off x="0" y="3716338"/>
            <a:ext cx="304800" cy="396875"/>
          </a:xfrm>
          <a:prstGeom prst="rect">
            <a:avLst/>
          </a:prstGeom>
          <a:noFill/>
          <a:ln w="9525">
            <a:noFill/>
            <a:miter lim="800000"/>
          </a:ln>
          <a:effectLst/>
        </p:spPr>
        <p:txBody>
          <a:bodyPr lIns="90000" tIns="46800" rIns="90000" bIns="46800">
            <a:spAutoFit/>
          </a:bodyPr>
          <a:lstStyle/>
          <a:p>
            <a:pPr lvl="0" eaLnBrk="1" hangingPunct="1">
              <a:spcBef>
                <a:spcPct val="5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R</a:t>
            </a:r>
          </a:p>
        </p:txBody>
      </p:sp>
      <p:sp>
        <p:nvSpPr>
          <p:cNvPr id="376895" name="Text Box 63"/>
          <p:cNvSpPr txBox="1">
            <a:spLocks noChangeArrowheads="1"/>
          </p:cNvSpPr>
          <p:nvPr/>
        </p:nvSpPr>
        <p:spPr bwMode="auto">
          <a:xfrm>
            <a:off x="6705600" y="3352800"/>
            <a:ext cx="1143000" cy="396875"/>
          </a:xfrm>
          <a:prstGeom prst="rect">
            <a:avLst/>
          </a:prstGeom>
          <a:noFill/>
          <a:ln w="9525">
            <a:noFill/>
            <a:miter lim="800000"/>
          </a:ln>
          <a:effec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R      S</a:t>
            </a:r>
          </a:p>
        </p:txBody>
      </p:sp>
      <p:sp>
        <p:nvSpPr>
          <p:cNvPr id="376896" name="Rectangle 64"/>
          <p:cNvSpPr>
            <a:spLocks noChangeArrowheads="1"/>
          </p:cNvSpPr>
          <p:nvPr/>
        </p:nvSpPr>
        <p:spPr bwMode="auto">
          <a:xfrm>
            <a:off x="6858000" y="3527425"/>
            <a:ext cx="533400" cy="358775"/>
          </a:xfrm>
          <a:prstGeom prst="rect">
            <a:avLst/>
          </a:prstGeom>
          <a:noFill/>
          <a:ln w="9525">
            <a:noFill/>
            <a:miter lim="800000"/>
          </a:ln>
          <a:effectLst/>
        </p:spPr>
        <p:txBody>
          <a:bodyPr lIns="90000" tIns="46800" rIns="90000" bIns="46800">
            <a:spAutoFit/>
          </a:bodyPr>
          <a:lstStyle/>
          <a:p>
            <a:pPr lvl="0" eaLnBrk="1" hangingPunct="1">
              <a:lnSpc>
                <a:spcPts val="700"/>
              </a:lnSpc>
            </a:pPr>
            <a:r>
              <a:rPr lang="en-US" altLang="zh-CN" sz="2000">
                <a:solidFill>
                  <a:srgbClr val="FF9900"/>
                </a:solidFill>
                <a:effectLst>
                  <a:outerShdw blurRad="38100" dist="38100" dir="2700000">
                    <a:srgbClr val="C0C0C0"/>
                  </a:outerShdw>
                </a:effectLst>
                <a:latin typeface="Times New Roman" panose="02020603050405020304" pitchFamily="18" charset="0"/>
                <a:ea typeface="仿宋_GB2312" pitchFamily="49" charset="-122"/>
              </a:rPr>
              <a:t> ∞ </a:t>
            </a:r>
          </a:p>
          <a:p>
            <a:pPr lvl="0" eaLnBrk="1" hangingPunct="1">
              <a:lnSpc>
                <a:spcPts val="700"/>
              </a:lnSpc>
            </a:pPr>
            <a:r>
              <a:rPr lang="en-US" altLang="zh-CN" sz="2000">
                <a:effectLst>
                  <a:outerShdw blurRad="38100" dist="38100" dir="2700000">
                    <a:srgbClr val="C0C0C0"/>
                  </a:outerShdw>
                </a:effectLst>
                <a:latin typeface="Times New Roman" panose="02020603050405020304" pitchFamily="18" charset="0"/>
                <a:ea typeface="仿宋_GB2312" pitchFamily="49" charset="-122"/>
              </a:rPr>
              <a:t>        </a:t>
            </a:r>
            <a:r>
              <a:rPr lang="en-US" altLang="zh-CN" sz="1400">
                <a:effectLst>
                  <a:outerShdw blurRad="38100" dist="38100" dir="2700000">
                    <a:srgbClr val="C0C0C0"/>
                  </a:outerShdw>
                </a:effectLst>
                <a:latin typeface="Times New Roman" panose="02020603050405020304" pitchFamily="18" charset="0"/>
                <a:ea typeface="仿宋_GB2312" pitchFamily="49" charset="-122"/>
              </a:rPr>
              <a:t>C&lt;E</a:t>
            </a:r>
          </a:p>
        </p:txBody>
      </p:sp>
      <p:grpSp>
        <p:nvGrpSpPr>
          <p:cNvPr id="28682" name="Group 118"/>
          <p:cNvGrpSpPr/>
          <p:nvPr/>
        </p:nvGrpSpPr>
        <p:grpSpPr>
          <a:xfrm>
            <a:off x="5791200" y="4114800"/>
            <a:ext cx="2514600" cy="2438400"/>
            <a:chOff x="3648" y="2592"/>
            <a:chExt cx="1584" cy="1536"/>
          </a:xfrm>
        </p:grpSpPr>
        <p:sp>
          <p:nvSpPr>
            <p:cNvPr id="376897" name="Rectangle 65"/>
            <p:cNvSpPr>
              <a:spLocks noChangeArrowheads="1"/>
            </p:cNvSpPr>
            <p:nvPr/>
          </p:nvSpPr>
          <p:spPr bwMode="auto">
            <a:xfrm>
              <a:off x="4944" y="3860"/>
              <a:ext cx="288" cy="268"/>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10</a:t>
              </a:r>
            </a:p>
          </p:txBody>
        </p:sp>
        <p:sp>
          <p:nvSpPr>
            <p:cNvPr id="376898" name="Rectangle 66"/>
            <p:cNvSpPr>
              <a:spLocks noChangeArrowheads="1"/>
            </p:cNvSpPr>
            <p:nvPr/>
          </p:nvSpPr>
          <p:spPr bwMode="auto">
            <a:xfrm>
              <a:off x="4570" y="3860"/>
              <a:ext cx="374" cy="268"/>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b3</a:t>
              </a:r>
            </a:p>
          </p:txBody>
        </p:sp>
        <p:sp>
          <p:nvSpPr>
            <p:cNvPr id="376899" name="Rectangle 67"/>
            <p:cNvSpPr>
              <a:spLocks noChangeArrowheads="1"/>
            </p:cNvSpPr>
            <p:nvPr/>
          </p:nvSpPr>
          <p:spPr bwMode="auto">
            <a:xfrm>
              <a:off x="4368" y="3860"/>
              <a:ext cx="202" cy="268"/>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8</a:t>
              </a:r>
            </a:p>
          </p:txBody>
        </p:sp>
        <p:sp>
          <p:nvSpPr>
            <p:cNvPr id="376900" name="Rectangle 68"/>
            <p:cNvSpPr>
              <a:spLocks noChangeArrowheads="1"/>
            </p:cNvSpPr>
            <p:nvPr/>
          </p:nvSpPr>
          <p:spPr bwMode="auto">
            <a:xfrm>
              <a:off x="3955" y="3860"/>
              <a:ext cx="413" cy="268"/>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b3</a:t>
              </a:r>
            </a:p>
          </p:txBody>
        </p:sp>
        <p:sp>
          <p:nvSpPr>
            <p:cNvPr id="376901" name="Rectangle 69"/>
            <p:cNvSpPr>
              <a:spLocks noChangeArrowheads="1"/>
            </p:cNvSpPr>
            <p:nvPr/>
          </p:nvSpPr>
          <p:spPr bwMode="auto">
            <a:xfrm>
              <a:off x="3648" y="3860"/>
              <a:ext cx="307" cy="268"/>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a2</a:t>
              </a:r>
            </a:p>
          </p:txBody>
        </p:sp>
        <p:sp>
          <p:nvSpPr>
            <p:cNvPr id="376902" name="Rectangle 70"/>
            <p:cNvSpPr>
              <a:spLocks noChangeArrowheads="1"/>
            </p:cNvSpPr>
            <p:nvPr/>
          </p:nvSpPr>
          <p:spPr bwMode="auto">
            <a:xfrm>
              <a:off x="4944" y="3610"/>
              <a:ext cx="28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10</a:t>
              </a:r>
            </a:p>
          </p:txBody>
        </p:sp>
        <p:sp>
          <p:nvSpPr>
            <p:cNvPr id="376903" name="Rectangle 71"/>
            <p:cNvSpPr>
              <a:spLocks noChangeArrowheads="1"/>
            </p:cNvSpPr>
            <p:nvPr/>
          </p:nvSpPr>
          <p:spPr bwMode="auto">
            <a:xfrm>
              <a:off x="4570" y="3610"/>
              <a:ext cx="374"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b3</a:t>
              </a:r>
            </a:p>
          </p:txBody>
        </p:sp>
        <p:sp>
          <p:nvSpPr>
            <p:cNvPr id="376904" name="Rectangle 72"/>
            <p:cNvSpPr>
              <a:spLocks noChangeArrowheads="1"/>
            </p:cNvSpPr>
            <p:nvPr/>
          </p:nvSpPr>
          <p:spPr bwMode="auto">
            <a:xfrm>
              <a:off x="4368" y="3610"/>
              <a:ext cx="202"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6</a:t>
              </a:r>
            </a:p>
          </p:txBody>
        </p:sp>
        <p:sp>
          <p:nvSpPr>
            <p:cNvPr id="376905" name="Rectangle 73"/>
            <p:cNvSpPr>
              <a:spLocks noChangeArrowheads="1"/>
            </p:cNvSpPr>
            <p:nvPr/>
          </p:nvSpPr>
          <p:spPr bwMode="auto">
            <a:xfrm>
              <a:off x="3955" y="3610"/>
              <a:ext cx="413"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b2</a:t>
              </a:r>
            </a:p>
          </p:txBody>
        </p:sp>
        <p:sp>
          <p:nvSpPr>
            <p:cNvPr id="376906" name="Rectangle 74"/>
            <p:cNvSpPr>
              <a:spLocks noChangeArrowheads="1"/>
            </p:cNvSpPr>
            <p:nvPr/>
          </p:nvSpPr>
          <p:spPr bwMode="auto">
            <a:xfrm>
              <a:off x="3648" y="3610"/>
              <a:ext cx="307"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a1</a:t>
              </a:r>
            </a:p>
          </p:txBody>
        </p:sp>
        <p:sp>
          <p:nvSpPr>
            <p:cNvPr id="376907" name="Rectangle 75"/>
            <p:cNvSpPr>
              <a:spLocks noChangeArrowheads="1"/>
            </p:cNvSpPr>
            <p:nvPr/>
          </p:nvSpPr>
          <p:spPr bwMode="auto">
            <a:xfrm>
              <a:off x="4944" y="3360"/>
              <a:ext cx="288"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7</a:t>
              </a:r>
            </a:p>
          </p:txBody>
        </p:sp>
        <p:sp>
          <p:nvSpPr>
            <p:cNvPr id="376908" name="Rectangle 76"/>
            <p:cNvSpPr>
              <a:spLocks noChangeArrowheads="1"/>
            </p:cNvSpPr>
            <p:nvPr/>
          </p:nvSpPr>
          <p:spPr bwMode="auto">
            <a:xfrm>
              <a:off x="4570" y="3360"/>
              <a:ext cx="374"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b2</a:t>
              </a:r>
            </a:p>
          </p:txBody>
        </p:sp>
        <p:sp>
          <p:nvSpPr>
            <p:cNvPr id="376909" name="Rectangle 77"/>
            <p:cNvSpPr>
              <a:spLocks noChangeArrowheads="1"/>
            </p:cNvSpPr>
            <p:nvPr/>
          </p:nvSpPr>
          <p:spPr bwMode="auto">
            <a:xfrm>
              <a:off x="4368" y="3360"/>
              <a:ext cx="202"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6</a:t>
              </a:r>
            </a:p>
          </p:txBody>
        </p:sp>
        <p:sp>
          <p:nvSpPr>
            <p:cNvPr id="376910" name="Rectangle 78"/>
            <p:cNvSpPr>
              <a:spLocks noChangeArrowheads="1"/>
            </p:cNvSpPr>
            <p:nvPr/>
          </p:nvSpPr>
          <p:spPr bwMode="auto">
            <a:xfrm>
              <a:off x="3955" y="3360"/>
              <a:ext cx="413"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b2</a:t>
              </a:r>
            </a:p>
          </p:txBody>
        </p:sp>
        <p:sp>
          <p:nvSpPr>
            <p:cNvPr id="376911" name="Rectangle 79"/>
            <p:cNvSpPr>
              <a:spLocks noChangeArrowheads="1"/>
            </p:cNvSpPr>
            <p:nvPr/>
          </p:nvSpPr>
          <p:spPr bwMode="auto">
            <a:xfrm>
              <a:off x="3648" y="3360"/>
              <a:ext cx="307"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a1</a:t>
              </a:r>
            </a:p>
          </p:txBody>
        </p:sp>
        <p:sp>
          <p:nvSpPr>
            <p:cNvPr id="376912" name="Rectangle 80"/>
            <p:cNvSpPr>
              <a:spLocks noChangeArrowheads="1"/>
            </p:cNvSpPr>
            <p:nvPr/>
          </p:nvSpPr>
          <p:spPr bwMode="auto">
            <a:xfrm>
              <a:off x="4944" y="3092"/>
              <a:ext cx="288" cy="268"/>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10</a:t>
              </a:r>
            </a:p>
          </p:txBody>
        </p:sp>
        <p:sp>
          <p:nvSpPr>
            <p:cNvPr id="376913" name="Rectangle 81"/>
            <p:cNvSpPr>
              <a:spLocks noChangeArrowheads="1"/>
            </p:cNvSpPr>
            <p:nvPr/>
          </p:nvSpPr>
          <p:spPr bwMode="auto">
            <a:xfrm>
              <a:off x="4570" y="3092"/>
              <a:ext cx="374" cy="268"/>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b3</a:t>
              </a:r>
            </a:p>
          </p:txBody>
        </p:sp>
        <p:sp>
          <p:nvSpPr>
            <p:cNvPr id="376914" name="Rectangle 82"/>
            <p:cNvSpPr>
              <a:spLocks noChangeArrowheads="1"/>
            </p:cNvSpPr>
            <p:nvPr/>
          </p:nvSpPr>
          <p:spPr bwMode="auto">
            <a:xfrm>
              <a:off x="4368" y="3092"/>
              <a:ext cx="202" cy="268"/>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5</a:t>
              </a:r>
            </a:p>
          </p:txBody>
        </p:sp>
        <p:sp>
          <p:nvSpPr>
            <p:cNvPr id="376915" name="Rectangle 83"/>
            <p:cNvSpPr>
              <a:spLocks noChangeArrowheads="1"/>
            </p:cNvSpPr>
            <p:nvPr/>
          </p:nvSpPr>
          <p:spPr bwMode="auto">
            <a:xfrm>
              <a:off x="3955" y="3092"/>
              <a:ext cx="413" cy="268"/>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b1</a:t>
              </a:r>
            </a:p>
          </p:txBody>
        </p:sp>
        <p:sp>
          <p:nvSpPr>
            <p:cNvPr id="376916" name="Rectangle 84"/>
            <p:cNvSpPr>
              <a:spLocks noChangeArrowheads="1"/>
            </p:cNvSpPr>
            <p:nvPr/>
          </p:nvSpPr>
          <p:spPr bwMode="auto">
            <a:xfrm>
              <a:off x="3648" y="3092"/>
              <a:ext cx="307" cy="268"/>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a1</a:t>
              </a:r>
            </a:p>
          </p:txBody>
        </p:sp>
        <p:sp>
          <p:nvSpPr>
            <p:cNvPr id="376917" name="Rectangle 85"/>
            <p:cNvSpPr>
              <a:spLocks noChangeArrowheads="1"/>
            </p:cNvSpPr>
            <p:nvPr/>
          </p:nvSpPr>
          <p:spPr bwMode="auto">
            <a:xfrm>
              <a:off x="4944" y="2842"/>
              <a:ext cx="288"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7</a:t>
              </a:r>
            </a:p>
          </p:txBody>
        </p:sp>
        <p:sp>
          <p:nvSpPr>
            <p:cNvPr id="376918" name="Rectangle 86"/>
            <p:cNvSpPr>
              <a:spLocks noChangeArrowheads="1"/>
            </p:cNvSpPr>
            <p:nvPr/>
          </p:nvSpPr>
          <p:spPr bwMode="auto">
            <a:xfrm>
              <a:off x="4570" y="2842"/>
              <a:ext cx="374"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b2</a:t>
              </a:r>
            </a:p>
          </p:txBody>
        </p:sp>
        <p:sp>
          <p:nvSpPr>
            <p:cNvPr id="376919" name="Rectangle 87"/>
            <p:cNvSpPr>
              <a:spLocks noChangeArrowheads="1"/>
            </p:cNvSpPr>
            <p:nvPr/>
          </p:nvSpPr>
          <p:spPr bwMode="auto">
            <a:xfrm>
              <a:off x="4368" y="2842"/>
              <a:ext cx="202"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5</a:t>
              </a:r>
            </a:p>
          </p:txBody>
        </p:sp>
        <p:sp>
          <p:nvSpPr>
            <p:cNvPr id="376920" name="Rectangle 88"/>
            <p:cNvSpPr>
              <a:spLocks noChangeArrowheads="1"/>
            </p:cNvSpPr>
            <p:nvPr/>
          </p:nvSpPr>
          <p:spPr bwMode="auto">
            <a:xfrm>
              <a:off x="3955" y="2842"/>
              <a:ext cx="413"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b1</a:t>
              </a:r>
            </a:p>
          </p:txBody>
        </p:sp>
        <p:sp>
          <p:nvSpPr>
            <p:cNvPr id="376921" name="Rectangle 89"/>
            <p:cNvSpPr>
              <a:spLocks noChangeArrowheads="1"/>
            </p:cNvSpPr>
            <p:nvPr/>
          </p:nvSpPr>
          <p:spPr bwMode="auto">
            <a:xfrm>
              <a:off x="3648" y="2842"/>
              <a:ext cx="307"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a1</a:t>
              </a:r>
            </a:p>
          </p:txBody>
        </p:sp>
        <p:sp>
          <p:nvSpPr>
            <p:cNvPr id="376922" name="Rectangle 90"/>
            <p:cNvSpPr>
              <a:spLocks noChangeArrowheads="1"/>
            </p:cNvSpPr>
            <p:nvPr/>
          </p:nvSpPr>
          <p:spPr bwMode="auto">
            <a:xfrm>
              <a:off x="4944" y="2592"/>
              <a:ext cx="288" cy="250"/>
            </a:xfrm>
            <a:prstGeom prst="rect">
              <a:avLst/>
            </a:prstGeom>
            <a:gradFill rotWithShape="0">
              <a:gsLst>
                <a:gs pos="0">
                  <a:srgbClr val="FF9900"/>
                </a:gs>
                <a:gs pos="100000">
                  <a:srgbClr val="FF9900">
                    <a:gamma/>
                    <a:shade val="46275"/>
                    <a:invGamma/>
                  </a:srgbClr>
                </a:gs>
              </a:gsLst>
              <a:lin ang="5400000" scaled="1"/>
            </a:grad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E</a:t>
              </a:r>
            </a:p>
          </p:txBody>
        </p:sp>
        <p:sp>
          <p:nvSpPr>
            <p:cNvPr id="376923" name="Rectangle 91"/>
            <p:cNvSpPr>
              <a:spLocks noChangeArrowheads="1"/>
            </p:cNvSpPr>
            <p:nvPr/>
          </p:nvSpPr>
          <p:spPr bwMode="auto">
            <a:xfrm>
              <a:off x="4570" y="2592"/>
              <a:ext cx="374" cy="250"/>
            </a:xfrm>
            <a:prstGeom prst="rect">
              <a:avLst/>
            </a:prstGeom>
            <a:gradFill rotWithShape="0">
              <a:gsLst>
                <a:gs pos="0">
                  <a:srgbClr val="FF9900"/>
                </a:gs>
                <a:gs pos="100000">
                  <a:srgbClr val="FF9900">
                    <a:gamma/>
                    <a:shade val="46275"/>
                    <a:invGamma/>
                  </a:srgbClr>
                </a:gs>
              </a:gsLst>
              <a:lin ang="5400000" scaled="1"/>
            </a:grad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S.B</a:t>
              </a:r>
            </a:p>
          </p:txBody>
        </p:sp>
        <p:sp>
          <p:nvSpPr>
            <p:cNvPr id="376924" name="Rectangle 92"/>
            <p:cNvSpPr>
              <a:spLocks noChangeArrowheads="1"/>
            </p:cNvSpPr>
            <p:nvPr/>
          </p:nvSpPr>
          <p:spPr bwMode="auto">
            <a:xfrm>
              <a:off x="4368" y="2592"/>
              <a:ext cx="202" cy="250"/>
            </a:xfrm>
            <a:prstGeom prst="rect">
              <a:avLst/>
            </a:prstGeom>
            <a:gradFill rotWithShape="0">
              <a:gsLst>
                <a:gs pos="0">
                  <a:srgbClr val="FF9900"/>
                </a:gs>
                <a:gs pos="100000">
                  <a:srgbClr val="FF9900">
                    <a:gamma/>
                    <a:shade val="46275"/>
                    <a:invGamma/>
                  </a:srgbClr>
                </a:gs>
              </a:gsLst>
              <a:lin ang="5400000" scaled="1"/>
            </a:grad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C</a:t>
              </a:r>
            </a:p>
          </p:txBody>
        </p:sp>
        <p:sp>
          <p:nvSpPr>
            <p:cNvPr id="376925" name="Rectangle 93"/>
            <p:cNvSpPr>
              <a:spLocks noChangeArrowheads="1"/>
            </p:cNvSpPr>
            <p:nvPr/>
          </p:nvSpPr>
          <p:spPr bwMode="auto">
            <a:xfrm>
              <a:off x="3955" y="2592"/>
              <a:ext cx="413" cy="250"/>
            </a:xfrm>
            <a:prstGeom prst="rect">
              <a:avLst/>
            </a:prstGeom>
            <a:gradFill rotWithShape="0">
              <a:gsLst>
                <a:gs pos="0">
                  <a:srgbClr val="FF9900"/>
                </a:gs>
                <a:gs pos="100000">
                  <a:srgbClr val="FF9900">
                    <a:gamma/>
                    <a:shade val="46275"/>
                    <a:invGamma/>
                  </a:srgbClr>
                </a:gs>
              </a:gsLst>
              <a:lin ang="5400000" scaled="1"/>
            </a:grad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R.B</a:t>
              </a:r>
            </a:p>
          </p:txBody>
        </p:sp>
        <p:sp>
          <p:nvSpPr>
            <p:cNvPr id="376926" name="Rectangle 94"/>
            <p:cNvSpPr>
              <a:spLocks noChangeArrowheads="1"/>
            </p:cNvSpPr>
            <p:nvPr/>
          </p:nvSpPr>
          <p:spPr bwMode="auto">
            <a:xfrm>
              <a:off x="3648" y="2592"/>
              <a:ext cx="307" cy="250"/>
            </a:xfrm>
            <a:prstGeom prst="rect">
              <a:avLst/>
            </a:prstGeom>
            <a:gradFill rotWithShape="0">
              <a:gsLst>
                <a:gs pos="0">
                  <a:srgbClr val="FF9900"/>
                </a:gs>
                <a:gs pos="100000">
                  <a:srgbClr val="FF9900">
                    <a:gamma/>
                    <a:shade val="46275"/>
                    <a:invGamma/>
                  </a:srgbClr>
                </a:gs>
              </a:gsLst>
              <a:lin ang="5400000" scaled="1"/>
            </a:grad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A</a:t>
              </a:r>
            </a:p>
          </p:txBody>
        </p:sp>
        <p:sp>
          <p:nvSpPr>
            <p:cNvPr id="28721" name="Line 95"/>
            <p:cNvSpPr/>
            <p:nvPr/>
          </p:nvSpPr>
          <p:spPr>
            <a:xfrm>
              <a:off x="3648" y="2592"/>
              <a:ext cx="1584" cy="0"/>
            </a:xfrm>
            <a:prstGeom prst="line">
              <a:avLst/>
            </a:prstGeom>
            <a:ln w="28575" cap="sq" cmpd="sng">
              <a:solidFill>
                <a:schemeClr val="bg1"/>
              </a:solidFill>
              <a:prstDash val="solid"/>
              <a:headEnd type="none" w="med" len="med"/>
              <a:tailEnd type="none" w="med" len="med"/>
            </a:ln>
          </p:spPr>
        </p:sp>
        <p:sp>
          <p:nvSpPr>
            <p:cNvPr id="28722" name="Line 96"/>
            <p:cNvSpPr/>
            <p:nvPr/>
          </p:nvSpPr>
          <p:spPr>
            <a:xfrm>
              <a:off x="3648" y="2842"/>
              <a:ext cx="1584" cy="0"/>
            </a:xfrm>
            <a:prstGeom prst="line">
              <a:avLst/>
            </a:prstGeom>
            <a:ln w="12700" cap="flat" cmpd="sng">
              <a:solidFill>
                <a:schemeClr val="bg1"/>
              </a:solidFill>
              <a:prstDash val="solid"/>
              <a:headEnd type="none" w="med" len="med"/>
              <a:tailEnd type="none" w="med" len="med"/>
            </a:ln>
          </p:spPr>
        </p:sp>
        <p:sp>
          <p:nvSpPr>
            <p:cNvPr id="28723" name="Line 97"/>
            <p:cNvSpPr/>
            <p:nvPr/>
          </p:nvSpPr>
          <p:spPr>
            <a:xfrm>
              <a:off x="3648" y="3092"/>
              <a:ext cx="1584" cy="0"/>
            </a:xfrm>
            <a:prstGeom prst="line">
              <a:avLst/>
            </a:prstGeom>
            <a:ln w="12700" cap="flat" cmpd="sng">
              <a:solidFill>
                <a:schemeClr val="bg1"/>
              </a:solidFill>
              <a:prstDash val="solid"/>
              <a:headEnd type="none" w="med" len="med"/>
              <a:tailEnd type="none" w="med" len="med"/>
            </a:ln>
          </p:spPr>
        </p:sp>
        <p:sp>
          <p:nvSpPr>
            <p:cNvPr id="28724" name="Line 98"/>
            <p:cNvSpPr/>
            <p:nvPr/>
          </p:nvSpPr>
          <p:spPr>
            <a:xfrm>
              <a:off x="3648" y="3360"/>
              <a:ext cx="1584" cy="0"/>
            </a:xfrm>
            <a:prstGeom prst="line">
              <a:avLst/>
            </a:prstGeom>
            <a:ln w="12700" cap="flat" cmpd="sng">
              <a:solidFill>
                <a:schemeClr val="bg1"/>
              </a:solidFill>
              <a:prstDash val="solid"/>
              <a:headEnd type="none" w="med" len="med"/>
              <a:tailEnd type="none" w="med" len="med"/>
            </a:ln>
          </p:spPr>
        </p:sp>
        <p:sp>
          <p:nvSpPr>
            <p:cNvPr id="28725" name="Line 99"/>
            <p:cNvSpPr/>
            <p:nvPr/>
          </p:nvSpPr>
          <p:spPr>
            <a:xfrm>
              <a:off x="3648" y="3610"/>
              <a:ext cx="1584" cy="0"/>
            </a:xfrm>
            <a:prstGeom prst="line">
              <a:avLst/>
            </a:prstGeom>
            <a:ln w="12700" cap="flat" cmpd="sng">
              <a:solidFill>
                <a:schemeClr val="bg1"/>
              </a:solidFill>
              <a:prstDash val="solid"/>
              <a:headEnd type="none" w="med" len="med"/>
              <a:tailEnd type="none" w="med" len="med"/>
            </a:ln>
          </p:spPr>
        </p:sp>
        <p:sp>
          <p:nvSpPr>
            <p:cNvPr id="28726" name="Line 100"/>
            <p:cNvSpPr/>
            <p:nvPr/>
          </p:nvSpPr>
          <p:spPr>
            <a:xfrm>
              <a:off x="3648" y="3860"/>
              <a:ext cx="1584" cy="0"/>
            </a:xfrm>
            <a:prstGeom prst="line">
              <a:avLst/>
            </a:prstGeom>
            <a:ln w="12700" cap="flat" cmpd="sng">
              <a:solidFill>
                <a:schemeClr val="bg1"/>
              </a:solidFill>
              <a:prstDash val="solid"/>
              <a:headEnd type="none" w="med" len="med"/>
              <a:tailEnd type="none" w="med" len="med"/>
            </a:ln>
          </p:spPr>
        </p:sp>
        <p:sp>
          <p:nvSpPr>
            <p:cNvPr id="28727" name="Line 101"/>
            <p:cNvSpPr/>
            <p:nvPr/>
          </p:nvSpPr>
          <p:spPr>
            <a:xfrm>
              <a:off x="3648" y="4128"/>
              <a:ext cx="1584" cy="0"/>
            </a:xfrm>
            <a:prstGeom prst="line">
              <a:avLst/>
            </a:prstGeom>
            <a:ln w="28575" cap="sq" cmpd="sng">
              <a:solidFill>
                <a:schemeClr val="bg1"/>
              </a:solidFill>
              <a:prstDash val="solid"/>
              <a:headEnd type="none" w="med" len="med"/>
              <a:tailEnd type="none" w="med" len="med"/>
            </a:ln>
          </p:spPr>
        </p:sp>
        <p:sp>
          <p:nvSpPr>
            <p:cNvPr id="28728" name="Line 102"/>
            <p:cNvSpPr/>
            <p:nvPr/>
          </p:nvSpPr>
          <p:spPr>
            <a:xfrm>
              <a:off x="3648" y="2592"/>
              <a:ext cx="0" cy="1536"/>
            </a:xfrm>
            <a:prstGeom prst="line">
              <a:avLst/>
            </a:prstGeom>
            <a:ln w="28575" cap="sq" cmpd="sng">
              <a:solidFill>
                <a:schemeClr val="bg1"/>
              </a:solidFill>
              <a:prstDash val="solid"/>
              <a:headEnd type="none" w="med" len="med"/>
              <a:tailEnd type="none" w="med" len="med"/>
            </a:ln>
          </p:spPr>
        </p:sp>
        <p:sp>
          <p:nvSpPr>
            <p:cNvPr id="28729" name="Line 103"/>
            <p:cNvSpPr/>
            <p:nvPr/>
          </p:nvSpPr>
          <p:spPr>
            <a:xfrm>
              <a:off x="3955" y="2592"/>
              <a:ext cx="0" cy="1536"/>
            </a:xfrm>
            <a:prstGeom prst="line">
              <a:avLst/>
            </a:prstGeom>
            <a:ln w="12700" cap="flat" cmpd="sng">
              <a:solidFill>
                <a:schemeClr val="bg1"/>
              </a:solidFill>
              <a:prstDash val="solid"/>
              <a:headEnd type="none" w="med" len="med"/>
              <a:tailEnd type="none" w="med" len="med"/>
            </a:ln>
          </p:spPr>
        </p:sp>
        <p:sp>
          <p:nvSpPr>
            <p:cNvPr id="28730" name="Line 104"/>
            <p:cNvSpPr/>
            <p:nvPr/>
          </p:nvSpPr>
          <p:spPr>
            <a:xfrm>
              <a:off x="4368" y="2592"/>
              <a:ext cx="0" cy="1536"/>
            </a:xfrm>
            <a:prstGeom prst="line">
              <a:avLst/>
            </a:prstGeom>
            <a:ln w="12700" cap="flat" cmpd="sng">
              <a:solidFill>
                <a:schemeClr val="bg1"/>
              </a:solidFill>
              <a:prstDash val="solid"/>
              <a:headEnd type="none" w="med" len="med"/>
              <a:tailEnd type="none" w="med" len="med"/>
            </a:ln>
          </p:spPr>
        </p:sp>
        <p:sp>
          <p:nvSpPr>
            <p:cNvPr id="28731" name="Line 105"/>
            <p:cNvSpPr/>
            <p:nvPr/>
          </p:nvSpPr>
          <p:spPr>
            <a:xfrm>
              <a:off x="4570" y="2592"/>
              <a:ext cx="0" cy="1536"/>
            </a:xfrm>
            <a:prstGeom prst="line">
              <a:avLst/>
            </a:prstGeom>
            <a:ln w="12700" cap="flat" cmpd="sng">
              <a:solidFill>
                <a:schemeClr val="bg1"/>
              </a:solidFill>
              <a:prstDash val="solid"/>
              <a:headEnd type="none" w="med" len="med"/>
              <a:tailEnd type="none" w="med" len="med"/>
            </a:ln>
          </p:spPr>
        </p:sp>
        <p:sp>
          <p:nvSpPr>
            <p:cNvPr id="28732" name="Line 106"/>
            <p:cNvSpPr/>
            <p:nvPr/>
          </p:nvSpPr>
          <p:spPr>
            <a:xfrm>
              <a:off x="4944" y="2592"/>
              <a:ext cx="0" cy="1536"/>
            </a:xfrm>
            <a:prstGeom prst="line">
              <a:avLst/>
            </a:prstGeom>
            <a:ln w="12700" cap="flat" cmpd="sng">
              <a:solidFill>
                <a:schemeClr val="bg1"/>
              </a:solidFill>
              <a:prstDash val="solid"/>
              <a:headEnd type="none" w="med" len="med"/>
              <a:tailEnd type="none" w="med" len="med"/>
            </a:ln>
          </p:spPr>
        </p:sp>
        <p:sp>
          <p:nvSpPr>
            <p:cNvPr id="28733" name="Line 107"/>
            <p:cNvSpPr/>
            <p:nvPr/>
          </p:nvSpPr>
          <p:spPr>
            <a:xfrm>
              <a:off x="5232" y="2592"/>
              <a:ext cx="0" cy="1536"/>
            </a:xfrm>
            <a:prstGeom prst="line">
              <a:avLst/>
            </a:prstGeom>
            <a:ln w="28575" cap="sq" cmpd="sng">
              <a:solidFill>
                <a:schemeClr val="bg1"/>
              </a:solidFill>
              <a:prstDash val="solid"/>
              <a:headEnd type="none" w="med" len="med"/>
              <a:tailEnd type="none" w="med" len="med"/>
            </a:ln>
          </p:spPr>
        </p:sp>
      </p:grpSp>
      <p:sp>
        <p:nvSpPr>
          <p:cNvPr id="376940" name="AutoShape 108"/>
          <p:cNvSpPr/>
          <p:nvPr/>
        </p:nvSpPr>
        <p:spPr>
          <a:xfrm>
            <a:off x="3886200" y="3302000"/>
            <a:ext cx="152400" cy="457200"/>
          </a:xfrm>
          <a:prstGeom prst="downArrow">
            <a:avLst>
              <a:gd name="adj1" fmla="val 50000"/>
              <a:gd name="adj2" fmla="val 75000"/>
            </a:avLst>
          </a:prstGeom>
          <a:noFill/>
          <a:ln w="19050" cap="flat" cmpd="sng">
            <a:solidFill>
              <a:srgbClr val="FF0000"/>
            </a:solidFill>
            <a:prstDash val="solid"/>
            <a:miter/>
            <a:headEnd type="none" w="med" len="med"/>
            <a:tailEnd type="none" w="med" len="med"/>
          </a:ln>
        </p:spPr>
        <p:txBody>
          <a:bodyPr wrap="none"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376941" name="AutoShape 109"/>
          <p:cNvSpPr/>
          <p:nvPr/>
        </p:nvSpPr>
        <p:spPr>
          <a:xfrm>
            <a:off x="1905000" y="3759200"/>
            <a:ext cx="152400" cy="457200"/>
          </a:xfrm>
          <a:prstGeom prst="downArrow">
            <a:avLst>
              <a:gd name="adj1" fmla="val 50000"/>
              <a:gd name="adj2" fmla="val 75000"/>
            </a:avLst>
          </a:prstGeom>
          <a:noFill/>
          <a:ln w="19050" cap="flat" cmpd="sng">
            <a:solidFill>
              <a:srgbClr val="FF0000"/>
            </a:solidFill>
            <a:prstDash val="solid"/>
            <a:miter/>
            <a:headEnd type="none" w="med" len="med"/>
            <a:tailEnd type="none" w="med" len="med"/>
          </a:ln>
        </p:spPr>
        <p:txBody>
          <a:bodyPr wrap="none"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pic>
        <p:nvPicPr>
          <p:cNvPr id="28685" name="Picture 110" descr="242插图1.GIF (667 bytes)"/>
          <p:cNvPicPr>
            <a:picLocks noChangeAspect="1"/>
          </p:cNvPicPr>
          <p:nvPr/>
        </p:nvPicPr>
        <p:blipFill>
          <a:blip r:embed="rId2" r:link="rId3">
            <a:clrChange>
              <a:clrFrom>
                <a:srgbClr val="FFFFFF"/>
              </a:clrFrom>
              <a:clrTo>
                <a:srgbClr val="FFFFFF">
                  <a:alpha val="0"/>
                </a:srgbClr>
              </a:clrTo>
            </a:clrChange>
            <a:lum bright="-100000"/>
          </a:blip>
          <a:stretch>
            <a:fillRect/>
          </a:stretch>
        </p:blipFill>
        <p:spPr>
          <a:xfrm>
            <a:off x="228600" y="1828800"/>
            <a:ext cx="6553200" cy="542925"/>
          </a:xfrm>
          <a:prstGeom prst="rect">
            <a:avLst/>
          </a:prstGeom>
          <a:solidFill>
            <a:srgbClr val="FFFF00"/>
          </a:solidFill>
          <a:ln w="9525" cap="flat" cmpd="sng">
            <a:solidFill>
              <a:schemeClr val="accent2"/>
            </a:solidFill>
            <a:prstDash val="solid"/>
            <a:miter/>
            <a:headEnd type="none" w="med" len="med"/>
            <a:tailEnd type="none" w="med" len="med"/>
          </a:ln>
        </p:spPr>
      </p:pic>
      <p:grpSp>
        <p:nvGrpSpPr>
          <p:cNvPr id="6" name="Group 111"/>
          <p:cNvGrpSpPr/>
          <p:nvPr/>
        </p:nvGrpSpPr>
        <p:grpSpPr>
          <a:xfrm>
            <a:off x="293688" y="2574925"/>
            <a:ext cx="4430712" cy="549275"/>
            <a:chOff x="185" y="1622"/>
            <a:chExt cx="2791" cy="346"/>
          </a:xfrm>
        </p:grpSpPr>
        <p:sp>
          <p:nvSpPr>
            <p:cNvPr id="28687" name="Text Box 112"/>
            <p:cNvSpPr txBox="1"/>
            <p:nvPr/>
          </p:nvSpPr>
          <p:spPr>
            <a:xfrm>
              <a:off x="185" y="1622"/>
              <a:ext cx="2167" cy="252"/>
            </a:xfrm>
            <a:prstGeom prst="rect">
              <a:avLst/>
            </a:prstGeom>
            <a:noFill/>
            <a:ln w="9525">
              <a:noFill/>
            </a:ln>
          </p:spPr>
          <p:txBody>
            <a:bodyPr lIns="90000" tIns="46800" rIns="90000" bIns="46800">
              <a:spAutoFit/>
            </a:bodyPr>
            <a:lstStyle/>
            <a:p>
              <a:pPr lvl="0" eaLnBrk="1" hangingPunct="1">
                <a:spcBef>
                  <a:spcPct val="30000"/>
                </a:spcBef>
              </a:pPr>
              <a:r>
                <a:rPr lang="zh-CN" altLang="en-US" sz="2000" dirty="0">
                  <a:latin typeface="Times New Roman" panose="02020603050405020304" pitchFamily="18" charset="0"/>
                  <a:ea typeface="宋体" panose="02010600030101010101" pitchFamily="2" charset="-122"/>
                </a:rPr>
                <a:t>例</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设关系</a:t>
              </a:r>
              <a:r>
                <a:rPr lang="en-US" altLang="zh-CN" sz="2000" dirty="0">
                  <a:latin typeface="Times New Roman" panose="02020603050405020304" pitchFamily="18" charset="0"/>
                  <a:ea typeface="宋体" panose="02010600030101010101" pitchFamily="2" charset="-122"/>
                </a:rPr>
                <a:t>R</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S</a:t>
              </a:r>
              <a:r>
                <a:rPr lang="zh-CN" altLang="en-US" sz="2000" dirty="0">
                  <a:latin typeface="Times New Roman" panose="02020603050405020304" pitchFamily="18" charset="0"/>
                  <a:ea typeface="宋体" panose="02010600030101010101" pitchFamily="2" charset="-122"/>
                </a:rPr>
                <a:t>如下图：</a:t>
              </a:r>
            </a:p>
          </p:txBody>
        </p:sp>
        <p:grpSp>
          <p:nvGrpSpPr>
            <p:cNvPr id="28688" name="Group 113"/>
            <p:cNvGrpSpPr/>
            <p:nvPr/>
          </p:nvGrpSpPr>
          <p:grpSpPr>
            <a:xfrm>
              <a:off x="2256" y="1632"/>
              <a:ext cx="720" cy="336"/>
              <a:chOff x="3408" y="1968"/>
              <a:chExt cx="720" cy="336"/>
            </a:xfrm>
          </p:grpSpPr>
          <p:sp>
            <p:nvSpPr>
              <p:cNvPr id="28689" name="Text Box 114"/>
              <p:cNvSpPr txBox="1"/>
              <p:nvPr/>
            </p:nvSpPr>
            <p:spPr>
              <a:xfrm>
                <a:off x="3408" y="1968"/>
                <a:ext cx="720" cy="250"/>
              </a:xfrm>
              <a:prstGeom prst="rect">
                <a:avLst/>
              </a:prstGeom>
              <a:noFill/>
              <a:ln w="9525">
                <a:noFill/>
              </a:ln>
            </p:spPr>
            <p:txBody>
              <a:bodyPr lIns="90000" tIns="46800" rIns="90000" bIns="46800">
                <a:spAutoFit/>
              </a:bodyPr>
              <a:lstStyle/>
              <a:p>
                <a:pPr lvl="0" eaLnBrk="1" hangingPunct="1">
                  <a:spcBef>
                    <a:spcPct val="50000"/>
                  </a:spcBef>
                </a:pPr>
                <a:r>
                  <a:rPr lang="en-US" altLang="zh-CN" sz="2000" b="0">
                    <a:latin typeface="Times New Roman" panose="02020603050405020304" pitchFamily="18" charset="0"/>
                    <a:ea typeface="宋体" panose="02010600030101010101" pitchFamily="2" charset="-122"/>
                  </a:rPr>
                  <a:t>R      S</a:t>
                </a:r>
              </a:p>
            </p:txBody>
          </p:sp>
          <p:sp>
            <p:nvSpPr>
              <p:cNvPr id="28690" name="Rectangle 115"/>
              <p:cNvSpPr/>
              <p:nvPr/>
            </p:nvSpPr>
            <p:spPr>
              <a:xfrm>
                <a:off x="3504" y="2078"/>
                <a:ext cx="336" cy="226"/>
              </a:xfrm>
              <a:prstGeom prst="rect">
                <a:avLst/>
              </a:prstGeom>
              <a:noFill/>
              <a:ln w="9525">
                <a:noFill/>
              </a:ln>
            </p:spPr>
            <p:txBody>
              <a:bodyPr lIns="90000" tIns="46800" rIns="90000" bIns="46800">
                <a:spAutoFit/>
              </a:bodyPr>
              <a:lstStyle/>
              <a:p>
                <a:pPr lvl="0" eaLnBrk="1" hangingPunct="1">
                  <a:lnSpc>
                    <a:spcPts val="700"/>
                  </a:lnSpc>
                </a:pPr>
                <a:r>
                  <a:rPr lang="en-US" altLang="zh-CN" sz="2000" b="0">
                    <a:solidFill>
                      <a:srgbClr val="FF9900"/>
                    </a:solidFill>
                    <a:latin typeface="Times New Roman" panose="02020603050405020304" pitchFamily="18" charset="0"/>
                    <a:ea typeface="仿宋_GB2312" pitchFamily="49" charset="-122"/>
                  </a:rPr>
                  <a:t> ∞ </a:t>
                </a:r>
                <a:endParaRPr lang="en-US" altLang="zh-CN" sz="2000" b="0">
                  <a:latin typeface="Times New Roman" panose="02020603050405020304" pitchFamily="18" charset="0"/>
                  <a:ea typeface="仿宋_GB2312" pitchFamily="49" charset="-122"/>
                </a:endParaRPr>
              </a:p>
              <a:p>
                <a:pPr lvl="0" eaLnBrk="1" hangingPunct="1">
                  <a:lnSpc>
                    <a:spcPts val="700"/>
                  </a:lnSpc>
                </a:pPr>
                <a:r>
                  <a:rPr lang="en-US" altLang="zh-CN" sz="2000" b="0">
                    <a:latin typeface="Times New Roman" panose="02020603050405020304" pitchFamily="18" charset="0"/>
                    <a:ea typeface="仿宋_GB2312" pitchFamily="49" charset="-122"/>
                  </a:rPr>
                  <a:t>        </a:t>
                </a:r>
                <a:r>
                  <a:rPr lang="en-US" altLang="zh-CN" sz="1400" b="0">
                    <a:latin typeface="Times New Roman" panose="02020603050405020304" pitchFamily="18" charset="0"/>
                    <a:ea typeface="仿宋_GB2312" pitchFamily="49" charset="-122"/>
                  </a:rPr>
                  <a:t>C&lt;E</a:t>
                </a:r>
              </a:p>
            </p:txBody>
          </p:sp>
        </p:grpSp>
      </p:grpSp>
    </p:spTree>
  </p:cSld>
  <p:clrMapOvr>
    <a:masterClrMapping/>
  </p:clrMapOvr>
  <p:transition advTm="24395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7694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76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940" grpId="0" animBg="1"/>
      <p:bldP spid="3769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xfrm>
            <a:off x="271463" y="76200"/>
            <a:ext cx="1600200" cy="381000"/>
          </a:xfrm>
        </p:spPr>
        <p:txBody>
          <a:bodyPr vert="horz" wrap="square" lIns="91440" tIns="45720" rIns="91440" bIns="45720" anchor="ctr"/>
          <a:lstStyle/>
          <a:p>
            <a:pPr eaLnBrk="1" hangingPunct="1">
              <a:buClr>
                <a:srgbClr val="FF9900"/>
              </a:buClr>
              <a:buSzPct val="150000"/>
            </a:pPr>
            <a:r>
              <a:rPr lang="en-US" altLang="zh-CN" sz="2000" b="1">
                <a:latin typeface="宋体" panose="02010600030101010101" pitchFamily="2" charset="-122"/>
              </a:rPr>
              <a:t> </a:t>
            </a:r>
            <a:r>
              <a:rPr lang="zh-CN" altLang="en-US" sz="2000" b="1" dirty="0">
                <a:latin typeface="宋体" panose="02010600030101010101" pitchFamily="2" charset="-122"/>
              </a:rPr>
              <a:t>自然连接</a:t>
            </a:r>
          </a:p>
        </p:txBody>
      </p:sp>
      <p:grpSp>
        <p:nvGrpSpPr>
          <p:cNvPr id="2" name="Group 3"/>
          <p:cNvGrpSpPr/>
          <p:nvPr/>
        </p:nvGrpSpPr>
        <p:grpSpPr>
          <a:xfrm>
            <a:off x="1295400" y="3048000"/>
            <a:ext cx="2317750" cy="1892300"/>
            <a:chOff x="672" y="1920"/>
            <a:chExt cx="1460" cy="1192"/>
          </a:xfrm>
        </p:grpSpPr>
        <p:grpSp>
          <p:nvGrpSpPr>
            <p:cNvPr id="1049" name="Group 4"/>
            <p:cNvGrpSpPr/>
            <p:nvPr/>
          </p:nvGrpSpPr>
          <p:grpSpPr>
            <a:xfrm>
              <a:off x="672" y="2208"/>
              <a:ext cx="1460" cy="904"/>
              <a:chOff x="556" y="3206"/>
              <a:chExt cx="1460" cy="904"/>
            </a:xfrm>
          </p:grpSpPr>
          <p:sp>
            <p:nvSpPr>
              <p:cNvPr id="1053" name="Text Box 5"/>
              <p:cNvSpPr txBox="1"/>
              <p:nvPr/>
            </p:nvSpPr>
            <p:spPr>
              <a:xfrm>
                <a:off x="720" y="3206"/>
                <a:ext cx="1296" cy="904"/>
              </a:xfrm>
              <a:prstGeom prst="rect">
                <a:avLst/>
              </a:prstGeom>
              <a:noFill/>
              <a:ln w="9525">
                <a:noFill/>
              </a:ln>
            </p:spPr>
            <p:txBody>
              <a:bodyPr lIns="90000" tIns="46800" rIns="90000" bIns="46800">
                <a:spAutoFit/>
              </a:bodyPr>
              <a:lstStyle/>
              <a:p>
                <a:pPr lvl="0" eaLnBrk="1" hangingPunct="1"/>
                <a:r>
                  <a:rPr lang="en-US" altLang="zh-CN" sz="2000" b="0">
                    <a:latin typeface="Times New Roman" panose="02020603050405020304" pitchFamily="18" charset="0"/>
                    <a:ea typeface="宋体" panose="02010600030101010101" pitchFamily="2" charset="-122"/>
                  </a:rPr>
                  <a:t>A     B      C     E</a:t>
                </a:r>
              </a:p>
              <a:p>
                <a:pPr lvl="0" eaLnBrk="1" hangingPunct="1"/>
                <a:r>
                  <a:rPr lang="en-US" altLang="zh-CN" sz="2000" b="0">
                    <a:latin typeface="Times New Roman" panose="02020603050405020304" pitchFamily="18" charset="0"/>
                    <a:ea typeface="宋体" panose="02010600030101010101" pitchFamily="2" charset="-122"/>
                  </a:rPr>
                  <a:t>a1    b1     5      3   </a:t>
                </a:r>
              </a:p>
              <a:p>
                <a:pPr lvl="0" eaLnBrk="1" hangingPunct="1">
                  <a:lnSpc>
                    <a:spcPct val="80000"/>
                  </a:lnSpc>
                </a:pPr>
                <a:r>
                  <a:rPr lang="en-US" altLang="zh-CN" sz="2000" b="0">
                    <a:latin typeface="Times New Roman" panose="02020603050405020304" pitchFamily="18" charset="0"/>
                    <a:ea typeface="宋体" panose="02010600030101010101" pitchFamily="2" charset="-122"/>
                  </a:rPr>
                  <a:t>a1    b2     6      7</a:t>
                </a:r>
              </a:p>
              <a:p>
                <a:pPr lvl="0" eaLnBrk="1" hangingPunct="1">
                  <a:lnSpc>
                    <a:spcPct val="80000"/>
                  </a:lnSpc>
                </a:pPr>
                <a:r>
                  <a:rPr lang="en-US" altLang="zh-CN" sz="2000" b="0">
                    <a:latin typeface="Times New Roman" panose="02020603050405020304" pitchFamily="18" charset="0"/>
                    <a:ea typeface="宋体" panose="02010600030101010101" pitchFamily="2" charset="-122"/>
                  </a:rPr>
                  <a:t>a2    b3     8      10</a:t>
                </a:r>
              </a:p>
              <a:p>
                <a:pPr lvl="0" eaLnBrk="1" hangingPunct="1">
                  <a:lnSpc>
                    <a:spcPct val="80000"/>
                  </a:lnSpc>
                </a:pPr>
                <a:r>
                  <a:rPr lang="en-US" altLang="zh-CN" sz="2000" b="0">
                    <a:latin typeface="Times New Roman" panose="02020603050405020304" pitchFamily="18" charset="0"/>
                    <a:ea typeface="宋体" panose="02010600030101010101" pitchFamily="2" charset="-122"/>
                  </a:rPr>
                  <a:t>a2    b3     8      2</a:t>
                </a:r>
              </a:p>
            </p:txBody>
          </p:sp>
          <p:sp>
            <p:nvSpPr>
              <p:cNvPr id="1054" name="Line 6"/>
              <p:cNvSpPr/>
              <p:nvPr/>
            </p:nvSpPr>
            <p:spPr>
              <a:xfrm>
                <a:off x="576" y="3429"/>
                <a:ext cx="1440" cy="0"/>
              </a:xfrm>
              <a:prstGeom prst="line">
                <a:avLst/>
              </a:prstGeom>
              <a:ln w="19050" cap="flat" cmpd="sng">
                <a:solidFill>
                  <a:schemeClr val="hlink"/>
                </a:solidFill>
                <a:prstDash val="solid"/>
                <a:headEnd type="none" w="med" len="med"/>
                <a:tailEnd type="none" w="med" len="med"/>
              </a:ln>
            </p:spPr>
          </p:sp>
          <p:sp>
            <p:nvSpPr>
              <p:cNvPr id="1055" name="Line 7"/>
              <p:cNvSpPr/>
              <p:nvPr/>
            </p:nvSpPr>
            <p:spPr>
              <a:xfrm>
                <a:off x="988" y="3216"/>
                <a:ext cx="0" cy="864"/>
              </a:xfrm>
              <a:prstGeom prst="line">
                <a:avLst/>
              </a:prstGeom>
              <a:ln w="19050" cap="flat" cmpd="sng">
                <a:solidFill>
                  <a:schemeClr val="hlink"/>
                </a:solidFill>
                <a:prstDash val="solid"/>
                <a:headEnd type="none" w="med" len="med"/>
                <a:tailEnd type="none" w="med" len="med"/>
              </a:ln>
            </p:spPr>
          </p:sp>
          <p:sp>
            <p:nvSpPr>
              <p:cNvPr id="1056" name="Line 8"/>
              <p:cNvSpPr/>
              <p:nvPr/>
            </p:nvSpPr>
            <p:spPr>
              <a:xfrm>
                <a:off x="556" y="3216"/>
                <a:ext cx="1440" cy="0"/>
              </a:xfrm>
              <a:prstGeom prst="line">
                <a:avLst/>
              </a:prstGeom>
              <a:ln w="19050" cap="flat" cmpd="sng">
                <a:solidFill>
                  <a:schemeClr val="hlink"/>
                </a:solidFill>
                <a:prstDash val="solid"/>
                <a:headEnd type="none" w="med" len="med"/>
                <a:tailEnd type="none" w="med" len="med"/>
              </a:ln>
            </p:spPr>
          </p:sp>
          <p:sp>
            <p:nvSpPr>
              <p:cNvPr id="1057" name="Line 9"/>
              <p:cNvSpPr/>
              <p:nvPr/>
            </p:nvSpPr>
            <p:spPr>
              <a:xfrm>
                <a:off x="576" y="4080"/>
                <a:ext cx="1440" cy="0"/>
              </a:xfrm>
              <a:prstGeom prst="line">
                <a:avLst/>
              </a:prstGeom>
              <a:ln w="19050" cap="flat" cmpd="sng">
                <a:solidFill>
                  <a:schemeClr val="hlink"/>
                </a:solidFill>
                <a:prstDash val="solid"/>
                <a:headEnd type="none" w="med" len="med"/>
                <a:tailEnd type="none" w="med" len="med"/>
              </a:ln>
            </p:spPr>
          </p:sp>
          <p:sp>
            <p:nvSpPr>
              <p:cNvPr id="1058" name="Line 10"/>
              <p:cNvSpPr/>
              <p:nvPr/>
            </p:nvSpPr>
            <p:spPr>
              <a:xfrm>
                <a:off x="1660" y="3216"/>
                <a:ext cx="0" cy="864"/>
              </a:xfrm>
              <a:prstGeom prst="line">
                <a:avLst/>
              </a:prstGeom>
              <a:ln w="19050" cap="flat" cmpd="sng">
                <a:solidFill>
                  <a:schemeClr val="hlink"/>
                </a:solidFill>
                <a:prstDash val="solid"/>
                <a:headEnd type="none" w="med" len="med"/>
                <a:tailEnd type="none" w="med" len="med"/>
              </a:ln>
            </p:spPr>
          </p:sp>
          <p:sp>
            <p:nvSpPr>
              <p:cNvPr id="1059" name="Line 11"/>
              <p:cNvSpPr/>
              <p:nvPr/>
            </p:nvSpPr>
            <p:spPr>
              <a:xfrm>
                <a:off x="1344" y="3216"/>
                <a:ext cx="0" cy="864"/>
              </a:xfrm>
              <a:prstGeom prst="line">
                <a:avLst/>
              </a:prstGeom>
              <a:ln w="19050" cap="flat" cmpd="sng">
                <a:solidFill>
                  <a:schemeClr val="hlink"/>
                </a:solidFill>
                <a:prstDash val="solid"/>
                <a:headEnd type="none" w="med" len="med"/>
                <a:tailEnd type="none" w="med" len="med"/>
              </a:ln>
            </p:spPr>
          </p:sp>
        </p:grpSp>
        <p:grpSp>
          <p:nvGrpSpPr>
            <p:cNvPr id="1050" name="Group 12"/>
            <p:cNvGrpSpPr/>
            <p:nvPr/>
          </p:nvGrpSpPr>
          <p:grpSpPr>
            <a:xfrm>
              <a:off x="1124" y="1920"/>
              <a:ext cx="720" cy="280"/>
              <a:chOff x="3408" y="1968"/>
              <a:chExt cx="720" cy="280"/>
            </a:xfrm>
          </p:grpSpPr>
          <p:sp>
            <p:nvSpPr>
              <p:cNvPr id="1051" name="Text Box 13"/>
              <p:cNvSpPr txBox="1"/>
              <p:nvPr/>
            </p:nvSpPr>
            <p:spPr>
              <a:xfrm>
                <a:off x="3408" y="1968"/>
                <a:ext cx="720" cy="250"/>
              </a:xfrm>
              <a:prstGeom prst="rect">
                <a:avLst/>
              </a:prstGeom>
              <a:noFill/>
              <a:ln w="9525">
                <a:noFill/>
              </a:ln>
            </p:spPr>
            <p:txBody>
              <a:bodyPr lIns="90000" tIns="46800" rIns="90000" bIns="46800">
                <a:spAutoFit/>
              </a:bodyPr>
              <a:lstStyle/>
              <a:p>
                <a:pPr lvl="0" eaLnBrk="1" hangingPunct="1">
                  <a:spcBef>
                    <a:spcPct val="50000"/>
                  </a:spcBef>
                </a:pPr>
                <a:r>
                  <a:rPr lang="en-US" altLang="zh-CN" sz="2000" b="0">
                    <a:latin typeface="Times New Roman" panose="02020603050405020304" pitchFamily="18" charset="0"/>
                    <a:ea typeface="宋体" panose="02010600030101010101" pitchFamily="2" charset="-122"/>
                  </a:rPr>
                  <a:t>R      S</a:t>
                </a:r>
              </a:p>
            </p:txBody>
          </p:sp>
          <p:sp>
            <p:nvSpPr>
              <p:cNvPr id="1052" name="Rectangle 14"/>
              <p:cNvSpPr/>
              <p:nvPr/>
            </p:nvSpPr>
            <p:spPr>
              <a:xfrm>
                <a:off x="3504" y="2078"/>
                <a:ext cx="336" cy="170"/>
              </a:xfrm>
              <a:prstGeom prst="rect">
                <a:avLst/>
              </a:prstGeom>
              <a:noFill/>
              <a:ln w="9525">
                <a:noFill/>
              </a:ln>
            </p:spPr>
            <p:txBody>
              <a:bodyPr lIns="90000" tIns="46800" rIns="90000" bIns="46800">
                <a:spAutoFit/>
              </a:bodyPr>
              <a:lstStyle/>
              <a:p>
                <a:pPr lvl="0" eaLnBrk="1" hangingPunct="1">
                  <a:lnSpc>
                    <a:spcPts val="700"/>
                  </a:lnSpc>
                </a:pPr>
                <a:r>
                  <a:rPr lang="en-US" altLang="zh-CN" sz="2000" b="0">
                    <a:solidFill>
                      <a:srgbClr val="FF9900"/>
                    </a:solidFill>
                    <a:latin typeface="Times New Roman" panose="02020603050405020304" pitchFamily="18" charset="0"/>
                    <a:ea typeface="仿宋_GB2312" pitchFamily="49" charset="-122"/>
                  </a:rPr>
                  <a:t> ∞ </a:t>
                </a:r>
                <a:endParaRPr lang="en-US" altLang="zh-CN" sz="2000" b="0">
                  <a:latin typeface="Times New Roman" panose="02020603050405020304" pitchFamily="18" charset="0"/>
                  <a:ea typeface="仿宋_GB2312" pitchFamily="49" charset="-122"/>
                </a:endParaRPr>
              </a:p>
              <a:p>
                <a:pPr lvl="0" eaLnBrk="1" hangingPunct="1">
                  <a:lnSpc>
                    <a:spcPts val="700"/>
                  </a:lnSpc>
                </a:pPr>
                <a:r>
                  <a:rPr lang="en-US" altLang="zh-CN" sz="2000" b="0">
                    <a:latin typeface="Times New Roman" panose="02020603050405020304" pitchFamily="18" charset="0"/>
                    <a:ea typeface="仿宋_GB2312" pitchFamily="49" charset="-122"/>
                  </a:rPr>
                  <a:t>             </a:t>
                </a:r>
                <a:endParaRPr lang="en-US" altLang="zh-CN" sz="1400" b="0">
                  <a:latin typeface="Times New Roman" panose="02020603050405020304" pitchFamily="18" charset="0"/>
                  <a:ea typeface="仿宋_GB2312" pitchFamily="49" charset="-122"/>
                </a:endParaRPr>
              </a:p>
            </p:txBody>
          </p:sp>
        </p:grpSp>
      </p:grpSp>
      <p:grpSp>
        <p:nvGrpSpPr>
          <p:cNvPr id="5" name="Group 15"/>
          <p:cNvGrpSpPr/>
          <p:nvPr/>
        </p:nvGrpSpPr>
        <p:grpSpPr>
          <a:xfrm>
            <a:off x="5724525" y="2852738"/>
            <a:ext cx="2895600" cy="2057400"/>
            <a:chOff x="480" y="2976"/>
            <a:chExt cx="1824" cy="1296"/>
          </a:xfrm>
        </p:grpSpPr>
        <p:sp>
          <p:nvSpPr>
            <p:cNvPr id="1036" name="Text Box 16"/>
            <p:cNvSpPr txBox="1"/>
            <p:nvPr/>
          </p:nvSpPr>
          <p:spPr>
            <a:xfrm>
              <a:off x="596" y="3368"/>
              <a:ext cx="1708" cy="904"/>
            </a:xfrm>
            <a:prstGeom prst="rect">
              <a:avLst/>
            </a:prstGeom>
            <a:noFill/>
            <a:ln w="9525">
              <a:noFill/>
            </a:ln>
          </p:spPr>
          <p:txBody>
            <a:bodyPr lIns="90000" tIns="46800" rIns="90000" bIns="46800">
              <a:spAutoFit/>
            </a:bodyPr>
            <a:lstStyle/>
            <a:p>
              <a:pPr lvl="0" eaLnBrk="1" hangingPunct="1"/>
              <a:r>
                <a:rPr lang="en-US" altLang="zh-CN" sz="2000" b="0">
                  <a:latin typeface="Times New Roman" panose="02020603050405020304" pitchFamily="18" charset="0"/>
                  <a:ea typeface="宋体" panose="02010600030101010101" pitchFamily="2" charset="-122"/>
                </a:rPr>
                <a:t>A     R.</a:t>
              </a:r>
              <a:r>
                <a:rPr lang="en-US" altLang="zh-CN" sz="1200" b="0">
                  <a:latin typeface="Times New Roman" panose="02020603050405020304" pitchFamily="18" charset="0"/>
                  <a:ea typeface="宋体" panose="02010600030101010101" pitchFamily="2" charset="-122"/>
                </a:rPr>
                <a:t>B</a:t>
              </a:r>
              <a:r>
                <a:rPr lang="en-US" altLang="zh-CN" sz="2000" b="0">
                  <a:latin typeface="Times New Roman" panose="02020603050405020304" pitchFamily="18" charset="0"/>
                  <a:ea typeface="宋体" panose="02010600030101010101" pitchFamily="2" charset="-122"/>
                </a:rPr>
                <a:t>   C     S.</a:t>
              </a:r>
              <a:r>
                <a:rPr lang="en-US" altLang="zh-CN" sz="1200" b="0">
                  <a:latin typeface="Times New Roman" panose="02020603050405020304" pitchFamily="18" charset="0"/>
                  <a:ea typeface="宋体" panose="02010600030101010101" pitchFamily="2" charset="-122"/>
                </a:rPr>
                <a:t>B       </a:t>
              </a:r>
              <a:r>
                <a:rPr lang="en-US" altLang="zh-CN" sz="2000" b="0">
                  <a:latin typeface="Times New Roman" panose="02020603050405020304" pitchFamily="18" charset="0"/>
                  <a:ea typeface="宋体" panose="02010600030101010101" pitchFamily="2" charset="-122"/>
                </a:rPr>
                <a:t>E</a:t>
              </a:r>
            </a:p>
            <a:p>
              <a:pPr lvl="0" eaLnBrk="1" hangingPunct="1"/>
              <a:r>
                <a:rPr lang="en-US" altLang="zh-CN" sz="2000" b="0">
                  <a:latin typeface="Times New Roman" panose="02020603050405020304" pitchFamily="18" charset="0"/>
                  <a:ea typeface="宋体" panose="02010600030101010101" pitchFamily="2" charset="-122"/>
                </a:rPr>
                <a:t>a1    b1     5      b1     3   </a:t>
              </a:r>
            </a:p>
            <a:p>
              <a:pPr lvl="0" eaLnBrk="1" hangingPunct="1">
                <a:lnSpc>
                  <a:spcPct val="80000"/>
                </a:lnSpc>
              </a:pPr>
              <a:r>
                <a:rPr lang="en-US" altLang="zh-CN" sz="2000" b="0">
                  <a:latin typeface="Times New Roman" panose="02020603050405020304" pitchFamily="18" charset="0"/>
                  <a:ea typeface="宋体" panose="02010600030101010101" pitchFamily="2" charset="-122"/>
                </a:rPr>
                <a:t>a1    b2     6      b2     7</a:t>
              </a:r>
            </a:p>
            <a:p>
              <a:pPr lvl="0" eaLnBrk="1" hangingPunct="1">
                <a:lnSpc>
                  <a:spcPct val="80000"/>
                </a:lnSpc>
              </a:pPr>
              <a:r>
                <a:rPr lang="en-US" altLang="zh-CN" sz="2000" b="0">
                  <a:latin typeface="Times New Roman" panose="02020603050405020304" pitchFamily="18" charset="0"/>
                  <a:ea typeface="宋体" panose="02010600030101010101" pitchFamily="2" charset="-122"/>
                </a:rPr>
                <a:t>a2    b3     8      b3     10</a:t>
              </a:r>
            </a:p>
            <a:p>
              <a:pPr lvl="0" eaLnBrk="1" hangingPunct="1">
                <a:lnSpc>
                  <a:spcPct val="80000"/>
                </a:lnSpc>
              </a:pPr>
              <a:r>
                <a:rPr lang="en-US" altLang="zh-CN" sz="2000" b="0">
                  <a:latin typeface="Times New Roman" panose="02020603050405020304" pitchFamily="18" charset="0"/>
                  <a:ea typeface="宋体" panose="02010600030101010101" pitchFamily="2" charset="-122"/>
                </a:rPr>
                <a:t>a2    b3     8      b3     2</a:t>
              </a:r>
            </a:p>
          </p:txBody>
        </p:sp>
        <p:sp>
          <p:nvSpPr>
            <p:cNvPr id="1037" name="Line 17"/>
            <p:cNvSpPr/>
            <p:nvPr/>
          </p:nvSpPr>
          <p:spPr>
            <a:xfrm>
              <a:off x="864" y="3378"/>
              <a:ext cx="0" cy="864"/>
            </a:xfrm>
            <a:prstGeom prst="line">
              <a:avLst/>
            </a:prstGeom>
            <a:ln w="19050" cap="flat" cmpd="sng">
              <a:solidFill>
                <a:schemeClr val="hlink"/>
              </a:solidFill>
              <a:prstDash val="solid"/>
              <a:headEnd type="none" w="med" len="med"/>
              <a:tailEnd type="none" w="med" len="med"/>
            </a:ln>
          </p:spPr>
        </p:sp>
        <p:sp>
          <p:nvSpPr>
            <p:cNvPr id="1038" name="Line 18"/>
            <p:cNvSpPr/>
            <p:nvPr/>
          </p:nvSpPr>
          <p:spPr>
            <a:xfrm>
              <a:off x="1536" y="3360"/>
              <a:ext cx="0" cy="864"/>
            </a:xfrm>
            <a:prstGeom prst="line">
              <a:avLst/>
            </a:prstGeom>
            <a:ln w="19050" cap="flat" cmpd="sng">
              <a:solidFill>
                <a:schemeClr val="hlink"/>
              </a:solidFill>
              <a:prstDash val="solid"/>
              <a:headEnd type="none" w="med" len="med"/>
              <a:tailEnd type="none" w="med" len="med"/>
            </a:ln>
          </p:spPr>
        </p:sp>
        <p:sp>
          <p:nvSpPr>
            <p:cNvPr id="1039" name="Line 19"/>
            <p:cNvSpPr/>
            <p:nvPr/>
          </p:nvSpPr>
          <p:spPr>
            <a:xfrm>
              <a:off x="1220" y="3378"/>
              <a:ext cx="0" cy="864"/>
            </a:xfrm>
            <a:prstGeom prst="line">
              <a:avLst/>
            </a:prstGeom>
            <a:ln w="19050" cap="flat" cmpd="sng">
              <a:solidFill>
                <a:schemeClr val="hlink"/>
              </a:solidFill>
              <a:prstDash val="solid"/>
              <a:headEnd type="none" w="med" len="med"/>
              <a:tailEnd type="none" w="med" len="med"/>
            </a:ln>
          </p:spPr>
        </p:sp>
        <p:grpSp>
          <p:nvGrpSpPr>
            <p:cNvPr id="1040" name="Group 20"/>
            <p:cNvGrpSpPr/>
            <p:nvPr/>
          </p:nvGrpSpPr>
          <p:grpSpPr>
            <a:xfrm>
              <a:off x="1392" y="2976"/>
              <a:ext cx="720" cy="336"/>
              <a:chOff x="768" y="2976"/>
              <a:chExt cx="720" cy="336"/>
            </a:xfrm>
          </p:grpSpPr>
          <p:grpSp>
            <p:nvGrpSpPr>
              <p:cNvPr id="1045" name="Group 21"/>
              <p:cNvGrpSpPr/>
              <p:nvPr/>
            </p:nvGrpSpPr>
            <p:grpSpPr>
              <a:xfrm>
                <a:off x="768" y="2976"/>
                <a:ext cx="720" cy="280"/>
                <a:chOff x="3408" y="1968"/>
                <a:chExt cx="720" cy="280"/>
              </a:xfrm>
            </p:grpSpPr>
            <p:sp>
              <p:nvSpPr>
                <p:cNvPr id="1047" name="Text Box 22"/>
                <p:cNvSpPr txBox="1"/>
                <p:nvPr/>
              </p:nvSpPr>
              <p:spPr>
                <a:xfrm>
                  <a:off x="3408" y="1968"/>
                  <a:ext cx="720" cy="250"/>
                </a:xfrm>
                <a:prstGeom prst="rect">
                  <a:avLst/>
                </a:prstGeom>
                <a:noFill/>
                <a:ln w="9525">
                  <a:noFill/>
                </a:ln>
              </p:spPr>
              <p:txBody>
                <a:bodyPr lIns="90000" tIns="46800" rIns="90000" bIns="46800">
                  <a:spAutoFit/>
                </a:bodyPr>
                <a:lstStyle/>
                <a:p>
                  <a:pPr lvl="0" eaLnBrk="1" hangingPunct="1">
                    <a:spcBef>
                      <a:spcPct val="50000"/>
                    </a:spcBef>
                  </a:pPr>
                  <a:r>
                    <a:rPr lang="en-US" altLang="zh-CN" sz="2000" b="0">
                      <a:latin typeface="Times New Roman" panose="02020603050405020304" pitchFamily="18" charset="0"/>
                      <a:ea typeface="宋体" panose="02010600030101010101" pitchFamily="2" charset="-122"/>
                    </a:rPr>
                    <a:t>R      S</a:t>
                  </a:r>
                </a:p>
              </p:txBody>
            </p:sp>
            <p:sp>
              <p:nvSpPr>
                <p:cNvPr id="1048" name="Rectangle 23"/>
                <p:cNvSpPr/>
                <p:nvPr/>
              </p:nvSpPr>
              <p:spPr>
                <a:xfrm>
                  <a:off x="3504" y="2078"/>
                  <a:ext cx="336" cy="170"/>
                </a:xfrm>
                <a:prstGeom prst="rect">
                  <a:avLst/>
                </a:prstGeom>
                <a:noFill/>
                <a:ln w="9525">
                  <a:noFill/>
                </a:ln>
              </p:spPr>
              <p:txBody>
                <a:bodyPr lIns="90000" tIns="46800" rIns="90000" bIns="46800">
                  <a:spAutoFit/>
                </a:bodyPr>
                <a:lstStyle/>
                <a:p>
                  <a:pPr lvl="0" eaLnBrk="1" hangingPunct="1">
                    <a:lnSpc>
                      <a:spcPts val="700"/>
                    </a:lnSpc>
                  </a:pPr>
                  <a:r>
                    <a:rPr lang="en-US" altLang="zh-CN" sz="2000" b="0">
                      <a:solidFill>
                        <a:srgbClr val="FF9900"/>
                      </a:solidFill>
                      <a:latin typeface="Times New Roman" panose="02020603050405020304" pitchFamily="18" charset="0"/>
                      <a:ea typeface="仿宋_GB2312" pitchFamily="49" charset="-122"/>
                    </a:rPr>
                    <a:t> ∞ </a:t>
                  </a:r>
                  <a:endParaRPr lang="en-US" altLang="zh-CN" sz="2000" b="0">
                    <a:latin typeface="Times New Roman" panose="02020603050405020304" pitchFamily="18" charset="0"/>
                    <a:ea typeface="仿宋_GB2312" pitchFamily="49" charset="-122"/>
                  </a:endParaRPr>
                </a:p>
                <a:p>
                  <a:pPr lvl="0" eaLnBrk="1" hangingPunct="1">
                    <a:lnSpc>
                      <a:spcPts val="700"/>
                    </a:lnSpc>
                  </a:pPr>
                  <a:r>
                    <a:rPr lang="en-US" altLang="zh-CN" sz="2000" b="0">
                      <a:latin typeface="Times New Roman" panose="02020603050405020304" pitchFamily="18" charset="0"/>
                      <a:ea typeface="仿宋_GB2312" pitchFamily="49" charset="-122"/>
                    </a:rPr>
                    <a:t>             </a:t>
                  </a:r>
                  <a:endParaRPr lang="en-US" altLang="zh-CN" sz="1400" b="0">
                    <a:latin typeface="Times New Roman" panose="02020603050405020304" pitchFamily="18" charset="0"/>
                    <a:ea typeface="仿宋_GB2312" pitchFamily="49" charset="-122"/>
                  </a:endParaRPr>
                </a:p>
              </p:txBody>
            </p:sp>
          </p:grpSp>
          <p:sp>
            <p:nvSpPr>
              <p:cNvPr id="1046" name="Text Box 24"/>
              <p:cNvSpPr txBox="1"/>
              <p:nvPr/>
            </p:nvSpPr>
            <p:spPr>
              <a:xfrm>
                <a:off x="816" y="3120"/>
                <a:ext cx="576" cy="192"/>
              </a:xfrm>
              <a:prstGeom prst="rect">
                <a:avLst/>
              </a:prstGeom>
              <a:noFill/>
              <a:ln w="9525">
                <a:noFill/>
              </a:ln>
            </p:spPr>
            <p:txBody>
              <a:bodyPr>
                <a:spAutoFit/>
              </a:bodyPr>
              <a:lstStyle/>
              <a:p>
                <a:pPr lvl="0" eaLnBrk="1" hangingPunct="1"/>
                <a:r>
                  <a:rPr lang="en-US" altLang="zh-CN" sz="1400">
                    <a:latin typeface="Times New Roman" panose="02020603050405020304" pitchFamily="18" charset="0"/>
                    <a:ea typeface="宋体" panose="02010600030101010101" pitchFamily="2" charset="-122"/>
                  </a:rPr>
                  <a:t>R.</a:t>
                </a:r>
                <a:r>
                  <a:rPr lang="en-US" altLang="zh-CN" sz="900">
                    <a:latin typeface="Times New Roman" panose="02020603050405020304" pitchFamily="18" charset="0"/>
                    <a:ea typeface="宋体" panose="02010600030101010101" pitchFamily="2" charset="-122"/>
                  </a:rPr>
                  <a:t>B</a:t>
                </a:r>
                <a:r>
                  <a:rPr lang="en-US" altLang="zh-CN" sz="1400">
                    <a:latin typeface="Times New Roman" panose="02020603050405020304" pitchFamily="18" charset="0"/>
                    <a:ea typeface="宋体" panose="02010600030101010101" pitchFamily="2" charset="-122"/>
                  </a:rPr>
                  <a:t>=S.</a:t>
                </a:r>
                <a:r>
                  <a:rPr lang="en-US" altLang="zh-CN" sz="900">
                    <a:latin typeface="Times New Roman" panose="02020603050405020304" pitchFamily="18" charset="0"/>
                    <a:ea typeface="宋体" panose="02010600030101010101" pitchFamily="2" charset="-122"/>
                  </a:rPr>
                  <a:t>B</a:t>
                </a:r>
              </a:p>
            </p:txBody>
          </p:sp>
        </p:grpSp>
        <p:sp>
          <p:nvSpPr>
            <p:cNvPr id="1041" name="Line 25"/>
            <p:cNvSpPr/>
            <p:nvPr/>
          </p:nvSpPr>
          <p:spPr>
            <a:xfrm>
              <a:off x="480" y="3360"/>
              <a:ext cx="1776" cy="0"/>
            </a:xfrm>
            <a:prstGeom prst="line">
              <a:avLst/>
            </a:prstGeom>
            <a:ln w="9525" cap="flat" cmpd="sng">
              <a:solidFill>
                <a:schemeClr val="hlink"/>
              </a:solidFill>
              <a:prstDash val="solid"/>
              <a:headEnd type="none" w="med" len="med"/>
              <a:tailEnd type="none" w="med" len="med"/>
            </a:ln>
          </p:spPr>
        </p:sp>
        <p:sp>
          <p:nvSpPr>
            <p:cNvPr id="1042" name="Line 26"/>
            <p:cNvSpPr/>
            <p:nvPr/>
          </p:nvSpPr>
          <p:spPr>
            <a:xfrm>
              <a:off x="480" y="3600"/>
              <a:ext cx="1776" cy="0"/>
            </a:xfrm>
            <a:prstGeom prst="line">
              <a:avLst/>
            </a:prstGeom>
            <a:ln w="9525" cap="flat" cmpd="sng">
              <a:solidFill>
                <a:schemeClr val="hlink"/>
              </a:solidFill>
              <a:prstDash val="solid"/>
              <a:headEnd type="none" w="med" len="med"/>
              <a:tailEnd type="none" w="med" len="med"/>
            </a:ln>
          </p:spPr>
        </p:sp>
        <p:sp>
          <p:nvSpPr>
            <p:cNvPr id="1043" name="Line 27"/>
            <p:cNvSpPr/>
            <p:nvPr/>
          </p:nvSpPr>
          <p:spPr>
            <a:xfrm>
              <a:off x="480" y="4224"/>
              <a:ext cx="1776" cy="0"/>
            </a:xfrm>
            <a:prstGeom prst="line">
              <a:avLst/>
            </a:prstGeom>
            <a:ln w="9525" cap="flat" cmpd="sng">
              <a:solidFill>
                <a:schemeClr val="hlink"/>
              </a:solidFill>
              <a:prstDash val="solid"/>
              <a:headEnd type="none" w="med" len="med"/>
              <a:tailEnd type="none" w="med" len="med"/>
            </a:ln>
          </p:spPr>
        </p:sp>
        <p:sp>
          <p:nvSpPr>
            <p:cNvPr id="1044" name="Line 28"/>
            <p:cNvSpPr/>
            <p:nvPr/>
          </p:nvSpPr>
          <p:spPr>
            <a:xfrm>
              <a:off x="1872" y="3360"/>
              <a:ext cx="0" cy="864"/>
            </a:xfrm>
            <a:prstGeom prst="line">
              <a:avLst/>
            </a:prstGeom>
            <a:ln w="19050" cap="flat" cmpd="sng">
              <a:solidFill>
                <a:schemeClr val="hlink"/>
              </a:solidFill>
              <a:prstDash val="solid"/>
              <a:headEnd type="none" w="med" len="med"/>
              <a:tailEnd type="none" w="med" len="med"/>
            </a:ln>
          </p:spPr>
        </p:sp>
      </p:grpSp>
      <p:sp>
        <p:nvSpPr>
          <p:cNvPr id="1030" name="Rectangle 29"/>
          <p:cNvSpPr/>
          <p:nvPr/>
        </p:nvSpPr>
        <p:spPr>
          <a:xfrm>
            <a:off x="228600" y="457200"/>
            <a:ext cx="8534400" cy="1339850"/>
          </a:xfrm>
          <a:prstGeom prst="rect">
            <a:avLst/>
          </a:prstGeom>
          <a:noFill/>
          <a:ln w="9525">
            <a:noFill/>
          </a:ln>
        </p:spPr>
        <p:txBody>
          <a:bodyPr>
            <a:spAutoFit/>
          </a:bodyPr>
          <a:lstStyle/>
          <a:p>
            <a:pPr lvl="0" eaLnBrk="1" hangingPunct="1">
              <a:lnSpc>
                <a:spcPct val="120000"/>
              </a:lnSpc>
              <a:spcBef>
                <a:spcPct val="25000"/>
              </a:spcBef>
            </a:pPr>
            <a:r>
              <a:rPr lang="en-US" altLang="zh-CN" sz="200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另一种是自然连接。自然连接是一种特殊的等值连接，它要求两个</a:t>
            </a:r>
          </a:p>
          <a:p>
            <a:pPr lvl="0" eaLnBrk="1" hangingPunct="1">
              <a:lnSpc>
                <a:spcPct val="120000"/>
              </a:lnSpc>
              <a:spcBef>
                <a:spcPct val="25000"/>
              </a:spcBef>
            </a:pPr>
            <a:r>
              <a:rPr lang="zh-CN" altLang="en-US" sz="2000" dirty="0">
                <a:latin typeface="宋体" panose="02010600030101010101" pitchFamily="2" charset="-122"/>
                <a:ea typeface="宋体" panose="02010600030101010101" pitchFamily="2" charset="-122"/>
              </a:rPr>
              <a:t>关系中进行比较的分量必须是相同的属性组，并且要在结果中把重复的</a:t>
            </a:r>
          </a:p>
          <a:p>
            <a:pPr lvl="0" eaLnBrk="1" hangingPunct="1">
              <a:lnSpc>
                <a:spcPct val="120000"/>
              </a:lnSpc>
              <a:spcBef>
                <a:spcPct val="25000"/>
              </a:spcBef>
            </a:pPr>
            <a:r>
              <a:rPr lang="zh-CN" altLang="en-US" sz="2000" dirty="0">
                <a:latin typeface="宋体" panose="02010600030101010101" pitchFamily="2" charset="-122"/>
                <a:ea typeface="宋体" panose="02010600030101010101" pitchFamily="2" charset="-122"/>
              </a:rPr>
              <a:t>属性去掉。 </a:t>
            </a:r>
            <a:r>
              <a:rPr lang="zh-CN" altLang="en-US" sz="2000" dirty="0">
                <a:latin typeface="Times New Roman" panose="02020603050405020304" pitchFamily="18" charset="0"/>
                <a:ea typeface="宋体" panose="02010600030101010101" pitchFamily="2" charset="-122"/>
              </a:rPr>
              <a:t> </a:t>
            </a:r>
          </a:p>
        </p:txBody>
      </p:sp>
      <p:grpSp>
        <p:nvGrpSpPr>
          <p:cNvPr id="8" name="Group 30"/>
          <p:cNvGrpSpPr/>
          <p:nvPr/>
        </p:nvGrpSpPr>
        <p:grpSpPr>
          <a:xfrm>
            <a:off x="381000" y="2362200"/>
            <a:ext cx="4419600" cy="444500"/>
            <a:chOff x="240" y="1488"/>
            <a:chExt cx="2784" cy="280"/>
          </a:xfrm>
        </p:grpSpPr>
        <p:sp>
          <p:nvSpPr>
            <p:cNvPr id="1032" name="Text Box 31"/>
            <p:cNvSpPr txBox="1"/>
            <p:nvPr/>
          </p:nvSpPr>
          <p:spPr>
            <a:xfrm>
              <a:off x="240" y="1488"/>
              <a:ext cx="2167" cy="250"/>
            </a:xfrm>
            <a:prstGeom prst="rect">
              <a:avLst/>
            </a:prstGeom>
            <a:noFill/>
            <a:ln w="9525">
              <a:noFill/>
            </a:ln>
          </p:spPr>
          <p:txBody>
            <a:bodyPr lIns="90000" tIns="46800" rIns="90000" bIns="46800">
              <a:spAutoFit/>
            </a:bodyPr>
            <a:lstStyle/>
            <a:p>
              <a:pPr lvl="0" eaLnBrk="1" hangingPunct="1">
                <a:spcBef>
                  <a:spcPct val="30000"/>
                </a:spcBef>
              </a:pPr>
              <a:r>
                <a:rPr lang="zh-CN" altLang="en-US" sz="2000" dirty="0">
                  <a:latin typeface="Times New Roman" panose="02020603050405020304" pitchFamily="18" charset="0"/>
                  <a:ea typeface="宋体" panose="02010600030101010101" pitchFamily="2" charset="-122"/>
                </a:rPr>
                <a:t>例</a:t>
              </a:r>
              <a:r>
                <a:rPr lang="en-US" altLang="zh-CN" sz="2000">
                  <a:latin typeface="Times New Roman" panose="02020603050405020304" pitchFamily="18" charset="0"/>
                  <a:ea typeface="宋体" panose="02010600030101010101" pitchFamily="2" charset="-122"/>
                </a:rPr>
                <a:t>6    </a:t>
              </a:r>
              <a:r>
                <a:rPr lang="zh-CN" altLang="en-US" sz="2000" dirty="0">
                  <a:latin typeface="Times New Roman" panose="02020603050405020304" pitchFamily="18" charset="0"/>
                  <a:ea typeface="宋体" panose="02010600030101010101" pitchFamily="2" charset="-122"/>
                </a:rPr>
                <a:t>关系</a:t>
              </a:r>
              <a:r>
                <a:rPr lang="en-US" altLang="zh-CN" sz="2000">
                  <a:latin typeface="Times New Roman" panose="02020603050405020304" pitchFamily="18" charset="0"/>
                  <a:ea typeface="宋体" panose="02010600030101010101" pitchFamily="2" charset="-122"/>
                </a:rPr>
                <a:t>R</a:t>
              </a:r>
              <a:r>
                <a:rPr lang="zh-CN" altLang="en-US"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S</a:t>
              </a:r>
              <a:r>
                <a:rPr lang="zh-CN" altLang="en-US" sz="2000" dirty="0">
                  <a:latin typeface="Times New Roman" panose="02020603050405020304" pitchFamily="18" charset="0"/>
                  <a:ea typeface="宋体" panose="02010600030101010101" pitchFamily="2" charset="-122"/>
                </a:rPr>
                <a:t>的自然连结：</a:t>
              </a:r>
            </a:p>
          </p:txBody>
        </p:sp>
        <p:grpSp>
          <p:nvGrpSpPr>
            <p:cNvPr id="1033" name="Group 32"/>
            <p:cNvGrpSpPr/>
            <p:nvPr/>
          </p:nvGrpSpPr>
          <p:grpSpPr>
            <a:xfrm>
              <a:off x="2304" y="1488"/>
              <a:ext cx="720" cy="280"/>
              <a:chOff x="3408" y="1968"/>
              <a:chExt cx="720" cy="280"/>
            </a:xfrm>
          </p:grpSpPr>
          <p:sp>
            <p:nvSpPr>
              <p:cNvPr id="1034" name="Text Box 33"/>
              <p:cNvSpPr txBox="1"/>
              <p:nvPr/>
            </p:nvSpPr>
            <p:spPr>
              <a:xfrm>
                <a:off x="3408" y="1968"/>
                <a:ext cx="720" cy="250"/>
              </a:xfrm>
              <a:prstGeom prst="rect">
                <a:avLst/>
              </a:prstGeom>
              <a:noFill/>
              <a:ln w="9525">
                <a:noFill/>
              </a:ln>
            </p:spPr>
            <p:txBody>
              <a:bodyPr lIns="90000" tIns="46800" rIns="90000" bIns="46800">
                <a:spAutoFit/>
              </a:bodyPr>
              <a:lstStyle/>
              <a:p>
                <a:pPr lvl="0" eaLnBrk="1" hangingPunct="1">
                  <a:spcBef>
                    <a:spcPct val="50000"/>
                  </a:spcBef>
                </a:pPr>
                <a:r>
                  <a:rPr lang="en-US" altLang="zh-CN" sz="2000" b="0">
                    <a:latin typeface="Times New Roman" panose="02020603050405020304" pitchFamily="18" charset="0"/>
                    <a:ea typeface="宋体" panose="02010600030101010101" pitchFamily="2" charset="-122"/>
                  </a:rPr>
                  <a:t>R      S</a:t>
                </a:r>
              </a:p>
            </p:txBody>
          </p:sp>
          <p:sp>
            <p:nvSpPr>
              <p:cNvPr id="1035" name="Rectangle 34"/>
              <p:cNvSpPr/>
              <p:nvPr/>
            </p:nvSpPr>
            <p:spPr>
              <a:xfrm>
                <a:off x="3504" y="2078"/>
                <a:ext cx="336" cy="170"/>
              </a:xfrm>
              <a:prstGeom prst="rect">
                <a:avLst/>
              </a:prstGeom>
              <a:noFill/>
              <a:ln w="9525">
                <a:noFill/>
              </a:ln>
            </p:spPr>
            <p:txBody>
              <a:bodyPr lIns="90000" tIns="46800" rIns="90000" bIns="46800">
                <a:spAutoFit/>
              </a:bodyPr>
              <a:lstStyle/>
              <a:p>
                <a:pPr lvl="0" eaLnBrk="1" hangingPunct="1">
                  <a:lnSpc>
                    <a:spcPts val="700"/>
                  </a:lnSpc>
                </a:pPr>
                <a:r>
                  <a:rPr lang="en-US" altLang="zh-CN" sz="2000" b="0">
                    <a:solidFill>
                      <a:srgbClr val="FF9900"/>
                    </a:solidFill>
                    <a:latin typeface="Times New Roman" panose="02020603050405020304" pitchFamily="18" charset="0"/>
                    <a:ea typeface="仿宋_GB2312" pitchFamily="49" charset="-122"/>
                  </a:rPr>
                  <a:t> ∞ </a:t>
                </a:r>
                <a:endParaRPr lang="en-US" altLang="zh-CN" sz="2000" b="0">
                  <a:latin typeface="Times New Roman" panose="02020603050405020304" pitchFamily="18" charset="0"/>
                  <a:ea typeface="仿宋_GB2312" pitchFamily="49" charset="-122"/>
                </a:endParaRPr>
              </a:p>
              <a:p>
                <a:pPr lvl="0" eaLnBrk="1" hangingPunct="1">
                  <a:lnSpc>
                    <a:spcPts val="700"/>
                  </a:lnSpc>
                </a:pPr>
                <a:r>
                  <a:rPr lang="en-US" altLang="zh-CN" sz="2000" b="0">
                    <a:latin typeface="Times New Roman" panose="02020603050405020304" pitchFamily="18" charset="0"/>
                    <a:ea typeface="仿宋_GB2312" pitchFamily="49" charset="-122"/>
                  </a:rPr>
                  <a:t>             </a:t>
                </a:r>
                <a:endParaRPr lang="en-US" altLang="zh-CN" sz="1400" b="0">
                  <a:latin typeface="Times New Roman" panose="02020603050405020304" pitchFamily="18" charset="0"/>
                  <a:ea typeface="仿宋_GB2312" pitchFamily="49" charset="-122"/>
                </a:endParaRPr>
              </a:p>
            </p:txBody>
          </p:sp>
        </p:grpSp>
      </p:grpSp>
      <p:graphicFrame>
        <p:nvGraphicFramePr>
          <p:cNvPr id="1026" name="Object 67"/>
          <p:cNvGraphicFramePr/>
          <p:nvPr/>
        </p:nvGraphicFramePr>
        <p:xfrm>
          <a:off x="1600200" y="1371600"/>
          <a:ext cx="6553200" cy="431800"/>
        </p:xfrm>
        <a:graphic>
          <a:graphicData uri="http://schemas.openxmlformats.org/presentationml/2006/ole">
            <mc:AlternateContent xmlns:mc="http://schemas.openxmlformats.org/markup-compatibility/2006">
              <mc:Choice xmlns:v="urn:schemas-microsoft-com:vml" Requires="v">
                <p:oleObj spid="_x0000_s3094" r:id="rId3" imgW="5353050" imgH="352425" progId="Paint.Picture">
                  <p:embed/>
                </p:oleObj>
              </mc:Choice>
              <mc:Fallback>
                <p:oleObj r:id="rId3" imgW="5353050" imgH="352425" progId="Paint.Picture">
                  <p:embed/>
                  <p:pic>
                    <p:nvPicPr>
                      <p:cNvPr id="0" name="图片 3076"/>
                      <p:cNvPicPr/>
                      <p:nvPr/>
                    </p:nvPicPr>
                    <p:blipFill>
                      <a:blip r:embed="rId4"/>
                      <a:stretch>
                        <a:fillRect/>
                      </a:stretch>
                    </p:blipFill>
                    <p:spPr>
                      <a:xfrm>
                        <a:off x="1600200" y="1371600"/>
                        <a:ext cx="6553200" cy="431800"/>
                      </a:xfrm>
                      <a:prstGeom prst="rect">
                        <a:avLst/>
                      </a:prstGeom>
                      <a:noFill/>
                      <a:ln w="38100">
                        <a:noFill/>
                        <a:miter/>
                      </a:ln>
                    </p:spPr>
                  </p:pic>
                </p:oleObj>
              </mc:Fallback>
            </mc:AlternateContent>
          </a:graphicData>
        </a:graphic>
      </p:graphicFrame>
    </p:spTree>
  </p:cSld>
  <p:clrMapOvr>
    <a:masterClrMapping/>
  </p:clrMapOvr>
  <p:transition advTm="24395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271463" y="76200"/>
            <a:ext cx="1600200" cy="381000"/>
          </a:xfrm>
        </p:spPr>
        <p:txBody>
          <a:bodyPr vert="horz" wrap="square" lIns="91440" tIns="45720" rIns="91440" bIns="45720" anchor="ctr"/>
          <a:lstStyle/>
          <a:p>
            <a:pPr eaLnBrk="1" hangingPunct="1">
              <a:buClr>
                <a:srgbClr val="FF9900"/>
              </a:buClr>
              <a:buSzPct val="150000"/>
            </a:pPr>
            <a:r>
              <a:rPr lang="en-US" altLang="zh-CN" sz="2000" b="1">
                <a:latin typeface="宋体" panose="02010600030101010101" pitchFamily="2" charset="-122"/>
              </a:rPr>
              <a:t> </a:t>
            </a:r>
            <a:r>
              <a:rPr lang="zh-CN" altLang="en-US" sz="2000" b="1" dirty="0">
                <a:latin typeface="宋体" panose="02010600030101010101" pitchFamily="2" charset="-122"/>
              </a:rPr>
              <a:t>半连接</a:t>
            </a:r>
          </a:p>
        </p:txBody>
      </p:sp>
      <p:sp>
        <p:nvSpPr>
          <p:cNvPr id="30723" name="Rectangle 3"/>
          <p:cNvSpPr/>
          <p:nvPr/>
        </p:nvSpPr>
        <p:spPr>
          <a:xfrm>
            <a:off x="228600" y="457200"/>
            <a:ext cx="8534400" cy="457200"/>
          </a:xfrm>
          <a:prstGeom prst="rect">
            <a:avLst/>
          </a:prstGeom>
          <a:noFill/>
          <a:ln w="9525">
            <a:noFill/>
          </a:ln>
        </p:spPr>
        <p:txBody>
          <a:bodyPr>
            <a:spAutoFit/>
          </a:bodyPr>
          <a:lstStyle/>
          <a:p>
            <a:pPr lvl="0" eaLnBrk="1" hangingPunct="1">
              <a:lnSpc>
                <a:spcPct val="120000"/>
              </a:lnSpc>
              <a:spcBef>
                <a:spcPct val="25000"/>
              </a:spcBef>
            </a:pPr>
            <a:r>
              <a:rPr lang="en-US" altLang="zh-CN" sz="200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在</a:t>
            </a:r>
            <a:r>
              <a:rPr lang="en-US" altLang="zh-CN" sz="200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自然连接后仅保留对</a:t>
            </a:r>
            <a:r>
              <a:rPr lang="en-US" altLang="zh-CN" sz="200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的属性的投影，记为：</a:t>
            </a:r>
            <a:r>
              <a:rPr lang="en-US" altLang="zh-CN" sz="2000">
                <a:latin typeface="宋体" panose="02010600030101010101" pitchFamily="2" charset="-122"/>
                <a:ea typeface="宋体" panose="02010600030101010101" pitchFamily="2" charset="-122"/>
              </a:rPr>
              <a:t>R </a:t>
            </a:r>
            <a:r>
              <a:rPr lang="en-US" altLang="zh-CN">
                <a:latin typeface="Times New Roman" panose="02020603050405020304" pitchFamily="18" charset="0"/>
                <a:ea typeface="宋体" panose="02010600030101010101" pitchFamily="2" charset="-122"/>
              </a:rPr>
              <a:t>∝ S</a:t>
            </a:r>
            <a:r>
              <a:rPr lang="en-US" altLang="zh-CN" sz="2000">
                <a:latin typeface="宋体" panose="02010600030101010101" pitchFamily="2" charset="-122"/>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p>
        </p:txBody>
      </p:sp>
      <p:sp>
        <p:nvSpPr>
          <p:cNvPr id="379908" name="Text Box 4"/>
          <p:cNvSpPr txBox="1"/>
          <p:nvPr/>
        </p:nvSpPr>
        <p:spPr>
          <a:xfrm>
            <a:off x="381000" y="1219200"/>
            <a:ext cx="3440113" cy="400050"/>
          </a:xfrm>
          <a:prstGeom prst="rect">
            <a:avLst/>
          </a:prstGeom>
          <a:noFill/>
          <a:ln w="9525">
            <a:noFill/>
          </a:ln>
        </p:spPr>
        <p:txBody>
          <a:bodyPr lIns="90000" tIns="46800" rIns="90000" bIns="46800">
            <a:spAutoFit/>
          </a:bodyPr>
          <a:lstStyle/>
          <a:p>
            <a:pPr lvl="0" eaLnBrk="1" hangingPunct="1">
              <a:spcBef>
                <a:spcPct val="30000"/>
              </a:spcBef>
            </a:pPr>
            <a:r>
              <a:rPr lang="zh-CN" altLang="en-US" sz="2000" dirty="0">
                <a:latin typeface="Times New Roman" panose="02020603050405020304" pitchFamily="18" charset="0"/>
                <a:ea typeface="宋体" panose="02010600030101010101" pitchFamily="2" charset="-122"/>
              </a:rPr>
              <a:t>例</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关系</a:t>
            </a:r>
            <a:r>
              <a:rPr lang="en-US" altLang="zh-CN" sz="2000" dirty="0">
                <a:latin typeface="Times New Roman" panose="02020603050405020304" pitchFamily="18" charset="0"/>
                <a:ea typeface="宋体" panose="02010600030101010101" pitchFamily="2" charset="-122"/>
              </a:rPr>
              <a:t>R</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S</a:t>
            </a:r>
            <a:r>
              <a:rPr lang="zh-CN" altLang="en-US" sz="2000" dirty="0">
                <a:latin typeface="Times New Roman" panose="02020603050405020304" pitchFamily="18" charset="0"/>
                <a:ea typeface="宋体" panose="02010600030101010101" pitchFamily="2" charset="-122"/>
              </a:rPr>
              <a:t>的半连接：</a:t>
            </a:r>
          </a:p>
        </p:txBody>
      </p:sp>
      <p:grpSp>
        <p:nvGrpSpPr>
          <p:cNvPr id="2" name="Group 6"/>
          <p:cNvGrpSpPr/>
          <p:nvPr/>
        </p:nvGrpSpPr>
        <p:grpSpPr>
          <a:xfrm>
            <a:off x="5486400" y="1295400"/>
            <a:ext cx="2317750" cy="1892300"/>
            <a:chOff x="672" y="1920"/>
            <a:chExt cx="1460" cy="1192"/>
          </a:xfrm>
        </p:grpSpPr>
        <p:grpSp>
          <p:nvGrpSpPr>
            <p:cNvPr id="30790" name="Group 7"/>
            <p:cNvGrpSpPr/>
            <p:nvPr/>
          </p:nvGrpSpPr>
          <p:grpSpPr>
            <a:xfrm>
              <a:off x="672" y="2208"/>
              <a:ext cx="1460" cy="904"/>
              <a:chOff x="556" y="3206"/>
              <a:chExt cx="1460" cy="904"/>
            </a:xfrm>
          </p:grpSpPr>
          <p:sp>
            <p:nvSpPr>
              <p:cNvPr id="30794" name="Text Box 8"/>
              <p:cNvSpPr txBox="1"/>
              <p:nvPr/>
            </p:nvSpPr>
            <p:spPr>
              <a:xfrm>
                <a:off x="720" y="3206"/>
                <a:ext cx="1296" cy="904"/>
              </a:xfrm>
              <a:prstGeom prst="rect">
                <a:avLst/>
              </a:prstGeom>
              <a:noFill/>
              <a:ln w="9525">
                <a:noFill/>
              </a:ln>
            </p:spPr>
            <p:txBody>
              <a:bodyPr lIns="90000" tIns="46800" rIns="90000" bIns="46800">
                <a:spAutoFit/>
              </a:bodyPr>
              <a:lstStyle/>
              <a:p>
                <a:pPr lvl="0" eaLnBrk="1" hangingPunct="1"/>
                <a:r>
                  <a:rPr lang="en-US" altLang="zh-CN" sz="2000" b="0" dirty="0">
                    <a:latin typeface="Times New Roman" panose="02020603050405020304" pitchFamily="18" charset="0"/>
                    <a:ea typeface="宋体" panose="02010600030101010101" pitchFamily="2" charset="-122"/>
                  </a:rPr>
                  <a:t>A     B      C     E</a:t>
                </a:r>
              </a:p>
              <a:p>
                <a:pPr lvl="0" eaLnBrk="1" hangingPunct="1"/>
                <a:r>
                  <a:rPr lang="en-US" altLang="zh-CN" sz="2000" b="0" dirty="0">
                    <a:latin typeface="Times New Roman" panose="02020603050405020304" pitchFamily="18" charset="0"/>
                    <a:ea typeface="宋体" panose="02010600030101010101" pitchFamily="2" charset="-122"/>
                  </a:rPr>
                  <a:t>a1    b1     5      3   </a:t>
                </a:r>
              </a:p>
              <a:p>
                <a:pPr lvl="0" eaLnBrk="1" hangingPunct="1">
                  <a:lnSpc>
                    <a:spcPct val="80000"/>
                  </a:lnSpc>
                </a:pPr>
                <a:r>
                  <a:rPr lang="en-US" altLang="zh-CN" sz="2000" b="0" dirty="0">
                    <a:latin typeface="Times New Roman" panose="02020603050405020304" pitchFamily="18" charset="0"/>
                    <a:ea typeface="宋体" panose="02010600030101010101" pitchFamily="2" charset="-122"/>
                  </a:rPr>
                  <a:t>a1    b2     6      7</a:t>
                </a:r>
              </a:p>
              <a:p>
                <a:pPr lvl="0" eaLnBrk="1" hangingPunct="1">
                  <a:lnSpc>
                    <a:spcPct val="80000"/>
                  </a:lnSpc>
                </a:pPr>
                <a:r>
                  <a:rPr lang="en-US" altLang="zh-CN" sz="2000" b="0" dirty="0">
                    <a:latin typeface="Times New Roman" panose="02020603050405020304" pitchFamily="18" charset="0"/>
                    <a:ea typeface="宋体" panose="02010600030101010101" pitchFamily="2" charset="-122"/>
                  </a:rPr>
                  <a:t>a2    b3     8      10</a:t>
                </a:r>
              </a:p>
              <a:p>
                <a:pPr lvl="0" eaLnBrk="1" hangingPunct="1">
                  <a:lnSpc>
                    <a:spcPct val="80000"/>
                  </a:lnSpc>
                </a:pPr>
                <a:r>
                  <a:rPr lang="en-US" altLang="zh-CN" sz="2000" b="0" dirty="0">
                    <a:latin typeface="Times New Roman" panose="02020603050405020304" pitchFamily="18" charset="0"/>
                    <a:ea typeface="宋体" panose="02010600030101010101" pitchFamily="2" charset="-122"/>
                  </a:rPr>
                  <a:t>a2    b3     8      2</a:t>
                </a:r>
              </a:p>
            </p:txBody>
          </p:sp>
          <p:sp>
            <p:nvSpPr>
              <p:cNvPr id="30795" name="Line 9"/>
              <p:cNvSpPr/>
              <p:nvPr/>
            </p:nvSpPr>
            <p:spPr>
              <a:xfrm>
                <a:off x="576" y="3429"/>
                <a:ext cx="1440" cy="0"/>
              </a:xfrm>
              <a:prstGeom prst="line">
                <a:avLst/>
              </a:prstGeom>
              <a:ln w="19050" cap="flat" cmpd="sng">
                <a:solidFill>
                  <a:schemeClr val="hlink"/>
                </a:solidFill>
                <a:prstDash val="solid"/>
                <a:headEnd type="none" w="med" len="med"/>
                <a:tailEnd type="none" w="med" len="med"/>
              </a:ln>
            </p:spPr>
          </p:sp>
          <p:sp>
            <p:nvSpPr>
              <p:cNvPr id="30796" name="Line 10"/>
              <p:cNvSpPr/>
              <p:nvPr/>
            </p:nvSpPr>
            <p:spPr>
              <a:xfrm>
                <a:off x="988" y="3216"/>
                <a:ext cx="0" cy="864"/>
              </a:xfrm>
              <a:prstGeom prst="line">
                <a:avLst/>
              </a:prstGeom>
              <a:ln w="19050" cap="flat" cmpd="sng">
                <a:solidFill>
                  <a:schemeClr val="hlink"/>
                </a:solidFill>
                <a:prstDash val="solid"/>
                <a:headEnd type="none" w="med" len="med"/>
                <a:tailEnd type="none" w="med" len="med"/>
              </a:ln>
            </p:spPr>
          </p:sp>
          <p:sp>
            <p:nvSpPr>
              <p:cNvPr id="30797" name="Line 11"/>
              <p:cNvSpPr/>
              <p:nvPr/>
            </p:nvSpPr>
            <p:spPr>
              <a:xfrm>
                <a:off x="556" y="3216"/>
                <a:ext cx="1440" cy="0"/>
              </a:xfrm>
              <a:prstGeom prst="line">
                <a:avLst/>
              </a:prstGeom>
              <a:ln w="19050" cap="flat" cmpd="sng">
                <a:solidFill>
                  <a:schemeClr val="hlink"/>
                </a:solidFill>
                <a:prstDash val="solid"/>
                <a:headEnd type="none" w="med" len="med"/>
                <a:tailEnd type="none" w="med" len="med"/>
              </a:ln>
            </p:spPr>
          </p:sp>
          <p:sp>
            <p:nvSpPr>
              <p:cNvPr id="30798" name="Line 12"/>
              <p:cNvSpPr/>
              <p:nvPr/>
            </p:nvSpPr>
            <p:spPr>
              <a:xfrm>
                <a:off x="576" y="4080"/>
                <a:ext cx="1440" cy="0"/>
              </a:xfrm>
              <a:prstGeom prst="line">
                <a:avLst/>
              </a:prstGeom>
              <a:ln w="19050" cap="flat" cmpd="sng">
                <a:solidFill>
                  <a:schemeClr val="hlink"/>
                </a:solidFill>
                <a:prstDash val="solid"/>
                <a:headEnd type="none" w="med" len="med"/>
                <a:tailEnd type="none" w="med" len="med"/>
              </a:ln>
            </p:spPr>
          </p:sp>
          <p:sp>
            <p:nvSpPr>
              <p:cNvPr id="30799" name="Line 13"/>
              <p:cNvSpPr/>
              <p:nvPr/>
            </p:nvSpPr>
            <p:spPr>
              <a:xfrm>
                <a:off x="1660" y="3216"/>
                <a:ext cx="0" cy="864"/>
              </a:xfrm>
              <a:prstGeom prst="line">
                <a:avLst/>
              </a:prstGeom>
              <a:ln w="19050" cap="flat" cmpd="sng">
                <a:solidFill>
                  <a:schemeClr val="hlink"/>
                </a:solidFill>
                <a:prstDash val="solid"/>
                <a:headEnd type="none" w="med" len="med"/>
                <a:tailEnd type="none" w="med" len="med"/>
              </a:ln>
            </p:spPr>
          </p:sp>
          <p:sp>
            <p:nvSpPr>
              <p:cNvPr id="30800" name="Line 14"/>
              <p:cNvSpPr/>
              <p:nvPr/>
            </p:nvSpPr>
            <p:spPr>
              <a:xfrm>
                <a:off x="1344" y="3216"/>
                <a:ext cx="0" cy="864"/>
              </a:xfrm>
              <a:prstGeom prst="line">
                <a:avLst/>
              </a:prstGeom>
              <a:ln w="19050" cap="flat" cmpd="sng">
                <a:solidFill>
                  <a:schemeClr val="hlink"/>
                </a:solidFill>
                <a:prstDash val="solid"/>
                <a:headEnd type="none" w="med" len="med"/>
                <a:tailEnd type="none" w="med" len="med"/>
              </a:ln>
            </p:spPr>
          </p:sp>
        </p:grpSp>
        <p:grpSp>
          <p:nvGrpSpPr>
            <p:cNvPr id="30791" name="Group 15"/>
            <p:cNvGrpSpPr/>
            <p:nvPr/>
          </p:nvGrpSpPr>
          <p:grpSpPr>
            <a:xfrm>
              <a:off x="1124" y="1920"/>
              <a:ext cx="720" cy="280"/>
              <a:chOff x="3408" y="1968"/>
              <a:chExt cx="720" cy="280"/>
            </a:xfrm>
          </p:grpSpPr>
          <p:sp>
            <p:nvSpPr>
              <p:cNvPr id="30792" name="Text Box 16"/>
              <p:cNvSpPr txBox="1"/>
              <p:nvPr/>
            </p:nvSpPr>
            <p:spPr>
              <a:xfrm>
                <a:off x="3408" y="1968"/>
                <a:ext cx="720" cy="250"/>
              </a:xfrm>
              <a:prstGeom prst="rect">
                <a:avLst/>
              </a:prstGeom>
              <a:noFill/>
              <a:ln w="9525">
                <a:noFill/>
              </a:ln>
            </p:spPr>
            <p:txBody>
              <a:bodyPr lIns="90000" tIns="46800" rIns="90000" bIns="46800">
                <a:spAutoFit/>
              </a:bodyPr>
              <a:lstStyle/>
              <a:p>
                <a:pPr lvl="0" eaLnBrk="1" hangingPunct="1">
                  <a:spcBef>
                    <a:spcPct val="50000"/>
                  </a:spcBef>
                </a:pPr>
                <a:r>
                  <a:rPr lang="en-US" altLang="zh-CN" sz="2000" b="0">
                    <a:latin typeface="Times New Roman" panose="02020603050405020304" pitchFamily="18" charset="0"/>
                    <a:ea typeface="宋体" panose="02010600030101010101" pitchFamily="2" charset="-122"/>
                  </a:rPr>
                  <a:t>R      S</a:t>
                </a:r>
              </a:p>
            </p:txBody>
          </p:sp>
          <p:sp>
            <p:nvSpPr>
              <p:cNvPr id="30793" name="Rectangle 17"/>
              <p:cNvSpPr/>
              <p:nvPr/>
            </p:nvSpPr>
            <p:spPr>
              <a:xfrm>
                <a:off x="3504" y="2078"/>
                <a:ext cx="336" cy="170"/>
              </a:xfrm>
              <a:prstGeom prst="rect">
                <a:avLst/>
              </a:prstGeom>
              <a:noFill/>
              <a:ln w="9525">
                <a:noFill/>
              </a:ln>
            </p:spPr>
            <p:txBody>
              <a:bodyPr lIns="90000" tIns="46800" rIns="90000" bIns="46800">
                <a:spAutoFit/>
              </a:bodyPr>
              <a:lstStyle/>
              <a:p>
                <a:pPr lvl="0" eaLnBrk="1" hangingPunct="1">
                  <a:lnSpc>
                    <a:spcPts val="700"/>
                  </a:lnSpc>
                </a:pPr>
                <a:r>
                  <a:rPr lang="en-US" altLang="zh-CN" sz="2000" b="0">
                    <a:solidFill>
                      <a:srgbClr val="FF9900"/>
                    </a:solidFill>
                    <a:latin typeface="Times New Roman" panose="02020603050405020304" pitchFamily="18" charset="0"/>
                    <a:ea typeface="仿宋_GB2312" pitchFamily="49" charset="-122"/>
                  </a:rPr>
                  <a:t> ∞ </a:t>
                </a:r>
                <a:endParaRPr lang="en-US" altLang="zh-CN" sz="2000" b="0">
                  <a:latin typeface="Times New Roman" panose="02020603050405020304" pitchFamily="18" charset="0"/>
                  <a:ea typeface="仿宋_GB2312" pitchFamily="49" charset="-122"/>
                </a:endParaRPr>
              </a:p>
              <a:p>
                <a:pPr lvl="0" eaLnBrk="1" hangingPunct="1">
                  <a:lnSpc>
                    <a:spcPts val="700"/>
                  </a:lnSpc>
                </a:pPr>
                <a:r>
                  <a:rPr lang="en-US" altLang="zh-CN" sz="2000" b="0">
                    <a:latin typeface="Times New Roman" panose="02020603050405020304" pitchFamily="18" charset="0"/>
                    <a:ea typeface="仿宋_GB2312" pitchFamily="49" charset="-122"/>
                  </a:rPr>
                  <a:t>             </a:t>
                </a:r>
                <a:endParaRPr lang="en-US" altLang="zh-CN" sz="1400" b="0">
                  <a:latin typeface="Times New Roman" panose="02020603050405020304" pitchFamily="18" charset="0"/>
                  <a:ea typeface="仿宋_GB2312" pitchFamily="49" charset="-122"/>
                </a:endParaRPr>
              </a:p>
            </p:txBody>
          </p:sp>
        </p:grpSp>
      </p:grpSp>
      <p:grpSp>
        <p:nvGrpSpPr>
          <p:cNvPr id="30726" name="Group 87"/>
          <p:cNvGrpSpPr/>
          <p:nvPr/>
        </p:nvGrpSpPr>
        <p:grpSpPr>
          <a:xfrm>
            <a:off x="5638800" y="3962400"/>
            <a:ext cx="2317750" cy="1906588"/>
            <a:chOff x="3552" y="2496"/>
            <a:chExt cx="1460" cy="1201"/>
          </a:xfrm>
        </p:grpSpPr>
        <p:grpSp>
          <p:nvGrpSpPr>
            <p:cNvPr id="30781" name="Group 19"/>
            <p:cNvGrpSpPr/>
            <p:nvPr/>
          </p:nvGrpSpPr>
          <p:grpSpPr>
            <a:xfrm>
              <a:off x="3552" y="2784"/>
              <a:ext cx="1460" cy="913"/>
              <a:chOff x="556" y="3206"/>
              <a:chExt cx="1460" cy="913"/>
            </a:xfrm>
          </p:grpSpPr>
          <p:sp>
            <p:nvSpPr>
              <p:cNvPr id="30783" name="Text Box 20"/>
              <p:cNvSpPr txBox="1"/>
              <p:nvPr/>
            </p:nvSpPr>
            <p:spPr>
              <a:xfrm>
                <a:off x="720" y="3206"/>
                <a:ext cx="1296" cy="913"/>
              </a:xfrm>
              <a:prstGeom prst="rect">
                <a:avLst/>
              </a:prstGeom>
              <a:noFill/>
              <a:ln w="9525">
                <a:noFill/>
              </a:ln>
            </p:spPr>
            <p:txBody>
              <a:bodyPr lIns="90000" tIns="46800" rIns="90000" bIns="46800">
                <a:spAutoFit/>
              </a:bodyPr>
              <a:lstStyle/>
              <a:p>
                <a:pPr lvl="0" eaLnBrk="1" hangingPunct="1"/>
                <a:r>
                  <a:rPr lang="en-US" altLang="zh-CN" sz="2000" b="0">
                    <a:latin typeface="Times New Roman" panose="02020603050405020304" pitchFamily="18" charset="0"/>
                    <a:ea typeface="宋体" panose="02010600030101010101" pitchFamily="2" charset="-122"/>
                  </a:rPr>
                  <a:t>A     B      C    </a:t>
                </a:r>
              </a:p>
              <a:p>
                <a:pPr lvl="0" eaLnBrk="1" hangingPunct="1">
                  <a:lnSpc>
                    <a:spcPct val="115000"/>
                  </a:lnSpc>
                </a:pPr>
                <a:r>
                  <a:rPr lang="en-US" altLang="zh-CN" sz="2000" b="0">
                    <a:latin typeface="Times New Roman" panose="02020603050405020304" pitchFamily="18" charset="0"/>
                    <a:ea typeface="宋体" panose="02010600030101010101" pitchFamily="2" charset="-122"/>
                  </a:rPr>
                  <a:t>a1    b1     5        </a:t>
                </a:r>
              </a:p>
              <a:p>
                <a:pPr lvl="0" eaLnBrk="1" hangingPunct="1">
                  <a:lnSpc>
                    <a:spcPct val="115000"/>
                  </a:lnSpc>
                </a:pPr>
                <a:r>
                  <a:rPr lang="en-US" altLang="zh-CN" sz="2000" b="0">
                    <a:latin typeface="Times New Roman" panose="02020603050405020304" pitchFamily="18" charset="0"/>
                    <a:ea typeface="宋体" panose="02010600030101010101" pitchFamily="2" charset="-122"/>
                  </a:rPr>
                  <a:t>a1    b2     6      </a:t>
                </a:r>
              </a:p>
              <a:p>
                <a:pPr lvl="0" eaLnBrk="1" hangingPunct="1">
                  <a:lnSpc>
                    <a:spcPct val="115000"/>
                  </a:lnSpc>
                </a:pPr>
                <a:r>
                  <a:rPr lang="en-US" altLang="zh-CN" sz="2000" b="0">
                    <a:latin typeface="Times New Roman" panose="02020603050405020304" pitchFamily="18" charset="0"/>
                    <a:ea typeface="宋体" panose="02010600030101010101" pitchFamily="2" charset="-122"/>
                  </a:rPr>
                  <a:t>a2    b3     8      </a:t>
                </a:r>
              </a:p>
            </p:txBody>
          </p:sp>
          <p:sp>
            <p:nvSpPr>
              <p:cNvPr id="30784" name="Line 21"/>
              <p:cNvSpPr/>
              <p:nvPr/>
            </p:nvSpPr>
            <p:spPr>
              <a:xfrm>
                <a:off x="576" y="3429"/>
                <a:ext cx="1440" cy="0"/>
              </a:xfrm>
              <a:prstGeom prst="line">
                <a:avLst/>
              </a:prstGeom>
              <a:ln w="19050" cap="flat" cmpd="sng">
                <a:solidFill>
                  <a:schemeClr val="hlink"/>
                </a:solidFill>
                <a:prstDash val="solid"/>
                <a:headEnd type="none" w="med" len="med"/>
                <a:tailEnd type="none" w="med" len="med"/>
              </a:ln>
            </p:spPr>
          </p:sp>
          <p:sp>
            <p:nvSpPr>
              <p:cNvPr id="30785" name="Line 22"/>
              <p:cNvSpPr/>
              <p:nvPr/>
            </p:nvSpPr>
            <p:spPr>
              <a:xfrm>
                <a:off x="988" y="3216"/>
                <a:ext cx="0" cy="864"/>
              </a:xfrm>
              <a:prstGeom prst="line">
                <a:avLst/>
              </a:prstGeom>
              <a:ln w="19050" cap="flat" cmpd="sng">
                <a:solidFill>
                  <a:schemeClr val="hlink"/>
                </a:solidFill>
                <a:prstDash val="solid"/>
                <a:headEnd type="none" w="med" len="med"/>
                <a:tailEnd type="none" w="med" len="med"/>
              </a:ln>
            </p:spPr>
          </p:sp>
          <p:sp>
            <p:nvSpPr>
              <p:cNvPr id="30786" name="Line 23"/>
              <p:cNvSpPr/>
              <p:nvPr/>
            </p:nvSpPr>
            <p:spPr>
              <a:xfrm>
                <a:off x="556" y="3216"/>
                <a:ext cx="1440" cy="0"/>
              </a:xfrm>
              <a:prstGeom prst="line">
                <a:avLst/>
              </a:prstGeom>
              <a:ln w="19050" cap="flat" cmpd="sng">
                <a:solidFill>
                  <a:schemeClr val="hlink"/>
                </a:solidFill>
                <a:prstDash val="solid"/>
                <a:headEnd type="none" w="med" len="med"/>
                <a:tailEnd type="none" w="med" len="med"/>
              </a:ln>
            </p:spPr>
          </p:sp>
          <p:sp>
            <p:nvSpPr>
              <p:cNvPr id="30787" name="Line 24"/>
              <p:cNvSpPr/>
              <p:nvPr/>
            </p:nvSpPr>
            <p:spPr>
              <a:xfrm>
                <a:off x="576" y="4080"/>
                <a:ext cx="1440" cy="0"/>
              </a:xfrm>
              <a:prstGeom prst="line">
                <a:avLst/>
              </a:prstGeom>
              <a:ln w="19050" cap="flat" cmpd="sng">
                <a:solidFill>
                  <a:schemeClr val="hlink"/>
                </a:solidFill>
                <a:prstDash val="solid"/>
                <a:headEnd type="none" w="med" len="med"/>
                <a:tailEnd type="none" w="med" len="med"/>
              </a:ln>
            </p:spPr>
          </p:sp>
          <p:sp>
            <p:nvSpPr>
              <p:cNvPr id="30788" name="Line 25"/>
              <p:cNvSpPr/>
              <p:nvPr/>
            </p:nvSpPr>
            <p:spPr>
              <a:xfrm>
                <a:off x="1660" y="3216"/>
                <a:ext cx="0" cy="864"/>
              </a:xfrm>
              <a:prstGeom prst="line">
                <a:avLst/>
              </a:prstGeom>
              <a:ln w="19050" cap="flat" cmpd="sng">
                <a:solidFill>
                  <a:schemeClr val="hlink"/>
                </a:solidFill>
                <a:prstDash val="solid"/>
                <a:headEnd type="none" w="med" len="med"/>
                <a:tailEnd type="none" w="med" len="med"/>
              </a:ln>
            </p:spPr>
          </p:sp>
          <p:sp>
            <p:nvSpPr>
              <p:cNvPr id="30789" name="Line 26"/>
              <p:cNvSpPr/>
              <p:nvPr/>
            </p:nvSpPr>
            <p:spPr>
              <a:xfrm>
                <a:off x="1344" y="3216"/>
                <a:ext cx="0" cy="864"/>
              </a:xfrm>
              <a:prstGeom prst="line">
                <a:avLst/>
              </a:prstGeom>
              <a:ln w="19050" cap="flat" cmpd="sng">
                <a:solidFill>
                  <a:schemeClr val="hlink"/>
                </a:solidFill>
                <a:prstDash val="solid"/>
                <a:headEnd type="none" w="med" len="med"/>
                <a:tailEnd type="none" w="med" len="med"/>
              </a:ln>
            </p:spPr>
          </p:sp>
        </p:grpSp>
        <p:sp>
          <p:nvSpPr>
            <p:cNvPr id="30782" name="Text Box 28"/>
            <p:cNvSpPr txBox="1"/>
            <p:nvPr/>
          </p:nvSpPr>
          <p:spPr>
            <a:xfrm>
              <a:off x="4004" y="2496"/>
              <a:ext cx="720" cy="250"/>
            </a:xfrm>
            <a:prstGeom prst="rect">
              <a:avLst/>
            </a:prstGeom>
            <a:noFill/>
            <a:ln w="9525">
              <a:noFill/>
            </a:ln>
          </p:spPr>
          <p:txBody>
            <a:bodyPr lIns="90000" tIns="46800" rIns="90000" bIns="46800">
              <a:spAutoFit/>
            </a:bodyPr>
            <a:lstStyle/>
            <a:p>
              <a:pPr lvl="0" eaLnBrk="1" hangingPunct="1">
                <a:spcBef>
                  <a:spcPct val="50000"/>
                </a:spcBef>
              </a:pPr>
              <a:r>
                <a:rPr lang="en-US" altLang="zh-CN" sz="2000" b="0">
                  <a:latin typeface="Times New Roman" panose="02020603050405020304" pitchFamily="18" charset="0"/>
                  <a:ea typeface="宋体" panose="02010600030101010101" pitchFamily="2" charset="-122"/>
                </a:rPr>
                <a:t>R  </a:t>
              </a:r>
              <a:r>
                <a:rPr lang="en-US" altLang="zh-CN" b="0">
                  <a:latin typeface="Times New Roman" panose="02020603050405020304" pitchFamily="18" charset="0"/>
                  <a:ea typeface="宋体" panose="02010600030101010101" pitchFamily="2" charset="-122"/>
                </a:rPr>
                <a:t>∝</a:t>
              </a:r>
              <a:r>
                <a:rPr lang="en-US" altLang="zh-CN" sz="2000" b="0">
                  <a:latin typeface="Times New Roman" panose="02020603050405020304" pitchFamily="18" charset="0"/>
                  <a:ea typeface="宋体" panose="02010600030101010101" pitchFamily="2" charset="-122"/>
                </a:rPr>
                <a:t>   S</a:t>
              </a:r>
            </a:p>
          </p:txBody>
        </p:sp>
      </p:grpSp>
      <p:grpSp>
        <p:nvGrpSpPr>
          <p:cNvPr id="30727" name="Group 32"/>
          <p:cNvGrpSpPr/>
          <p:nvPr/>
        </p:nvGrpSpPr>
        <p:grpSpPr>
          <a:xfrm>
            <a:off x="3124200" y="1905000"/>
            <a:ext cx="1447800" cy="2505075"/>
            <a:chOff x="1776" y="1430"/>
            <a:chExt cx="912" cy="1578"/>
          </a:xfrm>
        </p:grpSpPr>
        <p:sp>
          <p:nvSpPr>
            <p:cNvPr id="379937" name="Rectangle 33"/>
            <p:cNvSpPr>
              <a:spLocks noChangeArrowheads="1"/>
            </p:cNvSpPr>
            <p:nvPr/>
          </p:nvSpPr>
          <p:spPr bwMode="auto">
            <a:xfrm>
              <a:off x="2352" y="2746"/>
              <a:ext cx="336" cy="262"/>
            </a:xfrm>
            <a:prstGeom prst="rect">
              <a:avLst/>
            </a:prstGeom>
            <a:noFill/>
            <a:ln w="9525">
              <a:no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2</a:t>
              </a:r>
            </a:p>
          </p:txBody>
        </p:sp>
        <p:sp>
          <p:nvSpPr>
            <p:cNvPr id="379938" name="Rectangle 34"/>
            <p:cNvSpPr>
              <a:spLocks noChangeArrowheads="1"/>
            </p:cNvSpPr>
            <p:nvPr/>
          </p:nvSpPr>
          <p:spPr bwMode="auto">
            <a:xfrm>
              <a:off x="2016" y="2746"/>
              <a:ext cx="336" cy="262"/>
            </a:xfrm>
            <a:prstGeom prst="rect">
              <a:avLst/>
            </a:prstGeom>
            <a:noFill/>
            <a:ln w="9525">
              <a:no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b5</a:t>
              </a:r>
            </a:p>
          </p:txBody>
        </p:sp>
        <p:sp>
          <p:nvSpPr>
            <p:cNvPr id="379939" name="Rectangle 35"/>
            <p:cNvSpPr>
              <a:spLocks noChangeArrowheads="1"/>
            </p:cNvSpPr>
            <p:nvPr/>
          </p:nvSpPr>
          <p:spPr bwMode="auto">
            <a:xfrm>
              <a:off x="2352" y="2486"/>
              <a:ext cx="336" cy="260"/>
            </a:xfrm>
            <a:prstGeom prst="rect">
              <a:avLst/>
            </a:prstGeom>
            <a:noFill/>
            <a:ln w="9525">
              <a:no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2</a:t>
              </a:r>
            </a:p>
          </p:txBody>
        </p:sp>
        <p:sp>
          <p:nvSpPr>
            <p:cNvPr id="379940" name="Rectangle 36"/>
            <p:cNvSpPr>
              <a:spLocks noChangeArrowheads="1"/>
            </p:cNvSpPr>
            <p:nvPr/>
          </p:nvSpPr>
          <p:spPr bwMode="auto">
            <a:xfrm>
              <a:off x="2016" y="2486"/>
              <a:ext cx="336" cy="260"/>
            </a:xfrm>
            <a:prstGeom prst="rect">
              <a:avLst/>
            </a:prstGeom>
            <a:noFill/>
            <a:ln w="9525">
              <a:no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b3</a:t>
              </a:r>
            </a:p>
          </p:txBody>
        </p:sp>
        <p:sp>
          <p:nvSpPr>
            <p:cNvPr id="379941" name="Rectangle 37"/>
            <p:cNvSpPr>
              <a:spLocks noChangeArrowheads="1"/>
            </p:cNvSpPr>
            <p:nvPr/>
          </p:nvSpPr>
          <p:spPr bwMode="auto">
            <a:xfrm>
              <a:off x="2352" y="2224"/>
              <a:ext cx="336" cy="262"/>
            </a:xfrm>
            <a:prstGeom prst="rect">
              <a:avLst/>
            </a:prstGeom>
            <a:noFill/>
            <a:ln w="9525">
              <a:no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10</a:t>
              </a:r>
            </a:p>
          </p:txBody>
        </p:sp>
        <p:sp>
          <p:nvSpPr>
            <p:cNvPr id="379942" name="Rectangle 38"/>
            <p:cNvSpPr>
              <a:spLocks noChangeArrowheads="1"/>
            </p:cNvSpPr>
            <p:nvPr/>
          </p:nvSpPr>
          <p:spPr bwMode="auto">
            <a:xfrm>
              <a:off x="2016" y="2224"/>
              <a:ext cx="336" cy="262"/>
            </a:xfrm>
            <a:prstGeom prst="rect">
              <a:avLst/>
            </a:prstGeom>
            <a:noFill/>
            <a:ln w="9525">
              <a:no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b3</a:t>
              </a:r>
            </a:p>
          </p:txBody>
        </p:sp>
        <p:sp>
          <p:nvSpPr>
            <p:cNvPr id="379943" name="Rectangle 39"/>
            <p:cNvSpPr>
              <a:spLocks noChangeArrowheads="1"/>
            </p:cNvSpPr>
            <p:nvPr/>
          </p:nvSpPr>
          <p:spPr bwMode="auto">
            <a:xfrm>
              <a:off x="2352" y="1962"/>
              <a:ext cx="336" cy="262"/>
            </a:xfrm>
            <a:prstGeom prst="rect">
              <a:avLst/>
            </a:prstGeom>
            <a:noFill/>
            <a:ln w="9525">
              <a:no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7</a:t>
              </a:r>
            </a:p>
          </p:txBody>
        </p:sp>
        <p:sp>
          <p:nvSpPr>
            <p:cNvPr id="379944" name="Rectangle 40"/>
            <p:cNvSpPr>
              <a:spLocks noChangeArrowheads="1"/>
            </p:cNvSpPr>
            <p:nvPr/>
          </p:nvSpPr>
          <p:spPr bwMode="auto">
            <a:xfrm>
              <a:off x="2016" y="1962"/>
              <a:ext cx="336" cy="262"/>
            </a:xfrm>
            <a:prstGeom prst="rect">
              <a:avLst/>
            </a:prstGeom>
            <a:noFill/>
            <a:ln w="9525">
              <a:no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b2</a:t>
              </a:r>
            </a:p>
          </p:txBody>
        </p:sp>
        <p:sp>
          <p:nvSpPr>
            <p:cNvPr id="379945" name="Rectangle 41"/>
            <p:cNvSpPr>
              <a:spLocks noChangeArrowheads="1"/>
            </p:cNvSpPr>
            <p:nvPr/>
          </p:nvSpPr>
          <p:spPr bwMode="auto">
            <a:xfrm>
              <a:off x="2352" y="1702"/>
              <a:ext cx="336" cy="260"/>
            </a:xfrm>
            <a:prstGeom prst="rect">
              <a:avLst/>
            </a:prstGeom>
            <a:noFill/>
            <a:ln w="9525">
              <a:no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3</a:t>
              </a:r>
            </a:p>
          </p:txBody>
        </p:sp>
        <p:sp>
          <p:nvSpPr>
            <p:cNvPr id="379946" name="Rectangle 42"/>
            <p:cNvSpPr>
              <a:spLocks noChangeArrowheads="1"/>
            </p:cNvSpPr>
            <p:nvPr/>
          </p:nvSpPr>
          <p:spPr bwMode="auto">
            <a:xfrm>
              <a:off x="2016" y="1702"/>
              <a:ext cx="336" cy="260"/>
            </a:xfrm>
            <a:prstGeom prst="rect">
              <a:avLst/>
            </a:prstGeom>
            <a:noFill/>
            <a:ln w="9525">
              <a:no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b1</a:t>
              </a:r>
            </a:p>
          </p:txBody>
        </p:sp>
        <p:sp>
          <p:nvSpPr>
            <p:cNvPr id="379947" name="Rectangle 43"/>
            <p:cNvSpPr>
              <a:spLocks noChangeArrowheads="1"/>
            </p:cNvSpPr>
            <p:nvPr/>
          </p:nvSpPr>
          <p:spPr bwMode="auto">
            <a:xfrm>
              <a:off x="2352" y="1440"/>
              <a:ext cx="336" cy="262"/>
            </a:xfrm>
            <a:prstGeom prst="rect">
              <a:avLst/>
            </a:prstGeom>
            <a:noFill/>
            <a:ln w="9525">
              <a:no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E</a:t>
              </a:r>
            </a:p>
          </p:txBody>
        </p:sp>
        <p:sp>
          <p:nvSpPr>
            <p:cNvPr id="379948" name="Rectangle 44"/>
            <p:cNvSpPr>
              <a:spLocks noChangeArrowheads="1"/>
            </p:cNvSpPr>
            <p:nvPr/>
          </p:nvSpPr>
          <p:spPr bwMode="auto">
            <a:xfrm>
              <a:off x="2016" y="1440"/>
              <a:ext cx="336" cy="262"/>
            </a:xfrm>
            <a:prstGeom prst="rect">
              <a:avLst/>
            </a:prstGeom>
            <a:noFill/>
            <a:ln w="9525">
              <a:no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B</a:t>
              </a:r>
            </a:p>
          </p:txBody>
        </p:sp>
        <p:sp>
          <p:nvSpPr>
            <p:cNvPr id="30770" name="Line 45"/>
            <p:cNvSpPr/>
            <p:nvPr/>
          </p:nvSpPr>
          <p:spPr>
            <a:xfrm>
              <a:off x="2016" y="1440"/>
              <a:ext cx="672" cy="0"/>
            </a:xfrm>
            <a:prstGeom prst="line">
              <a:avLst/>
            </a:prstGeom>
            <a:ln w="28575">
              <a:noFill/>
            </a:ln>
          </p:spPr>
        </p:sp>
        <p:sp>
          <p:nvSpPr>
            <p:cNvPr id="30771" name="Line 46"/>
            <p:cNvSpPr/>
            <p:nvPr/>
          </p:nvSpPr>
          <p:spPr>
            <a:xfrm>
              <a:off x="2016" y="1702"/>
              <a:ext cx="672" cy="0"/>
            </a:xfrm>
            <a:prstGeom prst="line">
              <a:avLst/>
            </a:prstGeom>
            <a:ln w="12700">
              <a:noFill/>
            </a:ln>
          </p:spPr>
        </p:sp>
        <p:sp>
          <p:nvSpPr>
            <p:cNvPr id="30772" name="Line 47"/>
            <p:cNvSpPr/>
            <p:nvPr/>
          </p:nvSpPr>
          <p:spPr>
            <a:xfrm>
              <a:off x="2016" y="1962"/>
              <a:ext cx="672" cy="0"/>
            </a:xfrm>
            <a:prstGeom prst="line">
              <a:avLst/>
            </a:prstGeom>
            <a:ln w="12700">
              <a:noFill/>
            </a:ln>
          </p:spPr>
        </p:sp>
        <p:sp>
          <p:nvSpPr>
            <p:cNvPr id="30773" name="Line 48"/>
            <p:cNvSpPr/>
            <p:nvPr/>
          </p:nvSpPr>
          <p:spPr>
            <a:xfrm>
              <a:off x="2016" y="2224"/>
              <a:ext cx="672" cy="0"/>
            </a:xfrm>
            <a:prstGeom prst="line">
              <a:avLst/>
            </a:prstGeom>
            <a:ln w="12700">
              <a:noFill/>
            </a:ln>
          </p:spPr>
        </p:sp>
        <p:sp>
          <p:nvSpPr>
            <p:cNvPr id="30774" name="Line 49"/>
            <p:cNvSpPr/>
            <p:nvPr/>
          </p:nvSpPr>
          <p:spPr>
            <a:xfrm>
              <a:off x="2016" y="2486"/>
              <a:ext cx="672" cy="0"/>
            </a:xfrm>
            <a:prstGeom prst="line">
              <a:avLst/>
            </a:prstGeom>
            <a:ln w="12700">
              <a:noFill/>
            </a:ln>
          </p:spPr>
        </p:sp>
        <p:sp>
          <p:nvSpPr>
            <p:cNvPr id="30775" name="Line 50"/>
            <p:cNvSpPr/>
            <p:nvPr/>
          </p:nvSpPr>
          <p:spPr>
            <a:xfrm>
              <a:off x="2016" y="2746"/>
              <a:ext cx="672" cy="0"/>
            </a:xfrm>
            <a:prstGeom prst="line">
              <a:avLst/>
            </a:prstGeom>
            <a:ln w="12700">
              <a:noFill/>
            </a:ln>
          </p:spPr>
        </p:sp>
        <p:sp>
          <p:nvSpPr>
            <p:cNvPr id="30776" name="Line 51"/>
            <p:cNvSpPr/>
            <p:nvPr/>
          </p:nvSpPr>
          <p:spPr>
            <a:xfrm>
              <a:off x="2016" y="3008"/>
              <a:ext cx="672" cy="0"/>
            </a:xfrm>
            <a:prstGeom prst="line">
              <a:avLst/>
            </a:prstGeom>
            <a:ln w="28575">
              <a:noFill/>
            </a:ln>
          </p:spPr>
        </p:sp>
        <p:sp>
          <p:nvSpPr>
            <p:cNvPr id="30777" name="Line 52"/>
            <p:cNvSpPr/>
            <p:nvPr/>
          </p:nvSpPr>
          <p:spPr>
            <a:xfrm>
              <a:off x="2016" y="1440"/>
              <a:ext cx="0" cy="1568"/>
            </a:xfrm>
            <a:prstGeom prst="line">
              <a:avLst/>
            </a:prstGeom>
            <a:ln w="28575">
              <a:noFill/>
            </a:ln>
          </p:spPr>
        </p:sp>
        <p:sp>
          <p:nvSpPr>
            <p:cNvPr id="30778" name="Line 53"/>
            <p:cNvSpPr/>
            <p:nvPr/>
          </p:nvSpPr>
          <p:spPr>
            <a:xfrm>
              <a:off x="2352" y="1440"/>
              <a:ext cx="0" cy="1568"/>
            </a:xfrm>
            <a:prstGeom prst="line">
              <a:avLst/>
            </a:prstGeom>
            <a:ln w="12700">
              <a:noFill/>
            </a:ln>
          </p:spPr>
        </p:sp>
        <p:sp>
          <p:nvSpPr>
            <p:cNvPr id="30779" name="Line 54"/>
            <p:cNvSpPr/>
            <p:nvPr/>
          </p:nvSpPr>
          <p:spPr>
            <a:xfrm>
              <a:off x="2688" y="1440"/>
              <a:ext cx="0" cy="1568"/>
            </a:xfrm>
            <a:prstGeom prst="line">
              <a:avLst/>
            </a:prstGeom>
            <a:ln w="28575">
              <a:noFill/>
            </a:ln>
          </p:spPr>
        </p:sp>
        <p:sp>
          <p:nvSpPr>
            <p:cNvPr id="379959" name="Text Box 55"/>
            <p:cNvSpPr txBox="1">
              <a:spLocks noChangeArrowheads="1"/>
            </p:cNvSpPr>
            <p:nvPr/>
          </p:nvSpPr>
          <p:spPr bwMode="auto">
            <a:xfrm>
              <a:off x="1776" y="1430"/>
              <a:ext cx="192" cy="250"/>
            </a:xfrm>
            <a:prstGeom prst="rect">
              <a:avLst/>
            </a:prstGeom>
            <a:noFill/>
            <a:ln w="9525">
              <a:noFill/>
              <a:miter lim="800000"/>
            </a:ln>
            <a:effectLst/>
          </p:spPr>
          <p:txBody>
            <a:bodyPr lIns="90000" tIns="46800" rIns="90000" bIns="46800">
              <a:spAutoFit/>
            </a:bodyPr>
            <a:lstStyle/>
            <a:p>
              <a:pPr lvl="0" eaLnBrk="1" hangingPunct="1">
                <a:spcBef>
                  <a:spcPct val="5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S</a:t>
              </a:r>
            </a:p>
          </p:txBody>
        </p:sp>
      </p:grpSp>
      <p:sp>
        <p:nvSpPr>
          <p:cNvPr id="30728" name="Line 56"/>
          <p:cNvSpPr/>
          <p:nvPr/>
        </p:nvSpPr>
        <p:spPr>
          <a:xfrm>
            <a:off x="3429000" y="2301875"/>
            <a:ext cx="1143000" cy="0"/>
          </a:xfrm>
          <a:prstGeom prst="line">
            <a:avLst/>
          </a:prstGeom>
          <a:ln w="9525" cap="flat" cmpd="sng">
            <a:solidFill>
              <a:schemeClr val="hlink"/>
            </a:solidFill>
            <a:prstDash val="solid"/>
            <a:headEnd type="none" w="med" len="med"/>
            <a:tailEnd type="none" w="med" len="med"/>
          </a:ln>
        </p:spPr>
      </p:sp>
      <p:sp>
        <p:nvSpPr>
          <p:cNvPr id="30729" name="Line 57"/>
          <p:cNvSpPr/>
          <p:nvPr/>
        </p:nvSpPr>
        <p:spPr>
          <a:xfrm>
            <a:off x="4037013" y="1997075"/>
            <a:ext cx="0" cy="2362200"/>
          </a:xfrm>
          <a:prstGeom prst="line">
            <a:avLst/>
          </a:prstGeom>
          <a:ln w="9525" cap="flat" cmpd="sng">
            <a:solidFill>
              <a:schemeClr val="hlink"/>
            </a:solidFill>
            <a:prstDash val="solid"/>
            <a:headEnd type="none" w="med" len="med"/>
            <a:tailEnd type="none" w="med" len="med"/>
          </a:ln>
        </p:spPr>
      </p:sp>
      <p:sp>
        <p:nvSpPr>
          <p:cNvPr id="30730" name="Rectangle 58"/>
          <p:cNvSpPr/>
          <p:nvPr/>
        </p:nvSpPr>
        <p:spPr>
          <a:xfrm>
            <a:off x="3429000" y="1997075"/>
            <a:ext cx="1143000" cy="2362200"/>
          </a:xfrm>
          <a:prstGeom prst="rect">
            <a:avLst/>
          </a:prstGeom>
          <a:noFill/>
          <a:ln w="9525" cap="flat" cmpd="sng">
            <a:solidFill>
              <a:schemeClr val="bg1"/>
            </a:solidFill>
            <a:prstDash val="solid"/>
            <a:miter/>
            <a:headEnd type="none" w="med" len="med"/>
            <a:tailEnd type="none" w="med" len="med"/>
          </a:ln>
        </p:spPr>
        <p:txBody>
          <a:bodyPr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grpSp>
        <p:nvGrpSpPr>
          <p:cNvPr id="30731" name="Group 86"/>
          <p:cNvGrpSpPr/>
          <p:nvPr/>
        </p:nvGrpSpPr>
        <p:grpSpPr>
          <a:xfrm>
            <a:off x="827088" y="2411413"/>
            <a:ext cx="1676400" cy="1984375"/>
            <a:chOff x="521" y="1519"/>
            <a:chExt cx="1056" cy="1250"/>
          </a:xfrm>
        </p:grpSpPr>
        <p:sp>
          <p:nvSpPr>
            <p:cNvPr id="379964" name="Rectangle 60"/>
            <p:cNvSpPr>
              <a:spLocks noChangeArrowheads="1"/>
            </p:cNvSpPr>
            <p:nvPr/>
          </p:nvSpPr>
          <p:spPr bwMode="auto">
            <a:xfrm>
              <a:off x="1257" y="2519"/>
              <a:ext cx="320"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12</a:t>
              </a:r>
            </a:p>
          </p:txBody>
        </p:sp>
        <p:sp>
          <p:nvSpPr>
            <p:cNvPr id="379965" name="Rectangle 61"/>
            <p:cNvSpPr>
              <a:spLocks noChangeArrowheads="1"/>
            </p:cNvSpPr>
            <p:nvPr/>
          </p:nvSpPr>
          <p:spPr bwMode="auto">
            <a:xfrm>
              <a:off x="889" y="2519"/>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b4</a:t>
              </a:r>
            </a:p>
          </p:txBody>
        </p:sp>
        <p:sp>
          <p:nvSpPr>
            <p:cNvPr id="379966" name="Rectangle 62"/>
            <p:cNvSpPr>
              <a:spLocks noChangeArrowheads="1"/>
            </p:cNvSpPr>
            <p:nvPr/>
          </p:nvSpPr>
          <p:spPr bwMode="auto">
            <a:xfrm>
              <a:off x="521" y="2519"/>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a2</a:t>
              </a:r>
            </a:p>
          </p:txBody>
        </p:sp>
        <p:sp>
          <p:nvSpPr>
            <p:cNvPr id="379967" name="Rectangle 63"/>
            <p:cNvSpPr>
              <a:spLocks noChangeArrowheads="1"/>
            </p:cNvSpPr>
            <p:nvPr/>
          </p:nvSpPr>
          <p:spPr bwMode="auto">
            <a:xfrm>
              <a:off x="1257" y="2269"/>
              <a:ext cx="320"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8</a:t>
              </a:r>
            </a:p>
          </p:txBody>
        </p:sp>
        <p:sp>
          <p:nvSpPr>
            <p:cNvPr id="379968" name="Rectangle 64"/>
            <p:cNvSpPr>
              <a:spLocks noChangeArrowheads="1"/>
            </p:cNvSpPr>
            <p:nvPr/>
          </p:nvSpPr>
          <p:spPr bwMode="auto">
            <a:xfrm>
              <a:off x="889" y="2269"/>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b3</a:t>
              </a:r>
            </a:p>
          </p:txBody>
        </p:sp>
        <p:sp>
          <p:nvSpPr>
            <p:cNvPr id="379969" name="Rectangle 65"/>
            <p:cNvSpPr>
              <a:spLocks noChangeArrowheads="1"/>
            </p:cNvSpPr>
            <p:nvPr/>
          </p:nvSpPr>
          <p:spPr bwMode="auto">
            <a:xfrm>
              <a:off x="521" y="2269"/>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a2</a:t>
              </a:r>
            </a:p>
          </p:txBody>
        </p:sp>
        <p:sp>
          <p:nvSpPr>
            <p:cNvPr id="379970" name="Rectangle 66"/>
            <p:cNvSpPr>
              <a:spLocks noChangeArrowheads="1"/>
            </p:cNvSpPr>
            <p:nvPr/>
          </p:nvSpPr>
          <p:spPr bwMode="auto">
            <a:xfrm>
              <a:off x="1257" y="2019"/>
              <a:ext cx="320"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6</a:t>
              </a:r>
            </a:p>
          </p:txBody>
        </p:sp>
        <p:sp>
          <p:nvSpPr>
            <p:cNvPr id="379971" name="Rectangle 67"/>
            <p:cNvSpPr>
              <a:spLocks noChangeArrowheads="1"/>
            </p:cNvSpPr>
            <p:nvPr/>
          </p:nvSpPr>
          <p:spPr bwMode="auto">
            <a:xfrm>
              <a:off x="889" y="2019"/>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b2</a:t>
              </a:r>
            </a:p>
          </p:txBody>
        </p:sp>
        <p:sp>
          <p:nvSpPr>
            <p:cNvPr id="379972" name="Rectangle 68"/>
            <p:cNvSpPr>
              <a:spLocks noChangeArrowheads="1"/>
            </p:cNvSpPr>
            <p:nvPr/>
          </p:nvSpPr>
          <p:spPr bwMode="auto">
            <a:xfrm>
              <a:off x="521" y="2019"/>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a1</a:t>
              </a:r>
            </a:p>
          </p:txBody>
        </p:sp>
        <p:sp>
          <p:nvSpPr>
            <p:cNvPr id="379973" name="Rectangle 69"/>
            <p:cNvSpPr>
              <a:spLocks noChangeArrowheads="1"/>
            </p:cNvSpPr>
            <p:nvPr/>
          </p:nvSpPr>
          <p:spPr bwMode="auto">
            <a:xfrm>
              <a:off x="1257" y="1769"/>
              <a:ext cx="320"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5</a:t>
              </a:r>
            </a:p>
          </p:txBody>
        </p:sp>
        <p:sp>
          <p:nvSpPr>
            <p:cNvPr id="379974" name="Rectangle 70"/>
            <p:cNvSpPr>
              <a:spLocks noChangeArrowheads="1"/>
            </p:cNvSpPr>
            <p:nvPr/>
          </p:nvSpPr>
          <p:spPr bwMode="auto">
            <a:xfrm>
              <a:off x="889" y="1769"/>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b1</a:t>
              </a:r>
            </a:p>
          </p:txBody>
        </p:sp>
        <p:sp>
          <p:nvSpPr>
            <p:cNvPr id="379975" name="Rectangle 71"/>
            <p:cNvSpPr>
              <a:spLocks noChangeArrowheads="1"/>
            </p:cNvSpPr>
            <p:nvPr/>
          </p:nvSpPr>
          <p:spPr bwMode="auto">
            <a:xfrm>
              <a:off x="521" y="1769"/>
              <a:ext cx="368" cy="250"/>
            </a:xfrm>
            <a:prstGeom prst="rect">
              <a:avLst/>
            </a:prstGeom>
            <a:noFill/>
            <a:ln w="9525">
              <a:solidFill>
                <a:schemeClr val="bg1"/>
              </a:solidFill>
              <a:miter lim="800000"/>
            </a:ln>
            <a:effectLst/>
          </p:spPr>
          <p:txBody>
            <a:bodyPr lIns="90000" tIns="46800" rIns="90000" bIns="46800"/>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a1</a:t>
              </a:r>
            </a:p>
          </p:txBody>
        </p:sp>
        <p:sp>
          <p:nvSpPr>
            <p:cNvPr id="379976" name="Rectangle 72"/>
            <p:cNvSpPr>
              <a:spLocks noChangeArrowheads="1"/>
            </p:cNvSpPr>
            <p:nvPr/>
          </p:nvSpPr>
          <p:spPr bwMode="auto">
            <a:xfrm>
              <a:off x="1257" y="1519"/>
              <a:ext cx="320"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C</a:t>
              </a:r>
            </a:p>
          </p:txBody>
        </p:sp>
        <p:sp>
          <p:nvSpPr>
            <p:cNvPr id="379977" name="Rectangle 73"/>
            <p:cNvSpPr>
              <a:spLocks noChangeArrowheads="1"/>
            </p:cNvSpPr>
            <p:nvPr/>
          </p:nvSpPr>
          <p:spPr bwMode="auto">
            <a:xfrm>
              <a:off x="889" y="1519"/>
              <a:ext cx="368"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B</a:t>
              </a:r>
            </a:p>
          </p:txBody>
        </p:sp>
        <p:sp>
          <p:nvSpPr>
            <p:cNvPr id="379978" name="Rectangle 74"/>
            <p:cNvSpPr>
              <a:spLocks noChangeArrowheads="1"/>
            </p:cNvSpPr>
            <p:nvPr/>
          </p:nvSpPr>
          <p:spPr bwMode="auto">
            <a:xfrm>
              <a:off x="521" y="1519"/>
              <a:ext cx="368" cy="250"/>
            </a:xfrm>
            <a:prstGeom prst="rect">
              <a:avLst/>
            </a:prstGeom>
            <a:noFill/>
            <a:ln w="9525">
              <a:solidFill>
                <a:schemeClr val="bg1"/>
              </a:solidFill>
              <a:miter lim="800000"/>
            </a:ln>
            <a:effectLst/>
          </p:spPr>
          <p:txBody>
            <a:bodyPr lIns="90000" tIns="46800" rIns="90000" bIns="46800"/>
            <a:lstStyle/>
            <a:p>
              <a:pPr lvl="0" algn="ctr" eaLnBrk="1" hangingPunct="1">
                <a:spcBef>
                  <a:spcPct val="2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A</a:t>
              </a:r>
            </a:p>
          </p:txBody>
        </p:sp>
        <p:sp>
          <p:nvSpPr>
            <p:cNvPr id="30748" name="Line 75"/>
            <p:cNvSpPr/>
            <p:nvPr/>
          </p:nvSpPr>
          <p:spPr>
            <a:xfrm>
              <a:off x="521" y="1519"/>
              <a:ext cx="1056" cy="0"/>
            </a:xfrm>
            <a:prstGeom prst="line">
              <a:avLst/>
            </a:prstGeom>
            <a:ln w="28575" cap="sq" cmpd="sng">
              <a:solidFill>
                <a:schemeClr val="bg1"/>
              </a:solidFill>
              <a:prstDash val="solid"/>
              <a:headEnd type="none" w="med" len="med"/>
              <a:tailEnd type="none" w="med" len="med"/>
            </a:ln>
          </p:spPr>
        </p:sp>
        <p:sp>
          <p:nvSpPr>
            <p:cNvPr id="30749" name="Line 76"/>
            <p:cNvSpPr/>
            <p:nvPr/>
          </p:nvSpPr>
          <p:spPr>
            <a:xfrm>
              <a:off x="521" y="1769"/>
              <a:ext cx="1056" cy="0"/>
            </a:xfrm>
            <a:prstGeom prst="line">
              <a:avLst/>
            </a:prstGeom>
            <a:ln w="12700" cap="flat" cmpd="sng">
              <a:solidFill>
                <a:schemeClr val="bg1"/>
              </a:solidFill>
              <a:prstDash val="solid"/>
              <a:headEnd type="none" w="med" len="med"/>
              <a:tailEnd type="none" w="med" len="med"/>
            </a:ln>
          </p:spPr>
        </p:sp>
        <p:sp>
          <p:nvSpPr>
            <p:cNvPr id="30750" name="Line 77"/>
            <p:cNvSpPr/>
            <p:nvPr/>
          </p:nvSpPr>
          <p:spPr>
            <a:xfrm>
              <a:off x="521" y="2019"/>
              <a:ext cx="1056" cy="0"/>
            </a:xfrm>
            <a:prstGeom prst="line">
              <a:avLst/>
            </a:prstGeom>
            <a:ln w="12700" cap="flat" cmpd="sng">
              <a:solidFill>
                <a:schemeClr val="bg1"/>
              </a:solidFill>
              <a:prstDash val="solid"/>
              <a:headEnd type="none" w="med" len="med"/>
              <a:tailEnd type="none" w="med" len="med"/>
            </a:ln>
          </p:spPr>
        </p:sp>
        <p:sp>
          <p:nvSpPr>
            <p:cNvPr id="30751" name="Line 78"/>
            <p:cNvSpPr/>
            <p:nvPr/>
          </p:nvSpPr>
          <p:spPr>
            <a:xfrm>
              <a:off x="521" y="2269"/>
              <a:ext cx="1056" cy="0"/>
            </a:xfrm>
            <a:prstGeom prst="line">
              <a:avLst/>
            </a:prstGeom>
            <a:ln w="12700" cap="flat" cmpd="sng">
              <a:solidFill>
                <a:schemeClr val="bg1"/>
              </a:solidFill>
              <a:prstDash val="solid"/>
              <a:headEnd type="none" w="med" len="med"/>
              <a:tailEnd type="none" w="med" len="med"/>
            </a:ln>
          </p:spPr>
        </p:sp>
        <p:sp>
          <p:nvSpPr>
            <p:cNvPr id="30752" name="Line 79"/>
            <p:cNvSpPr/>
            <p:nvPr/>
          </p:nvSpPr>
          <p:spPr>
            <a:xfrm>
              <a:off x="521" y="2519"/>
              <a:ext cx="1056" cy="0"/>
            </a:xfrm>
            <a:prstGeom prst="line">
              <a:avLst/>
            </a:prstGeom>
            <a:ln w="12700" cap="flat" cmpd="sng">
              <a:solidFill>
                <a:schemeClr val="bg1"/>
              </a:solidFill>
              <a:prstDash val="solid"/>
              <a:headEnd type="none" w="med" len="med"/>
              <a:tailEnd type="none" w="med" len="med"/>
            </a:ln>
          </p:spPr>
        </p:sp>
        <p:sp>
          <p:nvSpPr>
            <p:cNvPr id="30753" name="Line 80"/>
            <p:cNvSpPr/>
            <p:nvPr/>
          </p:nvSpPr>
          <p:spPr>
            <a:xfrm>
              <a:off x="521" y="2769"/>
              <a:ext cx="1056" cy="0"/>
            </a:xfrm>
            <a:prstGeom prst="line">
              <a:avLst/>
            </a:prstGeom>
            <a:ln w="28575" cap="sq" cmpd="sng">
              <a:solidFill>
                <a:schemeClr val="bg1"/>
              </a:solidFill>
              <a:prstDash val="solid"/>
              <a:headEnd type="none" w="med" len="med"/>
              <a:tailEnd type="none" w="med" len="med"/>
            </a:ln>
          </p:spPr>
        </p:sp>
        <p:sp>
          <p:nvSpPr>
            <p:cNvPr id="30754" name="Line 81"/>
            <p:cNvSpPr/>
            <p:nvPr/>
          </p:nvSpPr>
          <p:spPr>
            <a:xfrm>
              <a:off x="521" y="1519"/>
              <a:ext cx="0" cy="1250"/>
            </a:xfrm>
            <a:prstGeom prst="line">
              <a:avLst/>
            </a:prstGeom>
            <a:ln w="28575" cap="sq" cmpd="sng">
              <a:solidFill>
                <a:schemeClr val="bg1"/>
              </a:solidFill>
              <a:prstDash val="solid"/>
              <a:headEnd type="none" w="med" len="med"/>
              <a:tailEnd type="none" w="med" len="med"/>
            </a:ln>
          </p:spPr>
        </p:sp>
        <p:sp>
          <p:nvSpPr>
            <p:cNvPr id="30755" name="Line 82"/>
            <p:cNvSpPr/>
            <p:nvPr/>
          </p:nvSpPr>
          <p:spPr>
            <a:xfrm>
              <a:off x="889" y="1519"/>
              <a:ext cx="0" cy="1250"/>
            </a:xfrm>
            <a:prstGeom prst="line">
              <a:avLst/>
            </a:prstGeom>
            <a:ln w="12700" cap="flat" cmpd="sng">
              <a:solidFill>
                <a:schemeClr val="bg1"/>
              </a:solidFill>
              <a:prstDash val="solid"/>
              <a:headEnd type="none" w="med" len="med"/>
              <a:tailEnd type="none" w="med" len="med"/>
            </a:ln>
          </p:spPr>
        </p:sp>
        <p:sp>
          <p:nvSpPr>
            <p:cNvPr id="30756" name="Line 83"/>
            <p:cNvSpPr/>
            <p:nvPr/>
          </p:nvSpPr>
          <p:spPr>
            <a:xfrm>
              <a:off x="1257" y="1519"/>
              <a:ext cx="0" cy="1250"/>
            </a:xfrm>
            <a:prstGeom prst="line">
              <a:avLst/>
            </a:prstGeom>
            <a:ln w="12700" cap="flat" cmpd="sng">
              <a:solidFill>
                <a:schemeClr val="bg1"/>
              </a:solidFill>
              <a:prstDash val="solid"/>
              <a:headEnd type="none" w="med" len="med"/>
              <a:tailEnd type="none" w="med" len="med"/>
            </a:ln>
          </p:spPr>
        </p:sp>
        <p:sp>
          <p:nvSpPr>
            <p:cNvPr id="30757" name="Line 84"/>
            <p:cNvSpPr/>
            <p:nvPr/>
          </p:nvSpPr>
          <p:spPr>
            <a:xfrm>
              <a:off x="1577" y="1519"/>
              <a:ext cx="0" cy="1250"/>
            </a:xfrm>
            <a:prstGeom prst="line">
              <a:avLst/>
            </a:prstGeom>
            <a:ln w="28575" cap="sq" cmpd="sng">
              <a:solidFill>
                <a:schemeClr val="bg1"/>
              </a:solidFill>
              <a:prstDash val="solid"/>
              <a:headEnd type="none" w="med" len="med"/>
              <a:tailEnd type="none" w="med" len="med"/>
            </a:ln>
          </p:spPr>
        </p:sp>
      </p:grpSp>
      <p:sp>
        <p:nvSpPr>
          <p:cNvPr id="379989" name="Text Box 85"/>
          <p:cNvSpPr txBox="1">
            <a:spLocks noChangeArrowheads="1"/>
          </p:cNvSpPr>
          <p:nvPr/>
        </p:nvSpPr>
        <p:spPr bwMode="auto">
          <a:xfrm>
            <a:off x="395288" y="2225675"/>
            <a:ext cx="304800" cy="396875"/>
          </a:xfrm>
          <a:prstGeom prst="rect">
            <a:avLst/>
          </a:prstGeom>
          <a:noFill/>
          <a:ln w="9525">
            <a:noFill/>
            <a:miter lim="800000"/>
          </a:ln>
          <a:effectLst/>
        </p:spPr>
        <p:txBody>
          <a:bodyPr lIns="90000" tIns="46800" rIns="90000" bIns="46800">
            <a:spAutoFit/>
          </a:bodyPr>
          <a:lstStyle/>
          <a:p>
            <a:pPr lvl="0" eaLnBrk="1" hangingPunct="1">
              <a:spcBef>
                <a:spcPct val="50000"/>
              </a:spcBef>
            </a:pPr>
            <a:r>
              <a:rPr lang="en-US" altLang="zh-CN" sz="2000">
                <a:effectLst>
                  <a:outerShdw blurRad="38100" dist="38100" dir="2700000">
                    <a:srgbClr val="C0C0C0"/>
                  </a:outerShdw>
                </a:effectLst>
                <a:latin typeface="Times New Roman" panose="02020603050405020304" pitchFamily="18" charset="0"/>
                <a:ea typeface="宋体" panose="02010600030101010101" pitchFamily="2" charset="-122"/>
              </a:rPr>
              <a:t>R</a:t>
            </a:r>
          </a:p>
        </p:txBody>
      </p:sp>
    </p:spTree>
  </p:cSld>
  <p:clrMapOvr>
    <a:masterClrMapping/>
  </p:clrMapOvr>
  <p:transition advTm="24395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p:nvPr/>
        </p:nvSpPr>
        <p:spPr>
          <a:xfrm>
            <a:off x="990600" y="3900488"/>
            <a:ext cx="762000" cy="1752600"/>
          </a:xfrm>
          <a:prstGeom prst="rect">
            <a:avLst/>
          </a:prstGeom>
          <a:gradFill rotWithShape="0">
            <a:gsLst>
              <a:gs pos="0">
                <a:srgbClr val="764700"/>
              </a:gs>
              <a:gs pos="100000">
                <a:srgbClr val="FF9900"/>
              </a:gs>
            </a:gsLst>
            <a:lin ang="0" scaled="1"/>
            <a:tileRect/>
          </a:gradFill>
          <a:ln w="9525" cap="flat" cmpd="sng">
            <a:solidFill>
              <a:schemeClr val="hlink"/>
            </a:solidFill>
            <a:prstDash val="solid"/>
            <a:miter/>
            <a:headEnd type="none" w="med" len="med"/>
            <a:tailEnd type="none" w="med" len="med"/>
          </a:ln>
        </p:spPr>
        <p:txBody>
          <a:bodyPr wrap="none"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390147" name="Rectangle 3"/>
          <p:cNvSpPr/>
          <p:nvPr/>
        </p:nvSpPr>
        <p:spPr>
          <a:xfrm>
            <a:off x="2819400" y="3900488"/>
            <a:ext cx="1066800" cy="1752600"/>
          </a:xfrm>
          <a:prstGeom prst="rect">
            <a:avLst/>
          </a:prstGeom>
          <a:gradFill rotWithShape="0">
            <a:gsLst>
              <a:gs pos="0">
                <a:srgbClr val="764700"/>
              </a:gs>
              <a:gs pos="100000">
                <a:srgbClr val="FF9900"/>
              </a:gs>
            </a:gsLst>
            <a:lin ang="0" scaled="1"/>
            <a:tileRect/>
          </a:gradFill>
          <a:ln w="9525" cap="flat" cmpd="sng">
            <a:solidFill>
              <a:schemeClr val="hlink"/>
            </a:solidFill>
            <a:prstDash val="solid"/>
            <a:miter/>
            <a:headEnd type="none" w="med" len="med"/>
            <a:tailEnd type="none" w="med" len="med"/>
          </a:ln>
        </p:spPr>
        <p:txBody>
          <a:bodyPr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grpSp>
        <p:nvGrpSpPr>
          <p:cNvPr id="2" name="Group 4"/>
          <p:cNvGrpSpPr/>
          <p:nvPr/>
        </p:nvGrpSpPr>
        <p:grpSpPr>
          <a:xfrm>
            <a:off x="914400" y="3900488"/>
            <a:ext cx="3048000" cy="1736725"/>
            <a:chOff x="777" y="2506"/>
            <a:chExt cx="1920" cy="1094"/>
          </a:xfrm>
        </p:grpSpPr>
        <p:sp>
          <p:nvSpPr>
            <p:cNvPr id="33812" name="Text Box 5"/>
            <p:cNvSpPr txBox="1"/>
            <p:nvPr/>
          </p:nvSpPr>
          <p:spPr>
            <a:xfrm>
              <a:off x="816" y="2506"/>
              <a:ext cx="1874" cy="1094"/>
            </a:xfrm>
            <a:prstGeom prst="rect">
              <a:avLst/>
            </a:prstGeom>
            <a:noFill/>
            <a:ln w="9525">
              <a:noFill/>
            </a:ln>
          </p:spPr>
          <p:txBody>
            <a:bodyPr wrap="none" lIns="90000" tIns="46800" rIns="90000" bIns="46800">
              <a:spAutoFit/>
            </a:bodyPr>
            <a:lstStyle/>
            <a:p>
              <a:pPr lvl="0" eaLnBrk="1" hangingPunct="1">
                <a:lnSpc>
                  <a:spcPct val="85000"/>
                </a:lnSpc>
              </a:pPr>
              <a:r>
                <a:rPr lang="zh-CN" altLang="en-US" sz="2000" b="0" dirty="0">
                  <a:latin typeface="Times New Roman" panose="02020603050405020304" pitchFamily="18" charset="0"/>
                  <a:ea typeface="宋体" panose="02010600030101010101" pitchFamily="2" charset="-122"/>
                </a:rPr>
                <a:t>学号    课程号    学习成绩</a:t>
              </a:r>
            </a:p>
            <a:p>
              <a:pPr lvl="0" eaLnBrk="1" hangingPunct="1"/>
              <a:r>
                <a:rPr lang="zh-CN" altLang="en-US" sz="2000" b="0" dirty="0">
                  <a:latin typeface="Times New Roman" panose="02020603050405020304" pitchFamily="18" charset="0"/>
                  <a:ea typeface="宋体" panose="02010600030101010101" pitchFamily="2" charset="-122"/>
                </a:rPr>
                <a:t>  </a:t>
              </a:r>
              <a:r>
                <a:rPr lang="en-US" altLang="zh-CN" sz="2000" b="0">
                  <a:latin typeface="Times New Roman" panose="02020603050405020304" pitchFamily="18" charset="0"/>
                  <a:ea typeface="宋体" panose="02010600030101010101" pitchFamily="2" charset="-122"/>
                </a:rPr>
                <a:t>S#           C#        GRADE</a:t>
              </a:r>
            </a:p>
            <a:p>
              <a:pPr lvl="0" eaLnBrk="1" hangingPunct="1"/>
              <a:r>
                <a:rPr lang="en-US" altLang="zh-CN" sz="2000" b="0">
                  <a:latin typeface="Times New Roman" panose="02020603050405020304" pitchFamily="18" charset="0"/>
                  <a:ea typeface="宋体" panose="02010600030101010101" pitchFamily="2" charset="-122"/>
                </a:rPr>
                <a:t>  S1           C2            A</a:t>
              </a:r>
            </a:p>
            <a:p>
              <a:pPr lvl="0" eaLnBrk="1" hangingPunct="1">
                <a:lnSpc>
                  <a:spcPct val="85000"/>
                </a:lnSpc>
              </a:pPr>
              <a:r>
                <a:rPr lang="en-US" altLang="zh-CN" sz="2000" b="0">
                  <a:latin typeface="Times New Roman" panose="02020603050405020304" pitchFamily="18" charset="0"/>
                  <a:ea typeface="宋体" panose="02010600030101010101" pitchFamily="2" charset="-122"/>
                </a:rPr>
                <a:t>  S2           C2            C </a:t>
              </a:r>
            </a:p>
            <a:p>
              <a:pPr lvl="0" eaLnBrk="1" hangingPunct="1">
                <a:lnSpc>
                  <a:spcPct val="85000"/>
                </a:lnSpc>
              </a:pPr>
              <a:r>
                <a:rPr lang="en-US" altLang="zh-CN" sz="2000" b="0">
                  <a:latin typeface="Times New Roman" panose="02020603050405020304" pitchFamily="18" charset="0"/>
                  <a:ea typeface="宋体" panose="02010600030101010101" pitchFamily="2" charset="-122"/>
                </a:rPr>
                <a:t>  S3           C2            B</a:t>
              </a:r>
            </a:p>
            <a:p>
              <a:pPr lvl="0" eaLnBrk="1" hangingPunct="1">
                <a:lnSpc>
                  <a:spcPct val="85000"/>
                </a:lnSpc>
              </a:pPr>
              <a:r>
                <a:rPr lang="en-US" altLang="zh-CN" sz="2000" b="0">
                  <a:latin typeface="Times New Roman" panose="02020603050405020304" pitchFamily="18" charset="0"/>
                  <a:ea typeface="宋体" panose="02010600030101010101" pitchFamily="2" charset="-122"/>
                </a:rPr>
                <a:t>   ..              ..             ..</a:t>
              </a:r>
            </a:p>
          </p:txBody>
        </p:sp>
        <p:sp>
          <p:nvSpPr>
            <p:cNvPr id="33813" name="Line 6"/>
            <p:cNvSpPr/>
            <p:nvPr/>
          </p:nvSpPr>
          <p:spPr>
            <a:xfrm>
              <a:off x="777" y="2506"/>
              <a:ext cx="1920" cy="0"/>
            </a:xfrm>
            <a:prstGeom prst="line">
              <a:avLst/>
            </a:prstGeom>
            <a:ln w="9525" cap="flat" cmpd="sng">
              <a:solidFill>
                <a:schemeClr val="hlink"/>
              </a:solidFill>
              <a:prstDash val="solid"/>
              <a:headEnd type="none" w="med" len="med"/>
              <a:tailEnd type="none" w="med" len="med"/>
            </a:ln>
          </p:spPr>
        </p:sp>
        <p:sp>
          <p:nvSpPr>
            <p:cNvPr id="33814" name="Line 7"/>
            <p:cNvSpPr/>
            <p:nvPr/>
          </p:nvSpPr>
          <p:spPr>
            <a:xfrm>
              <a:off x="777" y="3599"/>
              <a:ext cx="1920" cy="0"/>
            </a:xfrm>
            <a:prstGeom prst="line">
              <a:avLst/>
            </a:prstGeom>
            <a:ln w="9525" cap="flat" cmpd="sng">
              <a:solidFill>
                <a:schemeClr val="hlink"/>
              </a:solidFill>
              <a:prstDash val="solid"/>
              <a:headEnd type="none" w="med" len="med"/>
              <a:tailEnd type="none" w="med" len="med"/>
            </a:ln>
          </p:spPr>
        </p:sp>
        <p:sp>
          <p:nvSpPr>
            <p:cNvPr id="33815" name="Line 8"/>
            <p:cNvSpPr/>
            <p:nvPr/>
          </p:nvSpPr>
          <p:spPr>
            <a:xfrm>
              <a:off x="777" y="2890"/>
              <a:ext cx="1920" cy="0"/>
            </a:xfrm>
            <a:prstGeom prst="line">
              <a:avLst/>
            </a:prstGeom>
            <a:ln w="9525" cap="flat" cmpd="sng">
              <a:solidFill>
                <a:schemeClr val="hlink"/>
              </a:solidFill>
              <a:prstDash val="solid"/>
              <a:headEnd type="none" w="med" len="med"/>
              <a:tailEnd type="none" w="med" len="med"/>
            </a:ln>
          </p:spPr>
        </p:sp>
      </p:grpSp>
      <p:grpSp>
        <p:nvGrpSpPr>
          <p:cNvPr id="33797" name="Group 9"/>
          <p:cNvGrpSpPr/>
          <p:nvPr/>
        </p:nvGrpSpPr>
        <p:grpSpPr>
          <a:xfrm>
            <a:off x="5257800" y="3367088"/>
            <a:ext cx="3138488" cy="3490912"/>
            <a:chOff x="3543" y="1689"/>
            <a:chExt cx="1977" cy="2199"/>
          </a:xfrm>
        </p:grpSpPr>
        <p:grpSp>
          <p:nvGrpSpPr>
            <p:cNvPr id="33806" name="Group 10"/>
            <p:cNvGrpSpPr/>
            <p:nvPr/>
          </p:nvGrpSpPr>
          <p:grpSpPr>
            <a:xfrm>
              <a:off x="3600" y="1979"/>
              <a:ext cx="1920" cy="1909"/>
              <a:chOff x="3456" y="1392"/>
              <a:chExt cx="1920" cy="1909"/>
            </a:xfrm>
          </p:grpSpPr>
          <p:sp>
            <p:nvSpPr>
              <p:cNvPr id="33808" name="Text Box 11"/>
              <p:cNvSpPr txBox="1"/>
              <p:nvPr/>
            </p:nvSpPr>
            <p:spPr>
              <a:xfrm>
                <a:off x="3495" y="1392"/>
                <a:ext cx="1874" cy="1909"/>
              </a:xfrm>
              <a:prstGeom prst="rect">
                <a:avLst/>
              </a:prstGeom>
              <a:noFill/>
              <a:ln w="9525">
                <a:noFill/>
              </a:ln>
            </p:spPr>
            <p:txBody>
              <a:bodyPr wrap="none" lIns="90000" tIns="46800" rIns="90000" bIns="46800">
                <a:spAutoFit/>
              </a:bodyPr>
              <a:lstStyle/>
              <a:p>
                <a:pPr lvl="0" eaLnBrk="1" hangingPunct="1">
                  <a:lnSpc>
                    <a:spcPct val="85000"/>
                  </a:lnSpc>
                </a:pPr>
                <a:r>
                  <a:rPr lang="zh-CN" altLang="en-US" sz="2000" b="0" dirty="0">
                    <a:latin typeface="Times New Roman" panose="02020603050405020304" pitchFamily="18" charset="0"/>
                    <a:ea typeface="宋体" panose="02010600030101010101" pitchFamily="2" charset="-122"/>
                  </a:rPr>
                  <a:t>学号    课程号    学习成绩</a:t>
                </a:r>
              </a:p>
              <a:p>
                <a:pPr lvl="0" eaLnBrk="1" hangingPunct="1"/>
                <a:r>
                  <a:rPr lang="zh-CN" altLang="en-US" sz="2000" b="0" dirty="0">
                    <a:latin typeface="Times New Roman" panose="02020603050405020304" pitchFamily="18" charset="0"/>
                    <a:ea typeface="宋体" panose="02010600030101010101" pitchFamily="2" charset="-122"/>
                  </a:rPr>
                  <a:t>  </a:t>
                </a:r>
                <a:r>
                  <a:rPr lang="en-US" altLang="zh-CN" sz="2000" b="0">
                    <a:latin typeface="Times New Roman" panose="02020603050405020304" pitchFamily="18" charset="0"/>
                    <a:ea typeface="宋体" panose="02010600030101010101" pitchFamily="2" charset="-122"/>
                  </a:rPr>
                  <a:t>S#           C#        GRADE</a:t>
                </a:r>
              </a:p>
              <a:p>
                <a:pPr lvl="0" eaLnBrk="1" hangingPunct="1"/>
                <a:r>
                  <a:rPr lang="en-US" altLang="zh-CN" sz="2000" b="0">
                    <a:latin typeface="Times New Roman" panose="02020603050405020304" pitchFamily="18" charset="0"/>
                    <a:ea typeface="宋体" panose="02010600030101010101" pitchFamily="2" charset="-122"/>
                  </a:rPr>
                  <a:t>  S1           C1            A  </a:t>
                </a:r>
              </a:p>
              <a:p>
                <a:pPr lvl="0" eaLnBrk="1" hangingPunct="1">
                  <a:lnSpc>
                    <a:spcPct val="85000"/>
                  </a:lnSpc>
                </a:pPr>
                <a:r>
                  <a:rPr lang="en-US" altLang="zh-CN" sz="2000" b="0">
                    <a:latin typeface="Times New Roman" panose="02020603050405020304" pitchFamily="18" charset="0"/>
                    <a:ea typeface="宋体" panose="02010600030101010101" pitchFamily="2" charset="-122"/>
                  </a:rPr>
                  <a:t>  S1           C2            A</a:t>
                </a:r>
              </a:p>
              <a:p>
                <a:pPr lvl="0" eaLnBrk="1" hangingPunct="1">
                  <a:lnSpc>
                    <a:spcPct val="85000"/>
                  </a:lnSpc>
                </a:pPr>
                <a:r>
                  <a:rPr lang="en-US" altLang="zh-CN" sz="2000" b="0">
                    <a:latin typeface="Times New Roman" panose="02020603050405020304" pitchFamily="18" charset="0"/>
                    <a:ea typeface="宋体" panose="02010600030101010101" pitchFamily="2" charset="-122"/>
                  </a:rPr>
                  <a:t>  S1           C3            A </a:t>
                </a:r>
              </a:p>
              <a:p>
                <a:pPr lvl="0" eaLnBrk="1" hangingPunct="1">
                  <a:lnSpc>
                    <a:spcPct val="85000"/>
                  </a:lnSpc>
                </a:pPr>
                <a:r>
                  <a:rPr lang="en-US" altLang="zh-CN" sz="2000" b="0">
                    <a:latin typeface="Times New Roman" panose="02020603050405020304" pitchFamily="18" charset="0"/>
                    <a:ea typeface="宋体" panose="02010600030101010101" pitchFamily="2" charset="-122"/>
                  </a:rPr>
                  <a:t>  S1           C5            B  </a:t>
                </a:r>
              </a:p>
              <a:p>
                <a:pPr lvl="0" eaLnBrk="1" hangingPunct="1">
                  <a:lnSpc>
                    <a:spcPct val="85000"/>
                  </a:lnSpc>
                </a:pPr>
                <a:r>
                  <a:rPr lang="en-US" altLang="zh-CN" sz="2000" b="0">
                    <a:latin typeface="Times New Roman" panose="02020603050405020304" pitchFamily="18" charset="0"/>
                    <a:ea typeface="宋体" panose="02010600030101010101" pitchFamily="2" charset="-122"/>
                  </a:rPr>
                  <a:t>  S2           C1            B </a:t>
                </a:r>
              </a:p>
              <a:p>
                <a:pPr lvl="0" eaLnBrk="1" hangingPunct="1">
                  <a:lnSpc>
                    <a:spcPct val="85000"/>
                  </a:lnSpc>
                </a:pPr>
                <a:r>
                  <a:rPr lang="en-US" altLang="zh-CN" sz="2000" b="0">
                    <a:latin typeface="Times New Roman" panose="02020603050405020304" pitchFamily="18" charset="0"/>
                    <a:ea typeface="宋体" panose="02010600030101010101" pitchFamily="2" charset="-122"/>
                  </a:rPr>
                  <a:t>  S2           C2            C </a:t>
                </a:r>
              </a:p>
              <a:p>
                <a:pPr lvl="0" eaLnBrk="1" hangingPunct="1">
                  <a:lnSpc>
                    <a:spcPct val="85000"/>
                  </a:lnSpc>
                </a:pPr>
                <a:r>
                  <a:rPr lang="en-US" altLang="zh-CN" sz="2000" b="0">
                    <a:latin typeface="Times New Roman" panose="02020603050405020304" pitchFamily="18" charset="0"/>
                    <a:ea typeface="宋体" panose="02010600030101010101" pitchFamily="2" charset="-122"/>
                  </a:rPr>
                  <a:t>  S2           C4            C     </a:t>
                </a:r>
              </a:p>
              <a:p>
                <a:pPr lvl="0" eaLnBrk="1" hangingPunct="1">
                  <a:lnSpc>
                    <a:spcPct val="85000"/>
                  </a:lnSpc>
                </a:pPr>
                <a:r>
                  <a:rPr lang="en-US" altLang="zh-CN" sz="2000" b="0">
                    <a:latin typeface="Times New Roman" panose="02020603050405020304" pitchFamily="18" charset="0"/>
                    <a:ea typeface="宋体" panose="02010600030101010101" pitchFamily="2" charset="-122"/>
                  </a:rPr>
                  <a:t>  S3           C2            B</a:t>
                </a:r>
              </a:p>
              <a:p>
                <a:pPr lvl="0" eaLnBrk="1" hangingPunct="1">
                  <a:lnSpc>
                    <a:spcPct val="85000"/>
                  </a:lnSpc>
                </a:pPr>
                <a:r>
                  <a:rPr lang="en-US" altLang="zh-CN" sz="2000" b="0">
                    <a:latin typeface="Times New Roman" panose="02020603050405020304" pitchFamily="18" charset="0"/>
                    <a:ea typeface="宋体" panose="02010600030101010101" pitchFamily="2" charset="-122"/>
                  </a:rPr>
                  <a:t>   ..              ..             ..</a:t>
                </a:r>
              </a:p>
            </p:txBody>
          </p:sp>
          <p:sp>
            <p:nvSpPr>
              <p:cNvPr id="33809" name="Line 12"/>
              <p:cNvSpPr/>
              <p:nvPr/>
            </p:nvSpPr>
            <p:spPr>
              <a:xfrm>
                <a:off x="3456" y="1392"/>
                <a:ext cx="1920" cy="0"/>
              </a:xfrm>
              <a:prstGeom prst="line">
                <a:avLst/>
              </a:prstGeom>
              <a:ln w="9525" cap="flat" cmpd="sng">
                <a:solidFill>
                  <a:schemeClr val="hlink"/>
                </a:solidFill>
                <a:prstDash val="solid"/>
                <a:headEnd type="none" w="med" len="med"/>
                <a:tailEnd type="none" w="med" len="med"/>
              </a:ln>
            </p:spPr>
          </p:sp>
          <p:sp>
            <p:nvSpPr>
              <p:cNvPr id="33810" name="Line 13"/>
              <p:cNvSpPr/>
              <p:nvPr/>
            </p:nvSpPr>
            <p:spPr>
              <a:xfrm>
                <a:off x="3456" y="3264"/>
                <a:ext cx="1920" cy="0"/>
              </a:xfrm>
              <a:prstGeom prst="line">
                <a:avLst/>
              </a:prstGeom>
              <a:ln w="9525" cap="flat" cmpd="sng">
                <a:solidFill>
                  <a:schemeClr val="hlink"/>
                </a:solidFill>
                <a:prstDash val="solid"/>
                <a:headEnd type="none" w="med" len="med"/>
                <a:tailEnd type="none" w="med" len="med"/>
              </a:ln>
            </p:spPr>
          </p:sp>
          <p:sp>
            <p:nvSpPr>
              <p:cNvPr id="33811" name="Line 14"/>
              <p:cNvSpPr/>
              <p:nvPr/>
            </p:nvSpPr>
            <p:spPr>
              <a:xfrm>
                <a:off x="3456" y="1776"/>
                <a:ext cx="1920" cy="0"/>
              </a:xfrm>
              <a:prstGeom prst="line">
                <a:avLst/>
              </a:prstGeom>
              <a:ln w="9525" cap="flat" cmpd="sng">
                <a:solidFill>
                  <a:schemeClr val="hlink"/>
                </a:solidFill>
                <a:prstDash val="solid"/>
                <a:headEnd type="none" w="med" len="med"/>
                <a:tailEnd type="none" w="med" len="med"/>
              </a:ln>
            </p:spPr>
          </p:sp>
        </p:grpSp>
        <p:sp>
          <p:nvSpPr>
            <p:cNvPr id="33807" name="Text Box 15"/>
            <p:cNvSpPr txBox="1"/>
            <p:nvPr/>
          </p:nvSpPr>
          <p:spPr>
            <a:xfrm>
              <a:off x="3543" y="1689"/>
              <a:ext cx="310" cy="250"/>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a:latin typeface="Times New Roman" panose="02020603050405020304" pitchFamily="18" charset="0"/>
                  <a:ea typeface="宋体" panose="02010600030101010101" pitchFamily="2" charset="-122"/>
                </a:rPr>
                <a:t>SC</a:t>
              </a:r>
            </a:p>
          </p:txBody>
        </p:sp>
      </p:grpSp>
      <p:sp>
        <p:nvSpPr>
          <p:cNvPr id="33798" name="Rectangle 16"/>
          <p:cNvSpPr>
            <a:spLocks noGrp="1"/>
          </p:cNvSpPr>
          <p:nvPr>
            <p:ph type="title"/>
          </p:nvPr>
        </p:nvSpPr>
        <p:spPr>
          <a:xfrm>
            <a:off x="228600" y="76200"/>
            <a:ext cx="2438400" cy="457200"/>
          </a:xfrm>
        </p:spPr>
        <p:txBody>
          <a:bodyPr vert="horz" wrap="square" lIns="91440" tIns="45720" rIns="91440" bIns="45720" anchor="ctr"/>
          <a:lstStyle/>
          <a:p>
            <a:pPr eaLnBrk="1" hangingPunct="1">
              <a:buClr>
                <a:srgbClr val="FF9900"/>
              </a:buClr>
              <a:buSzPct val="150000"/>
            </a:pPr>
            <a:r>
              <a:rPr lang="en-US" altLang="zh-CN" sz="2000" b="1"/>
              <a:t>  </a:t>
            </a:r>
            <a:r>
              <a:rPr lang="zh-CN" altLang="en-US" sz="2000" b="1" dirty="0"/>
              <a:t>关系代数表达式</a:t>
            </a:r>
          </a:p>
        </p:txBody>
      </p:sp>
      <p:sp>
        <p:nvSpPr>
          <p:cNvPr id="33799" name="Text Box 17"/>
          <p:cNvSpPr txBox="1"/>
          <p:nvPr/>
        </p:nvSpPr>
        <p:spPr>
          <a:xfrm>
            <a:off x="533400" y="533400"/>
            <a:ext cx="7558088" cy="1962150"/>
          </a:xfrm>
          <a:prstGeom prst="rect">
            <a:avLst/>
          </a:prstGeom>
          <a:noFill/>
          <a:ln w="9525">
            <a:noFill/>
          </a:ln>
        </p:spPr>
        <p:txBody>
          <a:bodyPr lIns="90000" tIns="46800" rIns="90000" bIns="46800">
            <a:spAutoFit/>
          </a:bodyPr>
          <a:lstStyle/>
          <a:p>
            <a:pPr lvl="0" eaLnBrk="1" hangingPunct="1">
              <a:lnSpc>
                <a:spcPct val="120000"/>
              </a:lnSpc>
              <a:spcBef>
                <a:spcPct val="45000"/>
              </a:spcBef>
            </a:pPr>
            <a:r>
              <a:rPr lang="en-US" altLang="zh-CN" sz="200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设教学数据库中有三个关系：</a:t>
            </a:r>
          </a:p>
          <a:p>
            <a:pPr lvl="0" eaLnBrk="1" hangingPunct="1">
              <a:lnSpc>
                <a:spcPct val="120000"/>
              </a:lnSpc>
              <a:spcBef>
                <a:spcPct val="45000"/>
              </a:spcBef>
            </a:pPr>
            <a:r>
              <a:rPr lang="zh-CN" altLang="en-US" sz="2000" dirty="0">
                <a:latin typeface="Times New Roman" panose="02020603050405020304" pitchFamily="18" charset="0"/>
                <a:ea typeface="宋体" panose="02010600030101010101" pitchFamily="2" charset="-122"/>
              </a:rPr>
              <a:t>                     学生关系</a:t>
            </a:r>
            <a:r>
              <a:rPr lang="en-US" altLang="zh-CN" sz="2000">
                <a:latin typeface="Times New Roman" panose="02020603050405020304" pitchFamily="18" charset="0"/>
                <a:ea typeface="宋体" panose="02010600030101010101" pitchFamily="2" charset="-122"/>
              </a:rPr>
              <a:t>S</a:t>
            </a:r>
            <a:r>
              <a:rPr lang="zh-CN" altLang="en-US" sz="2000" dirty="0">
                <a:latin typeface="Times New Roman" panose="02020603050405020304" pitchFamily="18" charset="0"/>
                <a:ea typeface="宋体" panose="02010600030101010101" pitchFamily="2" charset="-122"/>
              </a:rPr>
              <a:t>（</a:t>
            </a:r>
            <a:r>
              <a:rPr lang="en-US" altLang="zh-CN" sz="2000" u="sng">
                <a:latin typeface="Times New Roman" panose="02020603050405020304" pitchFamily="18" charset="0"/>
                <a:ea typeface="宋体" panose="02010600030101010101" pitchFamily="2" charset="-122"/>
              </a:rPr>
              <a:t>S#</a:t>
            </a:r>
            <a:r>
              <a:rPr lang="zh-CN" altLang="en-US"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SNAME</a:t>
            </a:r>
            <a:r>
              <a:rPr lang="zh-CN" altLang="en-US"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SD</a:t>
            </a:r>
            <a:r>
              <a:rPr lang="zh-CN" altLang="en-US"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AGE </a:t>
            </a:r>
            <a:r>
              <a:rPr lang="zh-CN" altLang="en-US" sz="2000" dirty="0">
                <a:latin typeface="Times New Roman" panose="02020603050405020304" pitchFamily="18" charset="0"/>
                <a:ea typeface="宋体" panose="02010600030101010101" pitchFamily="2" charset="-122"/>
              </a:rPr>
              <a:t>）</a:t>
            </a:r>
          </a:p>
          <a:p>
            <a:pPr lvl="0" eaLnBrk="1" hangingPunct="1">
              <a:lnSpc>
                <a:spcPct val="120000"/>
              </a:lnSpc>
              <a:spcBef>
                <a:spcPct val="45000"/>
              </a:spcBef>
            </a:pPr>
            <a:r>
              <a:rPr lang="zh-CN" altLang="en-US" sz="2000" dirty="0">
                <a:latin typeface="Times New Roman" panose="02020603050405020304" pitchFamily="18" charset="0"/>
                <a:ea typeface="宋体" panose="02010600030101010101" pitchFamily="2" charset="-122"/>
              </a:rPr>
              <a:t>                     课程关系</a:t>
            </a:r>
            <a:r>
              <a:rPr lang="en-US" altLang="zh-CN" sz="2000">
                <a:latin typeface="Times New Roman" panose="02020603050405020304" pitchFamily="18" charset="0"/>
                <a:ea typeface="宋体" panose="02010600030101010101" pitchFamily="2" charset="-122"/>
              </a:rPr>
              <a:t>C</a:t>
            </a:r>
            <a:r>
              <a:rPr lang="zh-CN" altLang="en-US" sz="2000" dirty="0">
                <a:latin typeface="Times New Roman" panose="02020603050405020304" pitchFamily="18" charset="0"/>
                <a:ea typeface="宋体" panose="02010600030101010101" pitchFamily="2" charset="-122"/>
              </a:rPr>
              <a:t>（</a:t>
            </a:r>
            <a:r>
              <a:rPr lang="en-US" altLang="zh-CN" sz="2000" u="sng">
                <a:latin typeface="Times New Roman" panose="02020603050405020304" pitchFamily="18" charset="0"/>
                <a:ea typeface="宋体" panose="02010600030101010101" pitchFamily="2" charset="-122"/>
              </a:rPr>
              <a:t>C#</a:t>
            </a:r>
            <a:r>
              <a:rPr lang="zh-CN" altLang="en-US"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CNAME, TEACHER</a:t>
            </a:r>
            <a:r>
              <a:rPr lang="zh-CN" altLang="en-US" sz="2000" dirty="0">
                <a:latin typeface="Times New Roman" panose="02020603050405020304" pitchFamily="18" charset="0"/>
                <a:ea typeface="宋体" panose="02010600030101010101" pitchFamily="2" charset="-122"/>
              </a:rPr>
              <a:t>）</a:t>
            </a:r>
          </a:p>
          <a:p>
            <a:pPr lvl="0" eaLnBrk="1" hangingPunct="1">
              <a:lnSpc>
                <a:spcPct val="120000"/>
              </a:lnSpc>
              <a:spcBef>
                <a:spcPct val="45000"/>
              </a:spcBef>
            </a:pPr>
            <a:r>
              <a:rPr lang="zh-CN" altLang="en-US" sz="2000" dirty="0">
                <a:latin typeface="Times New Roman" panose="02020603050405020304" pitchFamily="18" charset="0"/>
                <a:ea typeface="宋体" panose="02010600030101010101" pitchFamily="2" charset="-122"/>
              </a:rPr>
              <a:t>                     学习关系</a:t>
            </a:r>
            <a:r>
              <a:rPr lang="en-US" altLang="zh-CN" sz="2000">
                <a:latin typeface="Times New Roman" panose="02020603050405020304" pitchFamily="18" charset="0"/>
                <a:ea typeface="宋体" panose="02010600030101010101" pitchFamily="2" charset="-122"/>
              </a:rPr>
              <a:t>SC</a:t>
            </a:r>
            <a:r>
              <a:rPr lang="zh-CN" altLang="en-US" sz="2000" dirty="0">
                <a:latin typeface="Times New Roman" panose="02020603050405020304" pitchFamily="18" charset="0"/>
                <a:ea typeface="宋体" panose="02010600030101010101" pitchFamily="2" charset="-122"/>
              </a:rPr>
              <a:t>（</a:t>
            </a:r>
            <a:r>
              <a:rPr lang="en-US" altLang="zh-CN" sz="2000" u="sng">
                <a:latin typeface="Times New Roman" panose="02020603050405020304" pitchFamily="18" charset="0"/>
                <a:ea typeface="宋体" panose="02010600030101010101" pitchFamily="2" charset="-122"/>
              </a:rPr>
              <a:t>S#</a:t>
            </a:r>
            <a:r>
              <a:rPr lang="zh-CN" altLang="en-US" sz="2000" u="sng" dirty="0">
                <a:latin typeface="Times New Roman" panose="02020603050405020304" pitchFamily="18" charset="0"/>
                <a:ea typeface="宋体" panose="02010600030101010101" pitchFamily="2" charset="-122"/>
              </a:rPr>
              <a:t>，</a:t>
            </a:r>
            <a:r>
              <a:rPr lang="en-US" altLang="zh-CN" sz="2000" u="sng">
                <a:latin typeface="Times New Roman" panose="02020603050405020304" pitchFamily="18" charset="0"/>
                <a:ea typeface="宋体" panose="02010600030101010101" pitchFamily="2" charset="-122"/>
              </a:rPr>
              <a:t>C#</a:t>
            </a:r>
            <a:r>
              <a:rPr lang="zh-CN" altLang="en-US"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GRADE</a:t>
            </a:r>
            <a:r>
              <a:rPr lang="zh-CN" altLang="en-US" sz="2000" dirty="0">
                <a:latin typeface="Times New Roman" panose="02020603050405020304" pitchFamily="18" charset="0"/>
                <a:ea typeface="宋体" panose="02010600030101010101" pitchFamily="2" charset="-122"/>
              </a:rPr>
              <a:t>）</a:t>
            </a:r>
          </a:p>
        </p:txBody>
      </p:sp>
      <p:sp>
        <p:nvSpPr>
          <p:cNvPr id="33800" name="Text Box 18"/>
          <p:cNvSpPr txBox="1"/>
          <p:nvPr/>
        </p:nvSpPr>
        <p:spPr>
          <a:xfrm>
            <a:off x="457200" y="2681288"/>
            <a:ext cx="6629400" cy="400050"/>
          </a:xfrm>
          <a:prstGeom prst="rect">
            <a:avLst/>
          </a:prstGeom>
          <a:noFill/>
          <a:ln w="9525">
            <a:noFill/>
          </a:ln>
        </p:spPr>
        <p:txBody>
          <a:bodyPr lIns="90000" tIns="46800" rIns="90000" bIns="46800">
            <a:spAutoFit/>
          </a:bodyPr>
          <a:lstStyle/>
          <a:p>
            <a:pPr lvl="0" eaLnBrk="1" hangingPunct="1">
              <a:spcBef>
                <a:spcPct val="30000"/>
              </a:spcBef>
            </a:pPr>
            <a:r>
              <a:rPr lang="zh-CN" altLang="en-US" sz="2000" b="0" dirty="0">
                <a:latin typeface="Times New Roman" panose="02020603050405020304" pitchFamily="18" charset="0"/>
                <a:ea typeface="宋体" panose="02010600030101010101" pitchFamily="2" charset="-122"/>
              </a:rPr>
              <a:t>例</a:t>
            </a:r>
            <a:r>
              <a:rPr lang="en-US" altLang="zh-CN" sz="2000" b="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检索学习课程号为</a:t>
            </a:r>
            <a:r>
              <a:rPr lang="en-US" altLang="zh-CN" sz="2000">
                <a:latin typeface="Times New Roman" panose="02020603050405020304" pitchFamily="18" charset="0"/>
                <a:ea typeface="宋体" panose="02010600030101010101" pitchFamily="2" charset="-122"/>
              </a:rPr>
              <a:t>C2</a:t>
            </a:r>
            <a:r>
              <a:rPr lang="zh-CN" altLang="en-US" sz="2000" dirty="0">
                <a:latin typeface="Times New Roman" panose="02020603050405020304" pitchFamily="18" charset="0"/>
                <a:ea typeface="宋体" panose="02010600030101010101" pitchFamily="2" charset="-122"/>
              </a:rPr>
              <a:t>的学生学号与成绩</a:t>
            </a:r>
          </a:p>
        </p:txBody>
      </p:sp>
      <p:sp>
        <p:nvSpPr>
          <p:cNvPr id="390163" name="Oval 19"/>
          <p:cNvSpPr/>
          <p:nvPr/>
        </p:nvSpPr>
        <p:spPr>
          <a:xfrm>
            <a:off x="5348288" y="4662488"/>
            <a:ext cx="2895600" cy="381000"/>
          </a:xfrm>
          <a:prstGeom prst="ellipse">
            <a:avLst/>
          </a:prstGeom>
          <a:solidFill>
            <a:schemeClr val="hlink">
              <a:alpha val="50195"/>
            </a:schemeClr>
          </a:solidFill>
          <a:ln w="9525" cap="flat" cmpd="sng">
            <a:solidFill>
              <a:srgbClr val="FF0000"/>
            </a:solidFill>
            <a:prstDash val="solid"/>
            <a:headEnd type="none" w="med" len="med"/>
            <a:tailEnd type="none" w="med" len="med"/>
          </a:ln>
        </p:spPr>
        <p:txBody>
          <a:bodyPr wrap="none"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390164" name="Oval 20"/>
          <p:cNvSpPr/>
          <p:nvPr/>
        </p:nvSpPr>
        <p:spPr>
          <a:xfrm>
            <a:off x="5348288" y="5729288"/>
            <a:ext cx="2895600" cy="381000"/>
          </a:xfrm>
          <a:prstGeom prst="ellipse">
            <a:avLst/>
          </a:prstGeom>
          <a:solidFill>
            <a:schemeClr val="hlink">
              <a:alpha val="50195"/>
            </a:schemeClr>
          </a:solidFill>
          <a:ln w="9525" cap="flat" cmpd="sng">
            <a:solidFill>
              <a:srgbClr val="FF0000"/>
            </a:solidFill>
            <a:prstDash val="solid"/>
            <a:headEnd type="none" w="med" len="med"/>
            <a:tailEnd type="none" w="med" len="med"/>
          </a:ln>
        </p:spPr>
        <p:txBody>
          <a:bodyPr wrap="none"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390165" name="Oval 21"/>
          <p:cNvSpPr/>
          <p:nvPr/>
        </p:nvSpPr>
        <p:spPr>
          <a:xfrm>
            <a:off x="5348288" y="6262688"/>
            <a:ext cx="2895600" cy="381000"/>
          </a:xfrm>
          <a:prstGeom prst="ellipse">
            <a:avLst/>
          </a:prstGeom>
          <a:solidFill>
            <a:schemeClr val="hlink">
              <a:alpha val="50195"/>
            </a:schemeClr>
          </a:solidFill>
          <a:ln w="9525" cap="flat" cmpd="sng">
            <a:solidFill>
              <a:srgbClr val="FF0000"/>
            </a:solidFill>
            <a:prstDash val="solid"/>
            <a:headEnd type="none" w="med" len="med"/>
            <a:tailEnd type="none" w="med" len="med"/>
          </a:ln>
        </p:spPr>
        <p:txBody>
          <a:bodyPr wrap="none"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390166" name="Text Box 22"/>
          <p:cNvSpPr txBox="1"/>
          <p:nvPr/>
        </p:nvSpPr>
        <p:spPr>
          <a:xfrm>
            <a:off x="685800" y="5789613"/>
            <a:ext cx="4579938" cy="823912"/>
          </a:xfrm>
          <a:prstGeom prst="rect">
            <a:avLst/>
          </a:prstGeom>
          <a:noFill/>
          <a:ln w="9525">
            <a:noFill/>
          </a:ln>
        </p:spPr>
        <p:txBody>
          <a:bodyPr wrap="none" lIns="90000" tIns="46800" rIns="90000" bIns="46800">
            <a:spAutoFit/>
          </a:bodyPr>
          <a:lstStyle/>
          <a:p>
            <a:pPr lvl="0" eaLnBrk="1" hangingPunct="1">
              <a:spcBef>
                <a:spcPct val="30000"/>
              </a:spcBef>
            </a:pPr>
            <a:r>
              <a:rPr lang="en-US" altLang="zh-CN" sz="4800" b="0" err="1">
                <a:solidFill>
                  <a:srgbClr val="FFFF00"/>
                </a:solidFill>
                <a:latin typeface="Times New Roman" panose="02020603050405020304" pitchFamily="18" charset="0"/>
                <a:ea typeface="Times New Roman" panose="02020603050405020304" pitchFamily="18" charset="0"/>
              </a:rPr>
              <a:t>π</a:t>
            </a:r>
            <a:r>
              <a:rPr lang="en-US" altLang="zh-CN" b="0" err="1">
                <a:solidFill>
                  <a:srgbClr val="FFFF00"/>
                </a:solidFill>
                <a:latin typeface="Times New Roman" panose="02020603050405020304" pitchFamily="18" charset="0"/>
                <a:ea typeface="Times New Roman" panose="02020603050405020304" pitchFamily="18" charset="0"/>
              </a:rPr>
              <a:t>S</a:t>
            </a:r>
            <a:r>
              <a:rPr lang="en-US" altLang="zh-CN" b="0">
                <a:solidFill>
                  <a:srgbClr val="FFFF00"/>
                </a:solidFill>
                <a:latin typeface="Times New Roman" panose="02020603050405020304" pitchFamily="18" charset="0"/>
                <a:ea typeface="Times New Roman" panose="02020603050405020304" pitchFamily="18" charset="0"/>
              </a:rPr>
              <a:t># ,</a:t>
            </a:r>
            <a:r>
              <a:rPr lang="en-US" altLang="zh-CN" b="0" err="1">
                <a:solidFill>
                  <a:srgbClr val="FFFF00"/>
                </a:solidFill>
                <a:latin typeface="Times New Roman" panose="02020603050405020304" pitchFamily="18" charset="0"/>
                <a:ea typeface="Times New Roman" panose="02020603050405020304" pitchFamily="18" charset="0"/>
              </a:rPr>
              <a:t>GRADE</a:t>
            </a:r>
            <a:r>
              <a:rPr lang="en-US" altLang="zh-CN" sz="3600" b="0" err="1">
                <a:solidFill>
                  <a:srgbClr val="FFFF00"/>
                </a:solidFill>
                <a:latin typeface="Times New Roman" panose="02020603050405020304" pitchFamily="18" charset="0"/>
                <a:ea typeface="宋体" panose="02010600030101010101" pitchFamily="2" charset="-122"/>
              </a:rPr>
              <a:t>(</a:t>
            </a:r>
            <a:r>
              <a:rPr lang="en-US" altLang="zh-CN" sz="4400" b="0" i="1" err="1">
                <a:solidFill>
                  <a:srgbClr val="FFFF00"/>
                </a:solidFill>
                <a:latin typeface="Times New Roman" panose="02020603050405020304" pitchFamily="18" charset="0"/>
                <a:ea typeface="Times New Roman" panose="02020603050405020304" pitchFamily="18" charset="0"/>
              </a:rPr>
              <a:t>σ</a:t>
            </a:r>
            <a:r>
              <a:rPr lang="en-US" altLang="zh-CN" sz="3600" b="0" i="1">
                <a:solidFill>
                  <a:srgbClr val="FFFF00"/>
                </a:solidFill>
                <a:latin typeface="Times New Roman" panose="02020603050405020304" pitchFamily="18" charset="0"/>
                <a:ea typeface="Times New Roman" panose="02020603050405020304" pitchFamily="18" charset="0"/>
              </a:rPr>
              <a:t> </a:t>
            </a:r>
            <a:r>
              <a:rPr lang="en-US" altLang="zh-CN" b="0">
                <a:solidFill>
                  <a:srgbClr val="FFFF00"/>
                </a:solidFill>
                <a:latin typeface="Times New Roman" panose="02020603050405020304" pitchFamily="18" charset="0"/>
                <a:ea typeface="Times New Roman" panose="02020603050405020304" pitchFamily="18" charset="0"/>
              </a:rPr>
              <a:t>C# =‘C2’ </a:t>
            </a:r>
            <a:r>
              <a:rPr lang="en-US" altLang="zh-CN" sz="3600" b="0">
                <a:solidFill>
                  <a:srgbClr val="FFFF00"/>
                </a:solidFill>
                <a:latin typeface="Times New Roman" panose="02020603050405020304" pitchFamily="18" charset="0"/>
                <a:ea typeface="Times New Roman" panose="02020603050405020304" pitchFamily="18" charset="0"/>
              </a:rPr>
              <a:t>(</a:t>
            </a:r>
            <a:r>
              <a:rPr lang="en-US" altLang="zh-CN" sz="2800" b="0">
                <a:solidFill>
                  <a:srgbClr val="FFFF00"/>
                </a:solidFill>
                <a:latin typeface="Times New Roman" panose="02020603050405020304" pitchFamily="18" charset="0"/>
                <a:ea typeface="宋体" panose="02010600030101010101" pitchFamily="2" charset="-122"/>
              </a:rPr>
              <a:t>SC</a:t>
            </a:r>
            <a:r>
              <a:rPr lang="en-US" altLang="zh-CN" sz="3600" b="0">
                <a:solidFill>
                  <a:srgbClr val="FFFF00"/>
                </a:solidFill>
                <a:latin typeface="Times New Roman" panose="02020603050405020304" pitchFamily="18" charset="0"/>
                <a:ea typeface="Times New Roman" panose="02020603050405020304" pitchFamily="18" charset="0"/>
              </a:rPr>
              <a:t>)</a:t>
            </a:r>
            <a:r>
              <a:rPr lang="en-US" altLang="zh-CN" sz="3600" b="0">
                <a:solidFill>
                  <a:srgbClr val="FFFF00"/>
                </a:solidFill>
                <a:latin typeface="Times New Roman" panose="02020603050405020304" pitchFamily="18" charset="0"/>
                <a:ea typeface="宋体" panose="02010600030101010101" pitchFamily="2" charset="-122"/>
              </a:rPr>
              <a:t>)</a:t>
            </a:r>
          </a:p>
        </p:txBody>
      </p:sp>
      <p:sp>
        <p:nvSpPr>
          <p:cNvPr id="390167" name="Rectangle 23"/>
          <p:cNvSpPr/>
          <p:nvPr/>
        </p:nvSpPr>
        <p:spPr>
          <a:xfrm>
            <a:off x="990600" y="3214688"/>
            <a:ext cx="1493838" cy="396875"/>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i="1">
                <a:latin typeface="Times New Roman" panose="02020603050405020304" pitchFamily="18" charset="0"/>
                <a:ea typeface="Times New Roman" panose="02020603050405020304" pitchFamily="18" charset="0"/>
              </a:rPr>
              <a:t>σ </a:t>
            </a:r>
            <a:r>
              <a:rPr lang="en-US" altLang="zh-CN" sz="1000" b="0">
                <a:latin typeface="Times New Roman" panose="02020603050405020304" pitchFamily="18" charset="0"/>
                <a:ea typeface="Times New Roman" panose="02020603050405020304" pitchFamily="18" charset="0"/>
              </a:rPr>
              <a:t>C# =‘C2’ </a:t>
            </a:r>
            <a:r>
              <a:rPr lang="en-US" altLang="zh-CN" sz="2000" b="0">
                <a:latin typeface="Times New Roman" panose="02020603050405020304" pitchFamily="18" charset="0"/>
                <a:ea typeface="Times New Roman" panose="02020603050405020304" pitchFamily="18" charset="0"/>
              </a:rPr>
              <a:t>(</a:t>
            </a:r>
            <a:r>
              <a:rPr lang="en-US" altLang="zh-CN" sz="2000" b="0">
                <a:latin typeface="Times New Roman" panose="02020603050405020304" pitchFamily="18" charset="0"/>
                <a:ea typeface="宋体" panose="02010600030101010101" pitchFamily="2" charset="-122"/>
              </a:rPr>
              <a:t>SC</a:t>
            </a:r>
            <a:r>
              <a:rPr lang="en-US" altLang="zh-CN" sz="2000" b="0">
                <a:latin typeface="Times New Roman" panose="02020603050405020304" pitchFamily="18" charset="0"/>
                <a:ea typeface="Times New Roman" panose="02020603050405020304" pitchFamily="18" charset="0"/>
              </a:rPr>
              <a:t>)</a:t>
            </a:r>
          </a:p>
        </p:txBody>
      </p:sp>
    </p:spTree>
  </p:cSld>
  <p:clrMapOvr>
    <a:masterClrMapping/>
  </p:clrMapOvr>
  <p:transition advTm="5252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016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90164"/>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3901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90146"/>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39014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901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animBg="1"/>
      <p:bldP spid="390163" grpId="0" animBg="1"/>
      <p:bldP spid="390164" grpId="0" animBg="1"/>
      <p:bldP spid="390165" grpId="0" animBg="1"/>
      <p:bldP spid="390166" grpId="0" build="p"/>
      <p:bldP spid="39016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p:nvPr/>
        </p:nvSpPr>
        <p:spPr>
          <a:xfrm>
            <a:off x="990600" y="3108325"/>
            <a:ext cx="914400" cy="2286000"/>
          </a:xfrm>
          <a:prstGeom prst="rect">
            <a:avLst/>
          </a:prstGeom>
          <a:gradFill rotWithShape="0">
            <a:gsLst>
              <a:gs pos="0">
                <a:srgbClr val="764700"/>
              </a:gs>
              <a:gs pos="100000">
                <a:srgbClr val="FF9900"/>
              </a:gs>
            </a:gsLst>
            <a:lin ang="0" scaled="1"/>
            <a:tileRect/>
          </a:gradFill>
          <a:ln w="9525" cap="flat" cmpd="sng">
            <a:solidFill>
              <a:schemeClr val="hlink"/>
            </a:solidFill>
            <a:prstDash val="solid"/>
            <a:miter/>
            <a:headEnd type="none" w="med" len="med"/>
            <a:tailEnd type="none" w="med" len="med"/>
          </a:ln>
        </p:spPr>
        <p:txBody>
          <a:bodyPr wrap="none"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391171" name="Rectangle 3"/>
          <p:cNvSpPr/>
          <p:nvPr/>
        </p:nvSpPr>
        <p:spPr>
          <a:xfrm>
            <a:off x="0" y="3108325"/>
            <a:ext cx="914400" cy="2286000"/>
          </a:xfrm>
          <a:prstGeom prst="rect">
            <a:avLst/>
          </a:prstGeom>
          <a:gradFill rotWithShape="0">
            <a:gsLst>
              <a:gs pos="0">
                <a:srgbClr val="764700"/>
              </a:gs>
              <a:gs pos="100000">
                <a:srgbClr val="FF9900"/>
              </a:gs>
            </a:gsLst>
            <a:lin ang="0" scaled="1"/>
            <a:tileRect/>
          </a:gradFill>
          <a:ln w="9525" cap="flat" cmpd="sng">
            <a:solidFill>
              <a:schemeClr val="hlink"/>
            </a:solidFill>
            <a:prstDash val="solid"/>
            <a:miter/>
            <a:headEnd type="none" w="med" len="med"/>
            <a:tailEnd type="none" w="med" len="med"/>
          </a:ln>
        </p:spPr>
        <p:txBody>
          <a:bodyPr wrap="none"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grpSp>
        <p:nvGrpSpPr>
          <p:cNvPr id="34820" name="Group 4"/>
          <p:cNvGrpSpPr/>
          <p:nvPr/>
        </p:nvGrpSpPr>
        <p:grpSpPr>
          <a:xfrm>
            <a:off x="5257800" y="457200"/>
            <a:ext cx="3644900" cy="2438400"/>
            <a:chOff x="3312" y="144"/>
            <a:chExt cx="2306" cy="2018"/>
          </a:xfrm>
        </p:grpSpPr>
        <p:grpSp>
          <p:nvGrpSpPr>
            <p:cNvPr id="34856" name="Group 5"/>
            <p:cNvGrpSpPr/>
            <p:nvPr/>
          </p:nvGrpSpPr>
          <p:grpSpPr>
            <a:xfrm>
              <a:off x="3696" y="290"/>
              <a:ext cx="1922" cy="1872"/>
              <a:chOff x="3456" y="1392"/>
              <a:chExt cx="1922" cy="1872"/>
            </a:xfrm>
          </p:grpSpPr>
          <p:sp>
            <p:nvSpPr>
              <p:cNvPr id="34858" name="Text Box 6"/>
              <p:cNvSpPr txBox="1"/>
              <p:nvPr/>
            </p:nvSpPr>
            <p:spPr>
              <a:xfrm>
                <a:off x="3496" y="1426"/>
                <a:ext cx="1882" cy="1661"/>
              </a:xfrm>
              <a:prstGeom prst="rect">
                <a:avLst/>
              </a:prstGeom>
              <a:noFill/>
              <a:ln w="9525">
                <a:noFill/>
              </a:ln>
            </p:spPr>
            <p:txBody>
              <a:bodyPr wrap="none" lIns="90000" tIns="46800" rIns="90000" bIns="46800">
                <a:spAutoFit/>
              </a:bodyPr>
              <a:lstStyle/>
              <a:p>
                <a:pPr lvl="0" eaLnBrk="1" hangingPunct="1">
                  <a:lnSpc>
                    <a:spcPct val="70000"/>
                  </a:lnSpc>
                </a:pPr>
                <a:r>
                  <a:rPr lang="zh-CN" altLang="en-US" sz="2000" b="0" dirty="0">
                    <a:latin typeface="Times New Roman" panose="02020603050405020304" pitchFamily="18" charset="0"/>
                    <a:ea typeface="宋体" panose="02010600030101010101" pitchFamily="2" charset="-122"/>
                  </a:rPr>
                  <a:t>学号    课程号    学习成绩</a:t>
                </a:r>
              </a:p>
              <a:p>
                <a:pPr lvl="0" eaLnBrk="1" hangingPunct="1">
                  <a:lnSpc>
                    <a:spcPct val="70000"/>
                  </a:lnSpc>
                </a:pPr>
                <a:r>
                  <a:rPr lang="zh-CN" altLang="en-US" sz="2000" b="0" dirty="0">
                    <a:latin typeface="Times New Roman" panose="02020603050405020304" pitchFamily="18" charset="0"/>
                    <a:ea typeface="宋体" panose="02010600030101010101" pitchFamily="2" charset="-122"/>
                  </a:rPr>
                  <a:t>  </a:t>
                </a:r>
                <a:r>
                  <a:rPr lang="en-US" altLang="zh-CN" sz="2000" b="0">
                    <a:latin typeface="Times New Roman" panose="02020603050405020304" pitchFamily="18" charset="0"/>
                    <a:ea typeface="宋体" panose="02010600030101010101" pitchFamily="2" charset="-122"/>
                  </a:rPr>
                  <a:t>S#           C#        GRADE</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S1           C1            A  </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S1           C2            A</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S1           C3            A </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S1           C5            B  </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S2           C1            B </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S2           C2            C </a:t>
                </a:r>
              </a:p>
              <a:p>
                <a:pPr lvl="0" eaLnBrk="1" hangingPunct="1">
                  <a:lnSpc>
                    <a:spcPct val="70000"/>
                  </a:lnSpc>
                </a:pPr>
                <a:r>
                  <a:rPr lang="en-US" altLang="zh-CN" sz="2000" b="0">
                    <a:latin typeface="Times New Roman" panose="02020603050405020304" pitchFamily="18" charset="0"/>
                    <a:ea typeface="宋体" panose="02010600030101010101" pitchFamily="2" charset="-122"/>
                  </a:rPr>
                  <a:t>   ..              ..             ..</a:t>
                </a:r>
              </a:p>
            </p:txBody>
          </p:sp>
          <p:sp>
            <p:nvSpPr>
              <p:cNvPr id="34859" name="Line 7"/>
              <p:cNvSpPr/>
              <p:nvPr/>
            </p:nvSpPr>
            <p:spPr>
              <a:xfrm>
                <a:off x="3456" y="1392"/>
                <a:ext cx="1920" cy="0"/>
              </a:xfrm>
              <a:prstGeom prst="line">
                <a:avLst/>
              </a:prstGeom>
              <a:ln w="9525" cap="flat" cmpd="sng">
                <a:solidFill>
                  <a:schemeClr val="hlink"/>
                </a:solidFill>
                <a:prstDash val="solid"/>
                <a:headEnd type="none" w="med" len="med"/>
                <a:tailEnd type="none" w="med" len="med"/>
              </a:ln>
            </p:spPr>
          </p:sp>
          <p:sp>
            <p:nvSpPr>
              <p:cNvPr id="34860" name="Line 8"/>
              <p:cNvSpPr/>
              <p:nvPr/>
            </p:nvSpPr>
            <p:spPr>
              <a:xfrm>
                <a:off x="3456" y="3264"/>
                <a:ext cx="1920" cy="0"/>
              </a:xfrm>
              <a:prstGeom prst="line">
                <a:avLst/>
              </a:prstGeom>
              <a:ln w="9525" cap="flat" cmpd="sng">
                <a:solidFill>
                  <a:schemeClr val="hlink"/>
                </a:solidFill>
                <a:prstDash val="solid"/>
                <a:headEnd type="none" w="med" len="med"/>
                <a:tailEnd type="none" w="med" len="med"/>
              </a:ln>
            </p:spPr>
          </p:sp>
          <p:sp>
            <p:nvSpPr>
              <p:cNvPr id="34861" name="Line 9"/>
              <p:cNvSpPr/>
              <p:nvPr/>
            </p:nvSpPr>
            <p:spPr>
              <a:xfrm>
                <a:off x="3456" y="1776"/>
                <a:ext cx="1920" cy="0"/>
              </a:xfrm>
              <a:prstGeom prst="line">
                <a:avLst/>
              </a:prstGeom>
              <a:ln w="9525" cap="flat" cmpd="sng">
                <a:solidFill>
                  <a:schemeClr val="hlink"/>
                </a:solidFill>
                <a:prstDash val="solid"/>
                <a:headEnd type="none" w="med" len="med"/>
                <a:tailEnd type="none" w="med" len="med"/>
              </a:ln>
            </p:spPr>
          </p:sp>
        </p:grpSp>
        <p:sp>
          <p:nvSpPr>
            <p:cNvPr id="34857" name="Text Box 10"/>
            <p:cNvSpPr txBox="1"/>
            <p:nvPr/>
          </p:nvSpPr>
          <p:spPr>
            <a:xfrm>
              <a:off x="3312" y="144"/>
              <a:ext cx="311" cy="328"/>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a:latin typeface="Times New Roman" panose="02020603050405020304" pitchFamily="18" charset="0"/>
                  <a:ea typeface="宋体" panose="02010600030101010101" pitchFamily="2" charset="-122"/>
                </a:rPr>
                <a:t>SC</a:t>
              </a:r>
            </a:p>
          </p:txBody>
        </p:sp>
      </p:grpSp>
      <p:grpSp>
        <p:nvGrpSpPr>
          <p:cNvPr id="34821" name="Group 11"/>
          <p:cNvGrpSpPr/>
          <p:nvPr/>
        </p:nvGrpSpPr>
        <p:grpSpPr>
          <a:xfrm>
            <a:off x="0" y="533400"/>
            <a:ext cx="4876800" cy="2111375"/>
            <a:chOff x="240" y="2294"/>
            <a:chExt cx="3072" cy="1677"/>
          </a:xfrm>
        </p:grpSpPr>
        <p:grpSp>
          <p:nvGrpSpPr>
            <p:cNvPr id="34847" name="Group 12"/>
            <p:cNvGrpSpPr/>
            <p:nvPr/>
          </p:nvGrpSpPr>
          <p:grpSpPr>
            <a:xfrm>
              <a:off x="576" y="2486"/>
              <a:ext cx="2736" cy="1485"/>
              <a:chOff x="336" y="576"/>
              <a:chExt cx="2736" cy="1485"/>
            </a:xfrm>
          </p:grpSpPr>
          <p:sp>
            <p:nvSpPr>
              <p:cNvPr id="34849" name="Text Box 13"/>
              <p:cNvSpPr txBox="1"/>
              <p:nvPr/>
            </p:nvSpPr>
            <p:spPr>
              <a:xfrm>
                <a:off x="375" y="636"/>
                <a:ext cx="2674" cy="1425"/>
              </a:xfrm>
              <a:prstGeom prst="rect">
                <a:avLst/>
              </a:prstGeom>
              <a:noFill/>
              <a:ln w="9525">
                <a:noFill/>
              </a:ln>
            </p:spPr>
            <p:txBody>
              <a:bodyPr wrap="none" lIns="90000" tIns="46800" rIns="90000" bIns="46800">
                <a:spAutoFit/>
              </a:bodyPr>
              <a:lstStyle/>
              <a:p>
                <a:pPr lvl="0" eaLnBrk="1" hangingPunct="1">
                  <a:lnSpc>
                    <a:spcPct val="70000"/>
                  </a:lnSpc>
                </a:pPr>
                <a:r>
                  <a:rPr lang="zh-CN" altLang="en-US" sz="2000" b="0" dirty="0">
                    <a:latin typeface="Times New Roman" panose="02020603050405020304" pitchFamily="18" charset="0"/>
                    <a:ea typeface="宋体" panose="02010600030101010101" pitchFamily="2" charset="-122"/>
                  </a:rPr>
                  <a:t>学号   学生姓名   所属系名  学生年龄</a:t>
                </a:r>
              </a:p>
              <a:p>
                <a:pPr lvl="0" eaLnBrk="1" hangingPunct="1">
                  <a:lnSpc>
                    <a:spcPct val="70000"/>
                  </a:lnSpc>
                </a:pPr>
                <a:r>
                  <a:rPr lang="zh-CN" altLang="en-US" sz="2000" b="0" dirty="0">
                    <a:latin typeface="Times New Roman" panose="02020603050405020304" pitchFamily="18" charset="0"/>
                    <a:ea typeface="宋体" panose="02010600030101010101" pitchFamily="2" charset="-122"/>
                  </a:rPr>
                  <a:t> </a:t>
                </a:r>
                <a:r>
                  <a:rPr lang="en-US" altLang="zh-CN" sz="2000" b="0">
                    <a:latin typeface="Times New Roman" panose="02020603050405020304" pitchFamily="18" charset="0"/>
                    <a:ea typeface="宋体" panose="02010600030101010101" pitchFamily="2" charset="-122"/>
                  </a:rPr>
                  <a:t>S#      SNAME           SD            SA</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S1            A                CS             20</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S2            B                CS             21</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S3            C                MA           19</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S4            D                CI             19</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S5            E                MA           20</a:t>
                </a:r>
              </a:p>
              <a:p>
                <a:pPr lvl="0" eaLnBrk="1" hangingPunct="1">
                  <a:lnSpc>
                    <a:spcPct val="70000"/>
                  </a:lnSpc>
                </a:pPr>
                <a:r>
                  <a:rPr lang="en-US" altLang="zh-CN" sz="2000" b="0">
                    <a:latin typeface="Times New Roman" panose="02020603050405020304" pitchFamily="18" charset="0"/>
                    <a:ea typeface="宋体" panose="02010600030101010101" pitchFamily="2" charset="-122"/>
                  </a:rPr>
                  <a:t> ..              ..                   ..              ..</a:t>
                </a:r>
              </a:p>
            </p:txBody>
          </p:sp>
          <p:sp>
            <p:nvSpPr>
              <p:cNvPr id="34850" name="Line 14"/>
              <p:cNvSpPr/>
              <p:nvPr/>
            </p:nvSpPr>
            <p:spPr>
              <a:xfrm>
                <a:off x="336" y="576"/>
                <a:ext cx="2736" cy="0"/>
              </a:xfrm>
              <a:prstGeom prst="line">
                <a:avLst/>
              </a:prstGeom>
              <a:ln w="12700" cap="flat" cmpd="sng">
                <a:solidFill>
                  <a:schemeClr val="hlink"/>
                </a:solidFill>
                <a:prstDash val="solid"/>
                <a:headEnd type="none" w="med" len="med"/>
                <a:tailEnd type="none" w="med" len="med"/>
              </a:ln>
            </p:spPr>
          </p:sp>
          <p:sp>
            <p:nvSpPr>
              <p:cNvPr id="34851" name="Line 15"/>
              <p:cNvSpPr/>
              <p:nvPr/>
            </p:nvSpPr>
            <p:spPr>
              <a:xfrm>
                <a:off x="816" y="576"/>
                <a:ext cx="0" cy="1440"/>
              </a:xfrm>
              <a:prstGeom prst="line">
                <a:avLst/>
              </a:prstGeom>
              <a:ln w="12700" cap="flat" cmpd="sng">
                <a:solidFill>
                  <a:schemeClr val="hlink"/>
                </a:solidFill>
                <a:prstDash val="solid"/>
                <a:headEnd type="none" w="med" len="med"/>
                <a:tailEnd type="none" w="med" len="med"/>
              </a:ln>
            </p:spPr>
          </p:sp>
          <p:sp>
            <p:nvSpPr>
              <p:cNvPr id="34852" name="Line 16"/>
              <p:cNvSpPr/>
              <p:nvPr/>
            </p:nvSpPr>
            <p:spPr>
              <a:xfrm>
                <a:off x="1584" y="576"/>
                <a:ext cx="0" cy="1440"/>
              </a:xfrm>
              <a:prstGeom prst="line">
                <a:avLst/>
              </a:prstGeom>
              <a:ln w="12700" cap="flat" cmpd="sng">
                <a:solidFill>
                  <a:schemeClr val="hlink"/>
                </a:solidFill>
                <a:prstDash val="solid"/>
                <a:headEnd type="none" w="med" len="med"/>
                <a:tailEnd type="none" w="med" len="med"/>
              </a:ln>
            </p:spPr>
          </p:sp>
          <p:sp>
            <p:nvSpPr>
              <p:cNvPr id="34853" name="Line 17"/>
              <p:cNvSpPr/>
              <p:nvPr/>
            </p:nvSpPr>
            <p:spPr>
              <a:xfrm>
                <a:off x="2304" y="576"/>
                <a:ext cx="0" cy="1440"/>
              </a:xfrm>
              <a:prstGeom prst="line">
                <a:avLst/>
              </a:prstGeom>
              <a:ln w="12700" cap="flat" cmpd="sng">
                <a:solidFill>
                  <a:schemeClr val="hlink"/>
                </a:solidFill>
                <a:prstDash val="solid"/>
                <a:headEnd type="none" w="med" len="med"/>
                <a:tailEnd type="none" w="med" len="med"/>
              </a:ln>
            </p:spPr>
          </p:sp>
          <p:sp>
            <p:nvSpPr>
              <p:cNvPr id="34854" name="Line 18"/>
              <p:cNvSpPr/>
              <p:nvPr/>
            </p:nvSpPr>
            <p:spPr>
              <a:xfrm>
                <a:off x="336" y="994"/>
                <a:ext cx="2736" cy="0"/>
              </a:xfrm>
              <a:prstGeom prst="line">
                <a:avLst/>
              </a:prstGeom>
              <a:ln w="12700" cap="flat" cmpd="sng">
                <a:solidFill>
                  <a:schemeClr val="hlink"/>
                </a:solidFill>
                <a:prstDash val="solid"/>
                <a:headEnd type="none" w="med" len="med"/>
                <a:tailEnd type="none" w="med" len="med"/>
              </a:ln>
            </p:spPr>
          </p:sp>
          <p:sp>
            <p:nvSpPr>
              <p:cNvPr id="34855" name="Line 19"/>
              <p:cNvSpPr/>
              <p:nvPr/>
            </p:nvSpPr>
            <p:spPr>
              <a:xfrm>
                <a:off x="336" y="2016"/>
                <a:ext cx="2736" cy="0"/>
              </a:xfrm>
              <a:prstGeom prst="line">
                <a:avLst/>
              </a:prstGeom>
              <a:ln w="12700" cap="flat" cmpd="sng">
                <a:solidFill>
                  <a:schemeClr val="hlink"/>
                </a:solidFill>
                <a:prstDash val="solid"/>
                <a:headEnd type="none" w="med" len="med"/>
                <a:tailEnd type="none" w="med" len="med"/>
              </a:ln>
            </p:spPr>
          </p:sp>
        </p:grpSp>
        <p:sp>
          <p:nvSpPr>
            <p:cNvPr id="34848" name="Text Box 20"/>
            <p:cNvSpPr txBox="1"/>
            <p:nvPr/>
          </p:nvSpPr>
          <p:spPr>
            <a:xfrm>
              <a:off x="240" y="2294"/>
              <a:ext cx="283" cy="315"/>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a:latin typeface="Times New Roman" panose="02020603050405020304" pitchFamily="18" charset="0"/>
                  <a:ea typeface="宋体" panose="02010600030101010101" pitchFamily="2" charset="-122"/>
                </a:rPr>
                <a:t>  S</a:t>
              </a:r>
            </a:p>
          </p:txBody>
        </p:sp>
      </p:grpSp>
      <p:grpSp>
        <p:nvGrpSpPr>
          <p:cNvPr id="6" name="Group 21"/>
          <p:cNvGrpSpPr/>
          <p:nvPr/>
        </p:nvGrpSpPr>
        <p:grpSpPr>
          <a:xfrm>
            <a:off x="2057400" y="2667000"/>
            <a:ext cx="1143000" cy="444500"/>
            <a:chOff x="816" y="2832"/>
            <a:chExt cx="720" cy="280"/>
          </a:xfrm>
        </p:grpSpPr>
        <p:sp>
          <p:nvSpPr>
            <p:cNvPr id="34845" name="Text Box 22"/>
            <p:cNvSpPr txBox="1"/>
            <p:nvPr/>
          </p:nvSpPr>
          <p:spPr>
            <a:xfrm>
              <a:off x="816" y="2832"/>
              <a:ext cx="720" cy="250"/>
            </a:xfrm>
            <a:prstGeom prst="rect">
              <a:avLst/>
            </a:prstGeom>
            <a:noFill/>
            <a:ln w="9525">
              <a:noFill/>
            </a:ln>
          </p:spPr>
          <p:txBody>
            <a:bodyPr lIns="90000" tIns="46800" rIns="90000" bIns="46800">
              <a:spAutoFit/>
            </a:bodyPr>
            <a:lstStyle/>
            <a:p>
              <a:pPr lvl="0" eaLnBrk="1" hangingPunct="1">
                <a:spcBef>
                  <a:spcPct val="50000"/>
                </a:spcBef>
              </a:pPr>
              <a:r>
                <a:rPr lang="en-US" altLang="zh-CN" sz="2000" b="0">
                  <a:latin typeface="Times New Roman" panose="02020603050405020304" pitchFamily="18" charset="0"/>
                  <a:ea typeface="宋体" panose="02010600030101010101" pitchFamily="2" charset="-122"/>
                </a:rPr>
                <a:t>S      SC</a:t>
              </a:r>
            </a:p>
          </p:txBody>
        </p:sp>
        <p:sp>
          <p:nvSpPr>
            <p:cNvPr id="34846" name="Rectangle 23"/>
            <p:cNvSpPr/>
            <p:nvPr/>
          </p:nvSpPr>
          <p:spPr>
            <a:xfrm>
              <a:off x="912" y="2942"/>
              <a:ext cx="336" cy="170"/>
            </a:xfrm>
            <a:prstGeom prst="rect">
              <a:avLst/>
            </a:prstGeom>
            <a:noFill/>
            <a:ln w="9525">
              <a:noFill/>
            </a:ln>
          </p:spPr>
          <p:txBody>
            <a:bodyPr lIns="90000" tIns="46800" rIns="90000" bIns="46800">
              <a:spAutoFit/>
            </a:bodyPr>
            <a:lstStyle/>
            <a:p>
              <a:pPr lvl="0" eaLnBrk="1" hangingPunct="1">
                <a:lnSpc>
                  <a:spcPts val="700"/>
                </a:lnSpc>
              </a:pPr>
              <a:r>
                <a:rPr lang="en-US" altLang="zh-CN" sz="2000" b="0">
                  <a:latin typeface="Times New Roman" panose="02020603050405020304" pitchFamily="18" charset="0"/>
                  <a:ea typeface="仿宋_GB2312" pitchFamily="49" charset="-122"/>
                </a:rPr>
                <a:t> ∞ </a:t>
              </a:r>
            </a:p>
            <a:p>
              <a:pPr lvl="0" eaLnBrk="1" hangingPunct="1">
                <a:lnSpc>
                  <a:spcPts val="700"/>
                </a:lnSpc>
              </a:pPr>
              <a:r>
                <a:rPr lang="en-US" altLang="zh-CN" sz="2000" b="0">
                  <a:latin typeface="Times New Roman" panose="02020603050405020304" pitchFamily="18" charset="0"/>
                  <a:ea typeface="仿宋_GB2312" pitchFamily="49" charset="-122"/>
                </a:rPr>
                <a:t>             </a:t>
              </a:r>
              <a:endParaRPr lang="en-US" altLang="zh-CN" sz="1400" b="0">
                <a:latin typeface="Times New Roman" panose="02020603050405020304" pitchFamily="18" charset="0"/>
                <a:ea typeface="仿宋_GB2312" pitchFamily="49" charset="-122"/>
              </a:endParaRPr>
            </a:p>
          </p:txBody>
        </p:sp>
      </p:grpSp>
      <p:grpSp>
        <p:nvGrpSpPr>
          <p:cNvPr id="7" name="Group 24"/>
          <p:cNvGrpSpPr/>
          <p:nvPr/>
        </p:nvGrpSpPr>
        <p:grpSpPr>
          <a:xfrm>
            <a:off x="6619872" y="2971800"/>
            <a:ext cx="2128928" cy="457200"/>
            <a:chOff x="4005" y="2784"/>
            <a:chExt cx="1095" cy="288"/>
          </a:xfrm>
        </p:grpSpPr>
        <p:sp>
          <p:nvSpPr>
            <p:cNvPr id="34841" name="Rectangle 25"/>
            <p:cNvSpPr/>
            <p:nvPr/>
          </p:nvSpPr>
          <p:spPr>
            <a:xfrm>
              <a:off x="4005" y="2784"/>
              <a:ext cx="1095" cy="253"/>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i="1" dirty="0">
                  <a:latin typeface="Times New Roman" panose="02020603050405020304" pitchFamily="18" charset="0"/>
                  <a:ea typeface="Times New Roman" panose="02020603050405020304" pitchFamily="18" charset="0"/>
                </a:rPr>
                <a:t>σ </a:t>
              </a:r>
              <a:r>
                <a:rPr lang="en-US" altLang="zh-CN" sz="1000" b="0" dirty="0">
                  <a:latin typeface="Times New Roman" panose="02020603050405020304" pitchFamily="18" charset="0"/>
                  <a:ea typeface="Times New Roman" panose="02020603050405020304" pitchFamily="18" charset="0"/>
                </a:rPr>
                <a:t>C# =‘C2’</a:t>
              </a:r>
              <a:r>
                <a:rPr lang="en-US" altLang="zh-CN" sz="2000" b="0" dirty="0">
                  <a:latin typeface="Times New Roman" panose="02020603050405020304" pitchFamily="18" charset="0"/>
                  <a:ea typeface="Times New Roman" panose="02020603050405020304" pitchFamily="18" charset="0"/>
                </a:rPr>
                <a:t>(  </a:t>
              </a:r>
              <a:r>
                <a:rPr lang="en-US" altLang="zh-CN" sz="2000" b="0" dirty="0" smtClean="0">
                  <a:latin typeface="Times New Roman" panose="02020603050405020304" pitchFamily="18" charset="0"/>
                  <a:ea typeface="Times New Roman" panose="02020603050405020304" pitchFamily="18" charset="0"/>
                </a:rPr>
                <a:t>S      SC </a:t>
              </a:r>
              <a:r>
                <a:rPr lang="en-US" altLang="zh-CN" sz="2000" b="0" dirty="0">
                  <a:latin typeface="Times New Roman" panose="02020603050405020304" pitchFamily="18" charset="0"/>
                  <a:ea typeface="Times New Roman" panose="02020603050405020304" pitchFamily="18" charset="0"/>
                </a:rPr>
                <a:t>)</a:t>
              </a:r>
            </a:p>
          </p:txBody>
        </p:sp>
        <p:sp>
          <p:nvSpPr>
            <p:cNvPr id="34844" name="Rectangle 28"/>
            <p:cNvSpPr/>
            <p:nvPr/>
          </p:nvSpPr>
          <p:spPr>
            <a:xfrm>
              <a:off x="4587" y="2902"/>
              <a:ext cx="336" cy="170"/>
            </a:xfrm>
            <a:prstGeom prst="rect">
              <a:avLst/>
            </a:prstGeom>
            <a:noFill/>
            <a:ln w="9525">
              <a:noFill/>
            </a:ln>
          </p:spPr>
          <p:txBody>
            <a:bodyPr lIns="90000" tIns="46800" rIns="90000" bIns="46800">
              <a:spAutoFit/>
            </a:bodyPr>
            <a:lstStyle/>
            <a:p>
              <a:pPr lvl="0" eaLnBrk="1" hangingPunct="1">
                <a:lnSpc>
                  <a:spcPts val="700"/>
                </a:lnSpc>
              </a:pPr>
              <a:r>
                <a:rPr lang="en-US" altLang="zh-CN" sz="2000" b="0" dirty="0">
                  <a:latin typeface="Times New Roman" panose="02020603050405020304" pitchFamily="18" charset="0"/>
                  <a:ea typeface="仿宋_GB2312" pitchFamily="49" charset="-122"/>
                </a:rPr>
                <a:t> ∞</a:t>
              </a:r>
              <a:r>
                <a:rPr lang="en-US" altLang="zh-CN" sz="2000" b="0" dirty="0">
                  <a:solidFill>
                    <a:srgbClr val="FF9900"/>
                  </a:solidFill>
                  <a:latin typeface="Times New Roman" panose="02020603050405020304" pitchFamily="18" charset="0"/>
                  <a:ea typeface="仿宋_GB2312" pitchFamily="49" charset="-122"/>
                </a:rPr>
                <a:t> </a:t>
              </a:r>
              <a:endParaRPr lang="en-US" altLang="zh-CN" sz="2000" b="0" dirty="0">
                <a:latin typeface="Times New Roman" panose="02020603050405020304" pitchFamily="18" charset="0"/>
                <a:ea typeface="仿宋_GB2312" pitchFamily="49" charset="-122"/>
              </a:endParaRPr>
            </a:p>
            <a:p>
              <a:pPr lvl="0" eaLnBrk="1" hangingPunct="1">
                <a:lnSpc>
                  <a:spcPts val="700"/>
                </a:lnSpc>
              </a:pPr>
              <a:r>
                <a:rPr lang="en-US" altLang="zh-CN" sz="2000" b="0" dirty="0">
                  <a:latin typeface="Times New Roman" panose="02020603050405020304" pitchFamily="18" charset="0"/>
                  <a:ea typeface="仿宋_GB2312" pitchFamily="49" charset="-122"/>
                </a:rPr>
                <a:t>             </a:t>
              </a:r>
              <a:endParaRPr lang="en-US" altLang="zh-CN" sz="1400" b="0" dirty="0">
                <a:latin typeface="Times New Roman" panose="02020603050405020304" pitchFamily="18" charset="0"/>
                <a:ea typeface="仿宋_GB2312" pitchFamily="49" charset="-122"/>
              </a:endParaRPr>
            </a:p>
          </p:txBody>
        </p:sp>
      </p:grpSp>
      <p:sp>
        <p:nvSpPr>
          <p:cNvPr id="34824" name="Text Box 29"/>
          <p:cNvSpPr txBox="1"/>
          <p:nvPr/>
        </p:nvSpPr>
        <p:spPr>
          <a:xfrm>
            <a:off x="381000" y="136525"/>
            <a:ext cx="6629400" cy="400050"/>
          </a:xfrm>
          <a:prstGeom prst="rect">
            <a:avLst/>
          </a:prstGeom>
          <a:noFill/>
          <a:ln w="9525">
            <a:noFill/>
          </a:ln>
        </p:spPr>
        <p:txBody>
          <a:bodyPr lIns="90000" tIns="46800" rIns="90000" bIns="46800">
            <a:spAutoFit/>
          </a:bodyPr>
          <a:lstStyle/>
          <a:p>
            <a:pPr lvl="0" eaLnBrk="1" hangingPunct="1">
              <a:spcBef>
                <a:spcPct val="30000"/>
              </a:spcBef>
            </a:pPr>
            <a:r>
              <a:rPr lang="zh-CN" altLang="en-US" sz="2000" b="0" dirty="0">
                <a:latin typeface="Times New Roman" panose="02020603050405020304" pitchFamily="18" charset="0"/>
                <a:ea typeface="宋体" panose="02010600030101010101" pitchFamily="2" charset="-122"/>
              </a:rPr>
              <a:t>例</a:t>
            </a:r>
            <a:r>
              <a:rPr lang="en-US" altLang="zh-CN" sz="200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检索学习课程号为</a:t>
            </a:r>
            <a:r>
              <a:rPr lang="en-US" altLang="zh-CN" sz="2000">
                <a:latin typeface="Times New Roman" panose="02020603050405020304" pitchFamily="18" charset="0"/>
                <a:ea typeface="宋体" panose="02010600030101010101" pitchFamily="2" charset="-122"/>
              </a:rPr>
              <a:t>C2</a:t>
            </a:r>
            <a:r>
              <a:rPr lang="zh-CN" altLang="en-US" sz="2000" dirty="0">
                <a:latin typeface="Times New Roman" panose="02020603050405020304" pitchFamily="18" charset="0"/>
                <a:ea typeface="宋体" panose="02010600030101010101" pitchFamily="2" charset="-122"/>
              </a:rPr>
              <a:t>的学生学号和姓名</a:t>
            </a:r>
          </a:p>
        </p:txBody>
      </p:sp>
      <p:grpSp>
        <p:nvGrpSpPr>
          <p:cNvPr id="9" name="Group 30"/>
          <p:cNvGrpSpPr/>
          <p:nvPr/>
        </p:nvGrpSpPr>
        <p:grpSpPr>
          <a:xfrm>
            <a:off x="0" y="3108325"/>
            <a:ext cx="6248400" cy="2286000"/>
            <a:chOff x="0" y="2064"/>
            <a:chExt cx="3936" cy="1440"/>
          </a:xfrm>
        </p:grpSpPr>
        <p:sp>
          <p:nvSpPr>
            <p:cNvPr id="34837" name="Rectangle 31"/>
            <p:cNvSpPr/>
            <p:nvPr/>
          </p:nvSpPr>
          <p:spPr>
            <a:xfrm>
              <a:off x="96" y="2074"/>
              <a:ext cx="3840" cy="1421"/>
            </a:xfrm>
            <a:prstGeom prst="rect">
              <a:avLst/>
            </a:prstGeom>
            <a:noFill/>
            <a:ln w="9525">
              <a:noFill/>
            </a:ln>
          </p:spPr>
          <p:txBody>
            <a:bodyPr lIns="90000" tIns="46800" rIns="90000" bIns="46800">
              <a:spAutoFit/>
            </a:bodyPr>
            <a:lstStyle/>
            <a:p>
              <a:pPr lvl="0" eaLnBrk="1" hangingPunct="1">
                <a:lnSpc>
                  <a:spcPct val="85000"/>
                </a:lnSpc>
                <a:spcBef>
                  <a:spcPct val="50000"/>
                </a:spcBef>
              </a:pPr>
              <a:r>
                <a:rPr lang="zh-CN" altLang="en-US" sz="2000" b="0" dirty="0">
                  <a:latin typeface="Times New Roman" panose="02020603050405020304" pitchFamily="18" charset="0"/>
                  <a:ea typeface="宋体" panose="02010600030101010101" pitchFamily="2" charset="-122"/>
                </a:rPr>
                <a:t>学号  学生姓名  所属系名 学生年龄  课程号  学习成绩</a:t>
              </a:r>
            </a:p>
            <a:p>
              <a:pPr lvl="0" eaLnBrk="1" hangingPunct="1"/>
              <a:r>
                <a:rPr lang="zh-CN" altLang="en-US" sz="2000" b="0" dirty="0">
                  <a:latin typeface="Times New Roman" panose="02020603050405020304" pitchFamily="18" charset="0"/>
                  <a:ea typeface="宋体" panose="02010600030101010101" pitchFamily="2" charset="-122"/>
                </a:rPr>
                <a:t> </a:t>
              </a:r>
              <a:r>
                <a:rPr lang="en-US" altLang="zh-CN" sz="2000" b="0">
                  <a:latin typeface="Times New Roman" panose="02020603050405020304" pitchFamily="18" charset="0"/>
                  <a:ea typeface="宋体" panose="02010600030101010101" pitchFamily="2" charset="-122"/>
                </a:rPr>
                <a:t>S#      SNAME        SD           SA           C#      GRADE</a:t>
              </a:r>
            </a:p>
            <a:p>
              <a:pPr lvl="0" eaLnBrk="1" hangingPunct="1">
                <a:lnSpc>
                  <a:spcPct val="75000"/>
                </a:lnSpc>
              </a:pPr>
              <a:r>
                <a:rPr lang="en-US" altLang="zh-CN" sz="2000" b="0">
                  <a:latin typeface="Times New Roman" panose="02020603050405020304" pitchFamily="18" charset="0"/>
                  <a:ea typeface="宋体" panose="02010600030101010101" pitchFamily="2" charset="-122"/>
                </a:rPr>
                <a:t> S1           A              CS           20             C1          A   </a:t>
              </a:r>
            </a:p>
            <a:p>
              <a:pPr lvl="0" eaLnBrk="1" hangingPunct="1">
                <a:lnSpc>
                  <a:spcPct val="75000"/>
                </a:lnSpc>
              </a:pPr>
              <a:r>
                <a:rPr lang="en-US" altLang="zh-CN" sz="2000" b="0">
                  <a:latin typeface="Times New Roman" panose="02020603050405020304" pitchFamily="18" charset="0"/>
                  <a:ea typeface="宋体" panose="02010600030101010101" pitchFamily="2" charset="-122"/>
                </a:rPr>
                <a:t> S1           A              CS           20             C2          A   </a:t>
              </a:r>
            </a:p>
            <a:p>
              <a:pPr lvl="0" eaLnBrk="1" hangingPunct="1">
                <a:lnSpc>
                  <a:spcPct val="75000"/>
                </a:lnSpc>
              </a:pPr>
              <a:r>
                <a:rPr lang="en-US" altLang="zh-CN" sz="2000" b="0">
                  <a:latin typeface="Times New Roman" panose="02020603050405020304" pitchFamily="18" charset="0"/>
                  <a:ea typeface="宋体" panose="02010600030101010101" pitchFamily="2" charset="-122"/>
                </a:rPr>
                <a:t> S1           A              CS           20             C3          A   </a:t>
              </a:r>
            </a:p>
            <a:p>
              <a:pPr lvl="0" eaLnBrk="1" hangingPunct="1">
                <a:lnSpc>
                  <a:spcPct val="75000"/>
                </a:lnSpc>
              </a:pPr>
              <a:r>
                <a:rPr lang="en-US" altLang="zh-CN" sz="2000" b="0">
                  <a:latin typeface="Times New Roman" panose="02020603050405020304" pitchFamily="18" charset="0"/>
                  <a:ea typeface="宋体" panose="02010600030101010101" pitchFamily="2" charset="-122"/>
                </a:rPr>
                <a:t> S1           A              CS           20             C5          A   </a:t>
              </a:r>
            </a:p>
            <a:p>
              <a:pPr lvl="0" eaLnBrk="1" hangingPunct="1">
                <a:lnSpc>
                  <a:spcPct val="75000"/>
                </a:lnSpc>
              </a:pPr>
              <a:r>
                <a:rPr lang="en-US" altLang="zh-CN" sz="2000" b="0">
                  <a:latin typeface="Times New Roman" panose="02020603050405020304" pitchFamily="18" charset="0"/>
                  <a:ea typeface="宋体" panose="02010600030101010101" pitchFamily="2" charset="-122"/>
                </a:rPr>
                <a:t> S2           B              CS           21             C1           B </a:t>
              </a:r>
            </a:p>
            <a:p>
              <a:pPr lvl="0" eaLnBrk="1" hangingPunct="1">
                <a:lnSpc>
                  <a:spcPct val="75000"/>
                </a:lnSpc>
              </a:pPr>
              <a:r>
                <a:rPr lang="en-US" altLang="zh-CN" sz="2000" b="0">
                  <a:latin typeface="Times New Roman" panose="02020603050405020304" pitchFamily="18" charset="0"/>
                  <a:ea typeface="宋体" panose="02010600030101010101" pitchFamily="2" charset="-122"/>
                </a:rPr>
                <a:t> S2           B              CS           21             C2           C </a:t>
              </a:r>
            </a:p>
            <a:p>
              <a:pPr lvl="0" eaLnBrk="1" hangingPunct="1">
                <a:lnSpc>
                  <a:spcPct val="75000"/>
                </a:lnSpc>
              </a:pPr>
              <a:r>
                <a:rPr lang="en-US" altLang="zh-CN" sz="2000" b="0">
                  <a:latin typeface="Times New Roman" panose="02020603050405020304" pitchFamily="18" charset="0"/>
                  <a:ea typeface="宋体" panose="02010600030101010101" pitchFamily="2" charset="-122"/>
                </a:rPr>
                <a:t>  ..             ..              ..               ..              ..              ..</a:t>
              </a:r>
            </a:p>
          </p:txBody>
        </p:sp>
        <p:sp>
          <p:nvSpPr>
            <p:cNvPr id="34838" name="Line 32"/>
            <p:cNvSpPr/>
            <p:nvPr/>
          </p:nvSpPr>
          <p:spPr>
            <a:xfrm>
              <a:off x="0" y="3504"/>
              <a:ext cx="3840" cy="0"/>
            </a:xfrm>
            <a:prstGeom prst="line">
              <a:avLst/>
            </a:prstGeom>
            <a:ln w="9525" cap="flat" cmpd="sng">
              <a:solidFill>
                <a:schemeClr val="hlink"/>
              </a:solidFill>
              <a:prstDash val="solid"/>
              <a:headEnd type="none" w="med" len="med"/>
              <a:tailEnd type="none" w="med" len="med"/>
            </a:ln>
          </p:spPr>
        </p:sp>
        <p:sp>
          <p:nvSpPr>
            <p:cNvPr id="34839" name="Line 33"/>
            <p:cNvSpPr/>
            <p:nvPr/>
          </p:nvSpPr>
          <p:spPr>
            <a:xfrm>
              <a:off x="0" y="2448"/>
              <a:ext cx="3840" cy="0"/>
            </a:xfrm>
            <a:prstGeom prst="line">
              <a:avLst/>
            </a:prstGeom>
            <a:ln w="9525" cap="flat" cmpd="sng">
              <a:solidFill>
                <a:schemeClr val="hlink"/>
              </a:solidFill>
              <a:prstDash val="solid"/>
              <a:headEnd type="none" w="med" len="med"/>
              <a:tailEnd type="none" w="med" len="med"/>
            </a:ln>
          </p:spPr>
        </p:sp>
        <p:sp>
          <p:nvSpPr>
            <p:cNvPr id="34840" name="Line 34"/>
            <p:cNvSpPr/>
            <p:nvPr/>
          </p:nvSpPr>
          <p:spPr>
            <a:xfrm>
              <a:off x="0" y="2064"/>
              <a:ext cx="3840" cy="0"/>
            </a:xfrm>
            <a:prstGeom prst="line">
              <a:avLst/>
            </a:prstGeom>
            <a:ln w="9525" cap="flat" cmpd="sng">
              <a:solidFill>
                <a:schemeClr val="hlink"/>
              </a:solidFill>
              <a:prstDash val="solid"/>
              <a:headEnd type="none" w="med" len="med"/>
              <a:tailEnd type="none" w="med" len="med"/>
            </a:ln>
          </p:spPr>
        </p:sp>
      </p:grpSp>
      <p:sp>
        <p:nvSpPr>
          <p:cNvPr id="391203" name="Oval 35"/>
          <p:cNvSpPr/>
          <p:nvPr/>
        </p:nvSpPr>
        <p:spPr>
          <a:xfrm>
            <a:off x="0" y="3946525"/>
            <a:ext cx="6324600" cy="228600"/>
          </a:xfrm>
          <a:prstGeom prst="ellipse">
            <a:avLst/>
          </a:prstGeom>
          <a:solidFill>
            <a:schemeClr val="hlink">
              <a:alpha val="50195"/>
            </a:schemeClr>
          </a:solidFill>
          <a:ln w="9525" cap="flat" cmpd="sng">
            <a:solidFill>
              <a:srgbClr val="FF0000"/>
            </a:solidFill>
            <a:prstDash val="solid"/>
            <a:headEnd type="none" w="med" len="med"/>
            <a:tailEnd type="none" w="med" len="med"/>
          </a:ln>
        </p:spPr>
        <p:txBody>
          <a:bodyPr wrap="none"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391204" name="Oval 36"/>
          <p:cNvSpPr/>
          <p:nvPr/>
        </p:nvSpPr>
        <p:spPr>
          <a:xfrm>
            <a:off x="0" y="4860925"/>
            <a:ext cx="6400800" cy="228600"/>
          </a:xfrm>
          <a:prstGeom prst="ellipse">
            <a:avLst/>
          </a:prstGeom>
          <a:solidFill>
            <a:schemeClr val="hlink">
              <a:alpha val="50195"/>
            </a:schemeClr>
          </a:solidFill>
          <a:ln w="9525" cap="flat" cmpd="sng">
            <a:solidFill>
              <a:srgbClr val="FF0000"/>
            </a:solidFill>
            <a:prstDash val="solid"/>
            <a:headEnd type="none" w="med" len="med"/>
            <a:tailEnd type="none" w="med" len="med"/>
          </a:ln>
        </p:spPr>
        <p:txBody>
          <a:bodyPr wrap="none" lIns="90000" tIns="46800" rIns="90000" bIns="46800" anchor="ctr">
            <a:spAutoFit/>
          </a:bodyPr>
          <a:lstStyle/>
          <a:p>
            <a:pPr lvl="0" eaLnBrk="1" hangingPunct="1"/>
            <a:endParaRPr lang="zh-CN" altLang="en-US" dirty="0">
              <a:latin typeface="Times New Roman" panose="02020603050405020304" pitchFamily="18" charset="0"/>
              <a:ea typeface="宋体" panose="02010600030101010101" pitchFamily="2" charset="-122"/>
            </a:endParaRPr>
          </a:p>
        </p:txBody>
      </p:sp>
      <p:grpSp>
        <p:nvGrpSpPr>
          <p:cNvPr id="10" name="Group 37"/>
          <p:cNvGrpSpPr/>
          <p:nvPr/>
        </p:nvGrpSpPr>
        <p:grpSpPr>
          <a:xfrm>
            <a:off x="6858000" y="3429000"/>
            <a:ext cx="1909763" cy="1265238"/>
            <a:chOff x="4320" y="2448"/>
            <a:chExt cx="1203" cy="797"/>
          </a:xfrm>
        </p:grpSpPr>
        <p:sp>
          <p:nvSpPr>
            <p:cNvPr id="34832" name="Text Box 38"/>
            <p:cNvSpPr txBox="1"/>
            <p:nvPr/>
          </p:nvSpPr>
          <p:spPr>
            <a:xfrm>
              <a:off x="4359" y="2448"/>
              <a:ext cx="1164" cy="797"/>
            </a:xfrm>
            <a:prstGeom prst="rect">
              <a:avLst/>
            </a:prstGeom>
            <a:noFill/>
            <a:ln w="9525">
              <a:noFill/>
            </a:ln>
          </p:spPr>
          <p:txBody>
            <a:bodyPr wrap="none" lIns="90000" tIns="46800" rIns="90000" bIns="46800">
              <a:spAutoFit/>
            </a:bodyPr>
            <a:lstStyle/>
            <a:p>
              <a:pPr lvl="0" eaLnBrk="1" hangingPunct="1">
                <a:lnSpc>
                  <a:spcPct val="85000"/>
                </a:lnSpc>
              </a:pPr>
              <a:endParaRPr lang="en-US" altLang="zh-CN" sz="2000" b="0">
                <a:latin typeface="Times New Roman" panose="02020603050405020304" pitchFamily="18" charset="0"/>
                <a:ea typeface="宋体" panose="02010600030101010101" pitchFamily="2" charset="-122"/>
              </a:endParaRPr>
            </a:p>
            <a:p>
              <a:pPr lvl="0" eaLnBrk="1" hangingPunct="1"/>
              <a:r>
                <a:rPr lang="en-US" altLang="zh-CN" sz="2000" b="0">
                  <a:latin typeface="Times New Roman" panose="02020603050405020304" pitchFamily="18" charset="0"/>
                  <a:ea typeface="宋体" panose="02010600030101010101" pitchFamily="2" charset="-122"/>
                </a:rPr>
                <a:t>S#    SNAME    </a:t>
              </a:r>
            </a:p>
            <a:p>
              <a:pPr lvl="0" eaLnBrk="1" hangingPunct="1"/>
              <a:r>
                <a:rPr lang="en-US" altLang="zh-CN" sz="2000" b="0">
                  <a:latin typeface="Times New Roman" panose="02020603050405020304" pitchFamily="18" charset="0"/>
                  <a:ea typeface="宋体" panose="02010600030101010101" pitchFamily="2" charset="-122"/>
                </a:rPr>
                <a:t>S1        A  </a:t>
              </a:r>
            </a:p>
            <a:p>
              <a:pPr lvl="0" eaLnBrk="1" hangingPunct="1"/>
              <a:r>
                <a:rPr lang="en-US" altLang="zh-CN" sz="2000" b="0">
                  <a:latin typeface="Times New Roman" panose="02020603050405020304" pitchFamily="18" charset="0"/>
                  <a:ea typeface="宋体" panose="02010600030101010101" pitchFamily="2" charset="-122"/>
                </a:rPr>
                <a:t>S2        B</a:t>
              </a:r>
            </a:p>
          </p:txBody>
        </p:sp>
        <p:sp>
          <p:nvSpPr>
            <p:cNvPr id="34833" name="Line 39"/>
            <p:cNvSpPr/>
            <p:nvPr/>
          </p:nvSpPr>
          <p:spPr>
            <a:xfrm>
              <a:off x="4704" y="2629"/>
              <a:ext cx="0" cy="587"/>
            </a:xfrm>
            <a:prstGeom prst="line">
              <a:avLst/>
            </a:prstGeom>
            <a:ln w="12700" cap="flat" cmpd="sng">
              <a:solidFill>
                <a:schemeClr val="hlink"/>
              </a:solidFill>
              <a:prstDash val="solid"/>
              <a:headEnd type="none" w="med" len="med"/>
              <a:tailEnd type="none" w="med" len="med"/>
            </a:ln>
          </p:spPr>
        </p:sp>
        <p:sp>
          <p:nvSpPr>
            <p:cNvPr id="34834" name="Line 40"/>
            <p:cNvSpPr/>
            <p:nvPr/>
          </p:nvSpPr>
          <p:spPr>
            <a:xfrm>
              <a:off x="4320" y="2828"/>
              <a:ext cx="1008" cy="4"/>
            </a:xfrm>
            <a:prstGeom prst="line">
              <a:avLst/>
            </a:prstGeom>
            <a:ln w="12700" cap="flat" cmpd="sng">
              <a:solidFill>
                <a:schemeClr val="hlink"/>
              </a:solidFill>
              <a:prstDash val="solid"/>
              <a:headEnd type="none" w="med" len="med"/>
              <a:tailEnd type="none" w="med" len="med"/>
            </a:ln>
          </p:spPr>
        </p:sp>
        <p:sp>
          <p:nvSpPr>
            <p:cNvPr id="34835" name="Line 41"/>
            <p:cNvSpPr/>
            <p:nvPr/>
          </p:nvSpPr>
          <p:spPr>
            <a:xfrm>
              <a:off x="4320" y="3216"/>
              <a:ext cx="1008" cy="0"/>
            </a:xfrm>
            <a:prstGeom prst="line">
              <a:avLst/>
            </a:prstGeom>
            <a:ln w="12700" cap="flat" cmpd="sng">
              <a:solidFill>
                <a:schemeClr val="hlink"/>
              </a:solidFill>
              <a:prstDash val="solid"/>
              <a:headEnd type="none" w="med" len="med"/>
              <a:tailEnd type="none" w="med" len="med"/>
            </a:ln>
          </p:spPr>
        </p:sp>
        <p:sp>
          <p:nvSpPr>
            <p:cNvPr id="34836" name="Line 42"/>
            <p:cNvSpPr/>
            <p:nvPr/>
          </p:nvSpPr>
          <p:spPr>
            <a:xfrm>
              <a:off x="4320" y="2626"/>
              <a:ext cx="1008" cy="0"/>
            </a:xfrm>
            <a:prstGeom prst="line">
              <a:avLst/>
            </a:prstGeom>
            <a:ln w="12700" cap="flat" cmpd="sng">
              <a:solidFill>
                <a:schemeClr val="hlink"/>
              </a:solidFill>
              <a:prstDash val="solid"/>
              <a:headEnd type="none" w="med" len="med"/>
              <a:tailEnd type="none" w="med" len="med"/>
            </a:ln>
          </p:spPr>
        </p:sp>
      </p:grpSp>
      <p:sp>
        <p:nvSpPr>
          <p:cNvPr id="391211" name="Text Box 43"/>
          <p:cNvSpPr txBox="1">
            <a:spLocks noChangeArrowheads="1"/>
          </p:cNvSpPr>
          <p:nvPr/>
        </p:nvSpPr>
        <p:spPr bwMode="auto">
          <a:xfrm>
            <a:off x="4495800" y="5630863"/>
            <a:ext cx="592138" cy="579438"/>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p>
        </p:txBody>
      </p:sp>
      <p:sp>
        <p:nvSpPr>
          <p:cNvPr id="34830" name="Rectangle 45"/>
          <p:cNvSpPr/>
          <p:nvPr/>
        </p:nvSpPr>
        <p:spPr>
          <a:xfrm>
            <a:off x="5076825" y="5702300"/>
            <a:ext cx="3117850" cy="519113"/>
          </a:xfrm>
          <a:prstGeom prst="rect">
            <a:avLst/>
          </a:prstGeom>
          <a:noFill/>
          <a:ln w="9525">
            <a:noFill/>
          </a:ln>
        </p:spPr>
        <p:txBody>
          <a:bodyPr wrap="none" lIns="90000" tIns="46800" rIns="90000" bIns="46800">
            <a:spAutoFit/>
          </a:bodyPr>
          <a:lstStyle/>
          <a:p>
            <a:pPr lvl="0" eaLnBrk="1" hangingPunct="1">
              <a:spcBef>
                <a:spcPct val="30000"/>
              </a:spcBef>
            </a:pPr>
            <a:r>
              <a:rPr lang="en-US" altLang="zh-CN" sz="2800" b="0" err="1">
                <a:solidFill>
                  <a:srgbClr val="FFFF00"/>
                </a:solidFill>
                <a:latin typeface="Times New Roman" panose="02020603050405020304" pitchFamily="18" charset="0"/>
                <a:ea typeface="Times New Roman" panose="02020603050405020304" pitchFamily="18" charset="0"/>
              </a:rPr>
              <a:t>π</a:t>
            </a:r>
            <a:r>
              <a:rPr lang="en-US" altLang="zh-CN" sz="2000" b="0" baseline="-25000" err="1">
                <a:solidFill>
                  <a:srgbClr val="FFFF00"/>
                </a:solidFill>
                <a:latin typeface="Times New Roman" panose="02020603050405020304" pitchFamily="18" charset="0"/>
                <a:ea typeface="Times New Roman" panose="02020603050405020304" pitchFamily="18" charset="0"/>
              </a:rPr>
              <a:t>S</a:t>
            </a:r>
            <a:r>
              <a:rPr lang="en-US" altLang="zh-CN" sz="2000" b="0" baseline="-25000">
                <a:solidFill>
                  <a:srgbClr val="FFFF00"/>
                </a:solidFill>
                <a:latin typeface="Times New Roman" panose="02020603050405020304" pitchFamily="18" charset="0"/>
                <a:ea typeface="Times New Roman" panose="02020603050405020304" pitchFamily="18" charset="0"/>
              </a:rPr>
              <a:t># ,SNAME</a:t>
            </a:r>
            <a:r>
              <a:rPr lang="en-US" altLang="zh-CN" sz="2000" b="0">
                <a:solidFill>
                  <a:srgbClr val="FFFF00"/>
                </a:solidFill>
                <a:latin typeface="Times New Roman" panose="02020603050405020304" pitchFamily="18" charset="0"/>
                <a:ea typeface="Times New Roman" panose="02020603050405020304" pitchFamily="18" charset="0"/>
              </a:rPr>
              <a:t>(S</a:t>
            </a:r>
            <a:r>
              <a:rPr lang="en-US" altLang="zh-CN" sz="2400" b="0">
                <a:solidFill>
                  <a:srgbClr val="FFFF00"/>
                </a:solidFill>
                <a:latin typeface="Times New Roman" panose="02020603050405020304" pitchFamily="18" charset="0"/>
                <a:ea typeface="Times New Roman" panose="02020603050405020304" pitchFamily="18" charset="0"/>
              </a:rPr>
              <a:t> </a:t>
            </a:r>
            <a:r>
              <a:rPr lang="en-US" altLang="zh-CN" sz="2000" b="0">
                <a:solidFill>
                  <a:srgbClr val="FFFF00"/>
                </a:solidFill>
                <a:latin typeface="Times New Roman" panose="02020603050405020304" pitchFamily="18" charset="0"/>
                <a:ea typeface="Times New Roman" panose="02020603050405020304" pitchFamily="18" charset="0"/>
              </a:rPr>
              <a:t> </a:t>
            </a:r>
            <a:r>
              <a:rPr lang="en-US" altLang="zh-CN" b="0">
                <a:solidFill>
                  <a:srgbClr val="FFFF00"/>
                </a:solidFill>
                <a:latin typeface="Times New Roman" panose="02020603050405020304" pitchFamily="18" charset="0"/>
                <a:ea typeface="宋体" panose="02010600030101010101" pitchFamily="2" charset="-122"/>
              </a:rPr>
              <a:t>∞</a:t>
            </a:r>
            <a:r>
              <a:rPr lang="en-US" altLang="zh-CN" sz="2000" b="0">
                <a:solidFill>
                  <a:srgbClr val="FFFF00"/>
                </a:solidFill>
                <a:latin typeface="Times New Roman" panose="02020603050405020304" pitchFamily="18" charset="0"/>
                <a:ea typeface="Times New Roman" panose="02020603050405020304" pitchFamily="18" charset="0"/>
              </a:rPr>
              <a:t> </a:t>
            </a:r>
            <a:r>
              <a:rPr lang="en-US" altLang="zh-CN" sz="2000" b="0" baseline="-25000">
                <a:solidFill>
                  <a:srgbClr val="FFFF00"/>
                </a:solidFill>
                <a:latin typeface="Times New Roman" panose="02020603050405020304" pitchFamily="18" charset="0"/>
                <a:ea typeface="Times New Roman" panose="02020603050405020304" pitchFamily="18" charset="0"/>
              </a:rPr>
              <a:t>C# =‘C2’</a:t>
            </a:r>
            <a:r>
              <a:rPr lang="en-US" altLang="zh-CN" sz="2000" b="0">
                <a:solidFill>
                  <a:srgbClr val="FFFF00"/>
                </a:solidFill>
                <a:latin typeface="Times New Roman" panose="02020603050405020304" pitchFamily="18" charset="0"/>
                <a:ea typeface="Times New Roman" panose="02020603050405020304" pitchFamily="18" charset="0"/>
              </a:rPr>
              <a:t> SC)</a:t>
            </a:r>
          </a:p>
        </p:txBody>
      </p:sp>
      <p:sp>
        <p:nvSpPr>
          <p:cNvPr id="34831" name="Rectangle 49"/>
          <p:cNvSpPr/>
          <p:nvPr/>
        </p:nvSpPr>
        <p:spPr>
          <a:xfrm>
            <a:off x="0" y="5734050"/>
            <a:ext cx="4067175" cy="519113"/>
          </a:xfrm>
          <a:prstGeom prst="rect">
            <a:avLst/>
          </a:prstGeom>
          <a:noFill/>
          <a:ln w="9525">
            <a:noFill/>
          </a:ln>
        </p:spPr>
        <p:txBody>
          <a:bodyPr wrap="none" lIns="90000" tIns="46800" rIns="90000" bIns="46800">
            <a:spAutoFit/>
          </a:bodyPr>
          <a:lstStyle/>
          <a:p>
            <a:pPr lvl="0" eaLnBrk="1" hangingPunct="1">
              <a:spcBef>
                <a:spcPct val="30000"/>
              </a:spcBef>
            </a:pPr>
            <a:r>
              <a:rPr lang="en-US" altLang="zh-CN" sz="2800" b="0" err="1">
                <a:solidFill>
                  <a:srgbClr val="FFFF00"/>
                </a:solidFill>
                <a:latin typeface="Times New Roman" panose="02020603050405020304" pitchFamily="18" charset="0"/>
                <a:ea typeface="Times New Roman" panose="02020603050405020304" pitchFamily="18" charset="0"/>
              </a:rPr>
              <a:t>π</a:t>
            </a:r>
            <a:r>
              <a:rPr lang="en-US" altLang="zh-CN" sz="2000" b="0" baseline="-25000" err="1">
                <a:solidFill>
                  <a:srgbClr val="FFFF00"/>
                </a:solidFill>
                <a:latin typeface="Times New Roman" panose="02020603050405020304" pitchFamily="18" charset="0"/>
                <a:ea typeface="Times New Roman" panose="02020603050405020304" pitchFamily="18" charset="0"/>
              </a:rPr>
              <a:t>S</a:t>
            </a:r>
            <a:r>
              <a:rPr lang="en-US" altLang="zh-CN" sz="2000" b="0" baseline="-25000">
                <a:solidFill>
                  <a:srgbClr val="FFFF00"/>
                </a:solidFill>
                <a:latin typeface="Times New Roman" panose="02020603050405020304" pitchFamily="18" charset="0"/>
                <a:ea typeface="Times New Roman" panose="02020603050405020304" pitchFamily="18" charset="0"/>
              </a:rPr>
              <a:t>#</a:t>
            </a:r>
            <a:r>
              <a:rPr lang="en-US" altLang="zh-CN" sz="2000" b="0">
                <a:solidFill>
                  <a:srgbClr val="FFFF00"/>
                </a:solidFill>
                <a:latin typeface="Times New Roman" panose="02020603050405020304" pitchFamily="18" charset="0"/>
                <a:ea typeface="Times New Roman" panose="02020603050405020304" pitchFamily="18" charset="0"/>
              </a:rPr>
              <a:t> ,</a:t>
            </a:r>
            <a:r>
              <a:rPr lang="en-US" altLang="zh-CN" sz="2000" b="0" baseline="-25000" err="1">
                <a:solidFill>
                  <a:srgbClr val="FFFF00"/>
                </a:solidFill>
                <a:latin typeface="Times New Roman" panose="02020603050405020304" pitchFamily="18" charset="0"/>
                <a:ea typeface="Times New Roman" panose="02020603050405020304" pitchFamily="18" charset="0"/>
              </a:rPr>
              <a:t>SNAME</a:t>
            </a:r>
            <a:r>
              <a:rPr lang="en-US" altLang="zh-CN" sz="2000" b="0" err="1">
                <a:solidFill>
                  <a:srgbClr val="FFFF00"/>
                </a:solidFill>
                <a:latin typeface="Times New Roman" panose="02020603050405020304" pitchFamily="18" charset="0"/>
                <a:ea typeface="Times New Roman" panose="02020603050405020304" pitchFamily="18" charset="0"/>
              </a:rPr>
              <a:t>(</a:t>
            </a:r>
            <a:r>
              <a:rPr lang="en-US" altLang="zh-CN" sz="2400" b="0" i="1" err="1">
                <a:solidFill>
                  <a:srgbClr val="FFFF00"/>
                </a:solidFill>
                <a:latin typeface="Times New Roman" panose="02020603050405020304" pitchFamily="18" charset="0"/>
                <a:ea typeface="Times New Roman" panose="02020603050405020304" pitchFamily="18" charset="0"/>
              </a:rPr>
              <a:t>σ</a:t>
            </a:r>
            <a:r>
              <a:rPr lang="en-US" altLang="zh-CN" sz="2000" b="0" i="1">
                <a:solidFill>
                  <a:srgbClr val="FFFF00"/>
                </a:solidFill>
                <a:latin typeface="Times New Roman" panose="02020603050405020304" pitchFamily="18" charset="0"/>
                <a:ea typeface="Times New Roman" panose="02020603050405020304" pitchFamily="18" charset="0"/>
              </a:rPr>
              <a:t> </a:t>
            </a:r>
            <a:r>
              <a:rPr lang="en-US" altLang="zh-CN" sz="2000" b="0" baseline="-25000">
                <a:solidFill>
                  <a:srgbClr val="FFFF00"/>
                </a:solidFill>
                <a:latin typeface="Times New Roman" panose="02020603050405020304" pitchFamily="18" charset="0"/>
                <a:ea typeface="Times New Roman" panose="02020603050405020304" pitchFamily="18" charset="0"/>
              </a:rPr>
              <a:t>C# =‘C2’</a:t>
            </a:r>
            <a:r>
              <a:rPr lang="en-US" altLang="zh-CN" sz="2000" b="0">
                <a:solidFill>
                  <a:srgbClr val="FFFF00"/>
                </a:solidFill>
                <a:latin typeface="Times New Roman" panose="02020603050405020304" pitchFamily="18" charset="0"/>
                <a:ea typeface="Times New Roman" panose="02020603050405020304" pitchFamily="18" charset="0"/>
              </a:rPr>
              <a:t> (  S   </a:t>
            </a:r>
            <a:r>
              <a:rPr lang="en-US" altLang="zh-CN" b="0">
                <a:solidFill>
                  <a:srgbClr val="FFFF00"/>
                </a:solidFill>
                <a:latin typeface="Times New Roman" panose="02020603050405020304" pitchFamily="18" charset="0"/>
                <a:ea typeface="宋体" panose="02010600030101010101" pitchFamily="2" charset="-122"/>
              </a:rPr>
              <a:t>∞</a:t>
            </a:r>
            <a:r>
              <a:rPr lang="en-US" altLang="zh-CN" sz="2000" b="0">
                <a:solidFill>
                  <a:srgbClr val="FFFF00"/>
                </a:solidFill>
                <a:latin typeface="Times New Roman" panose="02020603050405020304" pitchFamily="18" charset="0"/>
                <a:ea typeface="Times New Roman" panose="02020603050405020304" pitchFamily="18" charset="0"/>
              </a:rPr>
              <a:t>  SC  ))</a:t>
            </a:r>
          </a:p>
        </p:txBody>
      </p:sp>
    </p:spTree>
  </p:cSld>
  <p:clrMapOvr>
    <a:masterClrMapping/>
  </p:clrMapOvr>
  <p:transition advTm="41675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391203"/>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39120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9117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39117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10"/>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3912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animBg="1"/>
      <p:bldP spid="391171" grpId="0" animBg="1"/>
      <p:bldP spid="391203" grpId="0" animBg="1"/>
      <p:bldP spid="391204" grpId="0" animBg="1"/>
      <p:bldP spid="391211" grpId="0" build="p" advAuto="100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79388" y="1125538"/>
            <a:ext cx="3313112" cy="863600"/>
          </a:xfrm>
        </p:spPr>
        <p:txBody>
          <a:bodyPr vert="horz" wrap="square" lIns="91440" tIns="45720" rIns="91440" bIns="45720" anchor="ctr"/>
          <a:lstStyle/>
          <a:p>
            <a:pPr algn="l" eaLnBrk="1" hangingPunct="1"/>
            <a:r>
              <a:rPr lang="zh-CN" altLang="en-US" sz="3600" dirty="0">
                <a:solidFill>
                  <a:srgbClr val="FF3300"/>
                </a:solidFill>
              </a:rPr>
              <a:t>查询处理问题</a:t>
            </a:r>
          </a:p>
        </p:txBody>
      </p:sp>
      <p:sp>
        <p:nvSpPr>
          <p:cNvPr id="10243" name="Rectangle 3"/>
          <p:cNvSpPr>
            <a:spLocks noGrp="1"/>
          </p:cNvSpPr>
          <p:nvPr>
            <p:ph idx="1"/>
          </p:nvPr>
        </p:nvSpPr>
        <p:spPr/>
        <p:txBody>
          <a:bodyPr vert="horz" wrap="square" lIns="91440" tIns="45720" rIns="91440" bIns="45720" anchor="t"/>
          <a:lstStyle/>
          <a:p>
            <a:pPr eaLnBrk="1" hangingPunct="1">
              <a:lnSpc>
                <a:spcPct val="90000"/>
              </a:lnSpc>
            </a:pPr>
            <a:r>
              <a:rPr lang="zh-CN" altLang="en-US" dirty="0"/>
              <a:t>集中式</a:t>
            </a:r>
          </a:p>
          <a:p>
            <a:pPr lvl="1" eaLnBrk="1" hangingPunct="1">
              <a:lnSpc>
                <a:spcPct val="90000"/>
              </a:lnSpc>
            </a:pPr>
            <a:r>
              <a:rPr lang="zh-CN" altLang="en-US" dirty="0"/>
              <a:t>查询转换为代数表达式</a:t>
            </a:r>
          </a:p>
          <a:p>
            <a:pPr lvl="1" eaLnBrk="1" hangingPunct="1">
              <a:lnSpc>
                <a:spcPct val="90000"/>
              </a:lnSpc>
            </a:pPr>
            <a:r>
              <a:rPr lang="zh-CN" altLang="en-US" dirty="0"/>
              <a:t>从所有等价表达式中选择最优的代数表达式</a:t>
            </a:r>
          </a:p>
          <a:p>
            <a:pPr eaLnBrk="1" hangingPunct="1">
              <a:lnSpc>
                <a:spcPct val="90000"/>
              </a:lnSpc>
            </a:pPr>
            <a:r>
              <a:rPr lang="zh-CN" altLang="en-US" dirty="0"/>
              <a:t>分布式</a:t>
            </a:r>
          </a:p>
          <a:p>
            <a:pPr lvl="1" eaLnBrk="1" hangingPunct="1">
              <a:lnSpc>
                <a:spcPct val="90000"/>
              </a:lnSpc>
            </a:pPr>
            <a:r>
              <a:rPr lang="zh-CN" altLang="en-US" dirty="0"/>
              <a:t>除了集中式问题外，还有</a:t>
            </a:r>
          </a:p>
          <a:p>
            <a:pPr lvl="1" eaLnBrk="1" hangingPunct="1">
              <a:lnSpc>
                <a:spcPct val="90000"/>
              </a:lnSpc>
            </a:pPr>
            <a:r>
              <a:rPr lang="zh-CN" altLang="en-US" dirty="0"/>
              <a:t>站点之间交换数据的操作</a:t>
            </a:r>
          </a:p>
          <a:p>
            <a:pPr lvl="1" eaLnBrk="1" hangingPunct="1">
              <a:lnSpc>
                <a:spcPct val="90000"/>
              </a:lnSpc>
            </a:pPr>
            <a:r>
              <a:rPr lang="zh-CN" altLang="en-US" dirty="0"/>
              <a:t>选择最优的执行站点</a:t>
            </a:r>
            <a:r>
              <a:rPr lang="en-US" altLang="zh-CN"/>
              <a:t>(</a:t>
            </a:r>
            <a:r>
              <a:rPr lang="zh-CN" altLang="en-US" dirty="0"/>
              <a:t>分布）</a:t>
            </a:r>
          </a:p>
          <a:p>
            <a:pPr lvl="1" eaLnBrk="1" hangingPunct="1">
              <a:lnSpc>
                <a:spcPct val="90000"/>
              </a:lnSpc>
            </a:pPr>
            <a:r>
              <a:rPr lang="zh-CN" altLang="en-US" dirty="0"/>
              <a:t>数据被传送的方式</a:t>
            </a:r>
          </a:p>
        </p:txBody>
      </p:sp>
      <p:grpSp>
        <p:nvGrpSpPr>
          <p:cNvPr id="10244" name="Group 4"/>
          <p:cNvGrpSpPr/>
          <p:nvPr/>
        </p:nvGrpSpPr>
        <p:grpSpPr>
          <a:xfrm>
            <a:off x="179388" y="188913"/>
            <a:ext cx="4595812" cy="960437"/>
            <a:chOff x="113" y="119"/>
            <a:chExt cx="2895" cy="605"/>
          </a:xfrm>
        </p:grpSpPr>
        <p:sp>
          <p:nvSpPr>
            <p:cNvPr id="10245" name="Text Box 5"/>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1.1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分布式查询优化的目标</a:t>
              </a:r>
            </a:p>
          </p:txBody>
        </p:sp>
        <p:sp>
          <p:nvSpPr>
            <p:cNvPr id="10246" name="Line 6"/>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10247" name="Text Box 7"/>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分布式查询优化概述</a:t>
              </a:r>
            </a:p>
          </p:txBody>
        </p:sp>
        <p:sp>
          <p:nvSpPr>
            <p:cNvPr id="10248" name="Line 8"/>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5257800" y="1223938"/>
            <a:ext cx="3644900" cy="2438400"/>
            <a:chOff x="3312" y="144"/>
            <a:chExt cx="2306" cy="2018"/>
          </a:xfrm>
        </p:grpSpPr>
        <p:grpSp>
          <p:nvGrpSpPr>
            <p:cNvPr id="35860" name="Group 6"/>
            <p:cNvGrpSpPr/>
            <p:nvPr/>
          </p:nvGrpSpPr>
          <p:grpSpPr>
            <a:xfrm>
              <a:off x="3696" y="290"/>
              <a:ext cx="1922" cy="1872"/>
              <a:chOff x="3456" y="1392"/>
              <a:chExt cx="1922" cy="1872"/>
            </a:xfrm>
          </p:grpSpPr>
          <p:sp>
            <p:nvSpPr>
              <p:cNvPr id="35862" name="Text Box 7"/>
              <p:cNvSpPr txBox="1"/>
              <p:nvPr/>
            </p:nvSpPr>
            <p:spPr>
              <a:xfrm>
                <a:off x="3496" y="1426"/>
                <a:ext cx="1882" cy="1661"/>
              </a:xfrm>
              <a:prstGeom prst="rect">
                <a:avLst/>
              </a:prstGeom>
              <a:noFill/>
              <a:ln w="9525">
                <a:noFill/>
              </a:ln>
            </p:spPr>
            <p:txBody>
              <a:bodyPr wrap="none" lIns="90000" tIns="46800" rIns="90000" bIns="46800">
                <a:spAutoFit/>
              </a:bodyPr>
              <a:lstStyle/>
              <a:p>
                <a:pPr lvl="0" eaLnBrk="1" hangingPunct="1">
                  <a:lnSpc>
                    <a:spcPct val="70000"/>
                  </a:lnSpc>
                </a:pPr>
                <a:r>
                  <a:rPr lang="zh-CN" altLang="en-US" sz="2000" b="0" dirty="0">
                    <a:latin typeface="Times New Roman" panose="02020603050405020304" pitchFamily="18" charset="0"/>
                    <a:ea typeface="宋体" panose="02010600030101010101" pitchFamily="2" charset="-122"/>
                  </a:rPr>
                  <a:t>学号    课程号    学习成绩</a:t>
                </a:r>
              </a:p>
              <a:p>
                <a:pPr lvl="0" eaLnBrk="1" hangingPunct="1">
                  <a:lnSpc>
                    <a:spcPct val="70000"/>
                  </a:lnSpc>
                </a:pPr>
                <a:r>
                  <a:rPr lang="zh-CN" altLang="en-US" sz="2000" b="0" dirty="0">
                    <a:latin typeface="Times New Roman" panose="02020603050405020304" pitchFamily="18" charset="0"/>
                    <a:ea typeface="宋体" panose="02010600030101010101" pitchFamily="2" charset="-122"/>
                  </a:rPr>
                  <a:t>  </a:t>
                </a:r>
                <a:r>
                  <a:rPr lang="en-US" altLang="zh-CN" sz="2000" b="0">
                    <a:latin typeface="Times New Roman" panose="02020603050405020304" pitchFamily="18" charset="0"/>
                    <a:ea typeface="宋体" panose="02010600030101010101" pitchFamily="2" charset="-122"/>
                  </a:rPr>
                  <a:t>S#           C#        GRADE</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S1           C1            A  </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S1           C2            A</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S1           C3            A </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S1           C5            B  </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S2           C1            B </a:t>
                </a:r>
              </a:p>
              <a:p>
                <a:pPr lvl="0" eaLnBrk="1" hangingPunct="1">
                  <a:lnSpc>
                    <a:spcPct val="70000"/>
                  </a:lnSpc>
                </a:pPr>
                <a:r>
                  <a:rPr lang="en-US" altLang="zh-CN" sz="2000" b="0">
                    <a:latin typeface="Times New Roman" panose="02020603050405020304" pitchFamily="18" charset="0"/>
                    <a:ea typeface="宋体" panose="02010600030101010101" pitchFamily="2" charset="-122"/>
                  </a:rPr>
                  <a:t>  S2           C2            C </a:t>
                </a:r>
              </a:p>
              <a:p>
                <a:pPr lvl="0" eaLnBrk="1" hangingPunct="1">
                  <a:lnSpc>
                    <a:spcPct val="70000"/>
                  </a:lnSpc>
                </a:pPr>
                <a:r>
                  <a:rPr lang="en-US" altLang="zh-CN" sz="2000" b="0">
                    <a:latin typeface="Times New Roman" panose="02020603050405020304" pitchFamily="18" charset="0"/>
                    <a:ea typeface="宋体" panose="02010600030101010101" pitchFamily="2" charset="-122"/>
                  </a:rPr>
                  <a:t>   ..              ..             ..</a:t>
                </a:r>
              </a:p>
            </p:txBody>
          </p:sp>
          <p:sp>
            <p:nvSpPr>
              <p:cNvPr id="35863" name="Line 8"/>
              <p:cNvSpPr/>
              <p:nvPr/>
            </p:nvSpPr>
            <p:spPr>
              <a:xfrm>
                <a:off x="3456" y="1392"/>
                <a:ext cx="1920" cy="0"/>
              </a:xfrm>
              <a:prstGeom prst="line">
                <a:avLst/>
              </a:prstGeom>
              <a:ln w="9525" cap="flat" cmpd="sng">
                <a:solidFill>
                  <a:schemeClr val="hlink"/>
                </a:solidFill>
                <a:prstDash val="solid"/>
                <a:headEnd type="none" w="med" len="med"/>
                <a:tailEnd type="none" w="med" len="med"/>
              </a:ln>
            </p:spPr>
          </p:sp>
          <p:sp>
            <p:nvSpPr>
              <p:cNvPr id="35864" name="Line 9"/>
              <p:cNvSpPr/>
              <p:nvPr/>
            </p:nvSpPr>
            <p:spPr>
              <a:xfrm>
                <a:off x="3456" y="3264"/>
                <a:ext cx="1920" cy="0"/>
              </a:xfrm>
              <a:prstGeom prst="line">
                <a:avLst/>
              </a:prstGeom>
              <a:ln w="9525" cap="flat" cmpd="sng">
                <a:solidFill>
                  <a:schemeClr val="hlink"/>
                </a:solidFill>
                <a:prstDash val="solid"/>
                <a:headEnd type="none" w="med" len="med"/>
                <a:tailEnd type="none" w="med" len="med"/>
              </a:ln>
            </p:spPr>
          </p:sp>
          <p:sp>
            <p:nvSpPr>
              <p:cNvPr id="35865" name="Line 10"/>
              <p:cNvSpPr/>
              <p:nvPr/>
            </p:nvSpPr>
            <p:spPr>
              <a:xfrm>
                <a:off x="3456" y="1776"/>
                <a:ext cx="1920" cy="0"/>
              </a:xfrm>
              <a:prstGeom prst="line">
                <a:avLst/>
              </a:prstGeom>
              <a:ln w="9525" cap="flat" cmpd="sng">
                <a:solidFill>
                  <a:schemeClr val="hlink"/>
                </a:solidFill>
                <a:prstDash val="solid"/>
                <a:headEnd type="none" w="med" len="med"/>
                <a:tailEnd type="none" w="med" len="med"/>
              </a:ln>
            </p:spPr>
          </p:sp>
        </p:grpSp>
        <p:sp>
          <p:nvSpPr>
            <p:cNvPr id="35861" name="Text Box 11"/>
            <p:cNvSpPr txBox="1"/>
            <p:nvPr/>
          </p:nvSpPr>
          <p:spPr>
            <a:xfrm>
              <a:off x="3312" y="144"/>
              <a:ext cx="311" cy="328"/>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a:latin typeface="Times New Roman" panose="02020603050405020304" pitchFamily="18" charset="0"/>
                  <a:ea typeface="宋体" panose="02010600030101010101" pitchFamily="2" charset="-122"/>
                </a:rPr>
                <a:t>SC</a:t>
              </a:r>
            </a:p>
          </p:txBody>
        </p:sp>
      </p:grpSp>
      <p:grpSp>
        <p:nvGrpSpPr>
          <p:cNvPr id="4" name="Group 12"/>
          <p:cNvGrpSpPr/>
          <p:nvPr/>
        </p:nvGrpSpPr>
        <p:grpSpPr>
          <a:xfrm>
            <a:off x="0" y="1185317"/>
            <a:ext cx="4876800" cy="2111375"/>
            <a:chOff x="240" y="2294"/>
            <a:chExt cx="3072" cy="1677"/>
          </a:xfrm>
        </p:grpSpPr>
        <p:grpSp>
          <p:nvGrpSpPr>
            <p:cNvPr id="35851" name="Group 13"/>
            <p:cNvGrpSpPr/>
            <p:nvPr/>
          </p:nvGrpSpPr>
          <p:grpSpPr>
            <a:xfrm>
              <a:off x="576" y="2486"/>
              <a:ext cx="2736" cy="1485"/>
              <a:chOff x="336" y="576"/>
              <a:chExt cx="2736" cy="1485"/>
            </a:xfrm>
          </p:grpSpPr>
          <p:sp>
            <p:nvSpPr>
              <p:cNvPr id="35853" name="Text Box 14"/>
              <p:cNvSpPr txBox="1"/>
              <p:nvPr/>
            </p:nvSpPr>
            <p:spPr>
              <a:xfrm>
                <a:off x="375" y="636"/>
                <a:ext cx="2674" cy="1425"/>
              </a:xfrm>
              <a:prstGeom prst="rect">
                <a:avLst/>
              </a:prstGeom>
              <a:noFill/>
              <a:ln w="9525">
                <a:noFill/>
              </a:ln>
            </p:spPr>
            <p:txBody>
              <a:bodyPr wrap="none" lIns="90000" tIns="46800" rIns="90000" bIns="46800">
                <a:spAutoFit/>
              </a:bodyPr>
              <a:lstStyle/>
              <a:p>
                <a:pPr lvl="0" eaLnBrk="1" hangingPunct="1">
                  <a:lnSpc>
                    <a:spcPct val="70000"/>
                  </a:lnSpc>
                </a:pPr>
                <a:r>
                  <a:rPr lang="zh-CN" altLang="en-US" sz="2000" b="0" dirty="0">
                    <a:latin typeface="Times New Roman" panose="02020603050405020304" pitchFamily="18" charset="0"/>
                    <a:ea typeface="宋体" panose="02010600030101010101" pitchFamily="2" charset="-122"/>
                  </a:rPr>
                  <a:t>学号   学生姓名   所属系名  学生年龄</a:t>
                </a:r>
              </a:p>
              <a:p>
                <a:pPr lvl="0" eaLnBrk="1" hangingPunct="1">
                  <a:lnSpc>
                    <a:spcPct val="70000"/>
                  </a:lnSpc>
                </a:pPr>
                <a:r>
                  <a:rPr lang="zh-CN" altLang="en-US" sz="2000" b="0" dirty="0">
                    <a:latin typeface="Times New Roman" panose="02020603050405020304" pitchFamily="18" charset="0"/>
                    <a:ea typeface="宋体" panose="02010600030101010101" pitchFamily="2" charset="-122"/>
                  </a:rPr>
                  <a:t> </a:t>
                </a:r>
                <a:r>
                  <a:rPr lang="en-US" altLang="zh-CN" sz="2000" b="0" dirty="0">
                    <a:latin typeface="Times New Roman" panose="02020603050405020304" pitchFamily="18" charset="0"/>
                    <a:ea typeface="宋体" panose="02010600030101010101" pitchFamily="2" charset="-122"/>
                  </a:rPr>
                  <a:t>S#      SNAME           SD            SA</a:t>
                </a:r>
              </a:p>
              <a:p>
                <a:pPr lvl="0" eaLnBrk="1" hangingPunct="1">
                  <a:lnSpc>
                    <a:spcPct val="70000"/>
                  </a:lnSpc>
                </a:pPr>
                <a:r>
                  <a:rPr lang="en-US" altLang="zh-CN" sz="2000" b="0" dirty="0">
                    <a:latin typeface="Times New Roman" panose="02020603050405020304" pitchFamily="18" charset="0"/>
                    <a:ea typeface="宋体" panose="02010600030101010101" pitchFamily="2" charset="-122"/>
                  </a:rPr>
                  <a:t> S1            A                CS             20</a:t>
                </a:r>
              </a:p>
              <a:p>
                <a:pPr lvl="0" eaLnBrk="1" hangingPunct="1">
                  <a:lnSpc>
                    <a:spcPct val="70000"/>
                  </a:lnSpc>
                </a:pPr>
                <a:r>
                  <a:rPr lang="en-US" altLang="zh-CN" sz="2000" b="0" dirty="0">
                    <a:latin typeface="Times New Roman" panose="02020603050405020304" pitchFamily="18" charset="0"/>
                    <a:ea typeface="宋体" panose="02010600030101010101" pitchFamily="2" charset="-122"/>
                  </a:rPr>
                  <a:t> S2            B                CS             21</a:t>
                </a:r>
              </a:p>
              <a:p>
                <a:pPr lvl="0" eaLnBrk="1" hangingPunct="1">
                  <a:lnSpc>
                    <a:spcPct val="70000"/>
                  </a:lnSpc>
                </a:pPr>
                <a:r>
                  <a:rPr lang="en-US" altLang="zh-CN" sz="2000" b="0" dirty="0">
                    <a:latin typeface="Times New Roman" panose="02020603050405020304" pitchFamily="18" charset="0"/>
                    <a:ea typeface="宋体" panose="02010600030101010101" pitchFamily="2" charset="-122"/>
                  </a:rPr>
                  <a:t> S3            C                MA           19</a:t>
                </a:r>
              </a:p>
              <a:p>
                <a:pPr lvl="0" eaLnBrk="1" hangingPunct="1">
                  <a:lnSpc>
                    <a:spcPct val="70000"/>
                  </a:lnSpc>
                </a:pPr>
                <a:r>
                  <a:rPr lang="en-US" altLang="zh-CN" sz="2000" b="0" dirty="0">
                    <a:latin typeface="Times New Roman" panose="02020603050405020304" pitchFamily="18" charset="0"/>
                    <a:ea typeface="宋体" panose="02010600030101010101" pitchFamily="2" charset="-122"/>
                  </a:rPr>
                  <a:t> S4            D                CI             19</a:t>
                </a:r>
              </a:p>
              <a:p>
                <a:pPr lvl="0" eaLnBrk="1" hangingPunct="1">
                  <a:lnSpc>
                    <a:spcPct val="70000"/>
                  </a:lnSpc>
                </a:pPr>
                <a:r>
                  <a:rPr lang="en-US" altLang="zh-CN" sz="2000" b="0" dirty="0">
                    <a:latin typeface="Times New Roman" panose="02020603050405020304" pitchFamily="18" charset="0"/>
                    <a:ea typeface="宋体" panose="02010600030101010101" pitchFamily="2" charset="-122"/>
                  </a:rPr>
                  <a:t> S5            E                MA           20</a:t>
                </a:r>
              </a:p>
              <a:p>
                <a:pPr lvl="0" eaLnBrk="1" hangingPunct="1">
                  <a:lnSpc>
                    <a:spcPct val="70000"/>
                  </a:lnSpc>
                </a:pPr>
                <a:r>
                  <a:rPr lang="en-US" altLang="zh-CN" sz="2000" b="0" dirty="0">
                    <a:latin typeface="Times New Roman" panose="02020603050405020304" pitchFamily="18" charset="0"/>
                    <a:ea typeface="宋体" panose="02010600030101010101" pitchFamily="2" charset="-122"/>
                  </a:rPr>
                  <a:t> ..              ..                   ..              ..</a:t>
                </a:r>
              </a:p>
            </p:txBody>
          </p:sp>
          <p:sp>
            <p:nvSpPr>
              <p:cNvPr id="35854" name="Line 15"/>
              <p:cNvSpPr/>
              <p:nvPr/>
            </p:nvSpPr>
            <p:spPr>
              <a:xfrm>
                <a:off x="336" y="576"/>
                <a:ext cx="2736" cy="0"/>
              </a:xfrm>
              <a:prstGeom prst="line">
                <a:avLst/>
              </a:prstGeom>
              <a:ln w="12700" cap="flat" cmpd="sng">
                <a:solidFill>
                  <a:schemeClr val="hlink"/>
                </a:solidFill>
                <a:prstDash val="solid"/>
                <a:headEnd type="none" w="med" len="med"/>
                <a:tailEnd type="none" w="med" len="med"/>
              </a:ln>
            </p:spPr>
          </p:sp>
          <p:sp>
            <p:nvSpPr>
              <p:cNvPr id="35855" name="Line 16"/>
              <p:cNvSpPr/>
              <p:nvPr/>
            </p:nvSpPr>
            <p:spPr>
              <a:xfrm>
                <a:off x="816" y="576"/>
                <a:ext cx="0" cy="1440"/>
              </a:xfrm>
              <a:prstGeom prst="line">
                <a:avLst/>
              </a:prstGeom>
              <a:ln w="12700" cap="flat" cmpd="sng">
                <a:solidFill>
                  <a:schemeClr val="hlink"/>
                </a:solidFill>
                <a:prstDash val="solid"/>
                <a:headEnd type="none" w="med" len="med"/>
                <a:tailEnd type="none" w="med" len="med"/>
              </a:ln>
            </p:spPr>
          </p:sp>
          <p:sp>
            <p:nvSpPr>
              <p:cNvPr id="35856" name="Line 17"/>
              <p:cNvSpPr/>
              <p:nvPr/>
            </p:nvSpPr>
            <p:spPr>
              <a:xfrm>
                <a:off x="1584" y="576"/>
                <a:ext cx="0" cy="1440"/>
              </a:xfrm>
              <a:prstGeom prst="line">
                <a:avLst/>
              </a:prstGeom>
              <a:ln w="12700" cap="flat" cmpd="sng">
                <a:solidFill>
                  <a:schemeClr val="hlink"/>
                </a:solidFill>
                <a:prstDash val="solid"/>
                <a:headEnd type="none" w="med" len="med"/>
                <a:tailEnd type="none" w="med" len="med"/>
              </a:ln>
            </p:spPr>
          </p:sp>
          <p:sp>
            <p:nvSpPr>
              <p:cNvPr id="35857" name="Line 18"/>
              <p:cNvSpPr/>
              <p:nvPr/>
            </p:nvSpPr>
            <p:spPr>
              <a:xfrm>
                <a:off x="2304" y="576"/>
                <a:ext cx="0" cy="1440"/>
              </a:xfrm>
              <a:prstGeom prst="line">
                <a:avLst/>
              </a:prstGeom>
              <a:ln w="12700" cap="flat" cmpd="sng">
                <a:solidFill>
                  <a:schemeClr val="hlink"/>
                </a:solidFill>
                <a:prstDash val="solid"/>
                <a:headEnd type="none" w="med" len="med"/>
                <a:tailEnd type="none" w="med" len="med"/>
              </a:ln>
            </p:spPr>
          </p:sp>
          <p:sp>
            <p:nvSpPr>
              <p:cNvPr id="35858" name="Line 19"/>
              <p:cNvSpPr/>
              <p:nvPr/>
            </p:nvSpPr>
            <p:spPr>
              <a:xfrm>
                <a:off x="336" y="994"/>
                <a:ext cx="2736" cy="0"/>
              </a:xfrm>
              <a:prstGeom prst="line">
                <a:avLst/>
              </a:prstGeom>
              <a:ln w="12700" cap="flat" cmpd="sng">
                <a:solidFill>
                  <a:schemeClr val="hlink"/>
                </a:solidFill>
                <a:prstDash val="solid"/>
                <a:headEnd type="none" w="med" len="med"/>
                <a:tailEnd type="none" w="med" len="med"/>
              </a:ln>
            </p:spPr>
          </p:sp>
          <p:sp>
            <p:nvSpPr>
              <p:cNvPr id="35859" name="Line 20"/>
              <p:cNvSpPr/>
              <p:nvPr/>
            </p:nvSpPr>
            <p:spPr>
              <a:xfrm>
                <a:off x="336" y="2016"/>
                <a:ext cx="2736" cy="0"/>
              </a:xfrm>
              <a:prstGeom prst="line">
                <a:avLst/>
              </a:prstGeom>
              <a:ln w="12700" cap="flat" cmpd="sng">
                <a:solidFill>
                  <a:schemeClr val="hlink"/>
                </a:solidFill>
                <a:prstDash val="solid"/>
                <a:headEnd type="none" w="med" len="med"/>
                <a:tailEnd type="none" w="med" len="med"/>
              </a:ln>
            </p:spPr>
          </p:sp>
        </p:grpSp>
        <p:sp>
          <p:nvSpPr>
            <p:cNvPr id="35852" name="Text Box 21"/>
            <p:cNvSpPr txBox="1"/>
            <p:nvPr/>
          </p:nvSpPr>
          <p:spPr>
            <a:xfrm>
              <a:off x="240" y="2294"/>
              <a:ext cx="283" cy="315"/>
            </a:xfrm>
            <a:prstGeom prst="rect">
              <a:avLst/>
            </a:prstGeom>
            <a:noFill/>
            <a:ln w="9525">
              <a:noFill/>
            </a:ln>
          </p:spPr>
          <p:txBody>
            <a:bodyPr wrap="none" lIns="90000" tIns="46800" rIns="90000" bIns="46800">
              <a:spAutoFit/>
            </a:bodyPr>
            <a:lstStyle/>
            <a:p>
              <a:pPr lvl="0" eaLnBrk="1" hangingPunct="1">
                <a:spcBef>
                  <a:spcPct val="30000"/>
                </a:spcBef>
              </a:pPr>
              <a:r>
                <a:rPr lang="en-US" altLang="zh-CN" sz="2000" b="0">
                  <a:latin typeface="Times New Roman" panose="02020603050405020304" pitchFamily="18" charset="0"/>
                  <a:ea typeface="宋体" panose="02010600030101010101" pitchFamily="2" charset="-122"/>
                </a:rPr>
                <a:t>  S</a:t>
              </a:r>
            </a:p>
          </p:txBody>
        </p:sp>
      </p:grpSp>
      <p:sp>
        <p:nvSpPr>
          <p:cNvPr id="392214" name="Text Box 22"/>
          <p:cNvSpPr txBox="1"/>
          <p:nvPr/>
        </p:nvSpPr>
        <p:spPr>
          <a:xfrm>
            <a:off x="381000" y="620688"/>
            <a:ext cx="6553200" cy="402291"/>
          </a:xfrm>
          <a:prstGeom prst="rect">
            <a:avLst/>
          </a:prstGeom>
          <a:noFill/>
          <a:ln w="9525">
            <a:noFill/>
          </a:ln>
        </p:spPr>
        <p:txBody>
          <a:bodyPr lIns="90000" tIns="46800" rIns="90000" bIns="46800">
            <a:spAutoFit/>
          </a:bodyPr>
          <a:lstStyle/>
          <a:p>
            <a:pPr lvl="0" eaLnBrk="1" hangingPunct="1">
              <a:spcBef>
                <a:spcPct val="30000"/>
              </a:spcBef>
            </a:pPr>
            <a:r>
              <a:rPr lang="zh-CN" altLang="en-US" sz="2000" b="0" dirty="0" smtClean="0">
                <a:latin typeface="Times New Roman" panose="02020603050405020304" pitchFamily="18" charset="0"/>
                <a:ea typeface="宋体" panose="02010600030101010101" pitchFamily="2" charset="-122"/>
              </a:rPr>
              <a:t>例</a:t>
            </a:r>
            <a:r>
              <a:rPr lang="en-US" altLang="zh-CN" sz="2000" dirty="0" smtClean="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检索学习课程号为</a:t>
            </a:r>
            <a:r>
              <a:rPr lang="en-US" altLang="zh-CN" sz="2000" dirty="0">
                <a:latin typeface="Times New Roman" panose="02020603050405020304" pitchFamily="18" charset="0"/>
                <a:ea typeface="宋体" panose="02010600030101010101" pitchFamily="2" charset="-122"/>
              </a:rPr>
              <a:t>C2</a:t>
            </a:r>
            <a:r>
              <a:rPr lang="zh-CN" altLang="en-US" sz="2000" dirty="0">
                <a:latin typeface="Times New Roman" panose="02020603050405020304" pitchFamily="18" charset="0"/>
                <a:ea typeface="宋体" panose="02010600030101010101" pitchFamily="2" charset="-122"/>
              </a:rPr>
              <a:t>或</a:t>
            </a:r>
            <a:r>
              <a:rPr lang="en-US" altLang="zh-CN" sz="2000" dirty="0">
                <a:latin typeface="Times New Roman" panose="02020603050405020304" pitchFamily="18" charset="0"/>
                <a:ea typeface="宋体" panose="02010600030101010101" pitchFamily="2" charset="-122"/>
              </a:rPr>
              <a:t>C3</a:t>
            </a:r>
            <a:r>
              <a:rPr lang="zh-CN" altLang="en-US" sz="2000" dirty="0">
                <a:latin typeface="Times New Roman" panose="02020603050405020304" pitchFamily="18" charset="0"/>
                <a:ea typeface="宋体" panose="02010600030101010101" pitchFamily="2" charset="-122"/>
              </a:rPr>
              <a:t>的学生学号和所在系</a:t>
            </a:r>
          </a:p>
        </p:txBody>
      </p:sp>
      <p:sp>
        <p:nvSpPr>
          <p:cNvPr id="35850" name="Rectangle 29"/>
          <p:cNvSpPr/>
          <p:nvPr/>
        </p:nvSpPr>
        <p:spPr>
          <a:xfrm>
            <a:off x="704850" y="3836963"/>
            <a:ext cx="7467600" cy="701675"/>
          </a:xfrm>
          <a:prstGeom prst="rect">
            <a:avLst/>
          </a:prstGeom>
          <a:noFill/>
          <a:ln w="9525">
            <a:noFill/>
          </a:ln>
        </p:spPr>
        <p:txBody>
          <a:bodyPr lIns="90000" tIns="46800" rIns="90000" bIns="46800">
            <a:spAutoFit/>
          </a:bodyPr>
          <a:lstStyle/>
          <a:p>
            <a:pPr lvl="0" eaLnBrk="1" hangingPunct="1">
              <a:spcBef>
                <a:spcPct val="30000"/>
              </a:spcBef>
            </a:pPr>
            <a:r>
              <a:rPr lang="en-US" altLang="zh-CN" sz="4000" b="0" dirty="0">
                <a:solidFill>
                  <a:srgbClr val="FFFF00"/>
                </a:solidFill>
                <a:latin typeface="Times New Roman" panose="02020603050405020304" pitchFamily="18" charset="0"/>
                <a:ea typeface="Times New Roman" panose="02020603050405020304" pitchFamily="18" charset="0"/>
              </a:rPr>
              <a:t>π</a:t>
            </a:r>
            <a:r>
              <a:rPr lang="en-US" altLang="zh-CN" sz="1600" b="0" dirty="0">
                <a:solidFill>
                  <a:srgbClr val="FFFF00"/>
                </a:solidFill>
                <a:latin typeface="Times New Roman" panose="02020603050405020304" pitchFamily="18" charset="0"/>
                <a:ea typeface="Times New Roman" panose="02020603050405020304" pitchFamily="18" charset="0"/>
              </a:rPr>
              <a:t>S# ,SD</a:t>
            </a:r>
            <a:r>
              <a:rPr lang="en-US" altLang="zh-CN" sz="3600" b="0" dirty="0">
                <a:solidFill>
                  <a:srgbClr val="FFFF00"/>
                </a:solidFill>
                <a:latin typeface="Times New Roman" panose="02020603050405020304" pitchFamily="18" charset="0"/>
                <a:ea typeface="Times New Roman" panose="02020603050405020304" pitchFamily="18" charset="0"/>
              </a:rPr>
              <a:t>( s   </a:t>
            </a:r>
            <a:r>
              <a:rPr lang="en-US" altLang="zh-CN" b="0" dirty="0">
                <a:solidFill>
                  <a:srgbClr val="FFFF00"/>
                </a:solidFill>
                <a:latin typeface="Times New Roman" panose="02020603050405020304" pitchFamily="18" charset="0"/>
                <a:ea typeface="宋体" panose="02010600030101010101" pitchFamily="2" charset="-122"/>
              </a:rPr>
              <a:t>∞</a:t>
            </a:r>
            <a:r>
              <a:rPr lang="en-US" altLang="zh-CN" sz="2800" b="0" dirty="0">
                <a:solidFill>
                  <a:srgbClr val="FFFF00"/>
                </a:solidFill>
                <a:latin typeface="Times New Roman" panose="02020603050405020304" pitchFamily="18" charset="0"/>
                <a:ea typeface="Times New Roman" panose="02020603050405020304" pitchFamily="18" charset="0"/>
              </a:rPr>
              <a:t> </a:t>
            </a:r>
            <a:r>
              <a:rPr lang="en-US" altLang="zh-CN" sz="4000" b="0" dirty="0">
                <a:solidFill>
                  <a:srgbClr val="FFFF00"/>
                </a:solidFill>
                <a:latin typeface="Times New Roman" panose="02020603050405020304" pitchFamily="18" charset="0"/>
                <a:ea typeface="Times New Roman" panose="02020603050405020304" pitchFamily="18" charset="0"/>
              </a:rPr>
              <a:t>π</a:t>
            </a:r>
            <a:r>
              <a:rPr lang="en-US" altLang="zh-CN" sz="1600" b="0" dirty="0">
                <a:solidFill>
                  <a:srgbClr val="FFFF00"/>
                </a:solidFill>
                <a:latin typeface="Times New Roman" panose="02020603050405020304" pitchFamily="18" charset="0"/>
                <a:ea typeface="Times New Roman" panose="02020603050405020304" pitchFamily="18" charset="0"/>
              </a:rPr>
              <a:t>S#</a:t>
            </a:r>
            <a:r>
              <a:rPr lang="en-US" altLang="zh-CN" sz="2800" b="0" dirty="0">
                <a:solidFill>
                  <a:srgbClr val="FFFF00"/>
                </a:solidFill>
                <a:latin typeface="Times New Roman" panose="02020603050405020304" pitchFamily="18" charset="0"/>
                <a:ea typeface="Times New Roman" panose="02020603050405020304" pitchFamily="18" charset="0"/>
              </a:rPr>
              <a:t> </a:t>
            </a:r>
            <a:r>
              <a:rPr lang="en-US" altLang="zh-CN" sz="3200" b="0" dirty="0">
                <a:solidFill>
                  <a:srgbClr val="FFFF00"/>
                </a:solidFill>
                <a:latin typeface="Times New Roman" panose="02020603050405020304" pitchFamily="18" charset="0"/>
                <a:ea typeface="Times New Roman" panose="02020603050405020304" pitchFamily="18" charset="0"/>
              </a:rPr>
              <a:t>(</a:t>
            </a:r>
            <a:r>
              <a:rPr lang="en-US" altLang="zh-CN" sz="4000" b="0" i="1" dirty="0" err="1">
                <a:solidFill>
                  <a:srgbClr val="FFFF00"/>
                </a:solidFill>
                <a:latin typeface="Times New Roman" panose="02020603050405020304" pitchFamily="18" charset="0"/>
                <a:ea typeface="Times New Roman" panose="02020603050405020304" pitchFamily="18" charset="0"/>
              </a:rPr>
              <a:t>σ</a:t>
            </a:r>
            <a:r>
              <a:rPr lang="en-US" altLang="zh-CN" sz="1600" b="0" dirty="0" err="1">
                <a:solidFill>
                  <a:srgbClr val="FFFF00"/>
                </a:solidFill>
                <a:latin typeface="Times New Roman" panose="02020603050405020304" pitchFamily="18" charset="0"/>
                <a:ea typeface="Times New Roman" panose="02020603050405020304" pitchFamily="18" charset="0"/>
              </a:rPr>
              <a:t>C</a:t>
            </a:r>
            <a:r>
              <a:rPr lang="en-US" altLang="zh-CN" sz="1600" b="0" dirty="0">
                <a:solidFill>
                  <a:srgbClr val="FFFF00"/>
                </a:solidFill>
                <a:latin typeface="Times New Roman" panose="02020603050405020304" pitchFamily="18" charset="0"/>
                <a:ea typeface="Times New Roman" panose="02020603050405020304" pitchFamily="18" charset="0"/>
              </a:rPr>
              <a:t># =‘C2’</a:t>
            </a:r>
            <a:r>
              <a:rPr lang="en-US" altLang="zh-CN" sz="1600" b="0" dirty="0">
                <a:solidFill>
                  <a:srgbClr val="FFFF00"/>
                </a:solidFill>
                <a:latin typeface="Times New Roman" panose="02020603050405020304" pitchFamily="18" charset="0"/>
                <a:ea typeface="宋体" panose="02010600030101010101" pitchFamily="2" charset="-122"/>
              </a:rPr>
              <a:t>∨</a:t>
            </a:r>
            <a:r>
              <a:rPr lang="en-US" altLang="zh-CN" sz="1600" b="0" dirty="0">
                <a:solidFill>
                  <a:srgbClr val="FFFF00"/>
                </a:solidFill>
                <a:latin typeface="Times New Roman" panose="02020603050405020304" pitchFamily="18" charset="0"/>
                <a:ea typeface="Times New Roman" panose="02020603050405020304" pitchFamily="18" charset="0"/>
              </a:rPr>
              <a:t>C#=‘C3’</a:t>
            </a:r>
            <a:r>
              <a:rPr lang="en-US" altLang="zh-CN" sz="2800" b="0" dirty="0">
                <a:solidFill>
                  <a:srgbClr val="FFFF00"/>
                </a:solidFill>
                <a:latin typeface="Times New Roman" panose="02020603050405020304" pitchFamily="18" charset="0"/>
                <a:ea typeface="Times New Roman" panose="02020603050405020304" pitchFamily="18" charset="0"/>
              </a:rPr>
              <a:t>(</a:t>
            </a:r>
            <a:r>
              <a:rPr lang="en-US" altLang="zh-CN" sz="2800" b="0" dirty="0">
                <a:solidFill>
                  <a:srgbClr val="FFFF00"/>
                </a:solidFill>
                <a:latin typeface="Times New Roman" panose="02020603050405020304" pitchFamily="18" charset="0"/>
                <a:ea typeface="宋体" panose="02010600030101010101" pitchFamily="2" charset="-122"/>
              </a:rPr>
              <a:t>SC</a:t>
            </a:r>
            <a:r>
              <a:rPr lang="en-US" altLang="zh-CN" sz="2800" b="0" dirty="0">
                <a:solidFill>
                  <a:srgbClr val="FFFF00"/>
                </a:solidFill>
                <a:latin typeface="Times New Roman" panose="02020603050405020304" pitchFamily="18" charset="0"/>
                <a:ea typeface="Times New Roman" panose="02020603050405020304" pitchFamily="18" charset="0"/>
              </a:rPr>
              <a:t>)</a:t>
            </a:r>
            <a:r>
              <a:rPr lang="en-US" altLang="zh-CN" sz="3200" b="0" dirty="0">
                <a:solidFill>
                  <a:srgbClr val="FFFF00"/>
                </a:solidFill>
                <a:latin typeface="Times New Roman" panose="02020603050405020304" pitchFamily="18" charset="0"/>
                <a:ea typeface="Times New Roman" panose="02020603050405020304" pitchFamily="18" charset="0"/>
              </a:rPr>
              <a:t>)</a:t>
            </a:r>
            <a:r>
              <a:rPr lang="en-US" altLang="zh-CN" sz="2800" b="0" dirty="0">
                <a:solidFill>
                  <a:srgbClr val="FFFF00"/>
                </a:solidFill>
                <a:latin typeface="Times New Roman" panose="02020603050405020304" pitchFamily="18" charset="0"/>
                <a:ea typeface="Times New Roman" panose="02020603050405020304" pitchFamily="18" charset="0"/>
              </a:rPr>
              <a:t> </a:t>
            </a:r>
            <a:r>
              <a:rPr lang="en-US" altLang="zh-CN" sz="3600" b="0" dirty="0">
                <a:solidFill>
                  <a:srgbClr val="FFFF00"/>
                </a:solidFill>
                <a:latin typeface="Times New Roman" panose="02020603050405020304" pitchFamily="18" charset="0"/>
                <a:ea typeface="Times New Roman" panose="02020603050405020304" pitchFamily="18" charset="0"/>
              </a:rPr>
              <a:t>)</a:t>
            </a:r>
          </a:p>
        </p:txBody>
      </p:sp>
    </p:spTree>
  </p:cSld>
  <p:clrMapOvr>
    <a:masterClrMapping/>
  </p:clrMapOvr>
  <p:transition advTm="41675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idx="1"/>
          </p:nvPr>
        </p:nvSpPr>
        <p:spPr>
          <a:xfrm>
            <a:off x="539750" y="3429000"/>
            <a:ext cx="7772400" cy="3206750"/>
          </a:xfrm>
        </p:spPr>
        <p:txBody>
          <a:bodyPr vert="horz" wrap="square" lIns="91440" tIns="45720" rIns="91440" bIns="45720" anchor="t"/>
          <a:lstStyle/>
          <a:p>
            <a:pPr eaLnBrk="1" hangingPunct="1">
              <a:lnSpc>
                <a:spcPct val="90000"/>
              </a:lnSpc>
            </a:pPr>
            <a:r>
              <a:rPr lang="en-US" altLang="zh-CN"/>
              <a:t>SQL</a:t>
            </a:r>
            <a:r>
              <a:rPr lang="zh-CN" altLang="en-US" dirty="0"/>
              <a:t>与代数的等价描述</a:t>
            </a:r>
          </a:p>
          <a:p>
            <a:pPr eaLnBrk="1" hangingPunct="1">
              <a:lnSpc>
                <a:spcPct val="90000"/>
              </a:lnSpc>
            </a:pPr>
            <a:r>
              <a:rPr lang="en-US" altLang="zh-CN"/>
              <a:t>E1</a:t>
            </a:r>
          </a:p>
          <a:p>
            <a:pPr lvl="1" eaLnBrk="1" hangingPunct="1">
              <a:lnSpc>
                <a:spcPct val="90000"/>
              </a:lnSpc>
            </a:pPr>
            <a:r>
              <a:rPr lang="en-US" altLang="zh-CN"/>
              <a:t>SELECT  </a:t>
            </a:r>
            <a:r>
              <a:rPr lang="en-US" altLang="zh-CN" err="1"/>
              <a:t>sname</a:t>
            </a:r>
            <a:r>
              <a:rPr lang="en-US" altLang="zh-CN"/>
              <a:t>  FROM S, SC</a:t>
            </a:r>
          </a:p>
          <a:p>
            <a:pPr lvl="1" eaLnBrk="1" hangingPunct="1">
              <a:lnSpc>
                <a:spcPct val="90000"/>
              </a:lnSpc>
              <a:buNone/>
            </a:pPr>
            <a:r>
              <a:rPr lang="en-US" altLang="zh-CN"/>
              <a:t>    WHERE </a:t>
            </a:r>
            <a:r>
              <a:rPr lang="en-US" altLang="zh-CN" err="1"/>
              <a:t>S.s</a:t>
            </a:r>
            <a:r>
              <a:rPr lang="en-US" altLang="zh-CN"/>
              <a:t>#=</a:t>
            </a:r>
            <a:r>
              <a:rPr lang="en-US" altLang="zh-CN" err="1"/>
              <a:t>SC.s</a:t>
            </a:r>
            <a:r>
              <a:rPr lang="en-US" altLang="zh-CN"/>
              <a:t>#  and </a:t>
            </a:r>
            <a:r>
              <a:rPr lang="en-US" altLang="zh-CN" err="1"/>
              <a:t>SC.c</a:t>
            </a:r>
            <a:r>
              <a:rPr lang="en-US" altLang="zh-CN"/>
              <a:t>#=‘c03’;</a:t>
            </a:r>
          </a:p>
          <a:p>
            <a:pPr lvl="1" eaLnBrk="1" hangingPunct="1">
              <a:lnSpc>
                <a:spcPct val="90000"/>
              </a:lnSpc>
            </a:pPr>
            <a:r>
              <a:rPr lang="zh-CN" altLang="en-US" dirty="0"/>
              <a:t>代数描述</a:t>
            </a:r>
          </a:p>
          <a:p>
            <a:pPr eaLnBrk="1" hangingPunct="1">
              <a:lnSpc>
                <a:spcPct val="90000"/>
              </a:lnSpc>
              <a:buNone/>
            </a:pPr>
            <a:r>
              <a:rPr lang="zh-CN" altLang="en-US" dirty="0"/>
              <a:t>            </a:t>
            </a:r>
            <a:r>
              <a:rPr lang="zh-CN" altLang="en-US" sz="2800" dirty="0">
                <a:sym typeface="Symbol" panose="05050102010706020507" pitchFamily="18" charset="2"/>
              </a:rPr>
              <a:t></a:t>
            </a:r>
            <a:r>
              <a:rPr lang="en-US" altLang="zh-CN" sz="2800" baseline="-25000" err="1">
                <a:sym typeface="Symbol" panose="05050102010706020507" pitchFamily="18" charset="2"/>
              </a:rPr>
              <a:t>sname</a:t>
            </a:r>
            <a:r>
              <a:rPr lang="en-US" altLang="zh-CN" sz="2800" err="1">
                <a:sym typeface="Symbol" panose="05050102010706020507" pitchFamily="18" charset="2"/>
              </a:rPr>
              <a:t>(</a:t>
            </a:r>
            <a:r>
              <a:rPr lang="en-US" altLang="zh-CN" sz="2800" baseline="-25000" err="1">
                <a:sym typeface="Symbol" panose="05050102010706020507" pitchFamily="18" charset="2"/>
              </a:rPr>
              <a:t>s.s</a:t>
            </a:r>
            <a:r>
              <a:rPr lang="en-US" altLang="zh-CN" sz="2800" baseline="-25000">
                <a:sym typeface="Symbol" panose="05050102010706020507" pitchFamily="18" charset="2"/>
              </a:rPr>
              <a:t>#=</a:t>
            </a:r>
            <a:r>
              <a:rPr lang="en-US" altLang="zh-CN" sz="2800" baseline="-25000" err="1">
                <a:sym typeface="Symbol" panose="05050102010706020507" pitchFamily="18" charset="2"/>
              </a:rPr>
              <a:t>SC.s</a:t>
            </a:r>
            <a:r>
              <a:rPr lang="en-US" altLang="zh-CN" sz="2800" baseline="-25000">
                <a:sym typeface="Symbol" panose="05050102010706020507" pitchFamily="18" charset="2"/>
              </a:rPr>
              <a:t># and </a:t>
            </a:r>
            <a:r>
              <a:rPr lang="en-US" altLang="zh-CN" sz="2800" baseline="-25000" err="1">
                <a:sym typeface="Symbol" panose="05050102010706020507" pitchFamily="18" charset="2"/>
              </a:rPr>
              <a:t>SC.c</a:t>
            </a:r>
            <a:r>
              <a:rPr lang="en-US" altLang="zh-CN" sz="2800" baseline="-25000">
                <a:sym typeface="Symbol" panose="05050102010706020507" pitchFamily="18" charset="2"/>
              </a:rPr>
              <a:t>#=‘c03’</a:t>
            </a:r>
            <a:r>
              <a:rPr lang="en-US" altLang="zh-CN" sz="2800">
                <a:sym typeface="Symbol" panose="05050102010706020507" pitchFamily="18" charset="2"/>
              </a:rPr>
              <a:t>(S</a:t>
            </a:r>
            <a:r>
              <a:rPr lang="en-US" altLang="en-US">
                <a:sym typeface="Symbol" panose="05050102010706020507" pitchFamily="18" charset="2"/>
              </a:rPr>
              <a:t>×</a:t>
            </a:r>
            <a:r>
              <a:rPr lang="en-US" altLang="zh-CN" sz="2800">
                <a:sym typeface="Symbol" panose="05050102010706020507" pitchFamily="18" charset="2"/>
              </a:rPr>
              <a:t>SC))</a:t>
            </a:r>
          </a:p>
        </p:txBody>
      </p:sp>
      <p:grpSp>
        <p:nvGrpSpPr>
          <p:cNvPr id="38915" name="Group 3"/>
          <p:cNvGrpSpPr/>
          <p:nvPr/>
        </p:nvGrpSpPr>
        <p:grpSpPr>
          <a:xfrm>
            <a:off x="107950" y="115888"/>
            <a:ext cx="5761038" cy="960437"/>
            <a:chOff x="113" y="119"/>
            <a:chExt cx="3629" cy="605"/>
          </a:xfrm>
        </p:grpSpPr>
        <p:sp>
          <p:nvSpPr>
            <p:cNvPr id="38917" name="Text Box 4"/>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用关系代数和</a:t>
              </a:r>
              <a:r>
                <a:rPr lang="en-US" altLang="zh-CN" sz="2400">
                  <a:latin typeface="宋体" panose="02010600030101010101" pitchFamily="2" charset="-122"/>
                  <a:ea typeface="宋体" panose="02010600030101010101" pitchFamily="2" charset="-122"/>
                </a:rPr>
                <a:t>SQL</a:t>
              </a:r>
              <a:r>
                <a:rPr lang="zh-CN" altLang="en-US" sz="2400" dirty="0">
                  <a:latin typeface="宋体" panose="02010600030101010101" pitchFamily="2" charset="-122"/>
                  <a:ea typeface="宋体" panose="02010600030101010101" pitchFamily="2" charset="-122"/>
                </a:rPr>
                <a:t>语句表示一个查询</a:t>
              </a:r>
            </a:p>
          </p:txBody>
        </p:sp>
        <p:sp>
          <p:nvSpPr>
            <p:cNvPr id="38918" name="Line 5"/>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38919" name="Text Box 6"/>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38920" name="Line 7"/>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
        <p:nvSpPr>
          <p:cNvPr id="38916" name="Text Box 8"/>
          <p:cNvSpPr txBox="1"/>
          <p:nvPr/>
        </p:nvSpPr>
        <p:spPr>
          <a:xfrm>
            <a:off x="611188" y="1484313"/>
            <a:ext cx="8281987" cy="2017712"/>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关系代数基本操作：</a:t>
            </a:r>
          </a:p>
          <a:p>
            <a:pPr lvl="0" eaLnBrk="1" hangingPunct="1">
              <a:spcBef>
                <a:spcPct val="50000"/>
              </a:spcBef>
            </a:pPr>
            <a:r>
              <a:rPr lang="zh-CN" altLang="en-US" dirty="0">
                <a:latin typeface="Times New Roman" panose="02020603050405020304" pitchFamily="18" charset="0"/>
                <a:ea typeface="宋体" panose="02010600030101010101" pitchFamily="2" charset="-122"/>
              </a:rPr>
              <a:t>并（∪）、交（∩）、笛卡尔积（  </a:t>
            </a:r>
            <a:r>
              <a:rPr lang="en-US" altLang="zh-CN">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）、选择（ </a:t>
            </a:r>
            <a:r>
              <a:rPr lang="zh-CN" altLang="en-US" dirty="0">
                <a:latin typeface="Times New Roman" panose="02020603050405020304" pitchFamily="18" charset="0"/>
                <a:ea typeface="宋体" panose="02010600030101010101" pitchFamily="2" charset="-122"/>
                <a:sym typeface="Symbol" panose="05050102010706020507" pitchFamily="18" charset="2"/>
              </a:rPr>
              <a:t>）、投影（ ）</a:t>
            </a:r>
          </a:p>
          <a:p>
            <a:pPr lvl="0" eaLnBrk="1" hangingPunct="1">
              <a:spcBef>
                <a:spcPct val="50000"/>
              </a:spcBef>
            </a:pPr>
            <a:r>
              <a:rPr lang="zh-CN" altLang="en-US" dirty="0">
                <a:latin typeface="Times New Roman" panose="02020603050405020304" pitchFamily="18" charset="0"/>
                <a:ea typeface="宋体" panose="02010600030101010101" pitchFamily="2" charset="-122"/>
                <a:sym typeface="Symbol" panose="05050102010706020507" pitchFamily="18" charset="2"/>
              </a:rPr>
              <a:t>关系代数导出操作：</a:t>
            </a:r>
          </a:p>
          <a:p>
            <a:pPr lvl="0" eaLnBrk="1" hangingPunct="1">
              <a:spcBef>
                <a:spcPct val="50000"/>
              </a:spcBef>
            </a:pPr>
            <a:r>
              <a:rPr lang="zh-CN" altLang="en-US" dirty="0">
                <a:latin typeface="Times New Roman" panose="02020603050405020304" pitchFamily="18" charset="0"/>
                <a:ea typeface="宋体" panose="02010600030101010101" pitchFamily="2" charset="-122"/>
              </a:rPr>
              <a:t>差（－）、除（</a:t>
            </a:r>
            <a:r>
              <a:rPr lang="en-US" altLang="zh-CN">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a:t>
            </a:r>
            <a:r>
              <a:rPr lang="el-GR" altLang="zh-CN" dirty="0">
                <a:latin typeface="宋体" panose="02010600030101010101" pitchFamily="2" charset="-122"/>
                <a:ea typeface="宋体" panose="02010600030101010101" pitchFamily="2" charset="-122"/>
              </a:rPr>
              <a:t>θ</a:t>
            </a:r>
            <a:r>
              <a:rPr lang="zh-CN" altLang="en-US" dirty="0">
                <a:latin typeface="Times New Roman" panose="02020603050405020304" pitchFamily="18" charset="0"/>
                <a:ea typeface="宋体" panose="02010600030101010101" pitchFamily="2" charset="-122"/>
              </a:rPr>
              <a:t>连接（ ∞ </a:t>
            </a:r>
            <a:r>
              <a:rPr lang="el-GR" altLang="zh-CN" dirty="0">
                <a:latin typeface="宋体" panose="02010600030101010101" pitchFamily="2" charset="-122"/>
                <a:ea typeface="宋体" panose="02010600030101010101" pitchFamily="2" charset="-122"/>
              </a:rPr>
              <a:t>θ</a:t>
            </a:r>
            <a:r>
              <a:rPr lang="en-US" altLang="zh-CN">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）、自然连接（∞</a:t>
            </a:r>
            <a:r>
              <a:rPr lang="zh-CN" altLang="en-US" dirty="0">
                <a:latin typeface="Times New Roman" panose="02020603050405020304" pitchFamily="18" charset="0"/>
                <a:ea typeface="宋体" panose="02010600030101010101" pitchFamily="2" charset="-122"/>
                <a:sym typeface="Symbol" panose="05050102010706020507" pitchFamily="18" charset="2"/>
              </a:rPr>
              <a:t>）、半连接（∝）</a:t>
            </a:r>
          </a:p>
          <a:p>
            <a:pPr lvl="0" eaLnBrk="1" hangingPunct="1">
              <a:spcBef>
                <a:spcPct val="50000"/>
              </a:spcBef>
            </a:pPr>
            <a:endParaRPr lang="en-US" altLang="zh-CN">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idx="1"/>
          </p:nvPr>
        </p:nvSpPr>
        <p:spPr>
          <a:xfrm>
            <a:off x="685800" y="685800"/>
            <a:ext cx="8001000" cy="5638800"/>
          </a:xfrm>
        </p:spPr>
        <p:txBody>
          <a:bodyPr vert="horz" wrap="square" lIns="91440" tIns="45720" rIns="91440" bIns="45720" anchor="t"/>
          <a:lstStyle/>
          <a:p>
            <a:pPr eaLnBrk="1" hangingPunct="1"/>
            <a:r>
              <a:rPr lang="en-US" altLang="zh-CN" sz="2800"/>
              <a:t>E2</a:t>
            </a:r>
          </a:p>
          <a:p>
            <a:pPr lvl="1" eaLnBrk="1" hangingPunct="1"/>
            <a:r>
              <a:rPr lang="en-US" altLang="zh-CN" sz="2400"/>
              <a:t>SELECT </a:t>
            </a:r>
            <a:r>
              <a:rPr lang="en-US" altLang="zh-CN" sz="2400" err="1"/>
              <a:t>sname</a:t>
            </a:r>
            <a:r>
              <a:rPr lang="en-US" altLang="zh-CN" sz="2400"/>
              <a:t> FROM S WHERE </a:t>
            </a:r>
            <a:r>
              <a:rPr lang="en-US" altLang="zh-CN" sz="2400" err="1"/>
              <a:t>S.s</a:t>
            </a:r>
            <a:r>
              <a:rPr lang="en-US" altLang="zh-CN" sz="2400"/>
              <a:t>#  in </a:t>
            </a:r>
          </a:p>
          <a:p>
            <a:pPr lvl="1" eaLnBrk="1" hangingPunct="1">
              <a:buNone/>
            </a:pPr>
            <a:r>
              <a:rPr lang="en-US" altLang="zh-CN" sz="2400"/>
              <a:t>         ( SELECT  </a:t>
            </a:r>
            <a:r>
              <a:rPr lang="en-US" altLang="zh-CN" sz="2400" err="1"/>
              <a:t>SC.s</a:t>
            </a:r>
            <a:r>
              <a:rPr lang="en-US" altLang="zh-CN" sz="2400"/>
              <a:t>#  </a:t>
            </a:r>
          </a:p>
          <a:p>
            <a:pPr lvl="1" eaLnBrk="1" hangingPunct="1">
              <a:buNone/>
            </a:pPr>
            <a:r>
              <a:rPr lang="en-US" altLang="zh-CN" sz="2400"/>
              <a:t>            FROM  SC  WHER c#=‘c03’);</a:t>
            </a:r>
          </a:p>
          <a:p>
            <a:pPr lvl="1" eaLnBrk="1" hangingPunct="1"/>
            <a:r>
              <a:rPr lang="zh-CN" altLang="en-US" sz="2400" dirty="0"/>
              <a:t>代数描述</a:t>
            </a:r>
          </a:p>
          <a:p>
            <a:pPr eaLnBrk="1" hangingPunct="1">
              <a:buNone/>
            </a:pPr>
            <a:r>
              <a:rPr lang="zh-CN" altLang="en-US" sz="2800" dirty="0"/>
              <a:t>            </a:t>
            </a:r>
            <a:r>
              <a:rPr lang="zh-CN" altLang="en-US" sz="2400" dirty="0">
                <a:sym typeface="Symbol" panose="05050102010706020507" pitchFamily="18" charset="2"/>
              </a:rPr>
              <a:t></a:t>
            </a:r>
            <a:r>
              <a:rPr lang="en-US" altLang="zh-CN" sz="2400" baseline="-25000" err="1">
                <a:sym typeface="Symbol" panose="05050102010706020507" pitchFamily="18" charset="2"/>
              </a:rPr>
              <a:t>sname</a:t>
            </a:r>
            <a:r>
              <a:rPr lang="en-US" altLang="zh-CN" sz="2400" err="1">
                <a:sym typeface="Symbol" panose="05050102010706020507" pitchFamily="18" charset="2"/>
              </a:rPr>
              <a:t>(</a:t>
            </a:r>
            <a:r>
              <a:rPr lang="en-US" altLang="zh-CN" sz="2400" baseline="-25000" err="1">
                <a:sym typeface="Symbol" panose="05050102010706020507" pitchFamily="18" charset="2"/>
              </a:rPr>
              <a:t>s.s</a:t>
            </a:r>
            <a:r>
              <a:rPr lang="en-US" altLang="zh-CN" sz="2400" baseline="-25000">
                <a:sym typeface="Symbol" panose="05050102010706020507" pitchFamily="18" charset="2"/>
              </a:rPr>
              <a:t>#=</a:t>
            </a:r>
            <a:r>
              <a:rPr lang="en-US" altLang="zh-CN" sz="2400" baseline="-25000" err="1">
                <a:sym typeface="Symbol" panose="05050102010706020507" pitchFamily="18" charset="2"/>
              </a:rPr>
              <a:t>SC.s</a:t>
            </a:r>
            <a:r>
              <a:rPr lang="en-US" altLang="zh-CN" sz="2400" baseline="-25000">
                <a:sym typeface="Symbol" panose="05050102010706020507" pitchFamily="18" charset="2"/>
              </a:rPr>
              <a:t># </a:t>
            </a:r>
            <a:r>
              <a:rPr lang="en-US" altLang="zh-CN" sz="2400">
                <a:sym typeface="Symbol" panose="05050102010706020507" pitchFamily="18" charset="2"/>
              </a:rPr>
              <a:t>(S </a:t>
            </a:r>
            <a:r>
              <a:rPr lang="en-US" altLang="zh-CN" sz="2800">
                <a:sym typeface="Symbol" panose="05050102010706020507" pitchFamily="18" charset="2"/>
              </a:rPr>
              <a:t>×</a:t>
            </a:r>
            <a:r>
              <a:rPr lang="en-US" altLang="zh-CN" sz="2400">
                <a:sym typeface="Symbol" panose="05050102010706020507" pitchFamily="18" charset="2"/>
              </a:rPr>
              <a:t> </a:t>
            </a:r>
            <a:r>
              <a:rPr lang="en-US" altLang="zh-CN" sz="2400" baseline="-25000">
                <a:sym typeface="Symbol" panose="05050102010706020507" pitchFamily="18" charset="2"/>
              </a:rPr>
              <a:t> </a:t>
            </a:r>
            <a:r>
              <a:rPr lang="en-US" altLang="zh-CN" sz="2400" baseline="-25000" err="1">
                <a:sym typeface="Symbol" panose="05050102010706020507" pitchFamily="18" charset="2"/>
              </a:rPr>
              <a:t>SC.c</a:t>
            </a:r>
            <a:r>
              <a:rPr lang="en-US" altLang="zh-CN" sz="2400" baseline="-25000">
                <a:sym typeface="Symbol" panose="05050102010706020507" pitchFamily="18" charset="2"/>
              </a:rPr>
              <a:t>#=‘c03’</a:t>
            </a:r>
            <a:r>
              <a:rPr lang="en-US" altLang="zh-CN" sz="2400">
                <a:sym typeface="Symbol" panose="05050102010706020507" pitchFamily="18" charset="2"/>
              </a:rPr>
              <a:t> SC))</a:t>
            </a:r>
          </a:p>
          <a:p>
            <a:pPr eaLnBrk="1" hangingPunct="1"/>
            <a:r>
              <a:rPr lang="en-US" altLang="zh-CN" sz="2400">
                <a:sym typeface="Symbol" panose="05050102010706020507" pitchFamily="18" charset="2"/>
              </a:rPr>
              <a:t>E3</a:t>
            </a:r>
          </a:p>
          <a:p>
            <a:pPr lvl="1" eaLnBrk="1" hangingPunct="1"/>
            <a:r>
              <a:rPr lang="en-US" altLang="zh-CN" sz="2400"/>
              <a:t>SELECT </a:t>
            </a:r>
            <a:r>
              <a:rPr lang="en-US" altLang="zh-CN" sz="2400" err="1"/>
              <a:t>sname</a:t>
            </a:r>
            <a:r>
              <a:rPr lang="en-US" altLang="zh-CN" sz="2400"/>
              <a:t> FROM S , ( SELECT  </a:t>
            </a:r>
            <a:r>
              <a:rPr lang="en-US" altLang="zh-CN" sz="2400" err="1"/>
              <a:t>SC.s</a:t>
            </a:r>
            <a:r>
              <a:rPr lang="en-US" altLang="zh-CN" sz="2400"/>
              <a:t>#  </a:t>
            </a:r>
          </a:p>
          <a:p>
            <a:pPr lvl="1" eaLnBrk="1" hangingPunct="1">
              <a:buNone/>
            </a:pPr>
            <a:r>
              <a:rPr lang="en-US" altLang="zh-CN" sz="2400"/>
              <a:t>            FROM  SC  WHER c#=‘c03’) SCC</a:t>
            </a:r>
          </a:p>
          <a:p>
            <a:pPr lvl="1" eaLnBrk="1" hangingPunct="1">
              <a:buNone/>
            </a:pPr>
            <a:r>
              <a:rPr lang="en-US" altLang="zh-CN" sz="2400"/>
              <a:t>    WHERE  </a:t>
            </a:r>
            <a:r>
              <a:rPr lang="en-US" altLang="zh-CN" sz="2400" err="1"/>
              <a:t>S.s</a:t>
            </a:r>
            <a:r>
              <a:rPr lang="en-US" altLang="zh-CN" sz="2400"/>
              <a:t># = </a:t>
            </a:r>
            <a:r>
              <a:rPr lang="en-US" altLang="zh-CN" sz="2400" err="1"/>
              <a:t>SCC.s</a:t>
            </a:r>
            <a:r>
              <a:rPr lang="en-US" altLang="zh-CN" sz="2400"/>
              <a:t># ;</a:t>
            </a:r>
          </a:p>
          <a:p>
            <a:pPr lvl="1" eaLnBrk="1" hangingPunct="1"/>
            <a:r>
              <a:rPr lang="zh-CN" altLang="en-US" sz="2400" dirty="0"/>
              <a:t>代数描述</a:t>
            </a:r>
          </a:p>
          <a:p>
            <a:pPr eaLnBrk="1" hangingPunct="1">
              <a:buNone/>
            </a:pPr>
            <a:r>
              <a:rPr lang="zh-CN" altLang="en-US" sz="2800" dirty="0"/>
              <a:t>            </a:t>
            </a:r>
            <a:r>
              <a:rPr lang="zh-CN" altLang="en-US" sz="2400" dirty="0">
                <a:sym typeface="Symbol" panose="05050102010706020507" pitchFamily="18" charset="2"/>
              </a:rPr>
              <a:t></a:t>
            </a:r>
            <a:r>
              <a:rPr lang="en-US" altLang="zh-CN" sz="2400" baseline="-25000" err="1">
                <a:sym typeface="Symbol" panose="05050102010706020507" pitchFamily="18" charset="2"/>
              </a:rPr>
              <a:t>sname</a:t>
            </a:r>
            <a:r>
              <a:rPr lang="en-US" altLang="zh-CN" sz="2400" err="1">
                <a:sym typeface="Symbol" panose="05050102010706020507" pitchFamily="18" charset="2"/>
              </a:rPr>
              <a:t>(S</a:t>
            </a:r>
            <a:r>
              <a:rPr lang="en-US" altLang="zh-CN" sz="2400">
                <a:sym typeface="Symbol" panose="05050102010706020507" pitchFamily="18" charset="2"/>
              </a:rPr>
              <a:t> </a:t>
            </a:r>
            <a:r>
              <a:rPr lang="en-US" altLang="zh-CN" sz="2800">
                <a:sym typeface="Symbol" panose="05050102010706020507" pitchFamily="18" charset="2"/>
              </a:rPr>
              <a:t>∞</a:t>
            </a:r>
            <a:r>
              <a:rPr lang="en-US" altLang="zh-CN" sz="2400">
                <a:sym typeface="Symbol" panose="05050102010706020507" pitchFamily="18" charset="2"/>
              </a:rPr>
              <a:t>  </a:t>
            </a:r>
            <a:r>
              <a:rPr lang="en-US" altLang="zh-CN" sz="2400" baseline="-25000">
                <a:sym typeface="Symbol" panose="05050102010706020507" pitchFamily="18" charset="2"/>
              </a:rPr>
              <a:t> </a:t>
            </a:r>
            <a:r>
              <a:rPr lang="en-US" altLang="zh-CN" sz="2400" baseline="-25000" err="1">
                <a:sym typeface="Symbol" panose="05050102010706020507" pitchFamily="18" charset="2"/>
              </a:rPr>
              <a:t>SC.c</a:t>
            </a:r>
            <a:r>
              <a:rPr lang="en-US" altLang="zh-CN" sz="2400" baseline="-25000">
                <a:sym typeface="Symbol" panose="05050102010706020507" pitchFamily="18" charset="2"/>
              </a:rPr>
              <a:t>#=‘c03’</a:t>
            </a:r>
            <a:r>
              <a:rPr lang="en-US" altLang="zh-CN" sz="2400">
                <a:sym typeface="Symbol" panose="05050102010706020507" pitchFamily="18" charset="2"/>
              </a:rPr>
              <a:t> SC)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35"/>
          <p:cNvGrpSpPr/>
          <p:nvPr/>
        </p:nvGrpSpPr>
        <p:grpSpPr>
          <a:xfrm>
            <a:off x="107950" y="115888"/>
            <a:ext cx="5761038" cy="960437"/>
            <a:chOff x="113" y="119"/>
            <a:chExt cx="3629" cy="605"/>
          </a:xfrm>
        </p:grpSpPr>
        <p:sp>
          <p:nvSpPr>
            <p:cNvPr id="40996" name="Text Box 3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查询树</a:t>
              </a:r>
            </a:p>
          </p:txBody>
        </p:sp>
        <p:sp>
          <p:nvSpPr>
            <p:cNvPr id="40997" name="Line 3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40998" name="Text Box 3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40999" name="Line 39"/>
            <p:cNvSpPr/>
            <p:nvPr/>
          </p:nvSpPr>
          <p:spPr>
            <a:xfrm>
              <a:off x="158" y="391"/>
              <a:ext cx="2631" cy="0"/>
            </a:xfrm>
            <a:prstGeom prst="line">
              <a:avLst/>
            </a:prstGeom>
            <a:ln w="19050" cap="flat" cmpd="sng">
              <a:solidFill>
                <a:srgbClr val="FF9900"/>
              </a:solidFill>
              <a:prstDash val="solid"/>
              <a:headEnd type="none" w="med" len="med"/>
              <a:tailEnd type="none" w="med" len="med"/>
            </a:ln>
          </p:spPr>
        </p:sp>
      </p:grpSp>
      <p:grpSp>
        <p:nvGrpSpPr>
          <p:cNvPr id="40963" name="Group 40"/>
          <p:cNvGrpSpPr/>
          <p:nvPr/>
        </p:nvGrpSpPr>
        <p:grpSpPr>
          <a:xfrm>
            <a:off x="76200" y="1371600"/>
            <a:ext cx="9067800" cy="5486400"/>
            <a:chOff x="0" y="240"/>
            <a:chExt cx="5712" cy="3456"/>
          </a:xfrm>
        </p:grpSpPr>
        <p:sp>
          <p:nvSpPr>
            <p:cNvPr id="40967" name="Text Box 41"/>
            <p:cNvSpPr txBox="1"/>
            <p:nvPr/>
          </p:nvSpPr>
          <p:spPr>
            <a:xfrm>
              <a:off x="442" y="288"/>
              <a:ext cx="902" cy="365"/>
            </a:xfrm>
            <a:prstGeom prst="rect">
              <a:avLst/>
            </a:prstGeom>
            <a:noFill/>
            <a:ln w="9525">
              <a:noFill/>
            </a:ln>
          </p:spPr>
          <p:txBody>
            <a:bodyPr>
              <a:spAutoFit/>
            </a:bodyPr>
            <a:lstStyle/>
            <a:p>
              <a:pPr lvl="0" eaLnBrk="1" hangingPunct="1">
                <a:spcBef>
                  <a:spcPct val="50000"/>
                </a:spcBef>
              </a:pPr>
              <a:r>
                <a:rPr lang="en-US" altLang="zh-CN" sz="3200" b="0">
                  <a:latin typeface="Times New Roman" panose="02020603050405020304" pitchFamily="18" charset="0"/>
                  <a:ea typeface="宋体" panose="02010600030101010101" pitchFamily="2" charset="-122"/>
                  <a:sym typeface="Symbol" panose="05050102010706020507" pitchFamily="18" charset="2"/>
                </a:rPr>
                <a:t></a:t>
              </a:r>
              <a:r>
                <a:rPr lang="en-US" altLang="zh-CN" sz="2400" b="0" err="1">
                  <a:latin typeface="Times New Roman" panose="02020603050405020304" pitchFamily="18" charset="0"/>
                  <a:ea typeface="宋体" panose="02010600030101010101" pitchFamily="2" charset="-122"/>
                  <a:sym typeface="Symbol" panose="05050102010706020507" pitchFamily="18" charset="2"/>
                </a:rPr>
                <a:t>sname</a:t>
              </a:r>
              <a:endParaRPr lang="en-US" altLang="zh-CN" sz="2400" b="0">
                <a:latin typeface="Times New Roman" panose="02020603050405020304" pitchFamily="18" charset="0"/>
                <a:ea typeface="宋体" panose="02010600030101010101" pitchFamily="2" charset="-122"/>
              </a:endParaRPr>
            </a:p>
          </p:txBody>
        </p:sp>
        <p:sp>
          <p:nvSpPr>
            <p:cNvPr id="40968" name="Text Box 42"/>
            <p:cNvSpPr txBox="1"/>
            <p:nvPr/>
          </p:nvSpPr>
          <p:spPr>
            <a:xfrm>
              <a:off x="399" y="1008"/>
              <a:ext cx="2193" cy="365"/>
            </a:xfrm>
            <a:prstGeom prst="rect">
              <a:avLst/>
            </a:prstGeom>
            <a:noFill/>
            <a:ln w="9525">
              <a:noFill/>
            </a:ln>
          </p:spPr>
          <p:txBody>
            <a:bodyPr>
              <a:spAutoFit/>
            </a:bodyPr>
            <a:lstStyle/>
            <a:p>
              <a:pPr lvl="0" eaLnBrk="1" hangingPunct="1">
                <a:spcBef>
                  <a:spcPct val="50000"/>
                </a:spcBef>
              </a:pPr>
              <a:r>
                <a:rPr lang="en-US" altLang="zh-CN" sz="3200" b="0">
                  <a:latin typeface="Times New Roman" panose="02020603050405020304" pitchFamily="18" charset="0"/>
                  <a:ea typeface="宋体" panose="02010600030101010101" pitchFamily="2" charset="-122"/>
                  <a:sym typeface="Symbol" panose="05050102010706020507" pitchFamily="18" charset="2"/>
                </a:rPr>
                <a:t></a:t>
              </a:r>
              <a:r>
                <a:rPr lang="en-US" altLang="zh-CN" sz="2400" b="0" err="1">
                  <a:latin typeface="Times New Roman" panose="02020603050405020304" pitchFamily="18" charset="0"/>
                  <a:ea typeface="宋体" panose="02010600030101010101" pitchFamily="2" charset="-122"/>
                  <a:sym typeface="Symbol" panose="05050102010706020507" pitchFamily="18" charset="2"/>
                </a:rPr>
                <a:t>s.s</a:t>
              </a:r>
              <a:r>
                <a:rPr lang="en-US" altLang="zh-CN" sz="2400" b="0">
                  <a:latin typeface="Times New Roman" panose="02020603050405020304" pitchFamily="18" charset="0"/>
                  <a:ea typeface="宋体" panose="02010600030101010101" pitchFamily="2" charset="-122"/>
                  <a:sym typeface="Symbol" panose="05050102010706020507" pitchFamily="18" charset="2"/>
                </a:rPr>
                <a:t># = </a:t>
              </a:r>
              <a:r>
                <a:rPr lang="en-US" altLang="zh-CN" sz="2400" b="0" err="1">
                  <a:latin typeface="Times New Roman" panose="02020603050405020304" pitchFamily="18" charset="0"/>
                  <a:ea typeface="宋体" panose="02010600030101010101" pitchFamily="2" charset="-122"/>
                  <a:sym typeface="Symbol" panose="05050102010706020507" pitchFamily="18" charset="2"/>
                </a:rPr>
                <a:t>sc.s#c</a:t>
              </a:r>
              <a:r>
                <a:rPr lang="en-US" altLang="zh-CN" sz="2400" b="0">
                  <a:latin typeface="Times New Roman" panose="02020603050405020304" pitchFamily="18" charset="0"/>
                  <a:ea typeface="宋体" panose="02010600030101010101" pitchFamily="2" charset="-122"/>
                  <a:sym typeface="Symbol" panose="05050102010706020507" pitchFamily="18" charset="2"/>
                </a:rPr>
                <a:t># =‘c03’</a:t>
              </a:r>
              <a:endParaRPr lang="en-US" altLang="zh-CN" sz="2400" b="0">
                <a:latin typeface="Times New Roman" panose="02020603050405020304" pitchFamily="18" charset="0"/>
                <a:ea typeface="宋体" panose="02010600030101010101" pitchFamily="2" charset="-122"/>
              </a:endParaRPr>
            </a:p>
          </p:txBody>
        </p:sp>
        <p:sp>
          <p:nvSpPr>
            <p:cNvPr id="40969" name="Text Box 43"/>
            <p:cNvSpPr txBox="1"/>
            <p:nvPr/>
          </p:nvSpPr>
          <p:spPr>
            <a:xfrm>
              <a:off x="513" y="1776"/>
              <a:ext cx="351"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40970" name="Text Box 44"/>
            <p:cNvSpPr txBox="1"/>
            <p:nvPr/>
          </p:nvSpPr>
          <p:spPr>
            <a:xfrm>
              <a:off x="0" y="2496"/>
              <a:ext cx="1248"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  S              SC</a:t>
              </a:r>
            </a:p>
          </p:txBody>
        </p:sp>
        <p:sp>
          <p:nvSpPr>
            <p:cNvPr id="40971" name="Line 45"/>
            <p:cNvSpPr/>
            <p:nvPr/>
          </p:nvSpPr>
          <p:spPr>
            <a:xfrm>
              <a:off x="624" y="624"/>
              <a:ext cx="1" cy="384"/>
            </a:xfrm>
            <a:prstGeom prst="line">
              <a:avLst/>
            </a:prstGeom>
            <a:ln w="9525" cap="flat" cmpd="sng">
              <a:solidFill>
                <a:schemeClr val="bg1"/>
              </a:solidFill>
              <a:prstDash val="solid"/>
              <a:headEnd type="none" w="med" len="med"/>
              <a:tailEnd type="none" w="med" len="med"/>
            </a:ln>
          </p:spPr>
        </p:sp>
        <p:sp>
          <p:nvSpPr>
            <p:cNvPr id="40972" name="Line 46"/>
            <p:cNvSpPr/>
            <p:nvPr/>
          </p:nvSpPr>
          <p:spPr>
            <a:xfrm>
              <a:off x="624" y="1344"/>
              <a:ext cx="1" cy="528"/>
            </a:xfrm>
            <a:prstGeom prst="line">
              <a:avLst/>
            </a:prstGeom>
            <a:ln w="9525" cap="flat" cmpd="sng">
              <a:solidFill>
                <a:schemeClr val="bg1"/>
              </a:solidFill>
              <a:prstDash val="solid"/>
              <a:headEnd type="none" w="med" len="med"/>
              <a:tailEnd type="none" w="med" len="med"/>
            </a:ln>
          </p:spPr>
        </p:sp>
        <p:sp>
          <p:nvSpPr>
            <p:cNvPr id="40973" name="Line 47"/>
            <p:cNvSpPr/>
            <p:nvPr/>
          </p:nvSpPr>
          <p:spPr>
            <a:xfrm flipH="1">
              <a:off x="278" y="2112"/>
              <a:ext cx="250" cy="384"/>
            </a:xfrm>
            <a:prstGeom prst="line">
              <a:avLst/>
            </a:prstGeom>
            <a:ln w="9525" cap="flat" cmpd="sng">
              <a:solidFill>
                <a:schemeClr val="bg1"/>
              </a:solidFill>
              <a:prstDash val="solid"/>
              <a:headEnd type="none" w="med" len="med"/>
              <a:tailEnd type="none" w="med" len="med"/>
            </a:ln>
          </p:spPr>
        </p:sp>
        <p:sp>
          <p:nvSpPr>
            <p:cNvPr id="40974" name="Line 48"/>
            <p:cNvSpPr/>
            <p:nvPr/>
          </p:nvSpPr>
          <p:spPr>
            <a:xfrm>
              <a:off x="707" y="2112"/>
              <a:ext cx="301" cy="384"/>
            </a:xfrm>
            <a:prstGeom prst="line">
              <a:avLst/>
            </a:prstGeom>
            <a:ln w="9525" cap="flat" cmpd="sng">
              <a:solidFill>
                <a:schemeClr val="bg1"/>
              </a:solidFill>
              <a:prstDash val="solid"/>
              <a:headEnd type="none" w="med" len="med"/>
              <a:tailEnd type="none" w="med" len="med"/>
            </a:ln>
          </p:spPr>
        </p:sp>
        <p:sp>
          <p:nvSpPr>
            <p:cNvPr id="40975" name="Text Box 49"/>
            <p:cNvSpPr txBox="1"/>
            <p:nvPr/>
          </p:nvSpPr>
          <p:spPr>
            <a:xfrm>
              <a:off x="2554" y="240"/>
              <a:ext cx="902" cy="365"/>
            </a:xfrm>
            <a:prstGeom prst="rect">
              <a:avLst/>
            </a:prstGeom>
            <a:noFill/>
            <a:ln w="9525">
              <a:noFill/>
            </a:ln>
          </p:spPr>
          <p:txBody>
            <a:bodyPr>
              <a:spAutoFit/>
            </a:bodyPr>
            <a:lstStyle/>
            <a:p>
              <a:pPr lvl="0" eaLnBrk="1" hangingPunct="1">
                <a:spcBef>
                  <a:spcPct val="50000"/>
                </a:spcBef>
              </a:pPr>
              <a:r>
                <a:rPr lang="en-US" altLang="zh-CN" sz="3200" b="0">
                  <a:latin typeface="Times New Roman" panose="02020603050405020304" pitchFamily="18" charset="0"/>
                  <a:ea typeface="宋体" panose="02010600030101010101" pitchFamily="2" charset="-122"/>
                  <a:sym typeface="Symbol" panose="05050102010706020507" pitchFamily="18" charset="2"/>
                </a:rPr>
                <a:t></a:t>
              </a:r>
              <a:r>
                <a:rPr lang="en-US" altLang="zh-CN" sz="2400" b="0" err="1">
                  <a:latin typeface="Times New Roman" panose="02020603050405020304" pitchFamily="18" charset="0"/>
                  <a:ea typeface="宋体" panose="02010600030101010101" pitchFamily="2" charset="-122"/>
                  <a:sym typeface="Symbol" panose="05050102010706020507" pitchFamily="18" charset="2"/>
                </a:rPr>
                <a:t>sname</a:t>
              </a:r>
              <a:endParaRPr lang="en-US" altLang="zh-CN" sz="2400" b="0">
                <a:latin typeface="Times New Roman" panose="02020603050405020304" pitchFamily="18" charset="0"/>
                <a:ea typeface="宋体" panose="02010600030101010101" pitchFamily="2" charset="-122"/>
                <a:sym typeface="Symbol" panose="05050102010706020507" pitchFamily="18" charset="2"/>
              </a:endParaRPr>
            </a:p>
          </p:txBody>
        </p:sp>
        <p:sp>
          <p:nvSpPr>
            <p:cNvPr id="40976" name="Text Box 50"/>
            <p:cNvSpPr txBox="1"/>
            <p:nvPr/>
          </p:nvSpPr>
          <p:spPr>
            <a:xfrm>
              <a:off x="2544" y="960"/>
              <a:ext cx="1344" cy="365"/>
            </a:xfrm>
            <a:prstGeom prst="rect">
              <a:avLst/>
            </a:prstGeom>
            <a:noFill/>
            <a:ln w="9525">
              <a:noFill/>
            </a:ln>
          </p:spPr>
          <p:txBody>
            <a:bodyPr>
              <a:spAutoFit/>
            </a:bodyPr>
            <a:lstStyle/>
            <a:p>
              <a:pPr lvl="0" eaLnBrk="1" hangingPunct="1">
                <a:spcBef>
                  <a:spcPct val="50000"/>
                </a:spcBef>
              </a:pPr>
              <a:r>
                <a:rPr lang="en-US" altLang="zh-CN" sz="3200" b="0">
                  <a:latin typeface="Times New Roman" panose="02020603050405020304" pitchFamily="18" charset="0"/>
                  <a:ea typeface="宋体" panose="02010600030101010101" pitchFamily="2" charset="-122"/>
                  <a:sym typeface="Symbol" panose="05050102010706020507" pitchFamily="18" charset="2"/>
                </a:rPr>
                <a:t></a:t>
              </a:r>
              <a:r>
                <a:rPr lang="en-US" altLang="zh-CN" sz="2400" b="0">
                  <a:latin typeface="Times New Roman" panose="02020603050405020304" pitchFamily="18" charset="0"/>
                  <a:ea typeface="宋体" panose="02010600030101010101" pitchFamily="2" charset="-122"/>
                  <a:sym typeface="Symbol" panose="05050102010706020507" pitchFamily="18" charset="2"/>
                </a:rPr>
                <a:t> </a:t>
              </a:r>
              <a:r>
                <a:rPr lang="en-US" altLang="zh-CN" sz="2400" b="0" err="1">
                  <a:latin typeface="Times New Roman" panose="02020603050405020304" pitchFamily="18" charset="0"/>
                  <a:ea typeface="宋体" panose="02010600030101010101" pitchFamily="2" charset="-122"/>
                  <a:sym typeface="Symbol" panose="05050102010706020507" pitchFamily="18" charset="2"/>
                </a:rPr>
                <a:t>s.s</a:t>
              </a:r>
              <a:r>
                <a:rPr lang="en-US" altLang="zh-CN" sz="2400" b="0">
                  <a:latin typeface="Times New Roman" panose="02020603050405020304" pitchFamily="18" charset="0"/>
                  <a:ea typeface="宋体" panose="02010600030101010101" pitchFamily="2" charset="-122"/>
                  <a:sym typeface="Symbol" panose="05050102010706020507" pitchFamily="18" charset="2"/>
                </a:rPr>
                <a:t># = </a:t>
              </a:r>
              <a:r>
                <a:rPr lang="en-US" altLang="zh-CN" sz="2400" b="0" err="1">
                  <a:latin typeface="Times New Roman" panose="02020603050405020304" pitchFamily="18" charset="0"/>
                  <a:ea typeface="宋体" panose="02010600030101010101" pitchFamily="2" charset="-122"/>
                  <a:sym typeface="Symbol" panose="05050102010706020507" pitchFamily="18" charset="2"/>
                </a:rPr>
                <a:t>sc.s</a:t>
              </a:r>
              <a:r>
                <a:rPr lang="en-US" altLang="zh-CN" sz="2400" b="0">
                  <a:latin typeface="Times New Roman" panose="02020603050405020304" pitchFamily="18" charset="0"/>
                  <a:ea typeface="宋体" panose="02010600030101010101" pitchFamily="2" charset="-122"/>
                  <a:sym typeface="Symbol" panose="05050102010706020507" pitchFamily="18" charset="2"/>
                </a:rPr>
                <a:t>#</a:t>
              </a:r>
            </a:p>
          </p:txBody>
        </p:sp>
        <p:sp>
          <p:nvSpPr>
            <p:cNvPr id="40977" name="Text Box 51"/>
            <p:cNvSpPr txBox="1"/>
            <p:nvPr/>
          </p:nvSpPr>
          <p:spPr>
            <a:xfrm>
              <a:off x="2625" y="1728"/>
              <a:ext cx="351"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40978" name="Text Box 52"/>
            <p:cNvSpPr txBox="1"/>
            <p:nvPr/>
          </p:nvSpPr>
          <p:spPr>
            <a:xfrm>
              <a:off x="2135" y="2352"/>
              <a:ext cx="1753" cy="365"/>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  S         </a:t>
              </a:r>
              <a:r>
                <a:rPr lang="en-US" altLang="zh-CN" sz="3200" b="0">
                  <a:latin typeface="Times New Roman" panose="02020603050405020304" pitchFamily="18" charset="0"/>
                  <a:ea typeface="宋体" panose="02010600030101010101" pitchFamily="2" charset="-122"/>
                  <a:sym typeface="Symbol" panose="05050102010706020507" pitchFamily="18" charset="2"/>
                </a:rPr>
                <a:t></a:t>
              </a:r>
              <a:r>
                <a:rPr lang="en-US" altLang="zh-CN" sz="2400" b="0">
                  <a:latin typeface="Times New Roman" panose="02020603050405020304" pitchFamily="18" charset="0"/>
                  <a:ea typeface="宋体" panose="02010600030101010101" pitchFamily="2" charset="-122"/>
                  <a:sym typeface="Symbol" panose="05050102010706020507" pitchFamily="18" charset="2"/>
                </a:rPr>
                <a:t>c#=‘c03’</a:t>
              </a:r>
            </a:p>
          </p:txBody>
        </p:sp>
        <p:sp>
          <p:nvSpPr>
            <p:cNvPr id="40979" name="Line 53"/>
            <p:cNvSpPr/>
            <p:nvPr/>
          </p:nvSpPr>
          <p:spPr>
            <a:xfrm>
              <a:off x="2736" y="576"/>
              <a:ext cx="1" cy="384"/>
            </a:xfrm>
            <a:prstGeom prst="line">
              <a:avLst/>
            </a:prstGeom>
            <a:ln w="9525" cap="flat" cmpd="sng">
              <a:solidFill>
                <a:schemeClr val="bg1"/>
              </a:solidFill>
              <a:prstDash val="solid"/>
              <a:headEnd type="none" w="med" len="med"/>
              <a:tailEnd type="none" w="med" len="med"/>
            </a:ln>
          </p:spPr>
        </p:sp>
        <p:sp>
          <p:nvSpPr>
            <p:cNvPr id="40980" name="Line 54"/>
            <p:cNvSpPr/>
            <p:nvPr/>
          </p:nvSpPr>
          <p:spPr>
            <a:xfrm>
              <a:off x="2736" y="1296"/>
              <a:ext cx="1" cy="528"/>
            </a:xfrm>
            <a:prstGeom prst="line">
              <a:avLst/>
            </a:prstGeom>
            <a:ln w="9525" cap="flat" cmpd="sng">
              <a:solidFill>
                <a:schemeClr val="bg1"/>
              </a:solidFill>
              <a:prstDash val="solid"/>
              <a:headEnd type="none" w="med" len="med"/>
              <a:tailEnd type="none" w="med" len="med"/>
            </a:ln>
          </p:spPr>
        </p:sp>
        <p:sp>
          <p:nvSpPr>
            <p:cNvPr id="40981" name="Line 55"/>
            <p:cNvSpPr/>
            <p:nvPr/>
          </p:nvSpPr>
          <p:spPr>
            <a:xfrm flipH="1">
              <a:off x="2448" y="2064"/>
              <a:ext cx="192" cy="336"/>
            </a:xfrm>
            <a:prstGeom prst="line">
              <a:avLst/>
            </a:prstGeom>
            <a:ln w="9525" cap="flat" cmpd="sng">
              <a:solidFill>
                <a:schemeClr val="bg1"/>
              </a:solidFill>
              <a:prstDash val="solid"/>
              <a:headEnd type="none" w="med" len="med"/>
              <a:tailEnd type="none" w="med" len="med"/>
            </a:ln>
          </p:spPr>
        </p:sp>
        <p:sp>
          <p:nvSpPr>
            <p:cNvPr id="40982" name="Line 56"/>
            <p:cNvSpPr/>
            <p:nvPr/>
          </p:nvSpPr>
          <p:spPr>
            <a:xfrm>
              <a:off x="2819" y="2064"/>
              <a:ext cx="253" cy="336"/>
            </a:xfrm>
            <a:prstGeom prst="line">
              <a:avLst/>
            </a:prstGeom>
            <a:ln w="9525" cap="flat" cmpd="sng">
              <a:solidFill>
                <a:schemeClr val="bg1"/>
              </a:solidFill>
              <a:prstDash val="solid"/>
              <a:headEnd type="none" w="med" len="med"/>
              <a:tailEnd type="none" w="med" len="med"/>
            </a:ln>
          </p:spPr>
        </p:sp>
        <p:sp>
          <p:nvSpPr>
            <p:cNvPr id="40983" name="Line 57"/>
            <p:cNvSpPr/>
            <p:nvPr/>
          </p:nvSpPr>
          <p:spPr>
            <a:xfrm>
              <a:off x="3120" y="2688"/>
              <a:ext cx="1" cy="336"/>
            </a:xfrm>
            <a:prstGeom prst="line">
              <a:avLst/>
            </a:prstGeom>
            <a:ln w="9525" cap="flat" cmpd="sng">
              <a:solidFill>
                <a:schemeClr val="bg1"/>
              </a:solidFill>
              <a:prstDash val="solid"/>
              <a:headEnd type="none" w="med" len="med"/>
              <a:tailEnd type="none" w="med" len="med"/>
            </a:ln>
          </p:spPr>
        </p:sp>
        <p:sp>
          <p:nvSpPr>
            <p:cNvPr id="40984" name="Text Box 58"/>
            <p:cNvSpPr txBox="1"/>
            <p:nvPr/>
          </p:nvSpPr>
          <p:spPr>
            <a:xfrm>
              <a:off x="2957" y="3024"/>
              <a:ext cx="451"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SC</a:t>
              </a:r>
            </a:p>
          </p:txBody>
        </p:sp>
        <p:sp>
          <p:nvSpPr>
            <p:cNvPr id="40985" name="Text Box 59"/>
            <p:cNvSpPr txBox="1"/>
            <p:nvPr/>
          </p:nvSpPr>
          <p:spPr>
            <a:xfrm>
              <a:off x="4234" y="240"/>
              <a:ext cx="902" cy="365"/>
            </a:xfrm>
            <a:prstGeom prst="rect">
              <a:avLst/>
            </a:prstGeom>
            <a:noFill/>
            <a:ln w="9525">
              <a:noFill/>
            </a:ln>
          </p:spPr>
          <p:txBody>
            <a:bodyPr>
              <a:spAutoFit/>
            </a:bodyPr>
            <a:lstStyle/>
            <a:p>
              <a:pPr lvl="0" eaLnBrk="1" hangingPunct="1">
                <a:spcBef>
                  <a:spcPct val="50000"/>
                </a:spcBef>
              </a:pPr>
              <a:r>
                <a:rPr lang="en-US" altLang="zh-CN" sz="3200" b="0">
                  <a:latin typeface="Times New Roman" panose="02020603050405020304" pitchFamily="18" charset="0"/>
                  <a:ea typeface="宋体" panose="02010600030101010101" pitchFamily="2" charset="-122"/>
                  <a:sym typeface="Symbol" panose="05050102010706020507" pitchFamily="18" charset="2"/>
                </a:rPr>
                <a:t></a:t>
              </a:r>
              <a:r>
                <a:rPr lang="en-US" altLang="zh-CN" sz="2400" b="0" err="1">
                  <a:latin typeface="Times New Roman" panose="02020603050405020304" pitchFamily="18" charset="0"/>
                  <a:ea typeface="宋体" panose="02010600030101010101" pitchFamily="2" charset="-122"/>
                  <a:sym typeface="Symbol" panose="05050102010706020507" pitchFamily="18" charset="2"/>
                </a:rPr>
                <a:t>sname</a:t>
              </a:r>
              <a:endParaRPr lang="en-US" altLang="zh-CN" sz="2400" b="0">
                <a:latin typeface="Times New Roman" panose="02020603050405020304" pitchFamily="18" charset="0"/>
                <a:ea typeface="宋体" panose="02010600030101010101" pitchFamily="2" charset="-122"/>
                <a:sym typeface="Symbol" panose="05050102010706020507" pitchFamily="18" charset="2"/>
              </a:endParaRPr>
            </a:p>
          </p:txBody>
        </p:sp>
        <p:sp>
          <p:nvSpPr>
            <p:cNvPr id="40986" name="Text Box 60"/>
            <p:cNvSpPr txBox="1"/>
            <p:nvPr/>
          </p:nvSpPr>
          <p:spPr>
            <a:xfrm>
              <a:off x="4224" y="816"/>
              <a:ext cx="401" cy="365"/>
            </a:xfrm>
            <a:prstGeom prst="rect">
              <a:avLst/>
            </a:prstGeom>
            <a:noFill/>
            <a:ln w="9525">
              <a:noFill/>
            </a:ln>
          </p:spPr>
          <p:txBody>
            <a:bodyPr>
              <a:spAutoFit/>
            </a:bodyPr>
            <a:lstStyle/>
            <a:p>
              <a:pPr lvl="0" algn="ctr" eaLnBrk="1" hangingPunct="1">
                <a:spcBef>
                  <a:spcPct val="50000"/>
                </a:spcBef>
              </a:pPr>
              <a:r>
                <a:rPr lang="en-US" altLang="zh-CN" b="0">
                  <a:latin typeface="Times New Roman" panose="02020603050405020304" pitchFamily="18" charset="0"/>
                  <a:ea typeface="宋体" panose="02010600030101010101" pitchFamily="2" charset="-122"/>
                  <a:sym typeface="Symbol" panose="05050102010706020507" pitchFamily="18" charset="2"/>
                </a:rPr>
                <a:t>∞</a:t>
              </a:r>
              <a:r>
                <a:rPr lang="en-US" altLang="zh-CN" sz="3200" b="0">
                  <a:latin typeface="Times New Roman" panose="02020603050405020304" pitchFamily="18" charset="0"/>
                  <a:ea typeface="宋体" panose="02010600030101010101" pitchFamily="2" charset="-122"/>
                  <a:sym typeface="Symbol" panose="05050102010706020507" pitchFamily="18" charset="2"/>
                </a:rPr>
                <a:t> </a:t>
              </a:r>
            </a:p>
          </p:txBody>
        </p:sp>
        <p:sp>
          <p:nvSpPr>
            <p:cNvPr id="40987" name="Text Box 61"/>
            <p:cNvSpPr txBox="1"/>
            <p:nvPr/>
          </p:nvSpPr>
          <p:spPr>
            <a:xfrm>
              <a:off x="3911" y="1536"/>
              <a:ext cx="1753" cy="365"/>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S         </a:t>
              </a:r>
              <a:r>
                <a:rPr lang="en-US" altLang="zh-CN" sz="3200" b="0">
                  <a:latin typeface="Times New Roman" panose="02020603050405020304" pitchFamily="18" charset="0"/>
                  <a:ea typeface="宋体" panose="02010600030101010101" pitchFamily="2" charset="-122"/>
                  <a:sym typeface="Symbol" panose="05050102010706020507" pitchFamily="18" charset="2"/>
                </a:rPr>
                <a:t></a:t>
              </a:r>
              <a:r>
                <a:rPr lang="en-US" altLang="zh-CN" sz="2400" b="0">
                  <a:latin typeface="Times New Roman" panose="02020603050405020304" pitchFamily="18" charset="0"/>
                  <a:ea typeface="宋体" panose="02010600030101010101" pitchFamily="2" charset="-122"/>
                </a:rPr>
                <a:t> </a:t>
              </a:r>
              <a:r>
                <a:rPr lang="en-US" altLang="zh-CN" sz="2400" b="0">
                  <a:latin typeface="Times New Roman" panose="02020603050405020304" pitchFamily="18" charset="0"/>
                  <a:ea typeface="宋体" panose="02010600030101010101" pitchFamily="2" charset="-122"/>
                  <a:sym typeface="Symbol" panose="05050102010706020507" pitchFamily="18" charset="2"/>
                </a:rPr>
                <a:t>c# =‘c03’</a:t>
              </a:r>
            </a:p>
          </p:txBody>
        </p:sp>
        <p:sp>
          <p:nvSpPr>
            <p:cNvPr id="40988" name="Line 62"/>
            <p:cNvSpPr/>
            <p:nvPr/>
          </p:nvSpPr>
          <p:spPr>
            <a:xfrm>
              <a:off x="4416" y="576"/>
              <a:ext cx="1" cy="384"/>
            </a:xfrm>
            <a:prstGeom prst="line">
              <a:avLst/>
            </a:prstGeom>
            <a:ln w="9525" cap="flat" cmpd="sng">
              <a:solidFill>
                <a:schemeClr val="bg1"/>
              </a:solidFill>
              <a:prstDash val="solid"/>
              <a:headEnd type="none" w="med" len="med"/>
              <a:tailEnd type="none" w="med" len="med"/>
            </a:ln>
          </p:spPr>
        </p:sp>
        <p:sp>
          <p:nvSpPr>
            <p:cNvPr id="40989" name="Line 63"/>
            <p:cNvSpPr/>
            <p:nvPr/>
          </p:nvSpPr>
          <p:spPr>
            <a:xfrm flipH="1">
              <a:off x="4070" y="1200"/>
              <a:ext cx="250" cy="384"/>
            </a:xfrm>
            <a:prstGeom prst="line">
              <a:avLst/>
            </a:prstGeom>
            <a:ln w="9525" cap="flat" cmpd="sng">
              <a:solidFill>
                <a:schemeClr val="bg1"/>
              </a:solidFill>
              <a:prstDash val="solid"/>
              <a:headEnd type="none" w="med" len="med"/>
              <a:tailEnd type="none" w="med" len="med"/>
            </a:ln>
          </p:spPr>
        </p:sp>
        <p:sp>
          <p:nvSpPr>
            <p:cNvPr id="40990" name="Line 64"/>
            <p:cNvSpPr/>
            <p:nvPr/>
          </p:nvSpPr>
          <p:spPr>
            <a:xfrm>
              <a:off x="4499" y="1200"/>
              <a:ext cx="301" cy="384"/>
            </a:xfrm>
            <a:prstGeom prst="line">
              <a:avLst/>
            </a:prstGeom>
            <a:ln w="9525" cap="flat" cmpd="sng">
              <a:solidFill>
                <a:schemeClr val="bg1"/>
              </a:solidFill>
              <a:prstDash val="solid"/>
              <a:headEnd type="none" w="med" len="med"/>
              <a:tailEnd type="none" w="med" len="med"/>
            </a:ln>
          </p:spPr>
        </p:sp>
        <p:sp>
          <p:nvSpPr>
            <p:cNvPr id="40991" name="Line 65"/>
            <p:cNvSpPr/>
            <p:nvPr/>
          </p:nvSpPr>
          <p:spPr>
            <a:xfrm>
              <a:off x="4800" y="1872"/>
              <a:ext cx="1" cy="336"/>
            </a:xfrm>
            <a:prstGeom prst="line">
              <a:avLst/>
            </a:prstGeom>
            <a:ln w="9525" cap="flat" cmpd="sng">
              <a:solidFill>
                <a:schemeClr val="bg1"/>
              </a:solidFill>
              <a:prstDash val="solid"/>
              <a:headEnd type="none" w="med" len="med"/>
              <a:tailEnd type="none" w="med" len="med"/>
            </a:ln>
          </p:spPr>
        </p:sp>
        <p:sp>
          <p:nvSpPr>
            <p:cNvPr id="40992" name="Text Box 66"/>
            <p:cNvSpPr txBox="1"/>
            <p:nvPr/>
          </p:nvSpPr>
          <p:spPr>
            <a:xfrm>
              <a:off x="4637" y="2256"/>
              <a:ext cx="451"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SC</a:t>
              </a:r>
            </a:p>
          </p:txBody>
        </p:sp>
        <p:sp>
          <p:nvSpPr>
            <p:cNvPr id="40993" name="Text Box 67"/>
            <p:cNvSpPr txBox="1"/>
            <p:nvPr/>
          </p:nvSpPr>
          <p:spPr>
            <a:xfrm>
              <a:off x="0" y="2928"/>
              <a:ext cx="1803"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(a)</a:t>
              </a:r>
              <a:r>
                <a:rPr lang="zh-CN" altLang="en-US" sz="2400" b="0" dirty="0">
                  <a:latin typeface="Times New Roman" panose="02020603050405020304" pitchFamily="18" charset="0"/>
                  <a:ea typeface="宋体" panose="02010600030101010101" pitchFamily="2" charset="-122"/>
                </a:rPr>
                <a:t>对于</a:t>
              </a:r>
              <a:r>
                <a:rPr lang="en-US" altLang="zh-CN" sz="2400" b="0">
                  <a:latin typeface="Times New Roman" panose="02020603050405020304" pitchFamily="18" charset="0"/>
                  <a:ea typeface="宋体" panose="02010600030101010101" pitchFamily="2" charset="-122"/>
                </a:rPr>
                <a:t>E1</a:t>
              </a:r>
              <a:r>
                <a:rPr lang="zh-CN" altLang="zh-CN" sz="2400" b="0" dirty="0">
                  <a:latin typeface="Times New Roman" panose="02020603050405020304" pitchFamily="18" charset="0"/>
                  <a:ea typeface="宋体" panose="02010600030101010101" pitchFamily="2" charset="-122"/>
                </a:rPr>
                <a:t>的查询树</a:t>
              </a:r>
              <a:endParaRPr lang="zh-CN" altLang="en-US" sz="2400" b="0" dirty="0">
                <a:latin typeface="Times New Roman" panose="02020603050405020304" pitchFamily="18" charset="0"/>
                <a:ea typeface="宋体" panose="02010600030101010101" pitchFamily="2" charset="-122"/>
              </a:endParaRPr>
            </a:p>
          </p:txBody>
        </p:sp>
        <p:sp>
          <p:nvSpPr>
            <p:cNvPr id="40994" name="Text Box 68"/>
            <p:cNvSpPr txBox="1"/>
            <p:nvPr/>
          </p:nvSpPr>
          <p:spPr>
            <a:xfrm>
              <a:off x="2229" y="3408"/>
              <a:ext cx="1803"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(b)</a:t>
              </a:r>
              <a:r>
                <a:rPr lang="zh-CN" altLang="en-US" sz="2400" b="0" dirty="0">
                  <a:latin typeface="Times New Roman" panose="02020603050405020304" pitchFamily="18" charset="0"/>
                  <a:ea typeface="宋体" panose="02010600030101010101" pitchFamily="2" charset="-122"/>
                </a:rPr>
                <a:t>对于</a:t>
              </a:r>
              <a:r>
                <a:rPr lang="en-US" altLang="zh-CN" sz="2400" b="0">
                  <a:latin typeface="Times New Roman" panose="02020603050405020304" pitchFamily="18" charset="0"/>
                  <a:ea typeface="宋体" panose="02010600030101010101" pitchFamily="2" charset="-122"/>
                </a:rPr>
                <a:t>E2</a:t>
              </a:r>
              <a:r>
                <a:rPr lang="zh-CN" altLang="zh-CN" sz="2400" b="0" dirty="0">
                  <a:latin typeface="Times New Roman" panose="02020603050405020304" pitchFamily="18" charset="0"/>
                  <a:ea typeface="宋体" panose="02010600030101010101" pitchFamily="2" charset="-122"/>
                </a:rPr>
                <a:t>的查询树</a:t>
              </a:r>
              <a:endParaRPr lang="zh-CN" altLang="en-US" sz="2400" b="0" dirty="0">
                <a:latin typeface="Times New Roman" panose="02020603050405020304" pitchFamily="18" charset="0"/>
                <a:ea typeface="宋体" panose="02010600030101010101" pitchFamily="2" charset="-122"/>
              </a:endParaRPr>
            </a:p>
          </p:txBody>
        </p:sp>
        <p:sp>
          <p:nvSpPr>
            <p:cNvPr id="40995" name="Text Box 69"/>
            <p:cNvSpPr txBox="1"/>
            <p:nvPr/>
          </p:nvSpPr>
          <p:spPr>
            <a:xfrm>
              <a:off x="3909" y="2880"/>
              <a:ext cx="1803"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(c)</a:t>
              </a:r>
              <a:r>
                <a:rPr lang="zh-CN" altLang="en-US" sz="2400" b="0" dirty="0">
                  <a:latin typeface="Times New Roman" panose="02020603050405020304" pitchFamily="18" charset="0"/>
                  <a:ea typeface="宋体" panose="02010600030101010101" pitchFamily="2" charset="-122"/>
                </a:rPr>
                <a:t>对于</a:t>
              </a:r>
              <a:r>
                <a:rPr lang="en-US" altLang="zh-CN" sz="2400" b="0">
                  <a:latin typeface="Times New Roman" panose="02020603050405020304" pitchFamily="18" charset="0"/>
                  <a:ea typeface="宋体" panose="02010600030101010101" pitchFamily="2" charset="-122"/>
                </a:rPr>
                <a:t>E3</a:t>
              </a:r>
              <a:r>
                <a:rPr lang="zh-CN" altLang="zh-CN" sz="2400" b="0" dirty="0">
                  <a:latin typeface="Times New Roman" panose="02020603050405020304" pitchFamily="18" charset="0"/>
                  <a:ea typeface="宋体" panose="02010600030101010101" pitchFamily="2" charset="-122"/>
                </a:rPr>
                <a:t>的查询树</a:t>
              </a:r>
              <a:endParaRPr lang="zh-CN" altLang="en-US" sz="2400" b="0" dirty="0">
                <a:latin typeface="Times New Roman" panose="02020603050405020304" pitchFamily="18" charset="0"/>
                <a:ea typeface="宋体" panose="02010600030101010101" pitchFamily="2" charset="-122"/>
              </a:endParaRPr>
            </a:p>
          </p:txBody>
        </p:sp>
      </p:grpSp>
      <p:sp>
        <p:nvSpPr>
          <p:cNvPr id="40964" name="Text Box 70"/>
          <p:cNvSpPr txBox="1"/>
          <p:nvPr/>
        </p:nvSpPr>
        <p:spPr>
          <a:xfrm>
            <a:off x="6732588" y="0"/>
            <a:ext cx="1296987" cy="1190625"/>
          </a:xfrm>
          <a:prstGeom prst="rect">
            <a:avLst/>
          </a:prstGeom>
          <a:noFill/>
          <a:ln w="9525">
            <a:noFill/>
          </a:ln>
        </p:spPr>
        <p:txBody>
          <a:bodyPr>
            <a:spAutoFit/>
          </a:bodyPr>
          <a:lstStyle/>
          <a:p>
            <a:pPr lvl="0" eaLnBrk="1" hangingPunct="1">
              <a:spcBef>
                <a:spcPct val="50000"/>
              </a:spcBef>
            </a:pPr>
            <a:r>
              <a:rPr lang="zh-CN" altLang="en-US" dirty="0">
                <a:solidFill>
                  <a:srgbClr val="FF3300"/>
                </a:solidFill>
                <a:latin typeface="Times New Roman" panose="02020603050405020304" pitchFamily="18" charset="0"/>
                <a:ea typeface="宋体" panose="02010600030101010101" pitchFamily="2" charset="-122"/>
              </a:rPr>
              <a:t>节点表示一个一元或二元操作符</a:t>
            </a:r>
          </a:p>
        </p:txBody>
      </p:sp>
      <p:sp>
        <p:nvSpPr>
          <p:cNvPr id="40965" name="Text Box 71"/>
          <p:cNvSpPr txBox="1"/>
          <p:nvPr/>
        </p:nvSpPr>
        <p:spPr>
          <a:xfrm>
            <a:off x="5292725" y="0"/>
            <a:ext cx="1296988" cy="641350"/>
          </a:xfrm>
          <a:prstGeom prst="rect">
            <a:avLst/>
          </a:prstGeom>
          <a:noFill/>
          <a:ln w="9525">
            <a:noFill/>
          </a:ln>
        </p:spPr>
        <p:txBody>
          <a:bodyPr>
            <a:spAutoFit/>
          </a:bodyPr>
          <a:lstStyle/>
          <a:p>
            <a:pPr lvl="0" eaLnBrk="1" hangingPunct="1">
              <a:spcBef>
                <a:spcPct val="50000"/>
              </a:spcBef>
            </a:pPr>
            <a:r>
              <a:rPr lang="zh-CN" altLang="en-US" dirty="0">
                <a:solidFill>
                  <a:srgbClr val="FF3300"/>
                </a:solidFill>
                <a:latin typeface="Times New Roman" panose="02020603050405020304" pitchFamily="18" charset="0"/>
                <a:ea typeface="宋体" panose="02010600030101010101" pitchFamily="2" charset="-122"/>
              </a:rPr>
              <a:t>叶子表示已知关系</a:t>
            </a:r>
          </a:p>
        </p:txBody>
      </p:sp>
      <p:sp>
        <p:nvSpPr>
          <p:cNvPr id="40966" name="Text Box 72"/>
          <p:cNvSpPr txBox="1"/>
          <p:nvPr/>
        </p:nvSpPr>
        <p:spPr>
          <a:xfrm>
            <a:off x="8027988" y="0"/>
            <a:ext cx="1116012" cy="641350"/>
          </a:xfrm>
          <a:prstGeom prst="rect">
            <a:avLst/>
          </a:prstGeom>
          <a:noFill/>
          <a:ln w="9525">
            <a:noFill/>
          </a:ln>
        </p:spPr>
        <p:txBody>
          <a:bodyPr>
            <a:spAutoFit/>
          </a:bodyPr>
          <a:lstStyle/>
          <a:p>
            <a:pPr lvl="0" eaLnBrk="1" hangingPunct="1">
              <a:spcBef>
                <a:spcPct val="50000"/>
              </a:spcBef>
            </a:pPr>
            <a:r>
              <a:rPr lang="zh-CN" altLang="en-US" dirty="0">
                <a:solidFill>
                  <a:srgbClr val="FF3300"/>
                </a:solidFill>
                <a:latin typeface="Times New Roman" panose="02020603050405020304" pitchFamily="18" charset="0"/>
                <a:ea typeface="宋体" panose="02010600030101010101" pitchFamily="2" charset="-122"/>
              </a:rPr>
              <a:t>树根表示查询结果</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p:cNvSpPr>
          <p:nvPr>
            <p:ph idx="1"/>
          </p:nvPr>
        </p:nvSpPr>
        <p:spPr>
          <a:xfrm>
            <a:off x="685800" y="1981200"/>
            <a:ext cx="8207375" cy="4114800"/>
          </a:xfrm>
        </p:spPr>
        <p:txBody>
          <a:bodyPr vert="horz" wrap="square" lIns="91440" tIns="45720" rIns="91440" bIns="45720" anchor="t"/>
          <a:lstStyle/>
          <a:p>
            <a:pPr eaLnBrk="1" hangingPunct="1"/>
            <a:r>
              <a:rPr lang="zh-CN" altLang="en-US" dirty="0"/>
              <a:t>一元操作：只涉及一个操作对象</a:t>
            </a:r>
          </a:p>
          <a:p>
            <a:pPr lvl="1" eaLnBrk="1" hangingPunct="1">
              <a:buNone/>
            </a:pPr>
            <a:r>
              <a:rPr lang="zh-CN" altLang="en-US" dirty="0">
                <a:sym typeface="Symbol" panose="05050102010706020507" pitchFamily="18" charset="2"/>
              </a:rPr>
              <a:t>   </a:t>
            </a:r>
            <a:r>
              <a:rPr lang="en-US" altLang="zh-CN">
                <a:sym typeface="Symbol" panose="05050102010706020507" pitchFamily="18" charset="2"/>
              </a:rPr>
              <a:t>(SL),    (PJ)</a:t>
            </a:r>
          </a:p>
          <a:p>
            <a:pPr eaLnBrk="1" hangingPunct="1"/>
            <a:r>
              <a:rPr lang="zh-CN" altLang="en-US" dirty="0"/>
              <a:t>二元操作：涉及两个操作对象</a:t>
            </a:r>
          </a:p>
          <a:p>
            <a:pPr lvl="1" eaLnBrk="1" hangingPunct="1">
              <a:buNone/>
            </a:pPr>
            <a:r>
              <a:rPr lang="zh-CN" altLang="zh-CN" dirty="0">
                <a:sym typeface="Symbol" panose="05050102010706020507" pitchFamily="18" charset="2"/>
              </a:rPr>
              <a:t>∪</a:t>
            </a:r>
            <a:r>
              <a:rPr lang="zh-CN" altLang="en-US" sz="2400" dirty="0">
                <a:sym typeface="Symbol" panose="05050102010706020507" pitchFamily="18" charset="2"/>
              </a:rPr>
              <a:t> </a:t>
            </a:r>
            <a:r>
              <a:rPr lang="en-US" altLang="zh-CN" sz="2400">
                <a:sym typeface="Symbol" panose="05050102010706020507" pitchFamily="18" charset="2"/>
              </a:rPr>
              <a:t>(</a:t>
            </a:r>
            <a:r>
              <a:rPr lang="zh-CN" altLang="en-US" sz="2400" dirty="0">
                <a:sym typeface="Symbol" panose="05050102010706020507" pitchFamily="18" charset="2"/>
              </a:rPr>
              <a:t>并</a:t>
            </a:r>
            <a:r>
              <a:rPr lang="en-US" altLang="zh-CN" sz="2400">
                <a:sym typeface="Symbol" panose="05050102010706020507" pitchFamily="18" charset="2"/>
              </a:rPr>
              <a:t>), </a:t>
            </a:r>
            <a:r>
              <a:rPr lang="en-US" altLang="zh-CN">
                <a:sym typeface="Symbol" panose="05050102010706020507" pitchFamily="18" charset="2"/>
              </a:rPr>
              <a:t>∩</a:t>
            </a:r>
            <a:r>
              <a:rPr lang="zh-CN" altLang="en-US" dirty="0">
                <a:sym typeface="Symbol" panose="05050102010706020507" pitchFamily="18" charset="2"/>
              </a:rPr>
              <a:t>（交） </a:t>
            </a:r>
            <a:r>
              <a:rPr lang="en-US" altLang="zh-CN">
                <a:sym typeface="Symbol" panose="05050102010706020507" pitchFamily="18" charset="2"/>
              </a:rPr>
              <a:t>, </a:t>
            </a:r>
            <a:r>
              <a:rPr lang="zh-CN" altLang="en-US" dirty="0">
                <a:sym typeface="Symbol" panose="05050102010706020507" pitchFamily="18" charset="2"/>
              </a:rPr>
              <a:t>－ </a:t>
            </a:r>
            <a:r>
              <a:rPr lang="en-US" altLang="zh-CN">
                <a:sym typeface="Symbol" panose="05050102010706020507" pitchFamily="18" charset="2"/>
              </a:rPr>
              <a:t>(</a:t>
            </a:r>
            <a:r>
              <a:rPr lang="zh-CN" altLang="en-US" dirty="0">
                <a:sym typeface="Symbol" panose="05050102010706020507" pitchFamily="18" charset="2"/>
              </a:rPr>
              <a:t>差</a:t>
            </a:r>
            <a:r>
              <a:rPr lang="en-US" altLang="zh-CN">
                <a:sym typeface="Symbol" panose="05050102010706020507" pitchFamily="18" charset="2"/>
              </a:rPr>
              <a:t>), × (</a:t>
            </a:r>
            <a:r>
              <a:rPr lang="zh-CN" altLang="en-US" dirty="0">
                <a:sym typeface="Symbol" panose="05050102010706020507" pitchFamily="18" charset="2"/>
              </a:rPr>
              <a:t>笛卡尔积</a:t>
            </a:r>
            <a:r>
              <a:rPr lang="en-US" altLang="zh-CN">
                <a:sym typeface="Symbol" panose="05050102010706020507" pitchFamily="18" charset="2"/>
              </a:rPr>
              <a:t>), </a:t>
            </a:r>
          </a:p>
          <a:p>
            <a:pPr lvl="1" eaLnBrk="1" hangingPunct="1">
              <a:buNone/>
            </a:pPr>
            <a:r>
              <a:rPr lang="en-US" altLang="zh-CN"/>
              <a:t>∞</a:t>
            </a:r>
            <a:r>
              <a:rPr lang="el-GR" altLang="zh-CN" dirty="0"/>
              <a:t>θ</a:t>
            </a:r>
            <a:r>
              <a:rPr lang="zh-CN" altLang="el-GR" dirty="0"/>
              <a:t>（ </a:t>
            </a:r>
            <a:r>
              <a:rPr lang="el-GR" altLang="zh-CN" dirty="0"/>
              <a:t>θ</a:t>
            </a:r>
            <a:r>
              <a:rPr lang="zh-CN" altLang="el-GR" dirty="0"/>
              <a:t> </a:t>
            </a:r>
            <a:r>
              <a:rPr lang="zh-CN" altLang="en-US" dirty="0"/>
              <a:t>连接</a:t>
            </a:r>
            <a:r>
              <a:rPr lang="zh-CN" altLang="el-GR" dirty="0"/>
              <a:t>），</a:t>
            </a:r>
            <a:r>
              <a:rPr lang="zh-CN" altLang="en-US" dirty="0">
                <a:sym typeface="Symbol" panose="05050102010706020507" pitchFamily="18" charset="2"/>
              </a:rPr>
              <a:t>∞  </a:t>
            </a:r>
            <a:r>
              <a:rPr lang="en-US" altLang="zh-CN">
                <a:sym typeface="Symbol" panose="05050102010706020507" pitchFamily="18" charset="2"/>
              </a:rPr>
              <a:t>(</a:t>
            </a:r>
            <a:r>
              <a:rPr lang="zh-CN" altLang="en-US" dirty="0">
                <a:sym typeface="Symbol" panose="05050102010706020507" pitchFamily="18" charset="2"/>
              </a:rPr>
              <a:t>自然连接</a:t>
            </a:r>
            <a:r>
              <a:rPr lang="en-US" altLang="zh-CN">
                <a:sym typeface="Symbol" panose="05050102010706020507" pitchFamily="18" charset="2"/>
              </a:rPr>
              <a:t>), ∝ (</a:t>
            </a:r>
            <a:r>
              <a:rPr lang="zh-CN" altLang="en-US" dirty="0">
                <a:sym typeface="Symbol" panose="05050102010706020507" pitchFamily="18" charset="2"/>
              </a:rPr>
              <a:t>半连接</a:t>
            </a:r>
            <a:r>
              <a:rPr lang="en-US" altLang="zh-CN">
                <a:sym typeface="Symbol" panose="05050102010706020507" pitchFamily="18" charset="2"/>
              </a:rPr>
              <a:t>), ÷</a:t>
            </a:r>
            <a:r>
              <a:rPr lang="zh-CN" altLang="en-US" dirty="0">
                <a:sym typeface="Symbol" panose="05050102010706020507" pitchFamily="18" charset="2"/>
              </a:rPr>
              <a:t>（除）  </a:t>
            </a:r>
          </a:p>
        </p:txBody>
      </p:sp>
      <p:grpSp>
        <p:nvGrpSpPr>
          <p:cNvPr id="41987" name="Group 9"/>
          <p:cNvGrpSpPr/>
          <p:nvPr/>
        </p:nvGrpSpPr>
        <p:grpSpPr>
          <a:xfrm>
            <a:off x="107950" y="115888"/>
            <a:ext cx="5761038" cy="960437"/>
            <a:chOff x="113" y="119"/>
            <a:chExt cx="3629" cy="605"/>
          </a:xfrm>
        </p:grpSpPr>
        <p:sp>
          <p:nvSpPr>
            <p:cNvPr id="41988" name="Text Box 10"/>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2.3 </a:t>
              </a:r>
              <a:r>
                <a:rPr lang="zh-CN" altLang="en-US" sz="2400" dirty="0">
                  <a:latin typeface="Times New Roman" panose="02020603050405020304" pitchFamily="18" charset="0"/>
                  <a:ea typeface="宋体" panose="02010600030101010101" pitchFamily="2" charset="-122"/>
                </a:rPr>
                <a:t>等价变换规则的概念和术语</a:t>
              </a:r>
              <a:endParaRPr lang="zh-CN" altLang="en-US" sz="2400" dirty="0">
                <a:latin typeface="宋体" panose="02010600030101010101" pitchFamily="2" charset="-122"/>
                <a:ea typeface="宋体" panose="02010600030101010101" pitchFamily="2" charset="-122"/>
              </a:endParaRPr>
            </a:p>
          </p:txBody>
        </p:sp>
        <p:sp>
          <p:nvSpPr>
            <p:cNvPr id="41989" name="Line 11"/>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41990" name="Text Box 12"/>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41991" name="Line 13"/>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3492500" y="1052513"/>
            <a:ext cx="3743325" cy="838200"/>
          </a:xfrm>
        </p:spPr>
        <p:txBody>
          <a:bodyPr vert="horz" wrap="square" lIns="91440" tIns="45720" rIns="91440" bIns="45720" anchor="ctr"/>
          <a:lstStyle/>
          <a:p>
            <a:pPr eaLnBrk="1" hangingPunct="1"/>
            <a:r>
              <a:rPr lang="zh-CN" altLang="en-US" sz="3200" dirty="0">
                <a:solidFill>
                  <a:srgbClr val="FF3300"/>
                </a:solidFill>
              </a:rPr>
              <a:t>等价变换规则</a:t>
            </a:r>
          </a:p>
        </p:txBody>
      </p:sp>
      <p:sp>
        <p:nvSpPr>
          <p:cNvPr id="43011" name="Rectangle 3"/>
          <p:cNvSpPr>
            <a:spLocks noGrp="1"/>
          </p:cNvSpPr>
          <p:nvPr>
            <p:ph idx="1"/>
          </p:nvPr>
        </p:nvSpPr>
        <p:spPr>
          <a:xfrm>
            <a:off x="304800" y="1196975"/>
            <a:ext cx="8534400" cy="4464050"/>
          </a:xfrm>
        </p:spPr>
        <p:txBody>
          <a:bodyPr vert="horz" wrap="square" lIns="91440" tIns="45720" rIns="91440" bIns="45720" anchor="t"/>
          <a:lstStyle/>
          <a:p>
            <a:pPr eaLnBrk="1" hangingPunct="1"/>
            <a:r>
              <a:rPr lang="zh-CN" altLang="en-US" dirty="0"/>
              <a:t>空值的变换</a:t>
            </a:r>
          </a:p>
          <a:p>
            <a:pPr eaLnBrk="1" hangingPunct="1">
              <a:buNone/>
            </a:pPr>
            <a:r>
              <a:rPr lang="zh-CN" altLang="en-US" dirty="0"/>
              <a:t>    </a:t>
            </a:r>
            <a:r>
              <a:rPr lang="en-US" altLang="zh-CN" sz="2800"/>
              <a:t>R </a:t>
            </a:r>
            <a:r>
              <a:rPr lang="en-US" altLang="zh-CN" sz="2800">
                <a:sym typeface="Symbol" panose="05050102010706020507" pitchFamily="18" charset="2"/>
              </a:rPr>
              <a:t></a:t>
            </a:r>
            <a:r>
              <a:rPr lang="en-US" altLang="zh-CN" sz="2800"/>
              <a:t> </a:t>
            </a:r>
            <a:r>
              <a:rPr lang="en-US" altLang="zh-CN" sz="2800">
                <a:sym typeface="Symbol" panose="05050102010706020507" pitchFamily="18" charset="2"/>
              </a:rPr>
              <a:t>Ø = R    R  Ø = Ø     R </a:t>
            </a:r>
            <a:r>
              <a:rPr lang="en-US" altLang="zh-CN">
                <a:sym typeface="Symbol" panose="05050102010706020507" pitchFamily="18" charset="2"/>
              </a:rPr>
              <a:t>∞</a:t>
            </a:r>
            <a:r>
              <a:rPr lang="en-US" altLang="zh-CN" sz="2800">
                <a:sym typeface="Symbol" panose="05050102010706020507" pitchFamily="18" charset="2"/>
              </a:rPr>
              <a:t> Ø = Ø    Ø </a:t>
            </a:r>
            <a:r>
              <a:rPr lang="en-US" altLang="zh-CN">
                <a:sym typeface="Symbol" panose="05050102010706020507" pitchFamily="18" charset="2"/>
              </a:rPr>
              <a:t>∝</a:t>
            </a:r>
            <a:r>
              <a:rPr lang="en-US" altLang="zh-CN" sz="2800">
                <a:sym typeface="Symbol" panose="05050102010706020507" pitchFamily="18" charset="2"/>
              </a:rPr>
              <a:t> R = Ø</a:t>
            </a:r>
          </a:p>
          <a:p>
            <a:pPr lvl="1" eaLnBrk="1" hangingPunct="1">
              <a:buNone/>
            </a:pPr>
            <a:r>
              <a:rPr lang="en-US" altLang="zh-CN">
                <a:sym typeface="Symbol" panose="05050102010706020507" pitchFamily="18" charset="2"/>
              </a:rPr>
              <a:t>Ø  - R = Ø    R  -   Ø = R    R ∞</a:t>
            </a:r>
            <a:r>
              <a:rPr lang="el-GR" altLang="zh-CN" dirty="0"/>
              <a:t>θ</a:t>
            </a:r>
            <a:r>
              <a:rPr lang="en-US" altLang="zh-CN">
                <a:sym typeface="Symbol" panose="05050102010706020507" pitchFamily="18" charset="2"/>
              </a:rPr>
              <a:t> Ø = Ø   R × Ø = Ø</a:t>
            </a:r>
          </a:p>
          <a:p>
            <a:pPr lvl="1" eaLnBrk="1" hangingPunct="1">
              <a:buNone/>
            </a:pPr>
            <a:r>
              <a:rPr lang="en-US" altLang="zh-CN">
                <a:sym typeface="Symbol" panose="05050102010706020507" pitchFamily="18" charset="2"/>
              </a:rPr>
              <a:t> (Ø) = Ø      (Ø) = Ø </a:t>
            </a:r>
          </a:p>
          <a:p>
            <a:pPr eaLnBrk="1" hangingPunct="1"/>
            <a:r>
              <a:rPr lang="zh-CN" altLang="en-US" dirty="0">
                <a:sym typeface="Symbol" panose="05050102010706020507" pitchFamily="18" charset="2"/>
              </a:rPr>
              <a:t>自身操作的等价</a:t>
            </a:r>
          </a:p>
          <a:p>
            <a:pPr lvl="1" eaLnBrk="1" hangingPunct="1">
              <a:buNone/>
            </a:pPr>
            <a:r>
              <a:rPr lang="en-US" altLang="zh-CN">
                <a:sym typeface="Symbol" panose="05050102010706020507" pitchFamily="18" charset="2"/>
              </a:rPr>
              <a:t>R </a:t>
            </a:r>
            <a:r>
              <a:rPr lang="en-US" altLang="zh-CN" sz="2400">
                <a:sym typeface="Symbol" panose="05050102010706020507" pitchFamily="18" charset="2"/>
              </a:rPr>
              <a:t></a:t>
            </a:r>
            <a:r>
              <a:rPr lang="en-US" altLang="zh-CN">
                <a:sym typeface="Symbol" panose="05050102010706020507" pitchFamily="18" charset="2"/>
              </a:rPr>
              <a:t> R</a:t>
            </a:r>
            <a:r>
              <a:rPr lang="en-US" altLang="zh-CN" sz="2400">
                <a:sym typeface="Symbol" panose="05050102010706020507" pitchFamily="18" charset="2"/>
              </a:rPr>
              <a:t> =  </a:t>
            </a:r>
            <a:r>
              <a:rPr lang="en-US" altLang="zh-CN">
                <a:sym typeface="Symbol" panose="05050102010706020507" pitchFamily="18" charset="2"/>
              </a:rPr>
              <a:t>R      R </a:t>
            </a:r>
            <a:r>
              <a:rPr lang="en-US" altLang="zh-CN" sz="2400">
                <a:sym typeface="Symbol" panose="05050102010706020507" pitchFamily="18" charset="2"/>
              </a:rPr>
              <a:t></a:t>
            </a:r>
            <a:r>
              <a:rPr lang="en-US" altLang="zh-CN">
                <a:sym typeface="Symbol" panose="05050102010706020507" pitchFamily="18" charset="2"/>
              </a:rPr>
              <a:t> R = R    R ∞ R = R</a:t>
            </a:r>
            <a:endParaRPr lang="en-US" altLang="zh-CN" sz="2400">
              <a:sym typeface="Symbol" panose="05050102010706020507" pitchFamily="18" charset="2"/>
            </a:endParaRPr>
          </a:p>
        </p:txBody>
      </p:sp>
      <p:grpSp>
        <p:nvGrpSpPr>
          <p:cNvPr id="43013" name="Group 5"/>
          <p:cNvGrpSpPr/>
          <p:nvPr/>
        </p:nvGrpSpPr>
        <p:grpSpPr>
          <a:xfrm>
            <a:off x="107950" y="115888"/>
            <a:ext cx="5761038" cy="960437"/>
            <a:chOff x="113" y="119"/>
            <a:chExt cx="3629" cy="605"/>
          </a:xfrm>
        </p:grpSpPr>
        <p:sp>
          <p:nvSpPr>
            <p:cNvPr id="43014" name="Text Box 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2.3 </a:t>
              </a:r>
              <a:r>
                <a:rPr lang="zh-CN" altLang="en-US" sz="2400" dirty="0">
                  <a:latin typeface="Times New Roman" panose="02020603050405020304" pitchFamily="18" charset="0"/>
                  <a:ea typeface="宋体" panose="02010600030101010101" pitchFamily="2" charset="-122"/>
                </a:rPr>
                <a:t>等价变换规则的概念和术语</a:t>
              </a:r>
              <a:endParaRPr lang="zh-CN" altLang="en-US" sz="2400" dirty="0">
                <a:latin typeface="宋体" panose="02010600030101010101" pitchFamily="2" charset="-122"/>
                <a:ea typeface="宋体" panose="02010600030101010101" pitchFamily="2" charset="-122"/>
              </a:endParaRPr>
            </a:p>
          </p:txBody>
        </p:sp>
        <p:sp>
          <p:nvSpPr>
            <p:cNvPr id="43015" name="Line 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43016" name="Text Box 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43017" name="Line 9"/>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3492500" y="1052513"/>
            <a:ext cx="3743325" cy="838200"/>
          </a:xfrm>
        </p:spPr>
        <p:txBody>
          <a:bodyPr vert="horz" wrap="square" lIns="91440" tIns="45720" rIns="91440" bIns="45720" anchor="ctr"/>
          <a:lstStyle/>
          <a:p>
            <a:pPr lvl="0" eaLnBrk="1" hangingPunct="1"/>
            <a:r>
              <a:rPr lang="zh-CN" altLang="en-US" sz="3200" dirty="0">
                <a:solidFill>
                  <a:srgbClr val="FF3300"/>
                </a:solidFill>
              </a:rPr>
              <a:t>等价变换规则</a:t>
            </a:r>
          </a:p>
        </p:txBody>
      </p:sp>
      <p:sp>
        <p:nvSpPr>
          <p:cNvPr id="124931" name="Rectangle 3"/>
          <p:cNvSpPr>
            <a:spLocks noGrp="1"/>
          </p:cNvSpPr>
          <p:nvPr>
            <p:ph type="body"/>
          </p:nvPr>
        </p:nvSpPr>
        <p:spPr>
          <a:xfrm>
            <a:off x="0" y="1196975"/>
            <a:ext cx="9144000" cy="5638800"/>
          </a:xfrm>
        </p:spPr>
        <p:txBody>
          <a:bodyPr vert="horz" wrap="square" lIns="91440" tIns="45720" rIns="91440" bIns="45720" anchor="t"/>
          <a:lstStyle/>
          <a:p>
            <a:pPr lvl="0" eaLnBrk="1" hangingPunct="1"/>
            <a:r>
              <a:rPr lang="zh-CN" altLang="en-US" dirty="0">
                <a:sym typeface="Symbol" panose="05050102010706020507" pitchFamily="18" charset="2"/>
              </a:rPr>
              <a:t>一元操作</a:t>
            </a:r>
          </a:p>
          <a:p>
            <a:pPr lvl="1" eaLnBrk="1" hangingPunct="1">
              <a:buNone/>
            </a:pPr>
            <a:r>
              <a:rPr lang="zh-CN" altLang="en-US" dirty="0">
                <a:sym typeface="Symbol" panose="05050102010706020507" pitchFamily="18" charset="2"/>
              </a:rPr>
              <a:t></a:t>
            </a:r>
            <a:r>
              <a:rPr lang="en-US" altLang="zh-CN" baseline="-25000" dirty="0">
                <a:sym typeface="Symbol" panose="05050102010706020507" pitchFamily="18" charset="2"/>
              </a:rPr>
              <a:t>F1</a:t>
            </a:r>
            <a:r>
              <a:rPr lang="en-US" altLang="zh-CN" dirty="0">
                <a:sym typeface="Symbol" panose="05050102010706020507" pitchFamily="18" charset="2"/>
              </a:rPr>
              <a:t> (</a:t>
            </a:r>
            <a:r>
              <a:rPr lang="en-US" altLang="zh-CN" baseline="-25000" dirty="0">
                <a:sym typeface="Symbol" panose="05050102010706020507" pitchFamily="18" charset="2"/>
              </a:rPr>
              <a:t>F2</a:t>
            </a:r>
            <a:r>
              <a:rPr lang="en-US" altLang="zh-CN" dirty="0">
                <a:sym typeface="Symbol" panose="05050102010706020507" pitchFamily="18" charset="2"/>
              </a:rPr>
              <a:t>(R)) =  </a:t>
            </a:r>
            <a:r>
              <a:rPr lang="en-US" altLang="zh-CN" baseline="-25000" dirty="0">
                <a:sym typeface="Symbol" panose="05050102010706020507" pitchFamily="18" charset="2"/>
              </a:rPr>
              <a:t>F1and</a:t>
            </a:r>
            <a:r>
              <a:rPr lang="en-US" altLang="zh-CN" dirty="0">
                <a:sym typeface="Symbol" panose="05050102010706020507" pitchFamily="18" charset="2"/>
              </a:rPr>
              <a:t> </a:t>
            </a:r>
            <a:r>
              <a:rPr lang="en-US" altLang="zh-CN" baseline="-25000" dirty="0">
                <a:sym typeface="Symbol" panose="05050102010706020507" pitchFamily="18" charset="2"/>
              </a:rPr>
              <a:t>F2</a:t>
            </a:r>
            <a:r>
              <a:rPr lang="en-US" altLang="zh-CN" dirty="0">
                <a:sym typeface="Symbol" panose="05050102010706020507" pitchFamily="18" charset="2"/>
              </a:rPr>
              <a:t>(R)</a:t>
            </a:r>
          </a:p>
          <a:p>
            <a:pPr lvl="0" eaLnBrk="1" hangingPunct="1">
              <a:buNone/>
            </a:pPr>
            <a:r>
              <a:rPr lang="en-US" altLang="zh-CN" sz="2800" dirty="0">
                <a:sym typeface="Symbol" panose="05050102010706020507" pitchFamily="18" charset="2"/>
              </a:rPr>
              <a:t>      </a:t>
            </a:r>
          </a:p>
          <a:p>
            <a:pPr lvl="0" eaLnBrk="1" hangingPunct="1">
              <a:buNone/>
            </a:pPr>
            <a:r>
              <a:rPr lang="en-US" altLang="zh-CN" sz="2800" dirty="0">
                <a:sym typeface="Symbol" panose="05050102010706020507" pitchFamily="18" charset="2"/>
              </a:rPr>
              <a:t>     F</a:t>
            </a:r>
            <a:r>
              <a:rPr lang="zh-CN" altLang="en-US" sz="2800" dirty="0">
                <a:sym typeface="Symbol" panose="05050102010706020507" pitchFamily="18" charset="2"/>
              </a:rPr>
              <a:t>只涉及</a:t>
            </a:r>
            <a:r>
              <a:rPr lang="en-US" altLang="zh-CN" sz="2800" dirty="0">
                <a:sym typeface="Symbol" panose="05050102010706020507" pitchFamily="18" charset="2"/>
              </a:rPr>
              <a:t>A</a:t>
            </a:r>
            <a:r>
              <a:rPr lang="en-US" altLang="zh-CN" sz="2800" baseline="-25000" dirty="0">
                <a:sym typeface="Symbol" panose="05050102010706020507" pitchFamily="18" charset="2"/>
              </a:rPr>
              <a:t>1</a:t>
            </a:r>
            <a:r>
              <a:rPr lang="en-US" altLang="zh-CN" sz="2800" dirty="0">
                <a:sym typeface="Symbol" panose="05050102010706020507" pitchFamily="18" charset="2"/>
              </a:rPr>
              <a:t>….A</a:t>
            </a:r>
            <a:r>
              <a:rPr lang="en-US" altLang="zh-CN" sz="2800" baseline="-25000" dirty="0">
                <a:sym typeface="Symbol" panose="05050102010706020507" pitchFamily="18" charset="2"/>
              </a:rPr>
              <a:t>n</a:t>
            </a:r>
            <a:r>
              <a:rPr lang="zh-CN" altLang="en-US" sz="2800" dirty="0">
                <a:sym typeface="Symbol" panose="05050102010706020507" pitchFamily="18" charset="2"/>
              </a:rPr>
              <a:t>的属性：</a:t>
            </a:r>
            <a:endParaRPr lang="en-US" altLang="zh-CN" sz="2800" dirty="0">
              <a:sym typeface="Symbol" panose="05050102010706020507" pitchFamily="18" charset="2"/>
            </a:endParaRPr>
          </a:p>
          <a:p>
            <a:pPr lvl="0" eaLnBrk="1" hangingPunct="1">
              <a:buNone/>
            </a:pPr>
            <a:r>
              <a:rPr lang="en-US" altLang="zh-CN" sz="2800" dirty="0">
                <a:sym typeface="Symbol" panose="05050102010706020507" pitchFamily="18" charset="2"/>
              </a:rPr>
              <a:t>      </a:t>
            </a:r>
            <a:r>
              <a:rPr lang="en-US" altLang="zh-CN" sz="2800" baseline="-25000" dirty="0">
                <a:sym typeface="Symbol" panose="05050102010706020507" pitchFamily="18" charset="2"/>
              </a:rPr>
              <a:t>A1,…,An</a:t>
            </a:r>
            <a:r>
              <a:rPr lang="en-US" altLang="zh-CN" sz="2800"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F</a:t>
            </a:r>
            <a:r>
              <a:rPr lang="en-US" altLang="zh-CN" dirty="0">
                <a:sym typeface="Symbol" panose="05050102010706020507" pitchFamily="18" charset="2"/>
              </a:rPr>
              <a:t>(E)</a:t>
            </a:r>
            <a:r>
              <a:rPr lang="en-US" altLang="zh-CN" sz="2800" dirty="0">
                <a:sym typeface="Symbol" panose="05050102010706020507" pitchFamily="18" charset="2"/>
              </a:rPr>
              <a:t>) = </a:t>
            </a:r>
            <a:r>
              <a:rPr lang="en-US" altLang="zh-CN" dirty="0">
                <a:sym typeface="Symbol" panose="05050102010706020507" pitchFamily="18" charset="2"/>
              </a:rPr>
              <a:t></a:t>
            </a:r>
            <a:r>
              <a:rPr lang="en-US" altLang="zh-CN" baseline="-25000" dirty="0">
                <a:sym typeface="Symbol" panose="05050102010706020507" pitchFamily="18" charset="2"/>
              </a:rPr>
              <a:t>F</a:t>
            </a:r>
            <a:r>
              <a:rPr lang="en-US" altLang="zh-CN" dirty="0">
                <a:sym typeface="Symbol" panose="05050102010706020507" pitchFamily="18" charset="2"/>
              </a:rPr>
              <a:t>(</a:t>
            </a:r>
            <a:r>
              <a:rPr lang="en-US" altLang="zh-CN" sz="2800" dirty="0">
                <a:sym typeface="Symbol" panose="05050102010706020507" pitchFamily="18" charset="2"/>
              </a:rPr>
              <a:t></a:t>
            </a:r>
            <a:r>
              <a:rPr lang="en-US" altLang="zh-CN" sz="2800" baseline="-25000" dirty="0">
                <a:sym typeface="Symbol" panose="05050102010706020507" pitchFamily="18" charset="2"/>
              </a:rPr>
              <a:t>A1,…,An</a:t>
            </a:r>
            <a:r>
              <a:rPr lang="en-US" altLang="zh-CN" sz="2800" dirty="0">
                <a:sym typeface="Symbol" panose="05050102010706020507" pitchFamily="18" charset="2"/>
              </a:rPr>
              <a:t>(</a:t>
            </a:r>
            <a:r>
              <a:rPr lang="en-US" altLang="zh-CN" dirty="0">
                <a:sym typeface="Symbol" panose="05050102010706020507" pitchFamily="18" charset="2"/>
              </a:rPr>
              <a:t>E</a:t>
            </a:r>
            <a:r>
              <a:rPr lang="en-US" altLang="zh-CN" sz="2800" dirty="0">
                <a:sym typeface="Symbol" panose="05050102010706020507" pitchFamily="18" charset="2"/>
              </a:rPr>
              <a:t>) ) </a:t>
            </a:r>
          </a:p>
          <a:p>
            <a:pPr lvl="0" eaLnBrk="1" hangingPunct="1">
              <a:buNone/>
            </a:pPr>
            <a:endParaRPr lang="en-US" altLang="zh-CN" sz="2800" dirty="0">
              <a:sym typeface="Symbol" panose="05050102010706020507" pitchFamily="18" charset="2"/>
            </a:endParaRPr>
          </a:p>
          <a:p>
            <a:pPr lvl="0" eaLnBrk="1" hangingPunct="1">
              <a:buNone/>
            </a:pPr>
            <a:r>
              <a:rPr lang="en-US" altLang="zh-CN" sz="2800" dirty="0">
                <a:sym typeface="Symbol" panose="05050102010706020507" pitchFamily="18" charset="2"/>
              </a:rPr>
              <a:t>     F</a:t>
            </a:r>
            <a:r>
              <a:rPr lang="zh-CN" altLang="en-US" sz="2800" dirty="0">
                <a:sym typeface="Symbol" panose="05050102010706020507" pitchFamily="18" charset="2"/>
              </a:rPr>
              <a:t>还涉及不在</a:t>
            </a:r>
            <a:r>
              <a:rPr lang="en-US" altLang="zh-CN" sz="2800" dirty="0">
                <a:sym typeface="Symbol" panose="05050102010706020507" pitchFamily="18" charset="2"/>
              </a:rPr>
              <a:t>A</a:t>
            </a:r>
            <a:r>
              <a:rPr lang="en-US" altLang="zh-CN" sz="2800" baseline="-25000" dirty="0">
                <a:sym typeface="Symbol" panose="05050102010706020507" pitchFamily="18" charset="2"/>
              </a:rPr>
              <a:t>1</a:t>
            </a:r>
            <a:r>
              <a:rPr lang="en-US" altLang="zh-CN" sz="2800" dirty="0">
                <a:sym typeface="Symbol" panose="05050102010706020507" pitchFamily="18" charset="2"/>
              </a:rPr>
              <a:t>….A</a:t>
            </a:r>
            <a:r>
              <a:rPr lang="en-US" altLang="zh-CN" sz="2800" baseline="-25000" dirty="0">
                <a:sym typeface="Symbol" panose="05050102010706020507" pitchFamily="18" charset="2"/>
              </a:rPr>
              <a:t>n</a:t>
            </a:r>
            <a:r>
              <a:rPr lang="zh-CN" altLang="en-US" sz="2800" dirty="0">
                <a:sym typeface="Symbol" panose="05050102010706020507" pitchFamily="18" charset="2"/>
              </a:rPr>
              <a:t>中的</a:t>
            </a:r>
            <a:r>
              <a:rPr lang="en-US" altLang="zh-CN" sz="2800" dirty="0">
                <a:sym typeface="Symbol" panose="05050102010706020507" pitchFamily="18" charset="2"/>
              </a:rPr>
              <a:t>B</a:t>
            </a:r>
            <a:r>
              <a:rPr lang="en-US" altLang="zh-CN" sz="2800" baseline="-25000" dirty="0">
                <a:sym typeface="Symbol" panose="05050102010706020507" pitchFamily="18" charset="2"/>
              </a:rPr>
              <a:t>1</a:t>
            </a:r>
            <a:r>
              <a:rPr lang="en-US" altLang="zh-CN" sz="2800" dirty="0">
                <a:sym typeface="Symbol" panose="05050102010706020507" pitchFamily="18" charset="2"/>
              </a:rPr>
              <a:t>….</a:t>
            </a:r>
            <a:r>
              <a:rPr lang="en-US" altLang="zh-CN" sz="2800" dirty="0" err="1">
                <a:sym typeface="Symbol" panose="05050102010706020507" pitchFamily="18" charset="2"/>
              </a:rPr>
              <a:t>B</a:t>
            </a:r>
            <a:r>
              <a:rPr lang="en-US" altLang="zh-CN" sz="2800" baseline="-25000" dirty="0" err="1">
                <a:sym typeface="Symbol" panose="05050102010706020507" pitchFamily="18" charset="2"/>
              </a:rPr>
              <a:t>m</a:t>
            </a:r>
            <a:r>
              <a:rPr lang="zh-CN" altLang="en-US" sz="2800" dirty="0">
                <a:sym typeface="Symbol" panose="05050102010706020507" pitchFamily="18" charset="2"/>
              </a:rPr>
              <a:t>的属性：</a:t>
            </a:r>
          </a:p>
          <a:p>
            <a:pPr lvl="0" eaLnBrk="1" hangingPunct="1">
              <a:buNone/>
            </a:pPr>
            <a:r>
              <a:rPr lang="en-US" altLang="zh-CN" sz="2800" dirty="0">
                <a:sym typeface="Symbol" panose="05050102010706020507" pitchFamily="18" charset="2"/>
              </a:rPr>
              <a:t>     </a:t>
            </a:r>
            <a:r>
              <a:rPr lang="en-US" altLang="zh-CN" sz="2800" baseline="-25000" dirty="0">
                <a:sym typeface="Symbol" panose="05050102010706020507" pitchFamily="18" charset="2"/>
              </a:rPr>
              <a:t>A1,…,An</a:t>
            </a:r>
            <a:r>
              <a:rPr lang="en-US" altLang="zh-CN" sz="2800"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F</a:t>
            </a:r>
            <a:r>
              <a:rPr lang="en-US" altLang="zh-CN" dirty="0">
                <a:sym typeface="Symbol" panose="05050102010706020507" pitchFamily="18" charset="2"/>
              </a:rPr>
              <a:t>(E)</a:t>
            </a:r>
            <a:r>
              <a:rPr lang="en-US" altLang="zh-CN" sz="2800" dirty="0">
                <a:sym typeface="Symbol" panose="05050102010706020507" pitchFamily="18" charset="2"/>
              </a:rPr>
              <a:t>) =  </a:t>
            </a:r>
            <a:r>
              <a:rPr lang="en-US" altLang="zh-CN" sz="2800" baseline="-25000" dirty="0">
                <a:sym typeface="Symbol" panose="05050102010706020507" pitchFamily="18" charset="2"/>
              </a:rPr>
              <a:t>A1,…,An</a:t>
            </a:r>
            <a:r>
              <a:rPr lang="en-US" altLang="zh-CN" sz="2800"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F</a:t>
            </a:r>
            <a:r>
              <a:rPr lang="en-US" altLang="zh-CN" dirty="0">
                <a:sym typeface="Symbol" panose="05050102010706020507" pitchFamily="18" charset="2"/>
              </a:rPr>
              <a:t>(</a:t>
            </a:r>
            <a:r>
              <a:rPr lang="en-US" altLang="zh-CN" sz="2800" dirty="0">
                <a:sym typeface="Symbol" panose="05050102010706020507" pitchFamily="18" charset="2"/>
              </a:rPr>
              <a:t></a:t>
            </a:r>
            <a:r>
              <a:rPr lang="en-US" altLang="zh-CN" sz="2800" baseline="-25000" dirty="0">
                <a:sym typeface="Symbol" panose="05050102010706020507" pitchFamily="18" charset="2"/>
              </a:rPr>
              <a:t>A1,…,An,B1,…,</a:t>
            </a:r>
            <a:r>
              <a:rPr lang="en-US" altLang="zh-CN" sz="2800" baseline="-25000" dirty="0" err="1" smtClean="0">
                <a:sym typeface="Symbol" panose="05050102010706020507" pitchFamily="18" charset="2"/>
              </a:rPr>
              <a:t>Bm</a:t>
            </a:r>
            <a:r>
              <a:rPr lang="en-US" altLang="zh-CN" sz="2800" dirty="0" smtClean="0">
                <a:sym typeface="Symbol" panose="05050102010706020507" pitchFamily="18" charset="2"/>
              </a:rPr>
              <a:t>(</a:t>
            </a:r>
            <a:r>
              <a:rPr lang="en-US" altLang="zh-CN" dirty="0" smtClean="0">
                <a:sym typeface="Symbol" panose="05050102010706020507" pitchFamily="18" charset="2"/>
              </a:rPr>
              <a:t>E</a:t>
            </a:r>
            <a:r>
              <a:rPr lang="en-US" altLang="zh-CN" sz="2800" dirty="0" smtClean="0">
                <a:sym typeface="Symbol" panose="05050102010706020507" pitchFamily="18" charset="2"/>
              </a:rPr>
              <a:t> </a:t>
            </a:r>
            <a:r>
              <a:rPr lang="en-US" altLang="zh-CN" dirty="0">
                <a:sym typeface="Symbol" panose="05050102010706020507" pitchFamily="18" charset="2"/>
              </a:rPr>
              <a:t>)</a:t>
            </a:r>
            <a:r>
              <a:rPr lang="en-US" altLang="zh-CN" sz="2800" dirty="0">
                <a:sym typeface="Symbol" panose="05050102010706020507" pitchFamily="18" charset="2"/>
              </a:rPr>
              <a:t>) </a:t>
            </a:r>
          </a:p>
        </p:txBody>
      </p:sp>
      <p:grpSp>
        <p:nvGrpSpPr>
          <p:cNvPr id="124933" name="Group 5"/>
          <p:cNvGrpSpPr/>
          <p:nvPr/>
        </p:nvGrpSpPr>
        <p:grpSpPr>
          <a:xfrm>
            <a:off x="107950" y="115888"/>
            <a:ext cx="5761038" cy="960437"/>
            <a:chOff x="113" y="119"/>
            <a:chExt cx="3629" cy="605"/>
          </a:xfrm>
        </p:grpSpPr>
        <p:sp>
          <p:nvSpPr>
            <p:cNvPr id="124934" name="Text Box 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2.3 </a:t>
              </a:r>
              <a:r>
                <a:rPr lang="zh-CN" altLang="en-US" sz="2400" dirty="0">
                  <a:latin typeface="Times New Roman" panose="02020603050405020304" pitchFamily="18" charset="0"/>
                  <a:ea typeface="宋体" panose="02010600030101010101" pitchFamily="2" charset="-122"/>
                </a:rPr>
                <a:t>等价变换规则的概念和术语</a:t>
              </a:r>
              <a:endParaRPr lang="zh-CN" altLang="en-US" sz="2400" dirty="0">
                <a:latin typeface="宋体" panose="02010600030101010101" pitchFamily="2" charset="-122"/>
                <a:ea typeface="宋体" panose="02010600030101010101" pitchFamily="2" charset="-122"/>
              </a:endParaRPr>
            </a:p>
          </p:txBody>
        </p:sp>
        <p:sp>
          <p:nvSpPr>
            <p:cNvPr id="124935" name="Line 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124936" name="Text Box 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124937" name="Line 9"/>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p:cNvSpPr>
          <p:nvPr>
            <p:ph idx="1"/>
          </p:nvPr>
        </p:nvSpPr>
        <p:spPr>
          <a:xfrm>
            <a:off x="611188" y="1268413"/>
            <a:ext cx="7772400" cy="5113337"/>
          </a:xfrm>
        </p:spPr>
        <p:txBody>
          <a:bodyPr vert="horz" wrap="square" lIns="91440" tIns="45720" rIns="91440" bIns="45720" anchor="t"/>
          <a:lstStyle/>
          <a:p>
            <a:pPr eaLnBrk="1" hangingPunct="1">
              <a:lnSpc>
                <a:spcPct val="90000"/>
              </a:lnSpc>
            </a:pPr>
            <a:r>
              <a:rPr lang="zh-CN" altLang="en-US" dirty="0"/>
              <a:t>交换率</a:t>
            </a:r>
          </a:p>
          <a:p>
            <a:pPr lvl="1" eaLnBrk="1" hangingPunct="1">
              <a:lnSpc>
                <a:spcPct val="90000"/>
              </a:lnSpc>
              <a:buNone/>
            </a:pPr>
            <a:r>
              <a:rPr lang="en-US" altLang="zh-CN" sz="2400" dirty="0">
                <a:sym typeface="Symbol" panose="05050102010706020507" pitchFamily="18" charset="2"/>
              </a:rPr>
              <a:t>O</a:t>
            </a:r>
            <a:r>
              <a:rPr lang="en-US" altLang="zh-CN" sz="2400" baseline="-25000">
                <a:sym typeface="Symbol" panose="05050102010706020507" pitchFamily="18" charset="2"/>
              </a:rPr>
              <a:t>1</a:t>
            </a:r>
            <a:r>
              <a:rPr lang="en-US" altLang="zh-CN" sz="2400">
                <a:sym typeface="Symbol" panose="05050102010706020507" pitchFamily="18" charset="2"/>
              </a:rPr>
              <a:t> (O</a:t>
            </a:r>
            <a:r>
              <a:rPr lang="en-US" altLang="zh-CN" sz="2400" baseline="-25000">
                <a:sym typeface="Symbol" panose="05050102010706020507" pitchFamily="18" charset="2"/>
              </a:rPr>
              <a:t>2</a:t>
            </a:r>
            <a:r>
              <a:rPr lang="en-US" altLang="zh-CN">
                <a:sym typeface="Symbol" panose="05050102010706020507" pitchFamily="18" charset="2"/>
              </a:rPr>
              <a:t> </a:t>
            </a:r>
            <a:r>
              <a:rPr lang="en-US" altLang="zh-CN" sz="2400">
                <a:sym typeface="Symbol" panose="05050102010706020507" pitchFamily="18" charset="2"/>
              </a:rPr>
              <a:t>(R)) =  O</a:t>
            </a:r>
            <a:r>
              <a:rPr lang="en-US" altLang="zh-CN" sz="2400" baseline="-25000">
                <a:sym typeface="Symbol" panose="05050102010706020507" pitchFamily="18" charset="2"/>
              </a:rPr>
              <a:t>2</a:t>
            </a:r>
            <a:r>
              <a:rPr lang="en-US" altLang="zh-CN" sz="2400">
                <a:sym typeface="Symbol" panose="05050102010706020507" pitchFamily="18" charset="2"/>
              </a:rPr>
              <a:t> (O</a:t>
            </a:r>
            <a:r>
              <a:rPr lang="en-US" altLang="zh-CN" sz="2400" baseline="-25000">
                <a:sym typeface="Symbol" panose="05050102010706020507" pitchFamily="18" charset="2"/>
              </a:rPr>
              <a:t>1</a:t>
            </a:r>
            <a:r>
              <a:rPr lang="en-US" altLang="zh-CN">
                <a:sym typeface="Symbol" panose="05050102010706020507" pitchFamily="18" charset="2"/>
              </a:rPr>
              <a:t> </a:t>
            </a:r>
            <a:r>
              <a:rPr lang="en-US" altLang="zh-CN" sz="2400">
                <a:sym typeface="Symbol" panose="05050102010706020507" pitchFamily="18" charset="2"/>
              </a:rPr>
              <a:t>(R))</a:t>
            </a:r>
          </a:p>
          <a:p>
            <a:pPr lvl="1" eaLnBrk="1" hangingPunct="1">
              <a:lnSpc>
                <a:spcPct val="90000"/>
              </a:lnSpc>
              <a:buNone/>
            </a:pPr>
            <a:r>
              <a:rPr lang="zh-CN" altLang="en-US" sz="2400" dirty="0">
                <a:sym typeface="Symbol" panose="05050102010706020507" pitchFamily="18" charset="2"/>
              </a:rPr>
              <a:t>条件</a:t>
            </a:r>
            <a:r>
              <a:rPr lang="en-US" altLang="zh-CN" sz="2400">
                <a:sym typeface="Symbol" panose="05050102010706020507" pitchFamily="18" charset="2"/>
              </a:rPr>
              <a:t>:</a:t>
            </a:r>
          </a:p>
          <a:p>
            <a:pPr lvl="1" eaLnBrk="1" hangingPunct="1">
              <a:lnSpc>
                <a:spcPct val="90000"/>
              </a:lnSpc>
            </a:pPr>
            <a:r>
              <a:rPr lang="en-US" altLang="zh-CN" sz="2400">
                <a:sym typeface="Symbol" panose="05050102010706020507" pitchFamily="18" charset="2"/>
              </a:rPr>
              <a:t>O</a:t>
            </a:r>
            <a:r>
              <a:rPr lang="en-US" altLang="zh-CN" sz="2400" baseline="-25000">
                <a:sym typeface="Symbol" panose="05050102010706020507" pitchFamily="18" charset="2"/>
              </a:rPr>
              <a:t>1</a:t>
            </a:r>
            <a:r>
              <a:rPr lang="en-US" altLang="zh-CN" sz="2400">
                <a:sym typeface="Symbol" panose="05050102010706020507" pitchFamily="18" charset="2"/>
              </a:rPr>
              <a:t> O</a:t>
            </a:r>
            <a:r>
              <a:rPr lang="en-US" altLang="zh-CN" sz="2400" baseline="-25000">
                <a:sym typeface="Symbol" panose="05050102010706020507" pitchFamily="18" charset="2"/>
              </a:rPr>
              <a:t>2</a:t>
            </a:r>
            <a:r>
              <a:rPr lang="en-US" altLang="zh-CN" sz="2400">
                <a:sym typeface="Symbol" panose="05050102010706020507" pitchFamily="18" charset="2"/>
              </a:rPr>
              <a:t>  </a:t>
            </a:r>
            <a:r>
              <a:rPr lang="zh-CN" altLang="en-US" sz="2400" dirty="0">
                <a:sym typeface="Symbol" panose="05050102010706020507" pitchFamily="18" charset="2"/>
              </a:rPr>
              <a:t>是 选择操作 时总成立</a:t>
            </a:r>
          </a:p>
          <a:p>
            <a:pPr lvl="1" eaLnBrk="1" hangingPunct="1">
              <a:lnSpc>
                <a:spcPct val="90000"/>
              </a:lnSpc>
            </a:pPr>
            <a:r>
              <a:rPr lang="en-US" altLang="zh-CN" sz="2400" dirty="0">
                <a:sym typeface="Symbol" panose="05050102010706020507" pitchFamily="18" charset="2"/>
              </a:rPr>
              <a:t>O</a:t>
            </a:r>
            <a:r>
              <a:rPr lang="en-US" altLang="zh-CN" sz="2400" baseline="-25000">
                <a:sym typeface="Symbol" panose="05050102010706020507" pitchFamily="18" charset="2"/>
              </a:rPr>
              <a:t>1</a:t>
            </a:r>
            <a:r>
              <a:rPr lang="en-US" altLang="zh-CN" sz="2400">
                <a:sym typeface="Symbol" panose="05050102010706020507" pitchFamily="18" charset="2"/>
              </a:rPr>
              <a:t> O</a:t>
            </a:r>
            <a:r>
              <a:rPr lang="en-US" altLang="zh-CN" sz="2400" baseline="-25000">
                <a:sym typeface="Symbol" panose="05050102010706020507" pitchFamily="18" charset="2"/>
              </a:rPr>
              <a:t>2   </a:t>
            </a:r>
            <a:r>
              <a:rPr lang="zh-CN" altLang="en-US" sz="2400" dirty="0">
                <a:sym typeface="Symbol" panose="05050102010706020507" pitchFamily="18" charset="2"/>
              </a:rPr>
              <a:t>是 投影操作  时要求其属性集合相等</a:t>
            </a:r>
          </a:p>
          <a:p>
            <a:pPr lvl="1" eaLnBrk="1" hangingPunct="1">
              <a:lnSpc>
                <a:spcPct val="90000"/>
              </a:lnSpc>
            </a:pPr>
            <a:r>
              <a:rPr lang="en-US" altLang="zh-CN" sz="2400" dirty="0">
                <a:sym typeface="Symbol" panose="05050102010706020507" pitchFamily="18" charset="2"/>
              </a:rPr>
              <a:t>O</a:t>
            </a:r>
            <a:r>
              <a:rPr lang="en-US" altLang="zh-CN" sz="2400" baseline="-25000">
                <a:sym typeface="Symbol" panose="05050102010706020507" pitchFamily="18" charset="2"/>
              </a:rPr>
              <a:t>1</a:t>
            </a:r>
            <a:r>
              <a:rPr lang="en-US" altLang="zh-CN" sz="2400">
                <a:sym typeface="Symbol" panose="05050102010706020507" pitchFamily="18" charset="2"/>
              </a:rPr>
              <a:t> </a:t>
            </a:r>
            <a:r>
              <a:rPr lang="zh-CN" altLang="en-US" sz="2400" dirty="0">
                <a:sym typeface="Symbol" panose="05050102010706020507" pitchFamily="18" charset="2"/>
              </a:rPr>
              <a:t>与 </a:t>
            </a:r>
            <a:r>
              <a:rPr lang="en-US" altLang="zh-CN" sz="2400" dirty="0">
                <a:sym typeface="Symbol" panose="05050102010706020507" pitchFamily="18" charset="2"/>
              </a:rPr>
              <a:t>O</a:t>
            </a:r>
            <a:r>
              <a:rPr lang="en-US" altLang="zh-CN" sz="2400" baseline="-25000">
                <a:sym typeface="Symbol" panose="05050102010706020507" pitchFamily="18" charset="2"/>
              </a:rPr>
              <a:t>2   </a:t>
            </a:r>
            <a:r>
              <a:rPr lang="zh-CN" altLang="en-US" sz="2400" dirty="0">
                <a:sym typeface="Symbol" panose="05050102010706020507" pitchFamily="18" charset="2"/>
              </a:rPr>
              <a:t>是投影和选择操作时</a:t>
            </a:r>
            <a:r>
              <a:rPr lang="en-US" altLang="zh-CN" sz="2400">
                <a:sym typeface="Symbol" panose="05050102010706020507" pitchFamily="18" charset="2"/>
              </a:rPr>
              <a:t>:</a:t>
            </a:r>
          </a:p>
          <a:p>
            <a:pPr lvl="1" eaLnBrk="1" hangingPunct="1">
              <a:buNone/>
            </a:pPr>
            <a:r>
              <a:rPr lang="en-US" altLang="zh-CN" sz="2400">
                <a:sym typeface="Symbol" panose="05050102010706020507" pitchFamily="18" charset="2"/>
              </a:rPr>
              <a:t>  </a:t>
            </a:r>
            <a:r>
              <a:rPr lang="en-US" altLang="zh-CN" sz="2400" baseline="-25000">
                <a:sym typeface="Symbol" panose="05050102010706020507" pitchFamily="18" charset="2"/>
              </a:rPr>
              <a:t>A1,…An</a:t>
            </a:r>
            <a:r>
              <a:rPr lang="en-US" altLang="zh-CN" sz="2400">
                <a:sym typeface="Symbol" panose="05050102010706020507" pitchFamily="18" charset="2"/>
              </a:rPr>
              <a:t>( </a:t>
            </a:r>
            <a:r>
              <a:rPr lang="en-US" altLang="zh-CN" sz="2400" baseline="-25000">
                <a:sym typeface="Symbol" panose="05050102010706020507" pitchFamily="18" charset="2"/>
              </a:rPr>
              <a:t>F</a:t>
            </a:r>
            <a:r>
              <a:rPr lang="en-US" altLang="zh-CN" sz="2400">
                <a:sym typeface="Symbol" panose="05050102010706020507" pitchFamily="18" charset="2"/>
              </a:rPr>
              <a:t>(R)) =  </a:t>
            </a:r>
            <a:r>
              <a:rPr lang="en-US" altLang="zh-CN" sz="2400" baseline="-25000">
                <a:sym typeface="Symbol" panose="05050102010706020507" pitchFamily="18" charset="2"/>
              </a:rPr>
              <a:t>F</a:t>
            </a:r>
            <a:r>
              <a:rPr lang="en-US" altLang="zh-CN" sz="2400">
                <a:sym typeface="Symbol" panose="05050102010706020507" pitchFamily="18" charset="2"/>
              </a:rPr>
              <a:t> ( </a:t>
            </a:r>
            <a:r>
              <a:rPr lang="en-US" altLang="zh-CN" sz="2400" baseline="-25000">
                <a:sym typeface="Symbol" panose="05050102010706020507" pitchFamily="18" charset="2"/>
              </a:rPr>
              <a:t>A1,…An</a:t>
            </a:r>
            <a:r>
              <a:rPr lang="en-US" altLang="zh-CN" sz="2400">
                <a:sym typeface="Symbol" panose="05050102010706020507" pitchFamily="18" charset="2"/>
              </a:rPr>
              <a:t> (R)) </a:t>
            </a:r>
            <a:r>
              <a:rPr lang="zh-CN" altLang="en-US" sz="2400" dirty="0">
                <a:sym typeface="Symbol" panose="05050102010706020507" pitchFamily="18" charset="2"/>
              </a:rPr>
              <a:t>的条件是 </a:t>
            </a:r>
            <a:r>
              <a:rPr lang="en-US" altLang="zh-CN" sz="2400">
                <a:sym typeface="Symbol" panose="05050102010706020507" pitchFamily="18" charset="2"/>
              </a:rPr>
              <a:t>F</a:t>
            </a:r>
            <a:r>
              <a:rPr lang="zh-CN" altLang="en-US" sz="2400" dirty="0">
                <a:sym typeface="Symbol" panose="05050102010706020507" pitchFamily="18" charset="2"/>
              </a:rPr>
              <a:t>中的属性是 </a:t>
            </a:r>
            <a:r>
              <a:rPr lang="en-US" altLang="zh-CN" sz="2400">
                <a:sym typeface="Symbol" panose="05050102010706020507" pitchFamily="18" charset="2"/>
              </a:rPr>
              <a:t>A1,  …. An </a:t>
            </a:r>
            <a:r>
              <a:rPr lang="zh-CN" altLang="en-US" sz="2400" dirty="0">
                <a:sym typeface="Symbol" panose="05050102010706020507" pitchFamily="18" charset="2"/>
              </a:rPr>
              <a:t>的子集</a:t>
            </a:r>
          </a:p>
          <a:p>
            <a:pPr lvl="1" eaLnBrk="1" hangingPunct="1">
              <a:lnSpc>
                <a:spcPct val="90000"/>
              </a:lnSpc>
              <a:buNone/>
            </a:pPr>
            <a:endParaRPr lang="zh-CN" altLang="en-US" sz="2400" dirty="0"/>
          </a:p>
          <a:p>
            <a:pPr lvl="1" eaLnBrk="1" hangingPunct="1">
              <a:lnSpc>
                <a:spcPct val="90000"/>
              </a:lnSpc>
              <a:buNone/>
            </a:pPr>
            <a:r>
              <a:rPr lang="en-US" altLang="zh-CN" sz="2400"/>
              <a:t>R ∞ S = S ∞  R      R × S =  S × R</a:t>
            </a:r>
          </a:p>
          <a:p>
            <a:pPr lvl="1" eaLnBrk="1" hangingPunct="1">
              <a:lnSpc>
                <a:spcPct val="90000"/>
              </a:lnSpc>
              <a:buNone/>
            </a:pPr>
            <a:r>
              <a:rPr lang="en-US" altLang="zh-CN" sz="2400"/>
              <a:t>R  </a:t>
            </a:r>
            <a:r>
              <a:rPr lang="en-US" altLang="zh-CN" sz="2000">
                <a:sym typeface="Symbol" panose="05050102010706020507" pitchFamily="18" charset="2"/>
              </a:rPr>
              <a:t></a:t>
            </a:r>
            <a:r>
              <a:rPr lang="en-US" altLang="zh-CN" sz="2400"/>
              <a:t>  S = S  </a:t>
            </a:r>
            <a:r>
              <a:rPr lang="en-US" altLang="zh-CN" sz="2000">
                <a:sym typeface="Symbol" panose="05050102010706020507" pitchFamily="18" charset="2"/>
              </a:rPr>
              <a:t></a:t>
            </a:r>
            <a:r>
              <a:rPr lang="en-US" altLang="zh-CN" sz="2400"/>
              <a:t>  R      R  </a:t>
            </a:r>
            <a:r>
              <a:rPr lang="en-US" altLang="zh-CN" sz="2000">
                <a:sym typeface="Symbol" panose="05050102010706020507" pitchFamily="18" charset="2"/>
              </a:rPr>
              <a:t></a:t>
            </a:r>
            <a:r>
              <a:rPr lang="en-US" altLang="zh-CN" sz="2400"/>
              <a:t>  S =  S  </a:t>
            </a:r>
            <a:r>
              <a:rPr lang="en-US" altLang="zh-CN" sz="2000">
                <a:sym typeface="Symbol" panose="05050102010706020507" pitchFamily="18" charset="2"/>
              </a:rPr>
              <a:t></a:t>
            </a:r>
            <a:r>
              <a:rPr lang="en-US" altLang="zh-CN" sz="2400"/>
              <a:t>  R</a:t>
            </a:r>
          </a:p>
          <a:p>
            <a:pPr lvl="1" eaLnBrk="1" hangingPunct="1">
              <a:lnSpc>
                <a:spcPct val="90000"/>
              </a:lnSpc>
              <a:buNone/>
            </a:pPr>
            <a:r>
              <a:rPr lang="en-US" altLang="zh-CN" sz="2400">
                <a:solidFill>
                  <a:srgbClr val="CC0000"/>
                </a:solidFill>
              </a:rPr>
              <a:t>R  ∝ S </a:t>
            </a:r>
            <a:r>
              <a:rPr lang="en-US" altLang="zh-CN" sz="2400">
                <a:solidFill>
                  <a:srgbClr val="CC0000"/>
                </a:solidFill>
                <a:sym typeface="Symbol" panose="05050102010706020507" pitchFamily="18" charset="2"/>
              </a:rPr>
              <a:t></a:t>
            </a:r>
            <a:r>
              <a:rPr lang="en-US" altLang="zh-CN" sz="2400">
                <a:solidFill>
                  <a:srgbClr val="CC0000"/>
                </a:solidFill>
              </a:rPr>
              <a:t> S  ∝ R      R   -  S  </a:t>
            </a:r>
            <a:r>
              <a:rPr lang="en-US" altLang="zh-CN" sz="2400">
                <a:solidFill>
                  <a:srgbClr val="CC0000"/>
                </a:solidFill>
                <a:sym typeface="Symbol" panose="05050102010706020507" pitchFamily="18" charset="2"/>
              </a:rPr>
              <a:t>  S -  R</a:t>
            </a:r>
          </a:p>
          <a:p>
            <a:pPr lvl="1" eaLnBrk="1" hangingPunct="1">
              <a:lnSpc>
                <a:spcPct val="90000"/>
              </a:lnSpc>
              <a:buNone/>
            </a:pPr>
            <a:endParaRPr lang="en-US" altLang="zh-CN" sz="2400">
              <a:sym typeface="Symbol" panose="05050102010706020507" pitchFamily="18" charset="2"/>
            </a:endParaRPr>
          </a:p>
        </p:txBody>
      </p:sp>
      <p:grpSp>
        <p:nvGrpSpPr>
          <p:cNvPr id="44035" name="Group 5"/>
          <p:cNvGrpSpPr/>
          <p:nvPr/>
        </p:nvGrpSpPr>
        <p:grpSpPr>
          <a:xfrm>
            <a:off x="107950" y="115888"/>
            <a:ext cx="5761038" cy="960437"/>
            <a:chOff x="113" y="119"/>
            <a:chExt cx="3629" cy="605"/>
          </a:xfrm>
        </p:grpSpPr>
        <p:sp>
          <p:nvSpPr>
            <p:cNvPr id="44036" name="Text Box 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2.3 </a:t>
              </a:r>
              <a:r>
                <a:rPr lang="zh-CN" altLang="en-US" sz="2400" dirty="0">
                  <a:latin typeface="Times New Roman" panose="02020603050405020304" pitchFamily="18" charset="0"/>
                  <a:ea typeface="宋体" panose="02010600030101010101" pitchFamily="2" charset="-122"/>
                </a:rPr>
                <a:t>等价变换规则的概念和术语</a:t>
              </a:r>
              <a:endParaRPr lang="zh-CN" altLang="en-US" sz="2400" dirty="0">
                <a:latin typeface="宋体" panose="02010600030101010101" pitchFamily="2" charset="-122"/>
                <a:ea typeface="宋体" panose="02010600030101010101" pitchFamily="2" charset="-122"/>
              </a:endParaRPr>
            </a:p>
          </p:txBody>
        </p:sp>
        <p:sp>
          <p:nvSpPr>
            <p:cNvPr id="44037" name="Line 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44038" name="Text Box 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44039" name="Line 9"/>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p:cNvSpPr>
          <p:nvPr>
            <p:ph idx="1"/>
          </p:nvPr>
        </p:nvSpPr>
        <p:spPr/>
        <p:txBody>
          <a:bodyPr vert="horz" wrap="square" lIns="91440" tIns="45720" rIns="91440" bIns="45720" anchor="t"/>
          <a:lstStyle/>
          <a:p>
            <a:pPr eaLnBrk="1" hangingPunct="1"/>
            <a:r>
              <a:rPr lang="zh-CN" altLang="en-US" dirty="0">
                <a:sym typeface="Symbol" panose="05050102010706020507" pitchFamily="18" charset="2"/>
              </a:rPr>
              <a:t>结合率</a:t>
            </a:r>
          </a:p>
          <a:p>
            <a:pPr lvl="1" eaLnBrk="1" hangingPunct="1">
              <a:buNone/>
            </a:pPr>
            <a:r>
              <a:rPr lang="zh-CN" altLang="en-US" dirty="0">
                <a:sym typeface="Symbol" panose="05050102010706020507" pitchFamily="18" charset="2"/>
              </a:rPr>
              <a:t> </a:t>
            </a:r>
            <a:r>
              <a:rPr lang="en-US" altLang="zh-CN" dirty="0">
                <a:sym typeface="Symbol" panose="05050102010706020507" pitchFamily="18" charset="2"/>
              </a:rPr>
              <a:t>R  </a:t>
            </a:r>
            <a:r>
              <a:rPr lang="en-US" altLang="zh-CN" dirty="0" smtClean="0">
                <a:sym typeface="Symbol" panose="05050102010706020507" pitchFamily="18" charset="2"/>
              </a:rPr>
              <a:t>B </a:t>
            </a:r>
            <a:r>
              <a:rPr lang="en-US" altLang="zh-CN" dirty="0">
                <a:sym typeface="Symbol" panose="05050102010706020507" pitchFamily="18" charset="2"/>
              </a:rPr>
              <a:t>(  S  </a:t>
            </a:r>
            <a:r>
              <a:rPr lang="en-US" altLang="zh-CN" dirty="0" smtClean="0">
                <a:sym typeface="Symbol" panose="05050102010706020507" pitchFamily="18" charset="2"/>
              </a:rPr>
              <a:t>B  </a:t>
            </a:r>
            <a:r>
              <a:rPr lang="en-US" altLang="zh-CN" dirty="0">
                <a:sym typeface="Symbol" panose="05050102010706020507" pitchFamily="18" charset="2"/>
              </a:rPr>
              <a:t>T )  =  (R  </a:t>
            </a:r>
            <a:r>
              <a:rPr lang="en-US" altLang="zh-CN" dirty="0" smtClean="0">
                <a:sym typeface="Symbol" panose="05050102010706020507" pitchFamily="18" charset="2"/>
              </a:rPr>
              <a:t>B  </a:t>
            </a:r>
            <a:r>
              <a:rPr lang="en-US" altLang="zh-CN" dirty="0">
                <a:sym typeface="Symbol" panose="05050102010706020507" pitchFamily="18" charset="2"/>
              </a:rPr>
              <a:t>S)  </a:t>
            </a:r>
            <a:r>
              <a:rPr lang="en-US" altLang="zh-CN" dirty="0" smtClean="0">
                <a:sym typeface="Symbol" panose="05050102010706020507" pitchFamily="18" charset="2"/>
              </a:rPr>
              <a:t>B T</a:t>
            </a:r>
            <a:endParaRPr lang="en-US" altLang="zh-CN" dirty="0">
              <a:sym typeface="Symbol" panose="05050102010706020507" pitchFamily="18" charset="2"/>
            </a:endParaRPr>
          </a:p>
          <a:p>
            <a:pPr lvl="1" eaLnBrk="1" hangingPunct="1">
              <a:buNone/>
            </a:pPr>
            <a:r>
              <a:rPr lang="en-US" altLang="zh-CN" dirty="0" smtClean="0">
                <a:sym typeface="Symbol" panose="05050102010706020507" pitchFamily="18" charset="2"/>
              </a:rPr>
              <a:t>B: </a:t>
            </a:r>
            <a:r>
              <a:rPr lang="zh-CN" altLang="en-US" dirty="0" smtClean="0">
                <a:sym typeface="Symbol" panose="05050102010706020507" pitchFamily="18" charset="2"/>
              </a:rPr>
              <a:t>二元操作</a:t>
            </a:r>
          </a:p>
          <a:p>
            <a:pPr lvl="1" eaLnBrk="1" hangingPunct="1">
              <a:buNone/>
            </a:pPr>
            <a:r>
              <a:rPr lang="en-US" altLang="en-US" dirty="0" smtClean="0">
                <a:sym typeface="Symbol" panose="05050102010706020507" pitchFamily="18" charset="2"/>
              </a:rPr>
              <a:t>∞</a:t>
            </a:r>
            <a:r>
              <a:rPr lang="en-US" altLang="zh-CN" dirty="0">
                <a:sym typeface="Symbol" panose="05050102010706020507" pitchFamily="18" charset="2"/>
              </a:rPr>
              <a:t>, </a:t>
            </a:r>
            <a:r>
              <a:rPr lang="en-US" altLang="en-US" dirty="0">
                <a:sym typeface="Symbol" panose="05050102010706020507" pitchFamily="18" charset="2"/>
              </a:rPr>
              <a:t>×</a:t>
            </a:r>
            <a:r>
              <a:rPr lang="en-US" altLang="zh-CN" dirty="0">
                <a:sym typeface="Symbol" panose="05050102010706020507" pitchFamily="18" charset="2"/>
              </a:rPr>
              <a:t>, </a:t>
            </a:r>
            <a:r>
              <a:rPr lang="en-US" altLang="en-US" dirty="0">
                <a:sym typeface="Symbol" panose="05050102010706020507" pitchFamily="18" charset="2"/>
              </a:rPr>
              <a:t>∪</a:t>
            </a:r>
            <a:r>
              <a:rPr lang="en-US" altLang="zh-CN" dirty="0">
                <a:sym typeface="Symbol" panose="05050102010706020507" pitchFamily="18" charset="2"/>
              </a:rPr>
              <a:t>,  </a:t>
            </a:r>
            <a:r>
              <a:rPr lang="zh-CN" altLang="en-US" sz="2400" dirty="0">
                <a:sym typeface="Symbol" panose="05050102010706020507" pitchFamily="18" charset="2"/>
              </a:rPr>
              <a:t>等总成立</a:t>
            </a:r>
          </a:p>
          <a:p>
            <a:pPr lvl="1" eaLnBrk="1" hangingPunct="1">
              <a:buNone/>
            </a:pPr>
            <a:endParaRPr lang="zh-CN" altLang="en-US" sz="2400" dirty="0">
              <a:solidFill>
                <a:srgbClr val="CC0000"/>
              </a:solidFill>
              <a:sym typeface="Symbol" panose="05050102010706020507" pitchFamily="18" charset="2"/>
            </a:endParaRPr>
          </a:p>
        </p:txBody>
      </p:sp>
      <p:grpSp>
        <p:nvGrpSpPr>
          <p:cNvPr id="45059" name="Group 5"/>
          <p:cNvGrpSpPr/>
          <p:nvPr/>
        </p:nvGrpSpPr>
        <p:grpSpPr>
          <a:xfrm>
            <a:off x="107950" y="115888"/>
            <a:ext cx="5761038" cy="960437"/>
            <a:chOff x="113" y="119"/>
            <a:chExt cx="3629" cy="605"/>
          </a:xfrm>
        </p:grpSpPr>
        <p:sp>
          <p:nvSpPr>
            <p:cNvPr id="45060" name="Text Box 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2.3 </a:t>
              </a:r>
              <a:r>
                <a:rPr lang="zh-CN" altLang="en-US" sz="2400" dirty="0">
                  <a:latin typeface="Times New Roman" panose="02020603050405020304" pitchFamily="18" charset="0"/>
                  <a:ea typeface="宋体" panose="02010600030101010101" pitchFamily="2" charset="-122"/>
                </a:rPr>
                <a:t>等价变换规则的概念和术语</a:t>
              </a:r>
              <a:endParaRPr lang="zh-CN" altLang="en-US" sz="2400" dirty="0">
                <a:latin typeface="宋体" panose="02010600030101010101" pitchFamily="2" charset="-122"/>
                <a:ea typeface="宋体" panose="02010600030101010101" pitchFamily="2" charset="-122"/>
              </a:endParaRPr>
            </a:p>
          </p:txBody>
        </p:sp>
        <p:sp>
          <p:nvSpPr>
            <p:cNvPr id="45061" name="Line 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45062" name="Text Box 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45063" name="Line 9"/>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p:cNvSpPr>
          <p:nvPr>
            <p:ph idx="1"/>
          </p:nvPr>
        </p:nvSpPr>
        <p:spPr>
          <a:xfrm>
            <a:off x="685800" y="1219200"/>
            <a:ext cx="7772400" cy="5181600"/>
          </a:xfrm>
        </p:spPr>
        <p:txBody>
          <a:bodyPr vert="horz" wrap="square" lIns="91440" tIns="45720" rIns="91440" bIns="45720" anchor="t"/>
          <a:lstStyle/>
          <a:p>
            <a:pPr eaLnBrk="1" hangingPunct="1">
              <a:lnSpc>
                <a:spcPct val="90000"/>
              </a:lnSpc>
            </a:pPr>
            <a:r>
              <a:rPr lang="zh-CN" altLang="en-US" dirty="0"/>
              <a:t>分配率</a:t>
            </a:r>
          </a:p>
          <a:p>
            <a:pPr lvl="1" eaLnBrk="1" hangingPunct="1">
              <a:lnSpc>
                <a:spcPct val="90000"/>
              </a:lnSpc>
              <a:buNone/>
            </a:pPr>
            <a:r>
              <a:rPr lang="en-US" altLang="zh-CN" sz="2400" dirty="0"/>
              <a:t>O (R  B  S) = O (R) B  O (S) </a:t>
            </a:r>
          </a:p>
          <a:p>
            <a:pPr lvl="1" eaLnBrk="1" hangingPunct="1">
              <a:lnSpc>
                <a:spcPct val="90000"/>
              </a:lnSpc>
              <a:buNone/>
            </a:pPr>
            <a:r>
              <a:rPr lang="en-US" altLang="zh-CN" sz="2400" dirty="0"/>
              <a:t> O:</a:t>
            </a:r>
            <a:r>
              <a:rPr lang="zh-CN" altLang="en-US" sz="2400" dirty="0"/>
              <a:t>一元操作 </a:t>
            </a:r>
            <a:r>
              <a:rPr lang="en-US" altLang="zh-CN" sz="2400" dirty="0"/>
              <a:t>B:</a:t>
            </a:r>
            <a:r>
              <a:rPr lang="zh-CN" altLang="en-US" sz="2400" dirty="0"/>
              <a:t>二元操作</a:t>
            </a:r>
          </a:p>
          <a:p>
            <a:pPr lvl="1" eaLnBrk="1" hangingPunct="1">
              <a:lnSpc>
                <a:spcPct val="90000"/>
              </a:lnSpc>
            </a:pPr>
            <a:r>
              <a:rPr lang="zh-CN" altLang="en-US" sz="2400" dirty="0">
                <a:sym typeface="Symbol" panose="05050102010706020507" pitchFamily="18" charset="2"/>
              </a:rPr>
              <a:t></a:t>
            </a:r>
            <a:r>
              <a:rPr lang="zh-CN" altLang="en-US" sz="2400" dirty="0"/>
              <a:t> </a:t>
            </a:r>
            <a:r>
              <a:rPr lang="en-US" altLang="zh-CN" sz="2400" baseline="-25000" dirty="0"/>
              <a:t>F</a:t>
            </a:r>
            <a:r>
              <a:rPr lang="en-US" altLang="zh-CN" sz="2400" dirty="0" smtClean="0"/>
              <a:t>(R </a:t>
            </a:r>
            <a:r>
              <a:rPr lang="en-US" altLang="zh-CN" dirty="0"/>
              <a:t>×</a:t>
            </a:r>
            <a:r>
              <a:rPr lang="en-US" altLang="zh-CN" sz="2400" dirty="0"/>
              <a:t> S)  </a:t>
            </a:r>
            <a:r>
              <a:rPr lang="zh-CN" altLang="en-US" sz="2400" dirty="0"/>
              <a:t>其中</a:t>
            </a:r>
            <a:r>
              <a:rPr lang="en-US" altLang="zh-CN" sz="2400" dirty="0"/>
              <a:t>F = F1 and F2,</a:t>
            </a:r>
          </a:p>
          <a:p>
            <a:pPr lvl="1" eaLnBrk="1" hangingPunct="1">
              <a:lnSpc>
                <a:spcPct val="90000"/>
              </a:lnSpc>
              <a:buNone/>
            </a:pPr>
            <a:r>
              <a:rPr lang="en-US" altLang="zh-CN" sz="2400" dirty="0"/>
              <a:t>  </a:t>
            </a:r>
            <a:r>
              <a:rPr lang="zh-CN" altLang="en-US" sz="2400" dirty="0"/>
              <a:t>若</a:t>
            </a:r>
            <a:r>
              <a:rPr lang="en-US" altLang="zh-CN" sz="2400" dirty="0"/>
              <a:t>F1</a:t>
            </a:r>
            <a:r>
              <a:rPr lang="zh-CN" altLang="en-US" sz="2400" dirty="0"/>
              <a:t>有</a:t>
            </a:r>
            <a:r>
              <a:rPr lang="en-US" altLang="zh-CN" sz="2400" dirty="0"/>
              <a:t>R</a:t>
            </a:r>
            <a:r>
              <a:rPr lang="zh-CN" altLang="en-US" sz="2400" dirty="0"/>
              <a:t>属性</a:t>
            </a:r>
            <a:r>
              <a:rPr lang="en-US" altLang="zh-CN" sz="2400" dirty="0"/>
              <a:t>,  F2</a:t>
            </a:r>
            <a:r>
              <a:rPr lang="zh-CN" altLang="en-US" sz="2400" dirty="0"/>
              <a:t>有</a:t>
            </a:r>
            <a:r>
              <a:rPr lang="en-US" altLang="zh-CN" sz="2400" dirty="0"/>
              <a:t>S</a:t>
            </a:r>
            <a:r>
              <a:rPr lang="zh-CN" altLang="en-US" sz="2400" dirty="0"/>
              <a:t>属性</a:t>
            </a:r>
            <a:r>
              <a:rPr lang="en-US" altLang="zh-CN" sz="2400" dirty="0"/>
              <a:t>, </a:t>
            </a:r>
            <a:r>
              <a:rPr lang="zh-CN" altLang="en-US" sz="2400" dirty="0"/>
              <a:t>则</a:t>
            </a:r>
          </a:p>
          <a:p>
            <a:pPr lvl="1" eaLnBrk="1" hangingPunct="1">
              <a:lnSpc>
                <a:spcPct val="90000"/>
              </a:lnSpc>
              <a:buNone/>
            </a:pPr>
            <a:r>
              <a:rPr lang="zh-CN" altLang="en-US" sz="2400" dirty="0"/>
              <a:t> </a:t>
            </a:r>
            <a:r>
              <a:rPr lang="zh-CN" altLang="en-US" sz="2400" dirty="0">
                <a:sym typeface="Symbol" panose="05050102010706020507" pitchFamily="18" charset="2"/>
              </a:rPr>
              <a:t></a:t>
            </a:r>
            <a:r>
              <a:rPr lang="zh-CN" altLang="en-US" sz="2400" dirty="0"/>
              <a:t> </a:t>
            </a:r>
            <a:r>
              <a:rPr lang="en-US" altLang="zh-CN" sz="2400" baseline="-25000" dirty="0"/>
              <a:t>F</a:t>
            </a:r>
            <a:r>
              <a:rPr lang="en-US" altLang="zh-CN" sz="2400" dirty="0"/>
              <a:t>(R</a:t>
            </a:r>
            <a:r>
              <a:rPr lang="en-US" altLang="zh-CN" sz="2400" dirty="0">
                <a:sym typeface="+mn-ea"/>
              </a:rPr>
              <a:t>×</a:t>
            </a:r>
            <a:r>
              <a:rPr lang="en-US" altLang="zh-CN" sz="2400" dirty="0"/>
              <a:t> S) = </a:t>
            </a:r>
            <a:r>
              <a:rPr lang="en-US" altLang="zh-CN" sz="2400" dirty="0">
                <a:sym typeface="Symbol" panose="05050102010706020507" pitchFamily="18" charset="2"/>
              </a:rPr>
              <a:t></a:t>
            </a:r>
            <a:r>
              <a:rPr lang="en-US" altLang="zh-CN" sz="2400" dirty="0"/>
              <a:t> </a:t>
            </a:r>
            <a:r>
              <a:rPr lang="en-US" altLang="zh-CN" sz="2400" baseline="-25000" dirty="0"/>
              <a:t>F1 </a:t>
            </a:r>
            <a:r>
              <a:rPr lang="en-US" altLang="zh-CN" sz="2400" dirty="0"/>
              <a:t>(R) </a:t>
            </a:r>
            <a:r>
              <a:rPr lang="en-US" altLang="zh-CN" dirty="0"/>
              <a:t>×</a:t>
            </a:r>
            <a:r>
              <a:rPr lang="en-US" altLang="zh-CN" sz="2400" dirty="0"/>
              <a:t> </a:t>
            </a:r>
            <a:r>
              <a:rPr lang="en-US" altLang="zh-CN" sz="2400" dirty="0">
                <a:sym typeface="Symbol" panose="05050102010706020507" pitchFamily="18" charset="2"/>
              </a:rPr>
              <a:t></a:t>
            </a:r>
            <a:r>
              <a:rPr lang="en-US" altLang="zh-CN" sz="2400" dirty="0"/>
              <a:t> </a:t>
            </a:r>
            <a:r>
              <a:rPr lang="en-US" altLang="zh-CN" sz="2400" baseline="-25000" dirty="0"/>
              <a:t>F2</a:t>
            </a:r>
            <a:r>
              <a:rPr lang="en-US" altLang="zh-CN" sz="2400" dirty="0"/>
              <a:t> (S)</a:t>
            </a:r>
          </a:p>
          <a:p>
            <a:pPr lvl="1" eaLnBrk="1" hangingPunct="1">
              <a:lnSpc>
                <a:spcPct val="90000"/>
              </a:lnSpc>
              <a:buNone/>
            </a:pPr>
            <a:r>
              <a:rPr lang="en-US" altLang="zh-CN" sz="2400" dirty="0"/>
              <a:t>  </a:t>
            </a:r>
            <a:r>
              <a:rPr lang="zh-CN" altLang="en-US" sz="2400" dirty="0"/>
              <a:t>若</a:t>
            </a:r>
            <a:r>
              <a:rPr lang="en-US" altLang="zh-CN" sz="2400" dirty="0"/>
              <a:t>F1</a:t>
            </a:r>
            <a:r>
              <a:rPr lang="zh-CN" altLang="en-US" sz="2400" dirty="0"/>
              <a:t>只有</a:t>
            </a:r>
            <a:r>
              <a:rPr lang="en-US" altLang="zh-CN" sz="2400" dirty="0"/>
              <a:t>R</a:t>
            </a:r>
            <a:r>
              <a:rPr lang="zh-CN" altLang="en-US" sz="2400" dirty="0"/>
              <a:t>属性</a:t>
            </a:r>
            <a:r>
              <a:rPr lang="en-US" altLang="zh-CN" sz="2400" dirty="0"/>
              <a:t>,  F2</a:t>
            </a:r>
            <a:r>
              <a:rPr lang="zh-CN" altLang="en-US" sz="2400" dirty="0"/>
              <a:t>有</a:t>
            </a:r>
            <a:r>
              <a:rPr lang="en-US" altLang="zh-CN" sz="2400" dirty="0"/>
              <a:t>R</a:t>
            </a:r>
            <a:r>
              <a:rPr lang="zh-CN" altLang="en-US" sz="2400" dirty="0"/>
              <a:t>与</a:t>
            </a:r>
            <a:r>
              <a:rPr lang="en-US" altLang="zh-CN" sz="2400" dirty="0"/>
              <a:t>S</a:t>
            </a:r>
            <a:r>
              <a:rPr lang="zh-CN" altLang="en-US" sz="2400" dirty="0"/>
              <a:t>属性</a:t>
            </a:r>
            <a:r>
              <a:rPr lang="en-US" altLang="zh-CN" sz="2400" dirty="0"/>
              <a:t>, </a:t>
            </a:r>
            <a:r>
              <a:rPr lang="zh-CN" altLang="en-US" sz="2400" dirty="0"/>
              <a:t>则</a:t>
            </a:r>
          </a:p>
          <a:p>
            <a:pPr lvl="1" eaLnBrk="1" hangingPunct="1">
              <a:lnSpc>
                <a:spcPct val="90000"/>
              </a:lnSpc>
              <a:buNone/>
            </a:pPr>
            <a:r>
              <a:rPr lang="zh-CN" altLang="en-US" sz="2400" dirty="0"/>
              <a:t> </a:t>
            </a:r>
            <a:r>
              <a:rPr lang="zh-CN" altLang="en-US" sz="2400" dirty="0">
                <a:sym typeface="Symbol" panose="05050102010706020507" pitchFamily="18" charset="2"/>
              </a:rPr>
              <a:t></a:t>
            </a:r>
            <a:r>
              <a:rPr lang="zh-CN" altLang="en-US" sz="2400" dirty="0"/>
              <a:t> </a:t>
            </a:r>
            <a:r>
              <a:rPr lang="en-US" altLang="zh-CN" sz="2400" baseline="-25000" dirty="0"/>
              <a:t>F</a:t>
            </a:r>
            <a:r>
              <a:rPr lang="en-US" altLang="zh-CN" sz="2400" dirty="0"/>
              <a:t>(R </a:t>
            </a:r>
            <a:r>
              <a:rPr lang="en-US" altLang="zh-CN" dirty="0"/>
              <a:t>×</a:t>
            </a:r>
            <a:r>
              <a:rPr lang="en-US" altLang="zh-CN" sz="2400" dirty="0"/>
              <a:t> S)  = </a:t>
            </a:r>
            <a:r>
              <a:rPr lang="en-US" altLang="zh-CN" sz="2400" dirty="0">
                <a:sym typeface="Symbol" panose="05050102010706020507" pitchFamily="18" charset="2"/>
              </a:rPr>
              <a:t></a:t>
            </a:r>
            <a:r>
              <a:rPr lang="en-US" altLang="zh-CN" sz="2400" dirty="0"/>
              <a:t> </a:t>
            </a:r>
            <a:r>
              <a:rPr lang="en-US" altLang="zh-CN" sz="2400" baseline="-25000" dirty="0"/>
              <a:t>F2 </a:t>
            </a:r>
            <a:r>
              <a:rPr lang="en-US" altLang="zh-CN" sz="2400" dirty="0"/>
              <a:t>(</a:t>
            </a:r>
            <a:r>
              <a:rPr lang="en-US" altLang="zh-CN" sz="2400" dirty="0">
                <a:sym typeface="Symbol" panose="05050102010706020507" pitchFamily="18" charset="2"/>
              </a:rPr>
              <a:t></a:t>
            </a:r>
            <a:r>
              <a:rPr lang="en-US" altLang="zh-CN" sz="2400" dirty="0"/>
              <a:t> </a:t>
            </a:r>
            <a:r>
              <a:rPr lang="en-US" altLang="zh-CN" sz="2400" baseline="-25000" dirty="0"/>
              <a:t>F1 </a:t>
            </a:r>
            <a:r>
              <a:rPr lang="en-US" altLang="zh-CN" sz="2400" dirty="0"/>
              <a:t>(R) </a:t>
            </a:r>
            <a:r>
              <a:rPr lang="en-US" altLang="zh-CN" dirty="0"/>
              <a:t>×</a:t>
            </a:r>
            <a:r>
              <a:rPr lang="en-US" altLang="zh-CN" sz="2400" dirty="0"/>
              <a:t>  S)</a:t>
            </a:r>
          </a:p>
          <a:p>
            <a:pPr lvl="1" eaLnBrk="1" hangingPunct="1">
              <a:lnSpc>
                <a:spcPct val="90000"/>
              </a:lnSpc>
              <a:buNone/>
            </a:pPr>
            <a:r>
              <a:rPr lang="en-US" altLang="zh-CN" sz="2400" dirty="0">
                <a:sym typeface="Symbol" panose="05050102010706020507" pitchFamily="18" charset="2"/>
              </a:rPr>
              <a:t></a:t>
            </a:r>
            <a:r>
              <a:rPr lang="en-US" altLang="zh-CN" sz="2400" dirty="0"/>
              <a:t> </a:t>
            </a:r>
            <a:r>
              <a:rPr lang="en-US" altLang="zh-CN" sz="2400" baseline="-25000" dirty="0"/>
              <a:t>F</a:t>
            </a:r>
            <a:r>
              <a:rPr lang="en-US" altLang="zh-CN" sz="2400" dirty="0"/>
              <a:t>(R</a:t>
            </a:r>
            <a:r>
              <a:rPr lang="en-US" altLang="zh-CN" dirty="0"/>
              <a:t>  </a:t>
            </a:r>
            <a:r>
              <a:rPr lang="en-US" altLang="zh-CN" sz="2400" dirty="0">
                <a:sym typeface="Symbol" panose="05050102010706020507" pitchFamily="18" charset="2"/>
              </a:rPr>
              <a:t></a:t>
            </a:r>
            <a:r>
              <a:rPr lang="en-US" altLang="zh-CN" dirty="0"/>
              <a:t>  S) = </a:t>
            </a:r>
            <a:r>
              <a:rPr lang="en-US" altLang="zh-CN" sz="2400" dirty="0">
                <a:sym typeface="Symbol" panose="05050102010706020507" pitchFamily="18" charset="2"/>
              </a:rPr>
              <a:t></a:t>
            </a:r>
            <a:r>
              <a:rPr lang="en-US" altLang="zh-CN" dirty="0"/>
              <a:t> </a:t>
            </a:r>
            <a:r>
              <a:rPr lang="en-US" altLang="zh-CN" sz="2400" baseline="-25000" dirty="0"/>
              <a:t>F</a:t>
            </a:r>
            <a:r>
              <a:rPr lang="en-US" altLang="zh-CN" sz="2400" dirty="0"/>
              <a:t>(R)</a:t>
            </a:r>
            <a:r>
              <a:rPr lang="en-US" altLang="zh-CN" dirty="0"/>
              <a:t>  </a:t>
            </a:r>
            <a:r>
              <a:rPr lang="en-US" altLang="zh-CN" sz="2400" dirty="0">
                <a:sym typeface="Symbol" panose="05050102010706020507" pitchFamily="18" charset="2"/>
              </a:rPr>
              <a:t></a:t>
            </a:r>
            <a:r>
              <a:rPr lang="en-US" altLang="zh-CN" dirty="0"/>
              <a:t> </a:t>
            </a:r>
            <a:r>
              <a:rPr lang="en-US" altLang="zh-CN" sz="2400" dirty="0">
                <a:sym typeface="Symbol" panose="05050102010706020507" pitchFamily="18" charset="2"/>
              </a:rPr>
              <a:t></a:t>
            </a:r>
            <a:r>
              <a:rPr lang="en-US" altLang="zh-CN" dirty="0"/>
              <a:t> </a:t>
            </a:r>
            <a:r>
              <a:rPr lang="en-US" altLang="zh-CN" sz="2400" baseline="-25000" dirty="0"/>
              <a:t>F</a:t>
            </a:r>
            <a:r>
              <a:rPr lang="en-US" altLang="zh-CN" dirty="0"/>
              <a:t> (S)</a:t>
            </a:r>
          </a:p>
          <a:p>
            <a:pPr lvl="1" eaLnBrk="1" hangingPunct="1">
              <a:lnSpc>
                <a:spcPct val="90000"/>
              </a:lnSpc>
              <a:buNone/>
            </a:pPr>
            <a:r>
              <a:rPr lang="en-US" altLang="zh-CN" sz="2400" dirty="0">
                <a:sym typeface="Symbol" panose="05050102010706020507" pitchFamily="18" charset="2"/>
              </a:rPr>
              <a:t></a:t>
            </a:r>
            <a:r>
              <a:rPr lang="en-US" altLang="zh-CN" sz="2400" dirty="0"/>
              <a:t> </a:t>
            </a:r>
            <a:r>
              <a:rPr lang="en-US" altLang="zh-CN" sz="2400" baseline="-25000" dirty="0"/>
              <a:t>F</a:t>
            </a:r>
            <a:r>
              <a:rPr lang="en-US" altLang="zh-CN" sz="2400" dirty="0"/>
              <a:t>(R</a:t>
            </a:r>
            <a:r>
              <a:rPr lang="en-US" altLang="zh-CN" dirty="0"/>
              <a:t>  </a:t>
            </a:r>
            <a:r>
              <a:rPr lang="en-US" altLang="zh-CN" sz="2400" dirty="0">
                <a:sym typeface="Symbol" panose="05050102010706020507" pitchFamily="18" charset="2"/>
              </a:rPr>
              <a:t>- </a:t>
            </a:r>
            <a:r>
              <a:rPr lang="en-US" altLang="zh-CN" dirty="0"/>
              <a:t>  S) = </a:t>
            </a:r>
            <a:r>
              <a:rPr lang="en-US" altLang="zh-CN" sz="2400" dirty="0">
                <a:sym typeface="Symbol" panose="05050102010706020507" pitchFamily="18" charset="2"/>
              </a:rPr>
              <a:t></a:t>
            </a:r>
            <a:r>
              <a:rPr lang="en-US" altLang="zh-CN" dirty="0"/>
              <a:t> </a:t>
            </a:r>
            <a:r>
              <a:rPr lang="en-US" altLang="zh-CN" sz="2400" baseline="-25000" dirty="0"/>
              <a:t>F</a:t>
            </a:r>
            <a:r>
              <a:rPr lang="en-US" altLang="zh-CN" sz="2400" dirty="0"/>
              <a:t>(R)</a:t>
            </a:r>
            <a:r>
              <a:rPr lang="en-US" altLang="zh-CN" dirty="0"/>
              <a:t>    </a:t>
            </a:r>
            <a:r>
              <a:rPr lang="en-US" altLang="zh-CN" sz="2400" dirty="0">
                <a:sym typeface="Symbol" panose="05050102010706020507" pitchFamily="18" charset="2"/>
              </a:rPr>
              <a:t>-</a:t>
            </a:r>
            <a:r>
              <a:rPr lang="en-US" altLang="zh-CN" dirty="0"/>
              <a:t> </a:t>
            </a:r>
            <a:r>
              <a:rPr lang="en-US" altLang="zh-CN" sz="2400" dirty="0">
                <a:sym typeface="Symbol" panose="05050102010706020507" pitchFamily="18" charset="2"/>
              </a:rPr>
              <a:t></a:t>
            </a:r>
            <a:r>
              <a:rPr lang="en-US" altLang="zh-CN" dirty="0"/>
              <a:t> </a:t>
            </a:r>
            <a:r>
              <a:rPr lang="en-US" altLang="zh-CN" sz="2400" baseline="-25000" dirty="0"/>
              <a:t>F</a:t>
            </a:r>
            <a:r>
              <a:rPr lang="en-US" altLang="zh-CN" dirty="0"/>
              <a:t> (S)</a:t>
            </a:r>
          </a:p>
          <a:p>
            <a:pPr lvl="1" eaLnBrk="1" hangingPunct="1">
              <a:lnSpc>
                <a:spcPct val="90000"/>
              </a:lnSpc>
              <a:buNone/>
            </a:pPr>
            <a:r>
              <a:rPr lang="en-US" altLang="zh-CN" sz="2400" dirty="0">
                <a:sym typeface="Symbol" panose="05050102010706020507" pitchFamily="18" charset="2"/>
              </a:rPr>
              <a:t></a:t>
            </a:r>
            <a:r>
              <a:rPr lang="en-US" altLang="zh-CN" sz="2400" dirty="0"/>
              <a:t> </a:t>
            </a:r>
            <a:r>
              <a:rPr lang="en-US" altLang="zh-CN" sz="2400" baseline="-25000" dirty="0"/>
              <a:t>F</a:t>
            </a:r>
            <a:r>
              <a:rPr lang="en-US" altLang="zh-CN" sz="2400" dirty="0"/>
              <a:t>(R</a:t>
            </a:r>
            <a:r>
              <a:rPr lang="en-US" altLang="zh-CN" dirty="0"/>
              <a:t> </a:t>
            </a:r>
            <a:r>
              <a:rPr lang="en-US" altLang="en-US" sz="2400" dirty="0">
                <a:sym typeface="Symbol" panose="05050102010706020507" pitchFamily="18" charset="2"/>
              </a:rPr>
              <a:t>∞</a:t>
            </a:r>
            <a:r>
              <a:rPr lang="en-US" altLang="zh-CN" dirty="0"/>
              <a:t> S) = </a:t>
            </a:r>
            <a:r>
              <a:rPr lang="en-US" altLang="zh-CN" sz="2400" dirty="0">
                <a:sym typeface="Symbol" panose="05050102010706020507" pitchFamily="18" charset="2"/>
              </a:rPr>
              <a:t></a:t>
            </a:r>
            <a:r>
              <a:rPr lang="en-US" altLang="zh-CN" dirty="0"/>
              <a:t> </a:t>
            </a:r>
            <a:r>
              <a:rPr lang="en-US" altLang="zh-CN" sz="2400" baseline="-25000" dirty="0"/>
              <a:t>F</a:t>
            </a:r>
            <a:r>
              <a:rPr lang="en-US" altLang="zh-CN" sz="2400" dirty="0"/>
              <a:t>(R)</a:t>
            </a:r>
            <a:r>
              <a:rPr lang="en-US" altLang="zh-CN" dirty="0"/>
              <a:t> </a:t>
            </a:r>
            <a:r>
              <a:rPr lang="en-US" altLang="en-US" sz="2400" dirty="0">
                <a:sym typeface="Symbol" panose="05050102010706020507" pitchFamily="18" charset="2"/>
              </a:rPr>
              <a:t>∞</a:t>
            </a:r>
            <a:r>
              <a:rPr lang="en-US" altLang="zh-CN" dirty="0"/>
              <a:t> </a:t>
            </a:r>
            <a:r>
              <a:rPr lang="en-US" altLang="zh-CN" sz="2400" dirty="0">
                <a:sym typeface="Symbol" panose="05050102010706020507" pitchFamily="18" charset="2"/>
              </a:rPr>
              <a:t></a:t>
            </a:r>
            <a:r>
              <a:rPr lang="en-US" altLang="zh-CN" dirty="0"/>
              <a:t> </a:t>
            </a:r>
            <a:r>
              <a:rPr lang="en-US" altLang="zh-CN" sz="2400" baseline="-25000" dirty="0"/>
              <a:t>F</a:t>
            </a:r>
            <a:r>
              <a:rPr lang="en-US" altLang="zh-CN" dirty="0"/>
              <a:t> (S)</a:t>
            </a:r>
          </a:p>
        </p:txBody>
      </p:sp>
      <p:grpSp>
        <p:nvGrpSpPr>
          <p:cNvPr id="46083" name="Group 5"/>
          <p:cNvGrpSpPr/>
          <p:nvPr/>
        </p:nvGrpSpPr>
        <p:grpSpPr>
          <a:xfrm>
            <a:off x="107950" y="115888"/>
            <a:ext cx="5761038" cy="960437"/>
            <a:chOff x="113" y="119"/>
            <a:chExt cx="3629" cy="605"/>
          </a:xfrm>
        </p:grpSpPr>
        <p:sp>
          <p:nvSpPr>
            <p:cNvPr id="46084" name="Text Box 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2.3 </a:t>
              </a:r>
              <a:r>
                <a:rPr lang="zh-CN" altLang="en-US" sz="2400" dirty="0">
                  <a:latin typeface="Times New Roman" panose="02020603050405020304" pitchFamily="18" charset="0"/>
                  <a:ea typeface="宋体" panose="02010600030101010101" pitchFamily="2" charset="-122"/>
                </a:rPr>
                <a:t>等价变换规则的概念和术语</a:t>
              </a:r>
              <a:endParaRPr lang="zh-CN" altLang="en-US" sz="2400" dirty="0">
                <a:latin typeface="宋体" panose="02010600030101010101" pitchFamily="2" charset="-122"/>
                <a:ea typeface="宋体" panose="02010600030101010101" pitchFamily="2" charset="-122"/>
              </a:endParaRPr>
            </a:p>
          </p:txBody>
        </p:sp>
        <p:sp>
          <p:nvSpPr>
            <p:cNvPr id="46085" name="Line 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46086" name="Text Box 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分布式查询优化中的基础知识</a:t>
              </a:r>
            </a:p>
          </p:txBody>
        </p:sp>
        <p:sp>
          <p:nvSpPr>
            <p:cNvPr id="46087" name="Line 9"/>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p:nvPr/>
        </p:nvSpPr>
        <p:spPr>
          <a:xfrm>
            <a:off x="3203575" y="1916113"/>
            <a:ext cx="144463" cy="1943100"/>
          </a:xfrm>
          <a:prstGeom prst="leftBrace">
            <a:avLst>
              <a:gd name="adj1" fmla="val 112087"/>
              <a:gd name="adj2" fmla="val 50000"/>
            </a:avLst>
          </a:prstGeom>
          <a:noFill/>
          <a:ln w="9525" cap="flat" cmpd="sng">
            <a:solidFill>
              <a:schemeClr val="bg1"/>
            </a:solidFill>
            <a:prstDash val="soli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11267" name="AutoShape 6"/>
          <p:cNvSpPr/>
          <p:nvPr/>
        </p:nvSpPr>
        <p:spPr>
          <a:xfrm>
            <a:off x="1524000" y="2781300"/>
            <a:ext cx="311150" cy="2735263"/>
          </a:xfrm>
          <a:prstGeom prst="leftBrace">
            <a:avLst>
              <a:gd name="adj1" fmla="val 73256"/>
              <a:gd name="adj2" fmla="val 50000"/>
            </a:avLst>
          </a:prstGeom>
          <a:noFill/>
          <a:ln w="9525" cap="flat" cmpd="sng">
            <a:solidFill>
              <a:schemeClr val="bg1"/>
            </a:solidFill>
            <a:prstDash val="soli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11268" name="AutoShape 8"/>
          <p:cNvSpPr/>
          <p:nvPr/>
        </p:nvSpPr>
        <p:spPr>
          <a:xfrm>
            <a:off x="4427538" y="2997200"/>
            <a:ext cx="215900" cy="1800225"/>
          </a:xfrm>
          <a:prstGeom prst="leftBrace">
            <a:avLst>
              <a:gd name="adj1" fmla="val 69485"/>
              <a:gd name="adj2" fmla="val 50000"/>
            </a:avLst>
          </a:prstGeom>
          <a:noFill/>
          <a:ln w="9525" cap="flat" cmpd="sng">
            <a:solidFill>
              <a:schemeClr val="bg1"/>
            </a:solidFill>
            <a:prstDash val="soli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grpSp>
        <p:nvGrpSpPr>
          <p:cNvPr id="11269" name="Group 34"/>
          <p:cNvGrpSpPr/>
          <p:nvPr/>
        </p:nvGrpSpPr>
        <p:grpSpPr>
          <a:xfrm>
            <a:off x="179388" y="188913"/>
            <a:ext cx="4595812" cy="960437"/>
            <a:chOff x="113" y="119"/>
            <a:chExt cx="2895" cy="605"/>
          </a:xfrm>
        </p:grpSpPr>
        <p:sp>
          <p:nvSpPr>
            <p:cNvPr id="11283" name="Text Box 17"/>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1.1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分布式查询优化的目标</a:t>
              </a:r>
            </a:p>
          </p:txBody>
        </p:sp>
        <p:sp>
          <p:nvSpPr>
            <p:cNvPr id="11284" name="Line 18"/>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11285" name="Text Box 20"/>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分布式查询优化概述</a:t>
              </a:r>
            </a:p>
          </p:txBody>
        </p:sp>
        <p:sp>
          <p:nvSpPr>
            <p:cNvPr id="11286" name="Line 21"/>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
        <p:nvSpPr>
          <p:cNvPr id="11270" name="Text Box 23"/>
          <p:cNvSpPr txBox="1"/>
          <p:nvPr/>
        </p:nvSpPr>
        <p:spPr>
          <a:xfrm>
            <a:off x="144463" y="3783013"/>
            <a:ext cx="1331912" cy="366712"/>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目标</a:t>
            </a:r>
          </a:p>
        </p:txBody>
      </p:sp>
      <p:sp>
        <p:nvSpPr>
          <p:cNvPr id="11271" name="Text Box 24"/>
          <p:cNvSpPr txBox="1"/>
          <p:nvPr/>
        </p:nvSpPr>
        <p:spPr>
          <a:xfrm>
            <a:off x="1835150" y="2708275"/>
            <a:ext cx="1512888" cy="366713"/>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总代价最小</a:t>
            </a:r>
          </a:p>
        </p:txBody>
      </p:sp>
      <p:sp>
        <p:nvSpPr>
          <p:cNvPr id="11272" name="Text Box 25"/>
          <p:cNvSpPr txBox="1"/>
          <p:nvPr/>
        </p:nvSpPr>
        <p:spPr>
          <a:xfrm>
            <a:off x="1908175" y="5300663"/>
            <a:ext cx="2016125" cy="366712"/>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响应时间最短</a:t>
            </a:r>
          </a:p>
        </p:txBody>
      </p:sp>
      <p:sp>
        <p:nvSpPr>
          <p:cNvPr id="11273" name="Text Box 26"/>
          <p:cNvSpPr txBox="1"/>
          <p:nvPr/>
        </p:nvSpPr>
        <p:spPr>
          <a:xfrm>
            <a:off x="3492500" y="1693863"/>
            <a:ext cx="2951163" cy="366712"/>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集中式</a:t>
            </a:r>
          </a:p>
        </p:txBody>
      </p:sp>
      <p:sp>
        <p:nvSpPr>
          <p:cNvPr id="11274" name="Text Box 28"/>
          <p:cNvSpPr txBox="1"/>
          <p:nvPr/>
        </p:nvSpPr>
        <p:spPr>
          <a:xfrm>
            <a:off x="3492500" y="3709988"/>
            <a:ext cx="1439863" cy="366712"/>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分布式</a:t>
            </a:r>
          </a:p>
        </p:txBody>
      </p:sp>
      <p:sp>
        <p:nvSpPr>
          <p:cNvPr id="11275" name="AutoShape 35"/>
          <p:cNvSpPr/>
          <p:nvPr/>
        </p:nvSpPr>
        <p:spPr>
          <a:xfrm>
            <a:off x="4427538" y="1412875"/>
            <a:ext cx="215900" cy="1008063"/>
          </a:xfrm>
          <a:prstGeom prst="leftBrace">
            <a:avLst>
              <a:gd name="adj1" fmla="val 38909"/>
              <a:gd name="adj2" fmla="val 50000"/>
            </a:avLst>
          </a:prstGeom>
          <a:noFill/>
          <a:ln w="9525" cap="flat" cmpd="sng">
            <a:solidFill>
              <a:schemeClr val="bg1"/>
            </a:solidFill>
            <a:prstDash val="soli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11276" name="Text Box 36"/>
          <p:cNvSpPr txBox="1"/>
          <p:nvPr/>
        </p:nvSpPr>
        <p:spPr>
          <a:xfrm>
            <a:off x="4787900" y="1196975"/>
            <a:ext cx="2736850" cy="366713"/>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代价（相对固定）</a:t>
            </a:r>
          </a:p>
        </p:txBody>
      </p:sp>
      <p:sp>
        <p:nvSpPr>
          <p:cNvPr id="11277" name="Text Box 37"/>
          <p:cNvSpPr txBox="1"/>
          <p:nvPr/>
        </p:nvSpPr>
        <p:spPr>
          <a:xfrm>
            <a:off x="4859338" y="2205038"/>
            <a:ext cx="4105275" cy="366712"/>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I/O</a:t>
            </a:r>
            <a:r>
              <a:rPr lang="zh-CN" altLang="en-US" dirty="0">
                <a:latin typeface="Times New Roman" panose="02020603050405020304" pitchFamily="18" charset="0"/>
                <a:ea typeface="宋体" panose="02010600030101010101" pitchFamily="2" charset="-122"/>
              </a:rPr>
              <a:t>代价（可变的，优化的目标）</a:t>
            </a:r>
          </a:p>
        </p:txBody>
      </p:sp>
      <p:sp>
        <p:nvSpPr>
          <p:cNvPr id="11278" name="Text Box 38"/>
          <p:cNvSpPr txBox="1"/>
          <p:nvPr/>
        </p:nvSpPr>
        <p:spPr>
          <a:xfrm>
            <a:off x="4860925" y="2852738"/>
            <a:ext cx="2303463" cy="366712"/>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代价</a:t>
            </a:r>
          </a:p>
        </p:txBody>
      </p:sp>
      <p:sp>
        <p:nvSpPr>
          <p:cNvPr id="11279" name="Text Box 39"/>
          <p:cNvSpPr txBox="1"/>
          <p:nvPr/>
        </p:nvSpPr>
        <p:spPr>
          <a:xfrm>
            <a:off x="4859338" y="3573463"/>
            <a:ext cx="3025775" cy="366712"/>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I/O</a:t>
            </a:r>
            <a:r>
              <a:rPr lang="zh-CN" altLang="en-US" dirty="0">
                <a:latin typeface="Times New Roman" panose="02020603050405020304" pitchFamily="18" charset="0"/>
                <a:ea typeface="宋体" panose="02010600030101010101" pitchFamily="2" charset="-122"/>
              </a:rPr>
              <a:t>代价（访问磁盘）</a:t>
            </a:r>
          </a:p>
        </p:txBody>
      </p:sp>
      <p:sp>
        <p:nvSpPr>
          <p:cNvPr id="11280" name="Text Box 40"/>
          <p:cNvSpPr txBox="1"/>
          <p:nvPr/>
        </p:nvSpPr>
        <p:spPr>
          <a:xfrm>
            <a:off x="4859338" y="4508500"/>
            <a:ext cx="3025775" cy="366713"/>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通讯代价</a:t>
            </a:r>
          </a:p>
        </p:txBody>
      </p:sp>
      <p:sp>
        <p:nvSpPr>
          <p:cNvPr id="11281" name="Text Box 41"/>
          <p:cNvSpPr txBox="1"/>
          <p:nvPr/>
        </p:nvSpPr>
        <p:spPr>
          <a:xfrm>
            <a:off x="3635375" y="5300663"/>
            <a:ext cx="4465638" cy="1328737"/>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数据的分布和冗余增加了查询的并行处理的可能性，从而可以缩减查询处理的响应时间</a:t>
            </a:r>
          </a:p>
          <a:p>
            <a:pPr lvl="0" eaLnBrk="1" hangingPunct="1">
              <a:spcBef>
                <a:spcPct val="50000"/>
              </a:spcBef>
            </a:pPr>
            <a:endParaRPr lang="en-US" altLang="zh-CN">
              <a:latin typeface="Times New Roman" panose="02020603050405020304" pitchFamily="18" charset="0"/>
              <a:ea typeface="宋体" panose="02010600030101010101" pitchFamily="2" charset="-122"/>
            </a:endParaRPr>
          </a:p>
        </p:txBody>
      </p:sp>
      <p:sp>
        <p:nvSpPr>
          <p:cNvPr id="11282" name="AutoShape 43"/>
          <p:cNvSpPr/>
          <p:nvPr/>
        </p:nvSpPr>
        <p:spPr>
          <a:xfrm>
            <a:off x="1979613" y="3357563"/>
            <a:ext cx="1008062" cy="1584325"/>
          </a:xfrm>
          <a:prstGeom prst="upDownArrowCallout">
            <a:avLst>
              <a:gd name="adj1" fmla="val 25000"/>
              <a:gd name="adj2" fmla="val 25000"/>
              <a:gd name="adj3" fmla="val 19645"/>
              <a:gd name="adj4" fmla="val 50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dirty="0">
                <a:latin typeface="Times New Roman" panose="02020603050405020304" pitchFamily="18" charset="0"/>
                <a:ea typeface="宋体" panose="02010600030101010101" pitchFamily="2" charset="-122"/>
              </a:rPr>
              <a:t>主要标准</a:t>
            </a:r>
          </a:p>
          <a:p>
            <a:pPr lvl="0" algn="ctr" eaLnBrk="1" hangingPunct="1"/>
            <a:r>
              <a:rPr lang="zh-CN" altLang="en-US" dirty="0">
                <a:latin typeface="Times New Roman" panose="02020603050405020304" pitchFamily="18" charset="0"/>
                <a:ea typeface="宋体" panose="02010600030101010101" pitchFamily="2" charset="-122"/>
              </a:rPr>
              <a:t>辅助标准</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idx="1"/>
          </p:nvPr>
        </p:nvSpPr>
        <p:spPr>
          <a:xfrm>
            <a:off x="250825" y="1268413"/>
            <a:ext cx="8569325" cy="5219700"/>
          </a:xfrm>
        </p:spPr>
        <p:txBody>
          <a:bodyPr vert="horz" wrap="square" lIns="91440" tIns="45720" rIns="91440" bIns="45720" anchor="t"/>
          <a:lstStyle/>
          <a:p>
            <a:pPr eaLnBrk="1" hangingPunct="1"/>
            <a:r>
              <a:rPr lang="zh-CN" altLang="en-US" dirty="0"/>
              <a:t>局部查询：只涉及本地</a:t>
            </a:r>
            <a:r>
              <a:rPr lang="en-US" altLang="zh-CN" dirty="0"/>
              <a:t>. </a:t>
            </a:r>
            <a:r>
              <a:rPr lang="zh-CN" altLang="en-US" dirty="0"/>
              <a:t>单个站点的数据</a:t>
            </a:r>
            <a:r>
              <a:rPr lang="en-US" altLang="zh-CN" dirty="0"/>
              <a:t>, </a:t>
            </a:r>
            <a:r>
              <a:rPr lang="zh-CN" altLang="en-US" dirty="0"/>
              <a:t>优化同集中式</a:t>
            </a:r>
          </a:p>
          <a:p>
            <a:pPr lvl="2" eaLnBrk="1" hangingPunct="1"/>
            <a:r>
              <a:rPr lang="zh-CN" altLang="en-US" dirty="0"/>
              <a:t>选择和投影早做，中间结果大大减少</a:t>
            </a:r>
          </a:p>
          <a:p>
            <a:pPr lvl="2" eaLnBrk="1" hangingPunct="1"/>
            <a:r>
              <a:rPr lang="zh-CN" altLang="en-US" dirty="0"/>
              <a:t>连接前进行预处理（属性排序、属性索引）</a:t>
            </a:r>
          </a:p>
          <a:p>
            <a:pPr lvl="2" eaLnBrk="1" hangingPunct="1"/>
            <a:r>
              <a:rPr lang="zh-CN" altLang="en-US" dirty="0"/>
              <a:t>同时执行一串投影和选择操作</a:t>
            </a:r>
          </a:p>
          <a:p>
            <a:pPr lvl="2" eaLnBrk="1" hangingPunct="1"/>
            <a:r>
              <a:rPr lang="zh-CN" altLang="en-US" dirty="0"/>
              <a:t>找出公共子表达式</a:t>
            </a:r>
          </a:p>
          <a:p>
            <a:pPr eaLnBrk="1" hangingPunct="1"/>
            <a:r>
              <a:rPr lang="zh-CN" altLang="en-US" dirty="0"/>
              <a:t>远程查询：也只涉及单个站点的数据</a:t>
            </a:r>
            <a:r>
              <a:rPr lang="en-US" altLang="zh-CN" dirty="0"/>
              <a:t>, </a:t>
            </a:r>
            <a:r>
              <a:rPr lang="zh-CN" altLang="en-US" dirty="0"/>
              <a:t>但要远程通讯</a:t>
            </a:r>
            <a:r>
              <a:rPr lang="en-US" altLang="zh-CN" dirty="0"/>
              <a:t>, </a:t>
            </a:r>
            <a:r>
              <a:rPr lang="zh-CN" altLang="en-US" dirty="0"/>
              <a:t>选择站点</a:t>
            </a:r>
          </a:p>
          <a:p>
            <a:pPr lvl="2" eaLnBrk="1" hangingPunct="1"/>
            <a:r>
              <a:rPr lang="zh-CN" altLang="en-US" dirty="0"/>
              <a:t>选择查询应用最近的冗余分配站点</a:t>
            </a:r>
          </a:p>
          <a:p>
            <a:pPr eaLnBrk="1" hangingPunct="1"/>
            <a:r>
              <a:rPr lang="zh-CN" altLang="en-US" dirty="0"/>
              <a:t>全局查询：涉及多个站点数据</a:t>
            </a:r>
            <a:r>
              <a:rPr lang="en-US" altLang="zh-CN" dirty="0"/>
              <a:t>, </a:t>
            </a:r>
            <a:r>
              <a:rPr lang="zh-CN" altLang="en-US" dirty="0"/>
              <a:t>优化复杂</a:t>
            </a:r>
          </a:p>
        </p:txBody>
      </p:sp>
      <p:grpSp>
        <p:nvGrpSpPr>
          <p:cNvPr id="49155" name="Group 4"/>
          <p:cNvGrpSpPr/>
          <p:nvPr/>
        </p:nvGrpSpPr>
        <p:grpSpPr>
          <a:xfrm>
            <a:off x="179388" y="188913"/>
            <a:ext cx="4595812" cy="960437"/>
            <a:chOff x="113" y="119"/>
            <a:chExt cx="2895" cy="605"/>
          </a:xfrm>
        </p:grpSpPr>
        <p:sp>
          <p:nvSpPr>
            <p:cNvPr id="49156" name="Text Box 5"/>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3.1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分布式查询分类</a:t>
              </a:r>
            </a:p>
          </p:txBody>
        </p:sp>
        <p:sp>
          <p:nvSpPr>
            <p:cNvPr id="49157" name="Line 6"/>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49158" name="Text Box 7"/>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3 </a:t>
              </a:r>
              <a:r>
                <a:rPr lang="zh-CN" altLang="en-US" sz="2400" dirty="0">
                  <a:latin typeface="宋体" panose="02010600030101010101" pitchFamily="2" charset="-122"/>
                  <a:ea typeface="宋体" panose="02010600030101010101" pitchFamily="2" charset="-122"/>
                </a:rPr>
                <a:t>分布式查询的分类与层次结构</a:t>
              </a:r>
            </a:p>
          </p:txBody>
        </p:sp>
        <p:sp>
          <p:nvSpPr>
            <p:cNvPr id="49159" name="Line 8"/>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idx="1"/>
          </p:nvPr>
        </p:nvSpPr>
        <p:spPr>
          <a:xfrm>
            <a:off x="250825" y="1268413"/>
            <a:ext cx="8569325" cy="5219700"/>
          </a:xfrm>
        </p:spPr>
        <p:txBody>
          <a:bodyPr vert="horz" wrap="square" lIns="91440" tIns="45720" rIns="91440" bIns="45720" anchor="t"/>
          <a:lstStyle/>
          <a:p>
            <a:pPr eaLnBrk="1" hangingPunct="1">
              <a:lnSpc>
                <a:spcPct val="80000"/>
              </a:lnSpc>
              <a:buNone/>
            </a:pPr>
            <a:r>
              <a:rPr lang="zh-CN" altLang="en-US" sz="2400" dirty="0"/>
              <a:t>全局查询</a:t>
            </a:r>
          </a:p>
          <a:p>
            <a:pPr eaLnBrk="1" hangingPunct="1">
              <a:lnSpc>
                <a:spcPct val="80000"/>
              </a:lnSpc>
            </a:pPr>
            <a:r>
              <a:rPr lang="zh-CN" altLang="en-US" sz="2400" dirty="0"/>
              <a:t>具体化</a:t>
            </a:r>
          </a:p>
          <a:p>
            <a:pPr lvl="1" eaLnBrk="1" hangingPunct="1">
              <a:lnSpc>
                <a:spcPct val="80000"/>
              </a:lnSpc>
            </a:pPr>
            <a:r>
              <a:rPr lang="zh-CN" altLang="en-US" sz="2000" dirty="0"/>
              <a:t>对查询进行分解，确定查询使用的物理副本，落实查询对象</a:t>
            </a:r>
          </a:p>
          <a:p>
            <a:pPr lvl="1" eaLnBrk="1" hangingPunct="1">
              <a:lnSpc>
                <a:spcPct val="80000"/>
              </a:lnSpc>
            </a:pPr>
            <a:r>
              <a:rPr lang="zh-CN" altLang="en-US" sz="2000" dirty="0"/>
              <a:t>非冗余具体化，所有要访问对象只有一个副本</a:t>
            </a:r>
          </a:p>
          <a:p>
            <a:pPr lvl="1" eaLnBrk="1" hangingPunct="1">
              <a:lnSpc>
                <a:spcPct val="80000"/>
              </a:lnSpc>
            </a:pPr>
            <a:r>
              <a:rPr lang="zh-CN" altLang="en-US" sz="2000" dirty="0"/>
              <a:t>冗余具体化，多个副本，研究如何如何选择副本，使通信代价最小</a:t>
            </a:r>
          </a:p>
          <a:p>
            <a:pPr eaLnBrk="1" hangingPunct="1">
              <a:lnSpc>
                <a:spcPct val="80000"/>
              </a:lnSpc>
            </a:pPr>
            <a:r>
              <a:rPr lang="zh-CN" altLang="en-US" sz="2400" dirty="0"/>
              <a:t>确定操作执行的顺序</a:t>
            </a:r>
          </a:p>
          <a:p>
            <a:pPr lvl="1" eaLnBrk="1" hangingPunct="1">
              <a:lnSpc>
                <a:spcPct val="80000"/>
              </a:lnSpc>
            </a:pPr>
            <a:r>
              <a:rPr lang="zh-CN" altLang="en-US" sz="2000" dirty="0"/>
              <a:t>确定二元操作连接和并操作的顺序</a:t>
            </a:r>
          </a:p>
          <a:p>
            <a:pPr lvl="2" eaLnBrk="1" hangingPunct="1">
              <a:lnSpc>
                <a:spcPct val="80000"/>
              </a:lnSpc>
            </a:pPr>
            <a:r>
              <a:rPr lang="zh-CN" altLang="en-US" sz="1800" dirty="0"/>
              <a:t>先执行所有连接操作，再执行并操作</a:t>
            </a:r>
          </a:p>
          <a:p>
            <a:pPr lvl="2" eaLnBrk="1" hangingPunct="1">
              <a:lnSpc>
                <a:spcPct val="80000"/>
              </a:lnSpc>
            </a:pPr>
            <a:r>
              <a:rPr lang="zh-CN" altLang="en-US" sz="1800" dirty="0"/>
              <a:t>先执行部分并操作，再执行连接操作</a:t>
            </a:r>
          </a:p>
          <a:p>
            <a:pPr lvl="1" eaLnBrk="1" hangingPunct="1">
              <a:lnSpc>
                <a:spcPct val="80000"/>
              </a:lnSpc>
            </a:pPr>
            <a:r>
              <a:rPr lang="zh-CN" altLang="en-US" sz="2000" dirty="0"/>
              <a:t>选择和投影尽可能早进行</a:t>
            </a:r>
          </a:p>
          <a:p>
            <a:pPr eaLnBrk="1" hangingPunct="1">
              <a:lnSpc>
                <a:spcPct val="80000"/>
              </a:lnSpc>
            </a:pPr>
            <a:r>
              <a:rPr lang="zh-CN" altLang="en-US" sz="2400" dirty="0"/>
              <a:t>确定操作执行的方法</a:t>
            </a:r>
          </a:p>
          <a:p>
            <a:pPr lvl="1" eaLnBrk="1" hangingPunct="1">
              <a:lnSpc>
                <a:spcPct val="80000"/>
              </a:lnSpc>
            </a:pPr>
            <a:r>
              <a:rPr lang="zh-CN" altLang="en-US" sz="2000" dirty="0"/>
              <a:t>把若干个操作连接起来在一次数据库访问中完成，确定可用的访问路径</a:t>
            </a:r>
          </a:p>
          <a:p>
            <a:pPr lvl="1" eaLnBrk="1" hangingPunct="1">
              <a:lnSpc>
                <a:spcPct val="80000"/>
              </a:lnSpc>
            </a:pPr>
            <a:r>
              <a:rPr lang="zh-CN" altLang="en-US" sz="2000" dirty="0"/>
              <a:t>连接方法在查询优化中起着重要作用</a:t>
            </a:r>
          </a:p>
          <a:p>
            <a:pPr eaLnBrk="1" hangingPunct="1">
              <a:lnSpc>
                <a:spcPct val="80000"/>
              </a:lnSpc>
            </a:pPr>
            <a:r>
              <a:rPr lang="zh-CN" altLang="en-US" sz="2400" dirty="0"/>
              <a:t>确定执行的站点</a:t>
            </a:r>
          </a:p>
          <a:p>
            <a:pPr lvl="1" eaLnBrk="1" hangingPunct="1">
              <a:lnSpc>
                <a:spcPct val="80000"/>
              </a:lnSpc>
            </a:pPr>
            <a:r>
              <a:rPr lang="zh-CN" altLang="en-US" sz="2000" dirty="0"/>
              <a:t>执行站点不一定是发出查询的站点</a:t>
            </a:r>
          </a:p>
          <a:p>
            <a:pPr lvl="1" eaLnBrk="1" hangingPunct="1">
              <a:lnSpc>
                <a:spcPct val="80000"/>
              </a:lnSpc>
            </a:pPr>
            <a:r>
              <a:rPr lang="zh-CN" altLang="en-US" sz="2000" dirty="0"/>
              <a:t>考虑通讯费用和执行效率</a:t>
            </a:r>
          </a:p>
        </p:txBody>
      </p:sp>
      <p:grpSp>
        <p:nvGrpSpPr>
          <p:cNvPr id="50179" name="Group 3"/>
          <p:cNvGrpSpPr/>
          <p:nvPr/>
        </p:nvGrpSpPr>
        <p:grpSpPr>
          <a:xfrm>
            <a:off x="179388" y="188913"/>
            <a:ext cx="4595812" cy="960437"/>
            <a:chOff x="113" y="119"/>
            <a:chExt cx="2895" cy="605"/>
          </a:xfrm>
        </p:grpSpPr>
        <p:sp>
          <p:nvSpPr>
            <p:cNvPr id="50180"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3.1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分布式查询分类</a:t>
              </a:r>
            </a:p>
          </p:txBody>
        </p:sp>
        <p:sp>
          <p:nvSpPr>
            <p:cNvPr id="50181"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50182" name="Text Box 6"/>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3 </a:t>
              </a:r>
              <a:r>
                <a:rPr lang="zh-CN" altLang="en-US" sz="2400" dirty="0">
                  <a:latin typeface="宋体" panose="02010600030101010101" pitchFamily="2" charset="-122"/>
                  <a:ea typeface="宋体" panose="02010600030101010101" pitchFamily="2" charset="-122"/>
                </a:rPr>
                <a:t>分布式查询优化概述</a:t>
              </a:r>
            </a:p>
          </p:txBody>
        </p:sp>
        <p:sp>
          <p:nvSpPr>
            <p:cNvPr id="50183" name="Line 7"/>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p:nvPr/>
        </p:nvSpPr>
        <p:spPr>
          <a:xfrm>
            <a:off x="2916238" y="692150"/>
            <a:ext cx="1800225" cy="576263"/>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pPr lvl="0" algn="ctr" eaLnBrk="0" hangingPunct="0"/>
            <a:r>
              <a:rPr lang="zh-CN" altLang="en-US" sz="2400" b="0" dirty="0">
                <a:solidFill>
                  <a:schemeClr val="tx1"/>
                </a:solidFill>
                <a:latin typeface="Times New Roman" panose="02020603050405020304" pitchFamily="18" charset="0"/>
                <a:ea typeface="宋体" panose="02010600030101010101" pitchFamily="2" charset="-122"/>
              </a:rPr>
              <a:t>查询分解</a:t>
            </a:r>
          </a:p>
        </p:txBody>
      </p:sp>
      <p:sp>
        <p:nvSpPr>
          <p:cNvPr id="51203" name="Rectangle 3"/>
          <p:cNvSpPr/>
          <p:nvPr/>
        </p:nvSpPr>
        <p:spPr>
          <a:xfrm>
            <a:off x="2987675" y="2349500"/>
            <a:ext cx="1800225" cy="576263"/>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pPr lvl="0" algn="ctr" eaLnBrk="0" hangingPunct="0"/>
            <a:r>
              <a:rPr lang="zh-CN" altLang="en-US" sz="2400" b="0" dirty="0">
                <a:solidFill>
                  <a:schemeClr val="tx1"/>
                </a:solidFill>
                <a:latin typeface="Times New Roman" panose="02020603050405020304" pitchFamily="18" charset="0"/>
                <a:ea typeface="宋体" panose="02010600030101010101" pitchFamily="2" charset="-122"/>
              </a:rPr>
              <a:t>数据本地化</a:t>
            </a:r>
          </a:p>
        </p:txBody>
      </p:sp>
      <p:sp>
        <p:nvSpPr>
          <p:cNvPr id="51204" name="Rectangle 4"/>
          <p:cNvSpPr/>
          <p:nvPr/>
        </p:nvSpPr>
        <p:spPr>
          <a:xfrm>
            <a:off x="3059113" y="3933825"/>
            <a:ext cx="1800225" cy="576263"/>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pPr lvl="0" algn="ctr" eaLnBrk="0" hangingPunct="0"/>
            <a:r>
              <a:rPr lang="zh-CN" altLang="en-US" sz="2400" b="0" dirty="0">
                <a:solidFill>
                  <a:schemeClr val="tx1"/>
                </a:solidFill>
                <a:latin typeface="Times New Roman" panose="02020603050405020304" pitchFamily="18" charset="0"/>
                <a:ea typeface="宋体" panose="02010600030101010101" pitchFamily="2" charset="-122"/>
              </a:rPr>
              <a:t>全局优化</a:t>
            </a:r>
          </a:p>
        </p:txBody>
      </p:sp>
      <p:sp>
        <p:nvSpPr>
          <p:cNvPr id="51205" name="Rectangle 5"/>
          <p:cNvSpPr/>
          <p:nvPr/>
        </p:nvSpPr>
        <p:spPr>
          <a:xfrm>
            <a:off x="3132138" y="5445125"/>
            <a:ext cx="1800225" cy="576263"/>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pPr lvl="0" algn="ctr" eaLnBrk="0" hangingPunct="0"/>
            <a:r>
              <a:rPr lang="zh-CN" altLang="en-US" sz="2400" b="0" dirty="0">
                <a:solidFill>
                  <a:schemeClr val="tx1"/>
                </a:solidFill>
                <a:latin typeface="Times New Roman" panose="02020603050405020304" pitchFamily="18" charset="0"/>
                <a:ea typeface="宋体" panose="02010600030101010101" pitchFamily="2" charset="-122"/>
              </a:rPr>
              <a:t>局部优化</a:t>
            </a:r>
          </a:p>
        </p:txBody>
      </p:sp>
      <p:sp>
        <p:nvSpPr>
          <p:cNvPr id="51206" name="Text Box 6"/>
          <p:cNvSpPr txBox="1"/>
          <p:nvPr/>
        </p:nvSpPr>
        <p:spPr>
          <a:xfrm>
            <a:off x="2051050" y="0"/>
            <a:ext cx="3743325" cy="457200"/>
          </a:xfrm>
          <a:prstGeom prst="rect">
            <a:avLst/>
          </a:prstGeom>
          <a:noFill/>
          <a:ln w="9525">
            <a:noFill/>
          </a:ln>
        </p:spPr>
        <p:txBody>
          <a:bodyPr>
            <a:spAutoFit/>
          </a:bodyPr>
          <a:lstStyle/>
          <a:p>
            <a:pPr lvl="0" eaLnBrk="0" hangingPunct="0">
              <a:spcBef>
                <a:spcPct val="50000"/>
              </a:spcBef>
            </a:pPr>
            <a:r>
              <a:rPr lang="zh-CN" altLang="en-US" sz="2400" b="0" dirty="0">
                <a:latin typeface="Times New Roman" panose="02020603050405020304" pitchFamily="18" charset="0"/>
                <a:ea typeface="宋体" panose="02010600030101010101" pitchFamily="2" charset="-122"/>
              </a:rPr>
              <a:t>分布关系上的查询表达</a:t>
            </a:r>
          </a:p>
        </p:txBody>
      </p:sp>
      <p:sp>
        <p:nvSpPr>
          <p:cNvPr id="51207" name="Text Box 7"/>
          <p:cNvSpPr txBox="1"/>
          <p:nvPr/>
        </p:nvSpPr>
        <p:spPr>
          <a:xfrm>
            <a:off x="2195513" y="1557338"/>
            <a:ext cx="3743325" cy="457200"/>
          </a:xfrm>
          <a:prstGeom prst="rect">
            <a:avLst/>
          </a:prstGeom>
          <a:noFill/>
          <a:ln w="9525">
            <a:noFill/>
          </a:ln>
        </p:spPr>
        <p:txBody>
          <a:bodyPr>
            <a:spAutoFit/>
          </a:bodyPr>
          <a:lstStyle/>
          <a:p>
            <a:pPr lvl="0" eaLnBrk="0" hangingPunct="0">
              <a:spcBef>
                <a:spcPct val="50000"/>
              </a:spcBef>
            </a:pPr>
            <a:r>
              <a:rPr lang="zh-CN" altLang="en-US" sz="2400" b="0" dirty="0">
                <a:latin typeface="Times New Roman" panose="02020603050405020304" pitchFamily="18" charset="0"/>
                <a:ea typeface="宋体" panose="02010600030101010101" pitchFamily="2" charset="-122"/>
              </a:rPr>
              <a:t>分布关系上的代数表达</a:t>
            </a:r>
          </a:p>
        </p:txBody>
      </p:sp>
      <p:sp>
        <p:nvSpPr>
          <p:cNvPr id="51208" name="Text Box 8"/>
          <p:cNvSpPr txBox="1"/>
          <p:nvPr/>
        </p:nvSpPr>
        <p:spPr>
          <a:xfrm>
            <a:off x="2627313" y="3141663"/>
            <a:ext cx="3743325" cy="457200"/>
          </a:xfrm>
          <a:prstGeom prst="rect">
            <a:avLst/>
          </a:prstGeom>
          <a:noFill/>
          <a:ln w="9525">
            <a:noFill/>
          </a:ln>
        </p:spPr>
        <p:txBody>
          <a:bodyPr>
            <a:spAutoFit/>
          </a:bodyPr>
          <a:lstStyle/>
          <a:p>
            <a:pPr lvl="0" eaLnBrk="0" hangingPunct="0">
              <a:spcBef>
                <a:spcPct val="50000"/>
              </a:spcBef>
            </a:pPr>
            <a:r>
              <a:rPr lang="zh-CN" altLang="en-US" sz="2400" b="0" dirty="0">
                <a:latin typeface="Times New Roman" panose="02020603050405020304" pitchFamily="18" charset="0"/>
                <a:ea typeface="宋体" panose="02010600030101010101" pitchFamily="2" charset="-122"/>
              </a:rPr>
              <a:t>分段关系代数表达</a:t>
            </a:r>
          </a:p>
        </p:txBody>
      </p:sp>
      <p:sp>
        <p:nvSpPr>
          <p:cNvPr id="51209" name="Text Box 9"/>
          <p:cNvSpPr txBox="1"/>
          <p:nvPr/>
        </p:nvSpPr>
        <p:spPr>
          <a:xfrm>
            <a:off x="2339975" y="4724400"/>
            <a:ext cx="4464050" cy="457200"/>
          </a:xfrm>
          <a:prstGeom prst="rect">
            <a:avLst/>
          </a:prstGeom>
          <a:noFill/>
          <a:ln w="9525">
            <a:noFill/>
          </a:ln>
        </p:spPr>
        <p:txBody>
          <a:bodyPr>
            <a:spAutoFit/>
          </a:bodyPr>
          <a:lstStyle/>
          <a:p>
            <a:pPr lvl="0" eaLnBrk="0" hangingPunct="0">
              <a:spcBef>
                <a:spcPct val="50000"/>
              </a:spcBef>
            </a:pPr>
            <a:r>
              <a:rPr lang="zh-CN" altLang="en-US" sz="2400" b="0" dirty="0">
                <a:latin typeface="Times New Roman" panose="02020603050405020304" pitchFamily="18" charset="0"/>
                <a:ea typeface="宋体" panose="02010600030101010101" pitchFamily="2" charset="-122"/>
              </a:rPr>
              <a:t>带有通讯操作的段查询</a:t>
            </a:r>
          </a:p>
        </p:txBody>
      </p:sp>
      <p:sp>
        <p:nvSpPr>
          <p:cNvPr id="51210" name="Text Box 10"/>
          <p:cNvSpPr txBox="1"/>
          <p:nvPr/>
        </p:nvSpPr>
        <p:spPr>
          <a:xfrm>
            <a:off x="2627313" y="6400800"/>
            <a:ext cx="3743325" cy="457200"/>
          </a:xfrm>
          <a:prstGeom prst="rect">
            <a:avLst/>
          </a:prstGeom>
          <a:noFill/>
          <a:ln w="9525">
            <a:noFill/>
          </a:ln>
        </p:spPr>
        <p:txBody>
          <a:bodyPr>
            <a:spAutoFit/>
          </a:bodyPr>
          <a:lstStyle/>
          <a:p>
            <a:pPr lvl="0" eaLnBrk="0" hangingPunct="0">
              <a:spcBef>
                <a:spcPct val="50000"/>
              </a:spcBef>
            </a:pPr>
            <a:r>
              <a:rPr lang="zh-CN" altLang="en-US" sz="2400" b="0" dirty="0">
                <a:latin typeface="Times New Roman" panose="02020603050405020304" pitchFamily="18" charset="0"/>
                <a:ea typeface="宋体" panose="02010600030101010101" pitchFamily="2" charset="-122"/>
              </a:rPr>
              <a:t>优化的局部查询表达</a:t>
            </a:r>
          </a:p>
        </p:txBody>
      </p:sp>
      <p:sp>
        <p:nvSpPr>
          <p:cNvPr id="51211" name="Line 11"/>
          <p:cNvSpPr/>
          <p:nvPr/>
        </p:nvSpPr>
        <p:spPr>
          <a:xfrm>
            <a:off x="3779838" y="404813"/>
            <a:ext cx="0" cy="287337"/>
          </a:xfrm>
          <a:prstGeom prst="line">
            <a:avLst/>
          </a:prstGeom>
          <a:ln w="9525" cap="flat" cmpd="sng">
            <a:solidFill>
              <a:schemeClr val="bg1"/>
            </a:solidFill>
            <a:prstDash val="solid"/>
            <a:headEnd type="none" w="med" len="med"/>
            <a:tailEnd type="triangle" w="med" len="med"/>
          </a:ln>
        </p:spPr>
      </p:sp>
      <p:sp>
        <p:nvSpPr>
          <p:cNvPr id="51212" name="Line 12"/>
          <p:cNvSpPr/>
          <p:nvPr/>
        </p:nvSpPr>
        <p:spPr>
          <a:xfrm>
            <a:off x="3779838" y="1268413"/>
            <a:ext cx="0" cy="360362"/>
          </a:xfrm>
          <a:prstGeom prst="line">
            <a:avLst/>
          </a:prstGeom>
          <a:ln w="9525" cap="flat" cmpd="sng">
            <a:solidFill>
              <a:schemeClr val="bg1"/>
            </a:solidFill>
            <a:prstDash val="solid"/>
            <a:headEnd type="none" w="med" len="med"/>
            <a:tailEnd type="triangle" w="med" len="med"/>
          </a:ln>
        </p:spPr>
      </p:sp>
      <p:sp>
        <p:nvSpPr>
          <p:cNvPr id="51213" name="Line 13"/>
          <p:cNvSpPr/>
          <p:nvPr/>
        </p:nvSpPr>
        <p:spPr>
          <a:xfrm>
            <a:off x="3779838" y="1989138"/>
            <a:ext cx="0" cy="360362"/>
          </a:xfrm>
          <a:prstGeom prst="line">
            <a:avLst/>
          </a:prstGeom>
          <a:ln w="9525" cap="flat" cmpd="sng">
            <a:solidFill>
              <a:schemeClr val="bg1"/>
            </a:solidFill>
            <a:prstDash val="solid"/>
            <a:headEnd type="none" w="med" len="med"/>
            <a:tailEnd type="triangle" w="med" len="med"/>
          </a:ln>
        </p:spPr>
      </p:sp>
      <p:sp>
        <p:nvSpPr>
          <p:cNvPr id="51214" name="Line 14"/>
          <p:cNvSpPr/>
          <p:nvPr/>
        </p:nvSpPr>
        <p:spPr>
          <a:xfrm>
            <a:off x="3779838" y="2924175"/>
            <a:ext cx="0" cy="288925"/>
          </a:xfrm>
          <a:prstGeom prst="line">
            <a:avLst/>
          </a:prstGeom>
          <a:ln w="9525" cap="flat" cmpd="sng">
            <a:solidFill>
              <a:schemeClr val="bg1"/>
            </a:solidFill>
            <a:prstDash val="solid"/>
            <a:headEnd type="none" w="med" len="med"/>
            <a:tailEnd type="triangle" w="med" len="med"/>
          </a:ln>
        </p:spPr>
      </p:sp>
      <p:sp>
        <p:nvSpPr>
          <p:cNvPr id="51215" name="Line 15"/>
          <p:cNvSpPr/>
          <p:nvPr/>
        </p:nvSpPr>
        <p:spPr>
          <a:xfrm>
            <a:off x="3779838" y="3644900"/>
            <a:ext cx="0" cy="288925"/>
          </a:xfrm>
          <a:prstGeom prst="line">
            <a:avLst/>
          </a:prstGeom>
          <a:ln w="9525" cap="flat" cmpd="sng">
            <a:solidFill>
              <a:schemeClr val="bg1"/>
            </a:solidFill>
            <a:prstDash val="solid"/>
            <a:headEnd type="none" w="med" len="med"/>
            <a:tailEnd type="triangle" w="med" len="med"/>
          </a:ln>
        </p:spPr>
      </p:sp>
      <p:sp>
        <p:nvSpPr>
          <p:cNvPr id="51216" name="Line 16"/>
          <p:cNvSpPr/>
          <p:nvPr/>
        </p:nvSpPr>
        <p:spPr>
          <a:xfrm>
            <a:off x="3851275" y="4508500"/>
            <a:ext cx="0" cy="288925"/>
          </a:xfrm>
          <a:prstGeom prst="line">
            <a:avLst/>
          </a:prstGeom>
          <a:ln w="9525" cap="flat" cmpd="sng">
            <a:solidFill>
              <a:schemeClr val="bg1"/>
            </a:solidFill>
            <a:prstDash val="solid"/>
            <a:headEnd type="none" w="med" len="med"/>
            <a:tailEnd type="triangle" w="med" len="med"/>
          </a:ln>
        </p:spPr>
      </p:sp>
      <p:sp>
        <p:nvSpPr>
          <p:cNvPr id="51217" name="Line 17"/>
          <p:cNvSpPr/>
          <p:nvPr/>
        </p:nvSpPr>
        <p:spPr>
          <a:xfrm>
            <a:off x="3851275" y="5157788"/>
            <a:ext cx="0" cy="287337"/>
          </a:xfrm>
          <a:prstGeom prst="line">
            <a:avLst/>
          </a:prstGeom>
          <a:ln w="9525" cap="flat" cmpd="sng">
            <a:solidFill>
              <a:schemeClr val="bg1"/>
            </a:solidFill>
            <a:prstDash val="solid"/>
            <a:headEnd type="none" w="med" len="med"/>
            <a:tailEnd type="triangle" w="med" len="med"/>
          </a:ln>
        </p:spPr>
      </p:sp>
      <p:sp>
        <p:nvSpPr>
          <p:cNvPr id="51218" name="Line 18"/>
          <p:cNvSpPr/>
          <p:nvPr/>
        </p:nvSpPr>
        <p:spPr>
          <a:xfrm>
            <a:off x="3851275" y="6021388"/>
            <a:ext cx="0" cy="360362"/>
          </a:xfrm>
          <a:prstGeom prst="line">
            <a:avLst/>
          </a:prstGeom>
          <a:ln w="9525" cap="flat" cmpd="sng">
            <a:solidFill>
              <a:schemeClr val="bg1"/>
            </a:solidFill>
            <a:prstDash val="solid"/>
            <a:headEnd type="none" w="med" len="med"/>
            <a:tailEnd type="triangle" w="med" len="med"/>
          </a:ln>
        </p:spPr>
      </p:sp>
      <p:sp>
        <p:nvSpPr>
          <p:cNvPr id="51219" name="Oval 19"/>
          <p:cNvSpPr/>
          <p:nvPr/>
        </p:nvSpPr>
        <p:spPr>
          <a:xfrm>
            <a:off x="6443663" y="620713"/>
            <a:ext cx="1512887" cy="6477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lvl="0" algn="ctr" eaLnBrk="0" hangingPunct="0"/>
            <a:r>
              <a:rPr lang="zh-CN" altLang="en-US" sz="2400" b="0" dirty="0">
                <a:latin typeface="Times New Roman" panose="02020603050405020304" pitchFamily="18" charset="0"/>
                <a:ea typeface="宋体" panose="02010600030101010101" pitchFamily="2" charset="-122"/>
              </a:rPr>
              <a:t>全局模式</a:t>
            </a:r>
          </a:p>
        </p:txBody>
      </p:sp>
      <p:sp>
        <p:nvSpPr>
          <p:cNvPr id="51220" name="Oval 20"/>
          <p:cNvSpPr/>
          <p:nvPr/>
        </p:nvSpPr>
        <p:spPr>
          <a:xfrm>
            <a:off x="6516688" y="2349500"/>
            <a:ext cx="1512887" cy="6477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lvl="0" algn="ctr" eaLnBrk="0" hangingPunct="0"/>
            <a:r>
              <a:rPr lang="zh-CN" altLang="en-US" sz="2400" b="0" dirty="0">
                <a:latin typeface="Times New Roman" panose="02020603050405020304" pitchFamily="18" charset="0"/>
                <a:ea typeface="宋体" panose="02010600030101010101" pitchFamily="2" charset="-122"/>
              </a:rPr>
              <a:t>段模式</a:t>
            </a:r>
          </a:p>
        </p:txBody>
      </p:sp>
      <p:sp>
        <p:nvSpPr>
          <p:cNvPr id="51221" name="Oval 21"/>
          <p:cNvSpPr/>
          <p:nvPr/>
        </p:nvSpPr>
        <p:spPr>
          <a:xfrm>
            <a:off x="6372225" y="3716338"/>
            <a:ext cx="2160588" cy="79216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lvl="0" algn="ctr" eaLnBrk="0" hangingPunct="0"/>
            <a:r>
              <a:rPr lang="zh-CN" altLang="en-US" sz="2400" b="0" dirty="0">
                <a:latin typeface="Times New Roman" panose="02020603050405020304" pitchFamily="18" charset="0"/>
                <a:ea typeface="宋体" panose="02010600030101010101" pitchFamily="2" charset="-122"/>
              </a:rPr>
              <a:t>段的统计数据</a:t>
            </a:r>
          </a:p>
        </p:txBody>
      </p:sp>
      <p:sp>
        <p:nvSpPr>
          <p:cNvPr id="51222" name="Oval 22"/>
          <p:cNvSpPr/>
          <p:nvPr/>
        </p:nvSpPr>
        <p:spPr>
          <a:xfrm>
            <a:off x="6588125" y="5373688"/>
            <a:ext cx="1512888" cy="6477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lvl="0" algn="ctr" eaLnBrk="0" hangingPunct="0"/>
            <a:r>
              <a:rPr lang="zh-CN" altLang="en-US" sz="2400" b="0" dirty="0">
                <a:latin typeface="Times New Roman" panose="02020603050405020304" pitchFamily="18" charset="0"/>
                <a:ea typeface="宋体" panose="02010600030101010101" pitchFamily="2" charset="-122"/>
              </a:rPr>
              <a:t>局部模式</a:t>
            </a:r>
          </a:p>
        </p:txBody>
      </p:sp>
      <p:sp>
        <p:nvSpPr>
          <p:cNvPr id="51223" name="Line 23"/>
          <p:cNvSpPr/>
          <p:nvPr/>
        </p:nvSpPr>
        <p:spPr>
          <a:xfrm flipH="1">
            <a:off x="4932363" y="5734050"/>
            <a:ext cx="1295400" cy="0"/>
          </a:xfrm>
          <a:prstGeom prst="line">
            <a:avLst/>
          </a:prstGeom>
          <a:ln w="9525" cap="flat" cmpd="sng">
            <a:solidFill>
              <a:schemeClr val="bg1"/>
            </a:solidFill>
            <a:prstDash val="solid"/>
            <a:headEnd type="none" w="med" len="med"/>
            <a:tailEnd type="triangle" w="med" len="med"/>
          </a:ln>
        </p:spPr>
      </p:sp>
      <p:sp>
        <p:nvSpPr>
          <p:cNvPr id="51224" name="Line 24"/>
          <p:cNvSpPr/>
          <p:nvPr/>
        </p:nvSpPr>
        <p:spPr>
          <a:xfrm flipH="1">
            <a:off x="4859338" y="4149725"/>
            <a:ext cx="1296987" cy="0"/>
          </a:xfrm>
          <a:prstGeom prst="line">
            <a:avLst/>
          </a:prstGeom>
          <a:ln w="9525" cap="flat" cmpd="sng">
            <a:solidFill>
              <a:schemeClr val="bg1"/>
            </a:solidFill>
            <a:prstDash val="solid"/>
            <a:headEnd type="none" w="med" len="med"/>
            <a:tailEnd type="triangle" w="med" len="med"/>
          </a:ln>
        </p:spPr>
      </p:sp>
      <p:sp>
        <p:nvSpPr>
          <p:cNvPr id="51225" name="Line 25"/>
          <p:cNvSpPr/>
          <p:nvPr/>
        </p:nvSpPr>
        <p:spPr>
          <a:xfrm flipH="1">
            <a:off x="4787900" y="2636838"/>
            <a:ext cx="1439863" cy="0"/>
          </a:xfrm>
          <a:prstGeom prst="line">
            <a:avLst/>
          </a:prstGeom>
          <a:ln w="9525" cap="flat" cmpd="sng">
            <a:solidFill>
              <a:schemeClr val="bg1"/>
            </a:solidFill>
            <a:prstDash val="solid"/>
            <a:headEnd type="none" w="med" len="med"/>
            <a:tailEnd type="triangle" w="med" len="med"/>
          </a:ln>
        </p:spPr>
      </p:sp>
      <p:sp>
        <p:nvSpPr>
          <p:cNvPr id="51226" name="Line 26"/>
          <p:cNvSpPr/>
          <p:nvPr/>
        </p:nvSpPr>
        <p:spPr>
          <a:xfrm flipH="1" flipV="1">
            <a:off x="4716463" y="981075"/>
            <a:ext cx="1511300" cy="0"/>
          </a:xfrm>
          <a:prstGeom prst="line">
            <a:avLst/>
          </a:prstGeom>
          <a:ln w="9525" cap="flat" cmpd="sng">
            <a:solidFill>
              <a:schemeClr val="bg1"/>
            </a:solidFill>
            <a:prstDash val="solid"/>
            <a:headEnd type="none" w="med" len="med"/>
            <a:tailEnd type="triangle" w="med" len="med"/>
          </a:ln>
        </p:spPr>
      </p:sp>
      <p:sp>
        <p:nvSpPr>
          <p:cNvPr id="51227" name="AutoShape 27"/>
          <p:cNvSpPr/>
          <p:nvPr/>
        </p:nvSpPr>
        <p:spPr>
          <a:xfrm>
            <a:off x="1835150" y="981075"/>
            <a:ext cx="288925" cy="3384550"/>
          </a:xfrm>
          <a:prstGeom prst="leftBrace">
            <a:avLst>
              <a:gd name="adj1" fmla="val 97619"/>
              <a:gd name="adj2" fmla="val 50000"/>
            </a:avLst>
          </a:prstGeom>
          <a:noFill/>
          <a:ln w="9525" cap="flat" cmpd="sng">
            <a:solidFill>
              <a:schemeClr val="bg1"/>
            </a:solidFill>
            <a:prstDash val="soli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51228" name="Text Box 28"/>
          <p:cNvSpPr txBox="1"/>
          <p:nvPr/>
        </p:nvSpPr>
        <p:spPr>
          <a:xfrm>
            <a:off x="1187450" y="1844675"/>
            <a:ext cx="720725" cy="1552575"/>
          </a:xfrm>
          <a:prstGeom prst="rect">
            <a:avLst/>
          </a:prstGeom>
          <a:noFill/>
          <a:ln w="9525">
            <a:noFill/>
          </a:ln>
        </p:spPr>
        <p:txBody>
          <a:bodyPr>
            <a:spAutoFit/>
          </a:bodyPr>
          <a:lstStyle/>
          <a:p>
            <a:pPr lvl="0" eaLnBrk="0" hangingPunct="0">
              <a:spcBef>
                <a:spcPct val="50000"/>
              </a:spcBef>
            </a:pPr>
            <a:r>
              <a:rPr lang="zh-CN" altLang="en-US" sz="2400" b="0" dirty="0">
                <a:solidFill>
                  <a:srgbClr val="FF3300"/>
                </a:solidFill>
                <a:latin typeface="Times New Roman" panose="02020603050405020304" pitchFamily="18" charset="0"/>
                <a:ea typeface="宋体" panose="02010600030101010101" pitchFamily="2" charset="-122"/>
              </a:rPr>
              <a:t>控制站点</a:t>
            </a:r>
          </a:p>
        </p:txBody>
      </p:sp>
      <p:sp>
        <p:nvSpPr>
          <p:cNvPr id="51229" name="AutoShape 29"/>
          <p:cNvSpPr/>
          <p:nvPr/>
        </p:nvSpPr>
        <p:spPr>
          <a:xfrm>
            <a:off x="1979613" y="5373688"/>
            <a:ext cx="71437" cy="792162"/>
          </a:xfrm>
          <a:prstGeom prst="leftBrace">
            <a:avLst>
              <a:gd name="adj1" fmla="val 92407"/>
              <a:gd name="adj2" fmla="val 50000"/>
            </a:avLst>
          </a:prstGeom>
          <a:noFill/>
          <a:ln w="9525" cap="flat" cmpd="sng">
            <a:solidFill>
              <a:schemeClr val="bg1"/>
            </a:solidFill>
            <a:prstDash val="soli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51230" name="Text Box 30"/>
          <p:cNvSpPr txBox="1"/>
          <p:nvPr/>
        </p:nvSpPr>
        <p:spPr>
          <a:xfrm>
            <a:off x="1116013" y="5300663"/>
            <a:ext cx="1008062" cy="822325"/>
          </a:xfrm>
          <a:prstGeom prst="rect">
            <a:avLst/>
          </a:prstGeom>
          <a:noFill/>
          <a:ln w="9525">
            <a:noFill/>
          </a:ln>
        </p:spPr>
        <p:txBody>
          <a:bodyPr>
            <a:spAutoFit/>
          </a:bodyPr>
          <a:lstStyle/>
          <a:p>
            <a:pPr lvl="0" eaLnBrk="0" hangingPunct="0">
              <a:spcBef>
                <a:spcPct val="50000"/>
              </a:spcBef>
            </a:pPr>
            <a:r>
              <a:rPr lang="zh-CN" altLang="en-US" sz="2400" b="0" dirty="0">
                <a:solidFill>
                  <a:srgbClr val="FF00FF"/>
                </a:solidFill>
                <a:latin typeface="Times New Roman" panose="02020603050405020304" pitchFamily="18" charset="0"/>
                <a:ea typeface="宋体" panose="02010600030101010101" pitchFamily="2" charset="-122"/>
              </a:rPr>
              <a:t>本地站点</a:t>
            </a:r>
          </a:p>
        </p:txBody>
      </p:sp>
      <p:sp>
        <p:nvSpPr>
          <p:cNvPr id="51231" name="Text Box 31"/>
          <p:cNvSpPr txBox="1"/>
          <p:nvPr/>
        </p:nvSpPr>
        <p:spPr>
          <a:xfrm>
            <a:off x="250825" y="1484313"/>
            <a:ext cx="649288" cy="3503612"/>
          </a:xfrm>
          <a:prstGeom prst="rect">
            <a:avLst/>
          </a:prstGeom>
          <a:noFill/>
          <a:ln w="9525">
            <a:noFill/>
          </a:ln>
        </p:spPr>
        <p:txBody>
          <a:bodyPr>
            <a:spAutoFit/>
          </a:bodyPr>
          <a:lstStyle/>
          <a:p>
            <a:pPr lvl="0" eaLnBrk="0" hangingPunct="0">
              <a:spcBef>
                <a:spcPct val="50000"/>
              </a:spcBef>
            </a:pPr>
            <a:r>
              <a:rPr lang="zh-CN" altLang="en-US" sz="3200" b="0" dirty="0">
                <a:latin typeface="Times New Roman" panose="02020603050405020304" pitchFamily="18" charset="0"/>
                <a:ea typeface="宋体" panose="02010600030101010101" pitchFamily="2" charset="-122"/>
              </a:rPr>
              <a:t>分布查询的层次</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idx="1"/>
          </p:nvPr>
        </p:nvSpPr>
        <p:spPr>
          <a:xfrm>
            <a:off x="250825" y="1268413"/>
            <a:ext cx="8569325" cy="5219700"/>
          </a:xfrm>
        </p:spPr>
        <p:txBody>
          <a:bodyPr vert="horz" wrap="square" lIns="91440" tIns="45720" rIns="91440" bIns="45720" anchor="t"/>
          <a:lstStyle/>
          <a:p>
            <a:pPr eaLnBrk="1" hangingPunct="1">
              <a:lnSpc>
                <a:spcPct val="90000"/>
              </a:lnSpc>
            </a:pPr>
            <a:r>
              <a:rPr lang="zh-CN" altLang="en-US" sz="2400" dirty="0"/>
              <a:t>查询分解</a:t>
            </a:r>
          </a:p>
          <a:p>
            <a:pPr lvl="1" eaLnBrk="1" hangingPunct="1">
              <a:lnSpc>
                <a:spcPct val="90000"/>
              </a:lnSpc>
            </a:pPr>
            <a:r>
              <a:rPr lang="zh-CN" altLang="en-US" sz="2000" dirty="0"/>
              <a:t>将查询问题（</a:t>
            </a:r>
            <a:r>
              <a:rPr lang="en-US" altLang="zh-CN" sz="2000"/>
              <a:t>SQL</a:t>
            </a:r>
            <a:r>
              <a:rPr lang="zh-CN" altLang="en-US" sz="2000" dirty="0"/>
              <a:t>）转换成一个定义在全局关系上的关系代数表达式</a:t>
            </a:r>
          </a:p>
          <a:p>
            <a:pPr lvl="1" eaLnBrk="1" hangingPunct="1">
              <a:lnSpc>
                <a:spcPct val="90000"/>
              </a:lnSpc>
            </a:pPr>
            <a:r>
              <a:rPr lang="zh-CN" altLang="en-US" sz="2000" dirty="0"/>
              <a:t>需要从全局概念模式中获得转换所需要的信息</a:t>
            </a:r>
          </a:p>
          <a:p>
            <a:pPr eaLnBrk="1" hangingPunct="1">
              <a:lnSpc>
                <a:spcPct val="90000"/>
              </a:lnSpc>
            </a:pPr>
            <a:r>
              <a:rPr lang="zh-CN" altLang="en-US" sz="2400" dirty="0"/>
              <a:t>数据本地化</a:t>
            </a:r>
          </a:p>
          <a:p>
            <a:pPr lvl="1" eaLnBrk="1" hangingPunct="1">
              <a:lnSpc>
                <a:spcPct val="90000"/>
              </a:lnSpc>
            </a:pPr>
            <a:r>
              <a:rPr lang="zh-CN" altLang="en-US" sz="2000" dirty="0"/>
              <a:t>具体化全局关系上的查询，落实到合适的片段上的查询</a:t>
            </a:r>
          </a:p>
          <a:p>
            <a:pPr lvl="1" eaLnBrk="1" hangingPunct="1">
              <a:lnSpc>
                <a:spcPct val="90000"/>
              </a:lnSpc>
            </a:pPr>
            <a:r>
              <a:rPr lang="zh-CN" altLang="en-US" sz="2000" dirty="0"/>
              <a:t>即将全局关系上的关系代数表达式变换为相应片段上的关系代数表达式</a:t>
            </a:r>
          </a:p>
          <a:p>
            <a:pPr eaLnBrk="1" hangingPunct="1">
              <a:lnSpc>
                <a:spcPct val="90000"/>
              </a:lnSpc>
            </a:pPr>
            <a:r>
              <a:rPr lang="zh-CN" altLang="en-US" sz="2400" dirty="0"/>
              <a:t>全局优化</a:t>
            </a:r>
          </a:p>
          <a:p>
            <a:pPr lvl="1" eaLnBrk="1" hangingPunct="1">
              <a:lnSpc>
                <a:spcPct val="90000"/>
              </a:lnSpc>
            </a:pPr>
            <a:r>
              <a:rPr lang="zh-CN" altLang="en-US" sz="2000" dirty="0"/>
              <a:t>优化目标是寻找一个近于最优的执行策略（操作次序）</a:t>
            </a:r>
          </a:p>
          <a:p>
            <a:pPr lvl="1" eaLnBrk="1" hangingPunct="1">
              <a:lnSpc>
                <a:spcPct val="90000"/>
              </a:lnSpc>
            </a:pPr>
            <a:r>
              <a:rPr lang="zh-CN" altLang="en-US" sz="2000" dirty="0"/>
              <a:t>输出是一个优化的、片段上的关系代数查询</a:t>
            </a:r>
          </a:p>
          <a:p>
            <a:pPr eaLnBrk="1" hangingPunct="1">
              <a:lnSpc>
                <a:spcPct val="90000"/>
              </a:lnSpc>
            </a:pPr>
            <a:r>
              <a:rPr lang="zh-CN" altLang="en-US" sz="2400" dirty="0"/>
              <a:t>局部优化</a:t>
            </a:r>
          </a:p>
          <a:p>
            <a:pPr lvl="1" eaLnBrk="1" hangingPunct="1">
              <a:lnSpc>
                <a:spcPct val="90000"/>
              </a:lnSpc>
            </a:pPr>
            <a:r>
              <a:rPr lang="zh-CN" altLang="en-US" sz="2000" dirty="0"/>
              <a:t>输入是局部模式</a:t>
            </a:r>
          </a:p>
          <a:p>
            <a:pPr lvl="1" eaLnBrk="1" hangingPunct="1">
              <a:lnSpc>
                <a:spcPct val="90000"/>
              </a:lnSpc>
            </a:pPr>
            <a:r>
              <a:rPr lang="zh-CN" altLang="en-US" sz="2000" dirty="0"/>
              <a:t>它由该站点上的</a:t>
            </a:r>
            <a:r>
              <a:rPr lang="en-US" altLang="zh-CN" sz="2000"/>
              <a:t>DBMS</a:t>
            </a:r>
            <a:r>
              <a:rPr lang="zh-CN" altLang="en-US" sz="2000" dirty="0"/>
              <a:t>进行优化</a:t>
            </a:r>
          </a:p>
        </p:txBody>
      </p:sp>
      <p:grpSp>
        <p:nvGrpSpPr>
          <p:cNvPr id="52227" name="Group 3"/>
          <p:cNvGrpSpPr/>
          <p:nvPr/>
        </p:nvGrpSpPr>
        <p:grpSpPr>
          <a:xfrm>
            <a:off x="179388" y="188913"/>
            <a:ext cx="4595812" cy="960437"/>
            <a:chOff x="113" y="119"/>
            <a:chExt cx="2895" cy="605"/>
          </a:xfrm>
        </p:grpSpPr>
        <p:sp>
          <p:nvSpPr>
            <p:cNvPr id="52228"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3.2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分布式查询处理的层次结构</a:t>
              </a:r>
            </a:p>
          </p:txBody>
        </p:sp>
        <p:sp>
          <p:nvSpPr>
            <p:cNvPr id="52229"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52230" name="Text Box 6"/>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3 </a:t>
              </a:r>
              <a:r>
                <a:rPr lang="zh-CN" altLang="en-US" sz="2400" dirty="0">
                  <a:latin typeface="宋体" panose="02010600030101010101" pitchFamily="2" charset="-122"/>
                  <a:ea typeface="宋体" panose="02010600030101010101" pitchFamily="2" charset="-122"/>
                </a:rPr>
                <a:t>分布式查询优化概述</a:t>
              </a:r>
            </a:p>
          </p:txBody>
        </p:sp>
        <p:sp>
          <p:nvSpPr>
            <p:cNvPr id="52231" name="Line 7"/>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idx="1"/>
          </p:nvPr>
        </p:nvSpPr>
        <p:spPr>
          <a:xfrm>
            <a:off x="685800" y="1676400"/>
            <a:ext cx="7772400" cy="4114800"/>
          </a:xfrm>
        </p:spPr>
        <p:txBody>
          <a:bodyPr vert="horz" wrap="square" lIns="91440" tIns="45720" rIns="91440" bIns="45720" anchor="t"/>
          <a:lstStyle/>
          <a:p>
            <a:pPr marL="609600" indent="-609600" eaLnBrk="1" hangingPunct="1"/>
            <a:r>
              <a:rPr lang="zh-CN" altLang="en-US" sz="2800" dirty="0"/>
              <a:t>基本原理</a:t>
            </a:r>
          </a:p>
          <a:p>
            <a:pPr marL="990600" lvl="1" indent="-533400" eaLnBrk="1" hangingPunct="1">
              <a:buAutoNum type="arabicPeriod"/>
            </a:pPr>
            <a:r>
              <a:rPr lang="zh-CN" altLang="en-US" sz="2400" dirty="0"/>
              <a:t>查询问题</a:t>
            </a:r>
            <a:r>
              <a:rPr lang="en-US" altLang="zh-CN" sz="2400"/>
              <a:t>——〉</a:t>
            </a:r>
            <a:r>
              <a:rPr lang="zh-CN" altLang="en-US" sz="2400" dirty="0"/>
              <a:t>关系代数表达式</a:t>
            </a:r>
          </a:p>
          <a:p>
            <a:pPr marL="990600" lvl="1" indent="-533400" eaLnBrk="1" hangingPunct="1">
              <a:buAutoNum type="arabicPeriod"/>
            </a:pPr>
            <a:r>
              <a:rPr lang="zh-CN" altLang="en-US" sz="2400" dirty="0"/>
              <a:t>分析得到查询树</a:t>
            </a:r>
          </a:p>
          <a:p>
            <a:pPr marL="990600" lvl="1" indent="-533400" eaLnBrk="1" hangingPunct="1">
              <a:buAutoNum type="arabicPeriod"/>
            </a:pPr>
            <a:r>
              <a:rPr lang="zh-CN" altLang="en-US" sz="2400" dirty="0"/>
              <a:t>进行全局到片段的变换得到基于片段的查询树</a:t>
            </a:r>
          </a:p>
          <a:p>
            <a:pPr marL="990600" lvl="1" indent="-533400" eaLnBrk="1" hangingPunct="1">
              <a:buAutoNum type="arabicPeriod"/>
            </a:pPr>
            <a:r>
              <a:rPr lang="zh-CN" altLang="en-US" sz="2400" dirty="0"/>
              <a:t>利用关系代数等价变换规则的优化算法，尽可能先执行选择和投影操作</a:t>
            </a:r>
          </a:p>
          <a:p>
            <a:pPr marL="609600" indent="-609600" eaLnBrk="1" hangingPunct="1"/>
            <a:r>
              <a:rPr lang="zh-CN" altLang="en-US" sz="2800" dirty="0"/>
              <a:t>优化算法</a:t>
            </a:r>
          </a:p>
          <a:p>
            <a:pPr marL="990600" lvl="1" indent="-533400" eaLnBrk="1" hangingPunct="1">
              <a:buAutoNum type="arabicPeriod"/>
            </a:pPr>
            <a:r>
              <a:rPr lang="zh-CN" altLang="en-US" sz="2400" dirty="0"/>
              <a:t>连接和合并尽可能上提（树根方向）</a:t>
            </a:r>
          </a:p>
          <a:p>
            <a:pPr marL="990600" lvl="1" indent="-533400" eaLnBrk="1" hangingPunct="1">
              <a:buAutoNum type="arabicPeriod"/>
            </a:pPr>
            <a:r>
              <a:rPr lang="zh-CN" altLang="en-US" sz="2400" dirty="0"/>
              <a:t>选择和投影操作尽可能下移（叶子方向）</a:t>
            </a:r>
          </a:p>
          <a:p>
            <a:pPr marL="609600" indent="-609600" eaLnBrk="1" hangingPunct="1"/>
            <a:endParaRPr lang="en-US" altLang="zh-CN" sz="2800"/>
          </a:p>
        </p:txBody>
      </p:sp>
      <p:grpSp>
        <p:nvGrpSpPr>
          <p:cNvPr id="53251" name="Group 3"/>
          <p:cNvGrpSpPr/>
          <p:nvPr/>
        </p:nvGrpSpPr>
        <p:grpSpPr>
          <a:xfrm>
            <a:off x="179388" y="188913"/>
            <a:ext cx="6121400" cy="960437"/>
            <a:chOff x="113" y="119"/>
            <a:chExt cx="3856" cy="605"/>
          </a:xfrm>
        </p:grpSpPr>
        <p:sp>
          <p:nvSpPr>
            <p:cNvPr id="53252"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4.1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基本原理和实现方法</a:t>
              </a:r>
            </a:p>
          </p:txBody>
        </p:sp>
        <p:sp>
          <p:nvSpPr>
            <p:cNvPr id="53253"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53254" name="Text Box 6"/>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4 </a:t>
              </a:r>
              <a:r>
                <a:rPr lang="zh-CN" altLang="en-US" sz="2400" dirty="0">
                  <a:latin typeface="宋体" panose="02010600030101010101" pitchFamily="2" charset="-122"/>
                  <a:ea typeface="宋体" panose="02010600030101010101" pitchFamily="2" charset="-122"/>
                </a:rPr>
                <a:t>基于关系代数等价变换的查询优化处理</a:t>
              </a:r>
            </a:p>
          </p:txBody>
        </p:sp>
        <p:sp>
          <p:nvSpPr>
            <p:cNvPr id="53255" name="Line 7"/>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idx="1"/>
          </p:nvPr>
        </p:nvSpPr>
        <p:spPr>
          <a:xfrm>
            <a:off x="685800" y="1676400"/>
            <a:ext cx="7772400" cy="4114800"/>
          </a:xfrm>
        </p:spPr>
        <p:txBody>
          <a:bodyPr vert="horz" wrap="square" lIns="91440" tIns="45720" rIns="91440" bIns="45720" anchor="t"/>
          <a:lstStyle/>
          <a:p>
            <a:pPr eaLnBrk="1" hangingPunct="1"/>
            <a:r>
              <a:rPr lang="zh-CN" altLang="en-US" dirty="0"/>
              <a:t>实现步骤和方法</a:t>
            </a:r>
          </a:p>
          <a:p>
            <a:pPr lvl="1" eaLnBrk="1" hangingPunct="1"/>
            <a:r>
              <a:rPr lang="zh-CN" altLang="en-US" dirty="0"/>
              <a:t>转换一：查询问题</a:t>
            </a:r>
            <a:r>
              <a:rPr lang="en-US" altLang="zh-CN"/>
              <a:t>——〉</a:t>
            </a:r>
            <a:r>
              <a:rPr lang="zh-CN" altLang="en-US" dirty="0"/>
              <a:t>关系代数表达式</a:t>
            </a:r>
          </a:p>
          <a:p>
            <a:pPr lvl="1" eaLnBrk="1" hangingPunct="1"/>
            <a:r>
              <a:rPr lang="zh-CN" altLang="en-US" dirty="0"/>
              <a:t>转换二：关系代数表达式</a:t>
            </a:r>
            <a:r>
              <a:rPr lang="en-US" altLang="zh-CN"/>
              <a:t>——〉</a:t>
            </a:r>
            <a:r>
              <a:rPr lang="zh-CN" altLang="en-US" dirty="0"/>
              <a:t>查询树</a:t>
            </a:r>
          </a:p>
          <a:p>
            <a:pPr lvl="1" eaLnBrk="1" hangingPunct="1"/>
            <a:r>
              <a:rPr lang="zh-CN" altLang="en-US" dirty="0"/>
              <a:t>转换三：全局查询树分拆成片段查询树</a:t>
            </a:r>
          </a:p>
          <a:p>
            <a:pPr lvl="1" eaLnBrk="1" hangingPunct="1"/>
            <a:r>
              <a:rPr lang="zh-CN" altLang="en-US" dirty="0"/>
              <a:t>优化：利用关系代数等价变换规则的优化算法，优化查询树，进而优化查询</a:t>
            </a:r>
          </a:p>
          <a:p>
            <a:pPr eaLnBrk="1" hangingPunct="1"/>
            <a:endParaRPr lang="en-US" altLang="zh-CN"/>
          </a:p>
        </p:txBody>
      </p:sp>
      <p:grpSp>
        <p:nvGrpSpPr>
          <p:cNvPr id="54275" name="Group 3"/>
          <p:cNvGrpSpPr/>
          <p:nvPr/>
        </p:nvGrpSpPr>
        <p:grpSpPr>
          <a:xfrm>
            <a:off x="179388" y="188913"/>
            <a:ext cx="6121400" cy="960437"/>
            <a:chOff x="113" y="119"/>
            <a:chExt cx="3856" cy="605"/>
          </a:xfrm>
        </p:grpSpPr>
        <p:sp>
          <p:nvSpPr>
            <p:cNvPr id="54276"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4.1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基本原理和实现方法</a:t>
              </a:r>
            </a:p>
          </p:txBody>
        </p:sp>
        <p:sp>
          <p:nvSpPr>
            <p:cNvPr id="54277"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54278" name="Text Box 6"/>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4 </a:t>
              </a:r>
              <a:r>
                <a:rPr lang="zh-CN" altLang="en-US" sz="2400" dirty="0">
                  <a:latin typeface="宋体" panose="02010600030101010101" pitchFamily="2" charset="-122"/>
                  <a:ea typeface="宋体" panose="02010600030101010101" pitchFamily="2" charset="-122"/>
                </a:rPr>
                <a:t>基于关系代数等价变换的查询优化处理</a:t>
              </a:r>
            </a:p>
          </p:txBody>
        </p:sp>
        <p:sp>
          <p:nvSpPr>
            <p:cNvPr id="54279" name="Line 7"/>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5"/>
          <p:cNvGrpSpPr/>
          <p:nvPr/>
        </p:nvGrpSpPr>
        <p:grpSpPr>
          <a:xfrm>
            <a:off x="179388" y="188913"/>
            <a:ext cx="6121400" cy="960437"/>
            <a:chOff x="113" y="119"/>
            <a:chExt cx="3856" cy="605"/>
          </a:xfrm>
        </p:grpSpPr>
        <p:sp>
          <p:nvSpPr>
            <p:cNvPr id="55316" name="Text Box 6"/>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4.2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查询优化处理举例</a:t>
              </a:r>
            </a:p>
          </p:txBody>
        </p:sp>
        <p:sp>
          <p:nvSpPr>
            <p:cNvPr id="55317" name="Line 7"/>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55318" name="Text Box 8"/>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4 </a:t>
              </a:r>
              <a:r>
                <a:rPr lang="zh-CN" altLang="en-US" sz="2400" dirty="0">
                  <a:latin typeface="宋体" panose="02010600030101010101" pitchFamily="2" charset="-122"/>
                  <a:ea typeface="宋体" panose="02010600030101010101" pitchFamily="2" charset="-122"/>
                </a:rPr>
                <a:t>基于关系代数等价变换的查询优化处理</a:t>
              </a:r>
            </a:p>
          </p:txBody>
        </p:sp>
        <p:sp>
          <p:nvSpPr>
            <p:cNvPr id="55319" name="Line 9"/>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
        <p:nvSpPr>
          <p:cNvPr id="55299" name="Text Box 11"/>
          <p:cNvSpPr txBox="1"/>
          <p:nvPr/>
        </p:nvSpPr>
        <p:spPr>
          <a:xfrm>
            <a:off x="395288" y="1341438"/>
            <a:ext cx="8353425" cy="1004887"/>
          </a:xfrm>
          <a:prstGeom prst="rect">
            <a:avLst/>
          </a:prstGeom>
          <a:noFill/>
          <a:ln w="9525">
            <a:noFill/>
          </a:ln>
        </p:spPr>
        <p:txBody>
          <a:bodyPr>
            <a:spAutoFit/>
          </a:bodyPr>
          <a:lstStyle/>
          <a:p>
            <a:pPr lvl="0" eaLnBrk="1" hangingPunct="1">
              <a:spcBef>
                <a:spcPct val="50000"/>
              </a:spcBef>
            </a:pPr>
            <a:r>
              <a:rPr lang="zh-CN" altLang="en-US" sz="2400" dirty="0">
                <a:latin typeface="Times New Roman" panose="02020603050405020304" pitchFamily="18" charset="0"/>
                <a:ea typeface="宋体" panose="02010600030101010101" pitchFamily="2" charset="-122"/>
              </a:rPr>
              <a:t>全局关系</a:t>
            </a:r>
          </a:p>
          <a:p>
            <a:pPr lvl="0" eaLnBrk="1" hangingPunct="1">
              <a:spcBef>
                <a:spcPct val="50000"/>
              </a:spcBef>
            </a:pPr>
            <a:r>
              <a:rPr lang="en-US" altLang="zh-CN" sz="2400">
                <a:latin typeface="Times New Roman" panose="02020603050405020304" pitchFamily="18" charset="0"/>
                <a:ea typeface="宋体" panose="02010600030101010101" pitchFamily="2" charset="-122"/>
              </a:rPr>
              <a:t>S(S#, SNAME, AGE, SEX)</a:t>
            </a:r>
            <a:r>
              <a:rPr lang="zh-CN" altLang="en-US" sz="2400" dirty="0">
                <a:latin typeface="Times New Roman" panose="02020603050405020304" pitchFamily="18" charset="0"/>
                <a:ea typeface="宋体" panose="02010600030101010101" pitchFamily="2" charset="-122"/>
              </a:rPr>
              <a:t>和</a:t>
            </a:r>
            <a:r>
              <a:rPr lang="en-US" altLang="zh-CN" sz="2400">
                <a:latin typeface="Times New Roman" panose="02020603050405020304" pitchFamily="18" charset="0"/>
                <a:ea typeface="宋体" panose="02010600030101010101" pitchFamily="2" charset="-122"/>
              </a:rPr>
              <a:t>SC(S#, C#, GRADE)</a:t>
            </a:r>
            <a:r>
              <a:rPr lang="zh-CN" altLang="en-US" sz="2400" dirty="0">
                <a:latin typeface="Times New Roman" panose="02020603050405020304" pitchFamily="18" charset="0"/>
                <a:ea typeface="宋体" panose="02010600030101010101" pitchFamily="2" charset="-122"/>
              </a:rPr>
              <a:t>被水平分片</a:t>
            </a:r>
          </a:p>
        </p:txBody>
      </p:sp>
      <p:grpSp>
        <p:nvGrpSpPr>
          <p:cNvPr id="55300" name="Group 12"/>
          <p:cNvGrpSpPr/>
          <p:nvPr/>
        </p:nvGrpSpPr>
        <p:grpSpPr>
          <a:xfrm>
            <a:off x="539750" y="2466975"/>
            <a:ext cx="8229600" cy="2097088"/>
            <a:chOff x="384" y="624"/>
            <a:chExt cx="5184" cy="1834"/>
          </a:xfrm>
        </p:grpSpPr>
        <p:sp>
          <p:nvSpPr>
            <p:cNvPr id="55302" name="Line 13"/>
            <p:cNvSpPr/>
            <p:nvPr/>
          </p:nvSpPr>
          <p:spPr>
            <a:xfrm flipH="1">
              <a:off x="960" y="960"/>
              <a:ext cx="528" cy="768"/>
            </a:xfrm>
            <a:prstGeom prst="line">
              <a:avLst/>
            </a:prstGeom>
            <a:ln w="9525" cap="flat" cmpd="sng">
              <a:solidFill>
                <a:schemeClr val="bg1"/>
              </a:solidFill>
              <a:prstDash val="solid"/>
              <a:headEnd type="none" w="med" len="med"/>
              <a:tailEnd type="none" w="med" len="med"/>
            </a:ln>
          </p:spPr>
        </p:sp>
        <p:sp>
          <p:nvSpPr>
            <p:cNvPr id="55303" name="Line 14"/>
            <p:cNvSpPr/>
            <p:nvPr/>
          </p:nvSpPr>
          <p:spPr>
            <a:xfrm>
              <a:off x="1488" y="960"/>
              <a:ext cx="576" cy="816"/>
            </a:xfrm>
            <a:prstGeom prst="line">
              <a:avLst/>
            </a:prstGeom>
            <a:ln w="9525" cap="flat" cmpd="sng">
              <a:solidFill>
                <a:schemeClr val="bg1"/>
              </a:solidFill>
              <a:prstDash val="solid"/>
              <a:headEnd type="none" w="med" len="med"/>
              <a:tailEnd type="none" w="med" len="med"/>
            </a:ln>
          </p:spPr>
        </p:sp>
        <p:sp>
          <p:nvSpPr>
            <p:cNvPr id="55304" name="Line 15"/>
            <p:cNvSpPr/>
            <p:nvPr/>
          </p:nvSpPr>
          <p:spPr>
            <a:xfrm flipH="1">
              <a:off x="3600" y="960"/>
              <a:ext cx="528" cy="768"/>
            </a:xfrm>
            <a:prstGeom prst="line">
              <a:avLst/>
            </a:prstGeom>
            <a:ln w="9525" cap="flat" cmpd="sng">
              <a:solidFill>
                <a:schemeClr val="bg1"/>
              </a:solidFill>
              <a:prstDash val="solid"/>
              <a:headEnd type="none" w="med" len="med"/>
              <a:tailEnd type="none" w="med" len="med"/>
            </a:ln>
          </p:spPr>
        </p:sp>
        <p:sp>
          <p:nvSpPr>
            <p:cNvPr id="55305" name="Line 16"/>
            <p:cNvSpPr/>
            <p:nvPr/>
          </p:nvSpPr>
          <p:spPr>
            <a:xfrm>
              <a:off x="4128" y="960"/>
              <a:ext cx="576" cy="816"/>
            </a:xfrm>
            <a:prstGeom prst="line">
              <a:avLst/>
            </a:prstGeom>
            <a:ln w="9525" cap="flat" cmpd="sng">
              <a:solidFill>
                <a:schemeClr val="bg1"/>
              </a:solidFill>
              <a:prstDash val="solid"/>
              <a:headEnd type="none" w="med" len="med"/>
              <a:tailEnd type="none" w="med" len="med"/>
            </a:ln>
          </p:spPr>
        </p:sp>
        <p:sp>
          <p:nvSpPr>
            <p:cNvPr id="55306" name="Freeform 17"/>
            <p:cNvSpPr/>
            <p:nvPr/>
          </p:nvSpPr>
          <p:spPr>
            <a:xfrm>
              <a:off x="3859" y="1200"/>
              <a:ext cx="595" cy="101"/>
            </a:xfrm>
            <a:custGeom>
              <a:avLst/>
              <a:gdLst>
                <a:gd name="txL" fmla="*/ 0 w 595"/>
                <a:gd name="txT" fmla="*/ 0 h 101"/>
                <a:gd name="txR" fmla="*/ 595 w 595"/>
                <a:gd name="txB" fmla="*/ 101 h 101"/>
              </a:gdLst>
              <a:ahLst/>
              <a:cxnLst>
                <a:cxn ang="0">
                  <a:pos x="0" y="0"/>
                </a:cxn>
                <a:cxn ang="0">
                  <a:pos x="250" y="96"/>
                </a:cxn>
                <a:cxn ang="0">
                  <a:pos x="595" y="48"/>
                </a:cxn>
              </a:cxnLst>
              <a:rect l="txL" t="txT" r="txR" b="txB"/>
              <a:pathLst>
                <a:path w="595" h="101">
                  <a:moveTo>
                    <a:pt x="0" y="0"/>
                  </a:moveTo>
                  <a:cubicBezTo>
                    <a:pt x="66" y="66"/>
                    <a:pt x="162" y="78"/>
                    <a:pt x="250" y="96"/>
                  </a:cubicBezTo>
                  <a:cubicBezTo>
                    <a:pt x="357" y="89"/>
                    <a:pt x="495" y="101"/>
                    <a:pt x="595" y="48"/>
                  </a:cubicBezTo>
                </a:path>
              </a:pathLst>
            </a:custGeom>
            <a:noFill/>
            <a:ln w="9525" cap="flat" cmpd="sng">
              <a:solidFill>
                <a:schemeClr val="bg1"/>
              </a:solidFill>
              <a:prstDash val="solid"/>
              <a:roun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55307" name="Text Box 18"/>
            <p:cNvSpPr txBox="1"/>
            <p:nvPr/>
          </p:nvSpPr>
          <p:spPr>
            <a:xfrm>
              <a:off x="1056" y="911"/>
              <a:ext cx="192" cy="32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h</a:t>
              </a:r>
            </a:p>
          </p:txBody>
        </p:sp>
        <p:sp>
          <p:nvSpPr>
            <p:cNvPr id="55308" name="Text Box 19"/>
            <p:cNvSpPr txBox="1"/>
            <p:nvPr/>
          </p:nvSpPr>
          <p:spPr>
            <a:xfrm>
              <a:off x="3648" y="960"/>
              <a:ext cx="240" cy="32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h</a:t>
              </a:r>
            </a:p>
          </p:txBody>
        </p:sp>
        <p:sp>
          <p:nvSpPr>
            <p:cNvPr id="55309" name="Text Box 20"/>
            <p:cNvSpPr txBox="1"/>
            <p:nvPr/>
          </p:nvSpPr>
          <p:spPr>
            <a:xfrm>
              <a:off x="1296" y="624"/>
              <a:ext cx="432" cy="32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  S</a:t>
              </a:r>
            </a:p>
          </p:txBody>
        </p:sp>
        <p:sp>
          <p:nvSpPr>
            <p:cNvPr id="55310" name="Text Box 21"/>
            <p:cNvSpPr txBox="1"/>
            <p:nvPr/>
          </p:nvSpPr>
          <p:spPr>
            <a:xfrm>
              <a:off x="3888" y="673"/>
              <a:ext cx="528" cy="320"/>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  SC</a:t>
              </a:r>
            </a:p>
          </p:txBody>
        </p:sp>
        <p:sp>
          <p:nvSpPr>
            <p:cNvPr id="55311" name="Text Box 22"/>
            <p:cNvSpPr txBox="1"/>
            <p:nvPr/>
          </p:nvSpPr>
          <p:spPr>
            <a:xfrm>
              <a:off x="384" y="1776"/>
              <a:ext cx="1344" cy="682"/>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S1: SEX=‘M’</a:t>
              </a:r>
            </a:p>
            <a:p>
              <a:pPr lvl="0" eaLnBrk="1" hangingPunct="1">
                <a:spcBef>
                  <a:spcPct val="50000"/>
                </a:spcBef>
              </a:pPr>
              <a:r>
                <a:rPr lang="zh-CN" altLang="en-US" dirty="0">
                  <a:latin typeface="Times New Roman" panose="02020603050405020304" pitchFamily="18" charset="0"/>
                  <a:ea typeface="宋体" panose="02010600030101010101" pitchFamily="2" charset="-122"/>
                </a:rPr>
                <a:t>男学生全体</a:t>
              </a:r>
            </a:p>
          </p:txBody>
        </p:sp>
        <p:sp>
          <p:nvSpPr>
            <p:cNvPr id="55312" name="Text Box 23"/>
            <p:cNvSpPr txBox="1"/>
            <p:nvPr/>
          </p:nvSpPr>
          <p:spPr>
            <a:xfrm>
              <a:off x="1584" y="1776"/>
              <a:ext cx="1104" cy="682"/>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S2: SEX=‘F’</a:t>
              </a:r>
            </a:p>
            <a:p>
              <a:pPr lvl="0" eaLnBrk="1" hangingPunct="1">
                <a:spcBef>
                  <a:spcPct val="50000"/>
                </a:spcBef>
              </a:pPr>
              <a:r>
                <a:rPr lang="zh-CN" altLang="en-US" dirty="0">
                  <a:latin typeface="Times New Roman" panose="02020603050405020304" pitchFamily="18" charset="0"/>
                  <a:ea typeface="宋体" panose="02010600030101010101" pitchFamily="2" charset="-122"/>
                </a:rPr>
                <a:t>女学生全体</a:t>
              </a:r>
            </a:p>
          </p:txBody>
        </p:sp>
        <p:sp>
          <p:nvSpPr>
            <p:cNvPr id="55313" name="Text Box 24"/>
            <p:cNvSpPr txBox="1"/>
            <p:nvPr/>
          </p:nvSpPr>
          <p:spPr>
            <a:xfrm>
              <a:off x="2880" y="1776"/>
              <a:ext cx="1344" cy="682"/>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SC1</a:t>
              </a:r>
              <a:r>
                <a:rPr lang="zh-CN" altLang="en-US"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C#&lt;=20</a:t>
              </a:r>
            </a:p>
            <a:p>
              <a:pPr lvl="0" eaLnBrk="1" hangingPunct="1">
                <a:spcBef>
                  <a:spcPct val="50000"/>
                </a:spcBef>
              </a:pPr>
              <a:r>
                <a:rPr lang="zh-CN" altLang="en-US" dirty="0">
                  <a:latin typeface="Times New Roman" panose="02020603050405020304" pitchFamily="18" charset="0"/>
                  <a:ea typeface="宋体" panose="02010600030101010101" pitchFamily="2" charset="-122"/>
                </a:rPr>
                <a:t>课程号</a:t>
              </a:r>
              <a:r>
                <a:rPr lang="en-US" altLang="zh-CN">
                  <a:latin typeface="Times New Roman" panose="02020603050405020304" pitchFamily="18" charset="0"/>
                  <a:ea typeface="宋体" panose="02010600030101010101" pitchFamily="2" charset="-122"/>
                </a:rPr>
                <a:t>&lt;=20</a:t>
              </a:r>
            </a:p>
          </p:txBody>
        </p:sp>
        <p:sp>
          <p:nvSpPr>
            <p:cNvPr id="55314" name="Text Box 25"/>
            <p:cNvSpPr txBox="1"/>
            <p:nvPr/>
          </p:nvSpPr>
          <p:spPr>
            <a:xfrm>
              <a:off x="4224" y="1776"/>
              <a:ext cx="1344" cy="682"/>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SC2</a:t>
              </a:r>
              <a:r>
                <a:rPr lang="zh-CN" altLang="en-US"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 &gt;20</a:t>
              </a:r>
            </a:p>
            <a:p>
              <a:pPr lvl="0" eaLnBrk="1" hangingPunct="1">
                <a:spcBef>
                  <a:spcPct val="50000"/>
                </a:spcBef>
              </a:pPr>
              <a:r>
                <a:rPr lang="zh-CN" altLang="en-US" dirty="0">
                  <a:latin typeface="Times New Roman" panose="02020603050405020304" pitchFamily="18" charset="0"/>
                  <a:ea typeface="宋体" panose="02010600030101010101" pitchFamily="2" charset="-122"/>
                </a:rPr>
                <a:t>课程号</a:t>
              </a:r>
              <a:r>
                <a:rPr lang="en-US" altLang="zh-CN">
                  <a:latin typeface="Times New Roman" panose="02020603050405020304" pitchFamily="18" charset="0"/>
                  <a:ea typeface="宋体" panose="02010600030101010101" pitchFamily="2" charset="-122"/>
                </a:rPr>
                <a:t>&gt;20</a:t>
              </a:r>
            </a:p>
          </p:txBody>
        </p:sp>
        <p:sp>
          <p:nvSpPr>
            <p:cNvPr id="55315" name="Freeform 26"/>
            <p:cNvSpPr/>
            <p:nvPr/>
          </p:nvSpPr>
          <p:spPr>
            <a:xfrm>
              <a:off x="1258" y="1162"/>
              <a:ext cx="480" cy="96"/>
            </a:xfrm>
            <a:custGeom>
              <a:avLst/>
              <a:gdLst>
                <a:gd name="txL" fmla="*/ 0 w 480"/>
                <a:gd name="txT" fmla="*/ 0 h 96"/>
                <a:gd name="txR" fmla="*/ 480 w 480"/>
                <a:gd name="txB" fmla="*/ 96 h 96"/>
              </a:gdLst>
              <a:ahLst/>
              <a:cxnLst>
                <a:cxn ang="0">
                  <a:pos x="0" y="0"/>
                </a:cxn>
                <a:cxn ang="0">
                  <a:pos x="9" y="28"/>
                </a:cxn>
                <a:cxn ang="0">
                  <a:pos x="38" y="38"/>
                </a:cxn>
                <a:cxn ang="0">
                  <a:pos x="192" y="96"/>
                </a:cxn>
                <a:cxn ang="0">
                  <a:pos x="384" y="86"/>
                </a:cxn>
                <a:cxn ang="0">
                  <a:pos x="480" y="38"/>
                </a:cxn>
              </a:cxnLst>
              <a:rect l="txL" t="txT" r="txR" b="txB"/>
              <a:pathLst>
                <a:path w="480" h="96">
                  <a:moveTo>
                    <a:pt x="0" y="0"/>
                  </a:moveTo>
                  <a:cubicBezTo>
                    <a:pt x="3" y="9"/>
                    <a:pt x="2" y="21"/>
                    <a:pt x="9" y="28"/>
                  </a:cubicBezTo>
                  <a:cubicBezTo>
                    <a:pt x="16" y="35"/>
                    <a:pt x="29" y="33"/>
                    <a:pt x="38" y="38"/>
                  </a:cubicBezTo>
                  <a:cubicBezTo>
                    <a:pt x="89" y="64"/>
                    <a:pt x="138" y="77"/>
                    <a:pt x="192" y="96"/>
                  </a:cubicBezTo>
                  <a:cubicBezTo>
                    <a:pt x="256" y="93"/>
                    <a:pt x="320" y="92"/>
                    <a:pt x="384" y="86"/>
                  </a:cubicBezTo>
                  <a:cubicBezTo>
                    <a:pt x="420" y="83"/>
                    <a:pt x="480" y="38"/>
                    <a:pt x="480" y="38"/>
                  </a:cubicBezTo>
                </a:path>
              </a:pathLst>
            </a:custGeom>
            <a:noFill/>
            <a:ln w="9525" cap="flat" cmpd="sng">
              <a:solidFill>
                <a:schemeClr val="bg1"/>
              </a:solidFill>
              <a:prstDash val="solid"/>
              <a:roun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grpSp>
      <p:sp>
        <p:nvSpPr>
          <p:cNvPr id="55301" name="Text Box 27"/>
          <p:cNvSpPr txBox="1"/>
          <p:nvPr/>
        </p:nvSpPr>
        <p:spPr>
          <a:xfrm>
            <a:off x="395288" y="4797425"/>
            <a:ext cx="8280400" cy="866140"/>
          </a:xfrm>
          <a:prstGeom prst="rect">
            <a:avLst/>
          </a:prstGeom>
          <a:noFill/>
          <a:ln w="9525">
            <a:noFill/>
          </a:ln>
        </p:spPr>
        <p:txBody>
          <a:bodyPr>
            <a:spAutoFit/>
          </a:bodyPr>
          <a:lstStyle/>
          <a:p>
            <a:pPr lvl="0" eaLnBrk="1" hangingPunct="1">
              <a:spcBef>
                <a:spcPct val="50000"/>
              </a:spcBef>
            </a:pPr>
            <a:r>
              <a:rPr lang="zh-CN" altLang="en-US" sz="2400" dirty="0">
                <a:latin typeface="Times New Roman" panose="02020603050405020304" pitchFamily="18" charset="0"/>
                <a:ea typeface="宋体" panose="02010600030101010101" pitchFamily="2" charset="-122"/>
              </a:rPr>
              <a:t>查询问题：查找至少有一门功课成绩在</a:t>
            </a:r>
            <a:r>
              <a:rPr lang="en-US" altLang="zh-CN" sz="2400">
                <a:latin typeface="Times New Roman" panose="02020603050405020304" pitchFamily="18" charset="0"/>
                <a:ea typeface="宋体" panose="02010600030101010101" pitchFamily="2" charset="-122"/>
              </a:rPr>
              <a:t>90</a:t>
            </a:r>
            <a:r>
              <a:rPr lang="zh-CN" altLang="en-US" sz="2400" dirty="0">
                <a:latin typeface="Times New Roman" panose="02020603050405020304" pitchFamily="18" charset="0"/>
                <a:ea typeface="宋体" panose="02010600030101010101" pitchFamily="2" charset="-122"/>
              </a:rPr>
              <a:t>分以上的男生姓名</a:t>
            </a:r>
          </a:p>
          <a:p>
            <a:pPr lvl="0" eaLnBrk="1" hangingPunct="1">
              <a:lnSpc>
                <a:spcPct val="90000"/>
              </a:lnSpc>
              <a:spcBef>
                <a:spcPct val="20000"/>
              </a:spcBef>
            </a:pPr>
            <a:r>
              <a:rPr lang="zh-CN" altLang="en-US" sz="2400" b="0" dirty="0">
                <a:latin typeface="Times New Roman" panose="02020603050405020304" pitchFamily="18" charset="0"/>
                <a:ea typeface="宋体" panose="02010600030101010101" pitchFamily="2" charset="-122"/>
                <a:sym typeface="Symbol" panose="05050102010706020507" pitchFamily="18" charset="2"/>
              </a:rPr>
              <a:t></a:t>
            </a:r>
            <a:r>
              <a:rPr lang="en-US" altLang="zh-CN" sz="2400" b="0" baseline="-25000">
                <a:latin typeface="Times New Roman" panose="02020603050405020304" pitchFamily="18" charset="0"/>
                <a:ea typeface="宋体" panose="02010600030101010101" pitchFamily="2" charset="-122"/>
                <a:sym typeface="Symbol" panose="05050102010706020507" pitchFamily="18" charset="2"/>
              </a:rPr>
              <a:t>SNAME</a:t>
            </a:r>
            <a:r>
              <a:rPr lang="en-US" altLang="zh-CN" sz="2400" b="0">
                <a:latin typeface="Times New Roman" panose="02020603050405020304" pitchFamily="18" charset="0"/>
                <a:ea typeface="宋体" panose="02010600030101010101" pitchFamily="2" charset="-122"/>
                <a:sym typeface="Symbol" panose="05050102010706020507" pitchFamily="18" charset="2"/>
              </a:rPr>
              <a:t>(</a:t>
            </a:r>
            <a:r>
              <a:rPr lang="en-US" altLang="zh-CN" sz="2400" b="0" baseline="-25000">
                <a:latin typeface="Times New Roman" panose="02020603050405020304" pitchFamily="18" charset="0"/>
                <a:ea typeface="宋体" panose="02010600030101010101" pitchFamily="2" charset="-122"/>
                <a:sym typeface="Symbol" panose="05050102010706020507" pitchFamily="18" charset="2"/>
              </a:rPr>
              <a:t>SEX=‘M’ and GRADE&gt;90</a:t>
            </a:r>
            <a:r>
              <a:rPr lang="en-US" altLang="zh-CN" sz="2400" b="0">
                <a:latin typeface="Times New Roman" panose="02020603050405020304" pitchFamily="18" charset="0"/>
                <a:ea typeface="宋体" panose="02010600030101010101" pitchFamily="2" charset="-122"/>
                <a:sym typeface="Symbol" panose="05050102010706020507" pitchFamily="18" charset="2"/>
              </a:rPr>
              <a:t>(</a:t>
            </a:r>
            <a:r>
              <a:rPr lang="en-US" altLang="zh-CN" sz="2400" b="0" baseline="-25000">
                <a:latin typeface="Times New Roman" panose="02020603050405020304" pitchFamily="18" charset="0"/>
                <a:ea typeface="宋体" panose="02010600030101010101" pitchFamily="2" charset="-122"/>
                <a:sym typeface="Symbol" panose="05050102010706020507" pitchFamily="18" charset="2"/>
              </a:rPr>
              <a:t>S.S #=SC.s#</a:t>
            </a:r>
            <a:r>
              <a:rPr lang="en-US" altLang="zh-CN" sz="2400" b="0">
                <a:latin typeface="Times New Roman" panose="02020603050405020304" pitchFamily="18" charset="0"/>
                <a:ea typeface="宋体" panose="02010600030101010101" pitchFamily="2" charset="-122"/>
                <a:sym typeface="Symbol" panose="05050102010706020507" pitchFamily="18" charset="2"/>
              </a:rPr>
              <a:t> (S</a:t>
            </a:r>
            <a:r>
              <a:rPr lang="en-US" altLang="en-US" sz="2400" b="0">
                <a:latin typeface="Times New Roman" panose="02020603050405020304" pitchFamily="18" charset="0"/>
                <a:ea typeface="宋体" panose="02010600030101010101" pitchFamily="2" charset="-122"/>
                <a:sym typeface="Symbol" panose="05050102010706020507" pitchFamily="18" charset="2"/>
              </a:rPr>
              <a:t>×</a:t>
            </a:r>
            <a:r>
              <a:rPr lang="en-US" altLang="zh-CN" sz="2400" b="0">
                <a:latin typeface="Times New Roman" panose="02020603050405020304" pitchFamily="18" charset="0"/>
                <a:ea typeface="宋体" panose="02010600030101010101" pitchFamily="2" charset="-122"/>
                <a:sym typeface="Symbol" panose="05050102010706020507" pitchFamily="18" charset="2"/>
              </a:rPr>
              <a:t>SC)))</a:t>
            </a:r>
            <a:endParaRPr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p:nvPr/>
        </p:nvGrpSpPr>
        <p:grpSpPr>
          <a:xfrm>
            <a:off x="179388" y="188913"/>
            <a:ext cx="6121400" cy="960437"/>
            <a:chOff x="113" y="119"/>
            <a:chExt cx="3856" cy="605"/>
          </a:xfrm>
        </p:grpSpPr>
        <p:sp>
          <p:nvSpPr>
            <p:cNvPr id="56376" name="Text Box 3"/>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4.2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查询优化处理举例</a:t>
              </a:r>
            </a:p>
          </p:txBody>
        </p:sp>
        <p:sp>
          <p:nvSpPr>
            <p:cNvPr id="56377" name="Line 4"/>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56378" name="Text Box 5"/>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4 </a:t>
              </a:r>
              <a:r>
                <a:rPr lang="zh-CN" altLang="en-US" sz="2400" dirty="0">
                  <a:latin typeface="宋体" panose="02010600030101010101" pitchFamily="2" charset="-122"/>
                  <a:ea typeface="宋体" panose="02010600030101010101" pitchFamily="2" charset="-122"/>
                </a:rPr>
                <a:t>基于关系代数等价变换的查询优化处理</a:t>
              </a:r>
            </a:p>
          </p:txBody>
        </p:sp>
        <p:sp>
          <p:nvSpPr>
            <p:cNvPr id="56379" name="Line 6"/>
            <p:cNvSpPr/>
            <p:nvPr/>
          </p:nvSpPr>
          <p:spPr>
            <a:xfrm>
              <a:off x="158" y="391"/>
              <a:ext cx="3675" cy="0"/>
            </a:xfrm>
            <a:prstGeom prst="line">
              <a:avLst/>
            </a:prstGeom>
            <a:ln w="19050" cap="flat" cmpd="sng">
              <a:solidFill>
                <a:srgbClr val="FF9900"/>
              </a:solidFill>
              <a:prstDash val="solid"/>
              <a:headEnd type="none" w="med" len="med"/>
              <a:tailEnd type="none" w="med" len="med"/>
            </a:ln>
          </p:spPr>
        </p:sp>
      </p:grpSp>
      <p:grpSp>
        <p:nvGrpSpPr>
          <p:cNvPr id="56323" name="Group 79"/>
          <p:cNvGrpSpPr/>
          <p:nvPr/>
        </p:nvGrpSpPr>
        <p:grpSpPr>
          <a:xfrm>
            <a:off x="228600" y="941388"/>
            <a:ext cx="8991600" cy="5943600"/>
            <a:chOff x="144" y="593"/>
            <a:chExt cx="5664" cy="3744"/>
          </a:xfrm>
        </p:grpSpPr>
        <p:sp>
          <p:nvSpPr>
            <p:cNvPr id="56324" name="Text Box 26"/>
            <p:cNvSpPr txBox="1"/>
            <p:nvPr/>
          </p:nvSpPr>
          <p:spPr>
            <a:xfrm>
              <a:off x="1152" y="593"/>
              <a:ext cx="768"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56325" name="Text Box 27"/>
            <p:cNvSpPr txBox="1"/>
            <p:nvPr/>
          </p:nvSpPr>
          <p:spPr>
            <a:xfrm>
              <a:off x="1392" y="833"/>
              <a:ext cx="864"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SNAME</a:t>
              </a:r>
              <a:endParaRPr lang="en-US" altLang="zh-CN" sz="2400" b="0">
                <a:latin typeface="Times New Roman" panose="02020603050405020304" pitchFamily="18" charset="0"/>
                <a:ea typeface="宋体" panose="02010600030101010101" pitchFamily="2" charset="-122"/>
              </a:endParaRPr>
            </a:p>
          </p:txBody>
        </p:sp>
        <p:sp>
          <p:nvSpPr>
            <p:cNvPr id="56326" name="Text Box 28"/>
            <p:cNvSpPr txBox="1"/>
            <p:nvPr/>
          </p:nvSpPr>
          <p:spPr>
            <a:xfrm>
              <a:off x="1536" y="1303"/>
              <a:ext cx="103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S.S#=SC.S#</a:t>
              </a:r>
              <a:endParaRPr lang="en-US" altLang="zh-CN" sz="2000" b="0">
                <a:latin typeface="Times New Roman" panose="02020603050405020304" pitchFamily="18" charset="0"/>
                <a:ea typeface="宋体" panose="02010600030101010101" pitchFamily="2" charset="-122"/>
              </a:endParaRPr>
            </a:p>
          </p:txBody>
        </p:sp>
        <p:sp>
          <p:nvSpPr>
            <p:cNvPr id="56327" name="Text Box 29"/>
            <p:cNvSpPr txBox="1"/>
            <p:nvPr/>
          </p:nvSpPr>
          <p:spPr>
            <a:xfrm>
              <a:off x="4344" y="1331"/>
              <a:ext cx="103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S.S#=SC.S#</a:t>
              </a:r>
              <a:endParaRPr lang="en-US" altLang="zh-CN" sz="2000" b="0">
                <a:latin typeface="Times New Roman" panose="02020603050405020304" pitchFamily="18" charset="0"/>
                <a:ea typeface="宋体" panose="02010600030101010101" pitchFamily="2" charset="-122"/>
              </a:endParaRPr>
            </a:p>
          </p:txBody>
        </p:sp>
        <p:sp>
          <p:nvSpPr>
            <p:cNvPr id="56328" name="Text Box 30"/>
            <p:cNvSpPr txBox="1"/>
            <p:nvPr/>
          </p:nvSpPr>
          <p:spPr>
            <a:xfrm>
              <a:off x="144" y="1793"/>
              <a:ext cx="768"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56329" name="Text Box 31"/>
            <p:cNvSpPr txBox="1"/>
            <p:nvPr/>
          </p:nvSpPr>
          <p:spPr>
            <a:xfrm>
              <a:off x="384" y="2033"/>
              <a:ext cx="1008"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 SNAME</a:t>
              </a:r>
              <a:endParaRPr lang="en-US" altLang="zh-CN" sz="2400" b="0">
                <a:latin typeface="Times New Roman" panose="02020603050405020304" pitchFamily="18" charset="0"/>
                <a:ea typeface="宋体" panose="02010600030101010101" pitchFamily="2" charset="-122"/>
              </a:endParaRPr>
            </a:p>
          </p:txBody>
        </p:sp>
        <p:sp>
          <p:nvSpPr>
            <p:cNvPr id="56330" name="Text Box 32"/>
            <p:cNvSpPr txBox="1"/>
            <p:nvPr/>
          </p:nvSpPr>
          <p:spPr>
            <a:xfrm>
              <a:off x="3096" y="1793"/>
              <a:ext cx="768"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56331" name="Text Box 33"/>
            <p:cNvSpPr txBox="1"/>
            <p:nvPr/>
          </p:nvSpPr>
          <p:spPr>
            <a:xfrm>
              <a:off x="3360" y="2081"/>
              <a:ext cx="1008"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 SNAME</a:t>
              </a:r>
              <a:endParaRPr lang="en-US" altLang="zh-CN" sz="2400" b="0">
                <a:latin typeface="Times New Roman" panose="02020603050405020304" pitchFamily="18" charset="0"/>
                <a:ea typeface="宋体" panose="02010600030101010101" pitchFamily="2" charset="-122"/>
              </a:endParaRPr>
            </a:p>
          </p:txBody>
        </p:sp>
        <p:sp>
          <p:nvSpPr>
            <p:cNvPr id="56332" name="Text Box 34"/>
            <p:cNvSpPr txBox="1"/>
            <p:nvPr/>
          </p:nvSpPr>
          <p:spPr>
            <a:xfrm>
              <a:off x="1536" y="1745"/>
              <a:ext cx="384" cy="519"/>
            </a:xfrm>
            <a:prstGeom prst="rect">
              <a:avLst/>
            </a:prstGeom>
            <a:noFill/>
            <a:ln w="9525">
              <a:noFill/>
            </a:ln>
          </p:spPr>
          <p:txBody>
            <a:bodyPr>
              <a:spAutoFit/>
            </a:bodyPr>
            <a:lstStyle/>
            <a:p>
              <a:pPr lvl="0" eaLnBrk="1" hangingPunct="1">
                <a:spcBef>
                  <a:spcPct val="50000"/>
                </a:spcBef>
              </a:pPr>
              <a:r>
                <a:rPr lang="en-US" altLang="zh-CN" sz="4800">
                  <a:latin typeface="Times New Roman" panose="02020603050405020304" pitchFamily="18" charset="0"/>
                  <a:ea typeface="宋体" panose="02010600030101010101" pitchFamily="2" charset="-122"/>
                  <a:sym typeface="Symbol" panose="05050102010706020507" pitchFamily="18" charset="2"/>
                </a:rPr>
                <a:t></a:t>
              </a:r>
              <a:endParaRPr lang="en-US" altLang="zh-CN" sz="4800">
                <a:latin typeface="Times New Roman" panose="02020603050405020304" pitchFamily="18" charset="0"/>
                <a:ea typeface="宋体" panose="02010600030101010101" pitchFamily="2" charset="-122"/>
              </a:endParaRPr>
            </a:p>
          </p:txBody>
        </p:sp>
        <p:sp>
          <p:nvSpPr>
            <p:cNvPr id="56333" name="Text Box 35"/>
            <p:cNvSpPr txBox="1"/>
            <p:nvPr/>
          </p:nvSpPr>
          <p:spPr>
            <a:xfrm>
              <a:off x="1728" y="2033"/>
              <a:ext cx="1056"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GRADE&gt;90</a:t>
              </a:r>
              <a:endParaRPr lang="en-US" altLang="zh-CN" sz="2000" b="0">
                <a:latin typeface="Times New Roman" panose="02020603050405020304" pitchFamily="18" charset="0"/>
                <a:ea typeface="宋体" panose="02010600030101010101" pitchFamily="2" charset="-122"/>
              </a:endParaRPr>
            </a:p>
          </p:txBody>
        </p:sp>
        <p:sp>
          <p:nvSpPr>
            <p:cNvPr id="56334" name="Text Box 36"/>
            <p:cNvSpPr txBox="1"/>
            <p:nvPr/>
          </p:nvSpPr>
          <p:spPr>
            <a:xfrm>
              <a:off x="4416" y="1822"/>
              <a:ext cx="384" cy="519"/>
            </a:xfrm>
            <a:prstGeom prst="rect">
              <a:avLst/>
            </a:prstGeom>
            <a:noFill/>
            <a:ln w="9525">
              <a:noFill/>
            </a:ln>
          </p:spPr>
          <p:txBody>
            <a:bodyPr>
              <a:spAutoFit/>
            </a:bodyPr>
            <a:lstStyle/>
            <a:p>
              <a:pPr lvl="0" eaLnBrk="1" hangingPunct="1">
                <a:spcBef>
                  <a:spcPct val="50000"/>
                </a:spcBef>
              </a:pPr>
              <a:r>
                <a:rPr lang="en-US" altLang="zh-CN" sz="4800">
                  <a:latin typeface="Times New Roman" panose="02020603050405020304" pitchFamily="18" charset="0"/>
                  <a:ea typeface="宋体" panose="02010600030101010101" pitchFamily="2" charset="-122"/>
                  <a:sym typeface="Symbol" panose="05050102010706020507" pitchFamily="18" charset="2"/>
                </a:rPr>
                <a:t></a:t>
              </a:r>
              <a:endParaRPr lang="en-US" altLang="zh-CN" sz="4800">
                <a:latin typeface="Times New Roman" panose="02020603050405020304" pitchFamily="18" charset="0"/>
                <a:ea typeface="宋体" panose="02010600030101010101" pitchFamily="2" charset="-122"/>
              </a:endParaRPr>
            </a:p>
          </p:txBody>
        </p:sp>
        <p:sp>
          <p:nvSpPr>
            <p:cNvPr id="56335" name="Text Box 37"/>
            <p:cNvSpPr txBox="1"/>
            <p:nvPr/>
          </p:nvSpPr>
          <p:spPr>
            <a:xfrm>
              <a:off x="4608" y="2110"/>
              <a:ext cx="1056"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GRADE&gt;90</a:t>
              </a:r>
              <a:endParaRPr lang="en-US" altLang="zh-CN" sz="2000" b="0">
                <a:latin typeface="Times New Roman" panose="02020603050405020304" pitchFamily="18" charset="0"/>
                <a:ea typeface="宋体" panose="02010600030101010101" pitchFamily="2" charset="-122"/>
              </a:endParaRPr>
            </a:p>
          </p:txBody>
        </p:sp>
        <p:sp>
          <p:nvSpPr>
            <p:cNvPr id="56336" name="Text Box 38"/>
            <p:cNvSpPr txBox="1"/>
            <p:nvPr/>
          </p:nvSpPr>
          <p:spPr>
            <a:xfrm>
              <a:off x="3888" y="622"/>
              <a:ext cx="768"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56337" name="Text Box 39"/>
            <p:cNvSpPr txBox="1"/>
            <p:nvPr/>
          </p:nvSpPr>
          <p:spPr>
            <a:xfrm>
              <a:off x="4128" y="862"/>
              <a:ext cx="864"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SNAME</a:t>
              </a:r>
              <a:endParaRPr lang="en-US" altLang="zh-CN" sz="2400" b="0">
                <a:latin typeface="Times New Roman" panose="02020603050405020304" pitchFamily="18" charset="0"/>
                <a:ea typeface="宋体" panose="02010600030101010101" pitchFamily="2" charset="-122"/>
              </a:endParaRPr>
            </a:p>
          </p:txBody>
        </p:sp>
        <p:sp>
          <p:nvSpPr>
            <p:cNvPr id="56338" name="Text Box 40"/>
            <p:cNvSpPr txBox="1"/>
            <p:nvPr/>
          </p:nvSpPr>
          <p:spPr>
            <a:xfrm>
              <a:off x="192" y="2398"/>
              <a:ext cx="384" cy="519"/>
            </a:xfrm>
            <a:prstGeom prst="rect">
              <a:avLst/>
            </a:prstGeom>
            <a:noFill/>
            <a:ln w="9525">
              <a:noFill/>
            </a:ln>
          </p:spPr>
          <p:txBody>
            <a:bodyPr>
              <a:spAutoFit/>
            </a:bodyPr>
            <a:lstStyle/>
            <a:p>
              <a:pPr lvl="0" eaLnBrk="1" hangingPunct="1">
                <a:spcBef>
                  <a:spcPct val="50000"/>
                </a:spcBef>
              </a:pPr>
              <a:r>
                <a:rPr lang="en-US" altLang="zh-CN" sz="4800">
                  <a:latin typeface="Times New Roman" panose="02020603050405020304" pitchFamily="18" charset="0"/>
                  <a:ea typeface="宋体" panose="02010600030101010101" pitchFamily="2" charset="-122"/>
                  <a:sym typeface="Symbol" panose="05050102010706020507" pitchFamily="18" charset="2"/>
                </a:rPr>
                <a:t></a:t>
              </a:r>
              <a:endParaRPr lang="en-US" altLang="zh-CN" sz="4800">
                <a:latin typeface="Times New Roman" panose="02020603050405020304" pitchFamily="18" charset="0"/>
                <a:ea typeface="宋体" panose="02010600030101010101" pitchFamily="2" charset="-122"/>
              </a:endParaRPr>
            </a:p>
          </p:txBody>
        </p:sp>
        <p:sp>
          <p:nvSpPr>
            <p:cNvPr id="56339" name="Text Box 41"/>
            <p:cNvSpPr txBox="1"/>
            <p:nvPr/>
          </p:nvSpPr>
          <p:spPr>
            <a:xfrm>
              <a:off x="384" y="2667"/>
              <a:ext cx="1056"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SEX=‘M’</a:t>
              </a:r>
              <a:endParaRPr lang="en-US" altLang="zh-CN" sz="2000" b="0">
                <a:latin typeface="Times New Roman" panose="02020603050405020304" pitchFamily="18" charset="0"/>
                <a:ea typeface="宋体" panose="02010600030101010101" pitchFamily="2" charset="-122"/>
              </a:endParaRPr>
            </a:p>
          </p:txBody>
        </p:sp>
        <p:sp>
          <p:nvSpPr>
            <p:cNvPr id="56340" name="Text Box 42"/>
            <p:cNvSpPr txBox="1"/>
            <p:nvPr/>
          </p:nvSpPr>
          <p:spPr>
            <a:xfrm>
              <a:off x="432" y="3281"/>
              <a:ext cx="528"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S</a:t>
              </a:r>
              <a:endParaRPr lang="en-US" altLang="zh-CN" sz="2400" b="0">
                <a:latin typeface="Times New Roman" panose="02020603050405020304" pitchFamily="18" charset="0"/>
                <a:ea typeface="宋体" panose="02010600030101010101" pitchFamily="2" charset="-122"/>
              </a:endParaRPr>
            </a:p>
          </p:txBody>
        </p:sp>
        <p:sp>
          <p:nvSpPr>
            <p:cNvPr id="56341" name="Text Box 43"/>
            <p:cNvSpPr txBox="1"/>
            <p:nvPr/>
          </p:nvSpPr>
          <p:spPr>
            <a:xfrm>
              <a:off x="1920" y="2667"/>
              <a:ext cx="576"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 SC</a:t>
              </a:r>
              <a:endParaRPr lang="en-US" altLang="zh-CN" sz="2400" b="0">
                <a:latin typeface="Times New Roman" panose="02020603050405020304" pitchFamily="18" charset="0"/>
                <a:ea typeface="宋体" panose="02010600030101010101" pitchFamily="2" charset="-122"/>
              </a:endParaRPr>
            </a:p>
          </p:txBody>
        </p:sp>
        <p:sp>
          <p:nvSpPr>
            <p:cNvPr id="56342" name="Text Box 44"/>
            <p:cNvSpPr txBox="1"/>
            <p:nvPr/>
          </p:nvSpPr>
          <p:spPr>
            <a:xfrm>
              <a:off x="3216" y="2398"/>
              <a:ext cx="384" cy="519"/>
            </a:xfrm>
            <a:prstGeom prst="rect">
              <a:avLst/>
            </a:prstGeom>
            <a:noFill/>
            <a:ln w="9525">
              <a:noFill/>
            </a:ln>
          </p:spPr>
          <p:txBody>
            <a:bodyPr>
              <a:spAutoFit/>
            </a:bodyPr>
            <a:lstStyle/>
            <a:p>
              <a:pPr lvl="0" eaLnBrk="1" hangingPunct="1">
                <a:spcBef>
                  <a:spcPct val="50000"/>
                </a:spcBef>
              </a:pPr>
              <a:r>
                <a:rPr lang="en-US" altLang="zh-CN" sz="4800">
                  <a:latin typeface="Times New Roman" panose="02020603050405020304" pitchFamily="18" charset="0"/>
                  <a:ea typeface="宋体" panose="02010600030101010101" pitchFamily="2" charset="-122"/>
                  <a:sym typeface="Symbol" panose="05050102010706020507" pitchFamily="18" charset="2"/>
                </a:rPr>
                <a:t></a:t>
              </a:r>
              <a:endParaRPr lang="en-US" altLang="zh-CN" sz="4800">
                <a:latin typeface="Times New Roman" panose="02020603050405020304" pitchFamily="18" charset="0"/>
                <a:ea typeface="宋体" panose="02010600030101010101" pitchFamily="2" charset="-122"/>
              </a:endParaRPr>
            </a:p>
          </p:txBody>
        </p:sp>
        <p:sp>
          <p:nvSpPr>
            <p:cNvPr id="56343" name="Text Box 45"/>
            <p:cNvSpPr txBox="1"/>
            <p:nvPr/>
          </p:nvSpPr>
          <p:spPr>
            <a:xfrm>
              <a:off x="3408" y="2667"/>
              <a:ext cx="1056"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SEX=‘M’</a:t>
              </a:r>
              <a:endParaRPr lang="en-US" altLang="zh-CN" sz="2000" b="0">
                <a:latin typeface="Times New Roman" panose="02020603050405020304" pitchFamily="18" charset="0"/>
                <a:ea typeface="宋体" panose="02010600030101010101" pitchFamily="2" charset="-122"/>
              </a:endParaRPr>
            </a:p>
          </p:txBody>
        </p:sp>
        <p:sp>
          <p:nvSpPr>
            <p:cNvPr id="56344" name="Text Box 46"/>
            <p:cNvSpPr txBox="1"/>
            <p:nvPr/>
          </p:nvSpPr>
          <p:spPr>
            <a:xfrm>
              <a:off x="3480" y="3175"/>
              <a:ext cx="360"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 U</a:t>
              </a:r>
            </a:p>
          </p:txBody>
        </p:sp>
        <p:sp>
          <p:nvSpPr>
            <p:cNvPr id="56345" name="Text Box 47"/>
            <p:cNvSpPr txBox="1"/>
            <p:nvPr/>
          </p:nvSpPr>
          <p:spPr>
            <a:xfrm>
              <a:off x="2808" y="3665"/>
              <a:ext cx="648"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      S1</a:t>
              </a:r>
            </a:p>
          </p:txBody>
        </p:sp>
        <p:sp>
          <p:nvSpPr>
            <p:cNvPr id="56346" name="Text Box 48"/>
            <p:cNvSpPr txBox="1"/>
            <p:nvPr/>
          </p:nvSpPr>
          <p:spPr>
            <a:xfrm>
              <a:off x="2736" y="3809"/>
              <a:ext cx="91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[SEX=‘M’]</a:t>
              </a:r>
            </a:p>
          </p:txBody>
        </p:sp>
        <p:sp>
          <p:nvSpPr>
            <p:cNvPr id="56347" name="Text Box 49"/>
            <p:cNvSpPr txBox="1"/>
            <p:nvPr/>
          </p:nvSpPr>
          <p:spPr>
            <a:xfrm>
              <a:off x="3624" y="3665"/>
              <a:ext cx="648"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      S2</a:t>
              </a:r>
            </a:p>
          </p:txBody>
        </p:sp>
        <p:sp>
          <p:nvSpPr>
            <p:cNvPr id="56348" name="Text Box 50"/>
            <p:cNvSpPr txBox="1"/>
            <p:nvPr/>
          </p:nvSpPr>
          <p:spPr>
            <a:xfrm>
              <a:off x="3552" y="3809"/>
              <a:ext cx="91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[SEX=‘F’]</a:t>
              </a:r>
            </a:p>
          </p:txBody>
        </p:sp>
        <p:sp>
          <p:nvSpPr>
            <p:cNvPr id="56349" name="Text Box 51"/>
            <p:cNvSpPr txBox="1"/>
            <p:nvPr/>
          </p:nvSpPr>
          <p:spPr>
            <a:xfrm>
              <a:off x="4800" y="2637"/>
              <a:ext cx="360"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 U</a:t>
              </a:r>
            </a:p>
          </p:txBody>
        </p:sp>
        <p:sp>
          <p:nvSpPr>
            <p:cNvPr id="56350" name="Text Box 52"/>
            <p:cNvSpPr txBox="1"/>
            <p:nvPr/>
          </p:nvSpPr>
          <p:spPr>
            <a:xfrm>
              <a:off x="4152" y="3127"/>
              <a:ext cx="648"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      SC1</a:t>
              </a:r>
            </a:p>
          </p:txBody>
        </p:sp>
        <p:sp>
          <p:nvSpPr>
            <p:cNvPr id="56351" name="Text Box 53"/>
            <p:cNvSpPr txBox="1"/>
            <p:nvPr/>
          </p:nvSpPr>
          <p:spPr>
            <a:xfrm>
              <a:off x="4080" y="3271"/>
              <a:ext cx="91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[C#</a:t>
              </a:r>
              <a:r>
                <a:rPr lang="en-US" altLang="zh-CN"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rPr>
                <a:t>‘C20’]</a:t>
              </a:r>
            </a:p>
          </p:txBody>
        </p:sp>
        <p:sp>
          <p:nvSpPr>
            <p:cNvPr id="56352" name="Text Box 54"/>
            <p:cNvSpPr txBox="1"/>
            <p:nvPr/>
          </p:nvSpPr>
          <p:spPr>
            <a:xfrm>
              <a:off x="4968" y="3127"/>
              <a:ext cx="648" cy="251"/>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      SC2</a:t>
              </a:r>
            </a:p>
          </p:txBody>
        </p:sp>
        <p:sp>
          <p:nvSpPr>
            <p:cNvPr id="56353" name="Text Box 55"/>
            <p:cNvSpPr txBox="1"/>
            <p:nvPr/>
          </p:nvSpPr>
          <p:spPr>
            <a:xfrm>
              <a:off x="4896" y="3271"/>
              <a:ext cx="91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[C#&gt;’C20’]</a:t>
              </a:r>
            </a:p>
          </p:txBody>
        </p:sp>
        <p:sp>
          <p:nvSpPr>
            <p:cNvPr id="56354" name="Line 56"/>
            <p:cNvSpPr/>
            <p:nvPr/>
          </p:nvSpPr>
          <p:spPr>
            <a:xfrm>
              <a:off x="1372" y="1083"/>
              <a:ext cx="0" cy="220"/>
            </a:xfrm>
            <a:prstGeom prst="line">
              <a:avLst/>
            </a:prstGeom>
            <a:ln w="9525" cap="flat" cmpd="sng">
              <a:solidFill>
                <a:schemeClr val="bg1"/>
              </a:solidFill>
              <a:prstDash val="solid"/>
              <a:headEnd type="none" w="med" len="med"/>
              <a:tailEnd type="none" w="med" len="med"/>
            </a:ln>
          </p:spPr>
        </p:sp>
        <p:sp>
          <p:nvSpPr>
            <p:cNvPr id="56355" name="Line 57"/>
            <p:cNvSpPr/>
            <p:nvPr/>
          </p:nvSpPr>
          <p:spPr>
            <a:xfrm flipH="1">
              <a:off x="690" y="1553"/>
              <a:ext cx="672" cy="480"/>
            </a:xfrm>
            <a:prstGeom prst="line">
              <a:avLst/>
            </a:prstGeom>
            <a:ln w="9525" cap="flat" cmpd="sng">
              <a:solidFill>
                <a:schemeClr val="bg1"/>
              </a:solidFill>
              <a:prstDash val="solid"/>
              <a:headEnd type="none" w="med" len="med"/>
              <a:tailEnd type="none" w="med" len="med"/>
            </a:ln>
          </p:spPr>
        </p:sp>
        <p:sp>
          <p:nvSpPr>
            <p:cNvPr id="56356" name="Line 58"/>
            <p:cNvSpPr/>
            <p:nvPr/>
          </p:nvSpPr>
          <p:spPr>
            <a:xfrm>
              <a:off x="1392" y="1553"/>
              <a:ext cx="720" cy="480"/>
            </a:xfrm>
            <a:prstGeom prst="line">
              <a:avLst/>
            </a:prstGeom>
            <a:ln w="9525" cap="flat" cmpd="sng">
              <a:solidFill>
                <a:schemeClr val="bg1"/>
              </a:solidFill>
              <a:prstDash val="solid"/>
              <a:headEnd type="none" w="med" len="med"/>
              <a:tailEnd type="none" w="med" len="med"/>
            </a:ln>
          </p:spPr>
        </p:sp>
        <p:sp>
          <p:nvSpPr>
            <p:cNvPr id="56357" name="Line 59"/>
            <p:cNvSpPr/>
            <p:nvPr/>
          </p:nvSpPr>
          <p:spPr>
            <a:xfrm>
              <a:off x="690" y="2283"/>
              <a:ext cx="0" cy="354"/>
            </a:xfrm>
            <a:prstGeom prst="line">
              <a:avLst/>
            </a:prstGeom>
            <a:ln w="9525" cap="flat" cmpd="sng">
              <a:solidFill>
                <a:schemeClr val="bg1"/>
              </a:solidFill>
              <a:prstDash val="solid"/>
              <a:headEnd type="none" w="med" len="med"/>
              <a:tailEnd type="none" w="med" len="med"/>
            </a:ln>
          </p:spPr>
        </p:sp>
        <p:sp>
          <p:nvSpPr>
            <p:cNvPr id="56358" name="Line 60"/>
            <p:cNvSpPr/>
            <p:nvPr/>
          </p:nvSpPr>
          <p:spPr>
            <a:xfrm>
              <a:off x="2112" y="2312"/>
              <a:ext cx="0" cy="355"/>
            </a:xfrm>
            <a:prstGeom prst="line">
              <a:avLst/>
            </a:prstGeom>
            <a:ln w="9525" cap="flat" cmpd="sng">
              <a:solidFill>
                <a:schemeClr val="bg1"/>
              </a:solidFill>
              <a:prstDash val="solid"/>
              <a:headEnd type="none" w="med" len="med"/>
              <a:tailEnd type="none" w="med" len="med"/>
            </a:ln>
          </p:spPr>
        </p:sp>
        <p:sp>
          <p:nvSpPr>
            <p:cNvPr id="56359" name="Line 61"/>
            <p:cNvSpPr/>
            <p:nvPr/>
          </p:nvSpPr>
          <p:spPr>
            <a:xfrm>
              <a:off x="690" y="2917"/>
              <a:ext cx="0" cy="364"/>
            </a:xfrm>
            <a:prstGeom prst="line">
              <a:avLst/>
            </a:prstGeom>
            <a:ln w="9525" cap="flat" cmpd="sng">
              <a:solidFill>
                <a:schemeClr val="bg1"/>
              </a:solidFill>
              <a:prstDash val="solid"/>
              <a:headEnd type="none" w="med" len="med"/>
              <a:tailEnd type="none" w="med" len="med"/>
            </a:ln>
          </p:spPr>
        </p:sp>
        <p:sp>
          <p:nvSpPr>
            <p:cNvPr id="56360" name="Line 63"/>
            <p:cNvSpPr/>
            <p:nvPr/>
          </p:nvSpPr>
          <p:spPr>
            <a:xfrm>
              <a:off x="4154" y="1112"/>
              <a:ext cx="0" cy="220"/>
            </a:xfrm>
            <a:prstGeom prst="line">
              <a:avLst/>
            </a:prstGeom>
            <a:ln w="9525" cap="flat" cmpd="sng">
              <a:solidFill>
                <a:schemeClr val="bg1"/>
              </a:solidFill>
              <a:prstDash val="solid"/>
              <a:headEnd type="none" w="med" len="med"/>
              <a:tailEnd type="none" w="med" len="med"/>
            </a:ln>
          </p:spPr>
        </p:sp>
        <p:sp>
          <p:nvSpPr>
            <p:cNvPr id="56361" name="Line 64"/>
            <p:cNvSpPr/>
            <p:nvPr/>
          </p:nvSpPr>
          <p:spPr>
            <a:xfrm flipH="1">
              <a:off x="3648" y="1581"/>
              <a:ext cx="504" cy="500"/>
            </a:xfrm>
            <a:prstGeom prst="line">
              <a:avLst/>
            </a:prstGeom>
            <a:ln w="9525" cap="flat" cmpd="sng">
              <a:solidFill>
                <a:schemeClr val="bg1"/>
              </a:solidFill>
              <a:prstDash val="solid"/>
              <a:headEnd type="none" w="med" len="med"/>
              <a:tailEnd type="none" w="med" len="med"/>
            </a:ln>
          </p:spPr>
        </p:sp>
        <p:sp>
          <p:nvSpPr>
            <p:cNvPr id="56362" name="Line 65"/>
            <p:cNvSpPr/>
            <p:nvPr/>
          </p:nvSpPr>
          <p:spPr>
            <a:xfrm>
              <a:off x="4154" y="1581"/>
              <a:ext cx="742" cy="500"/>
            </a:xfrm>
            <a:prstGeom prst="line">
              <a:avLst/>
            </a:prstGeom>
            <a:ln w="9525" cap="flat" cmpd="sng">
              <a:solidFill>
                <a:schemeClr val="bg1"/>
              </a:solidFill>
              <a:prstDash val="solid"/>
              <a:headEnd type="none" w="med" len="med"/>
              <a:tailEnd type="none" w="med" len="med"/>
            </a:ln>
          </p:spPr>
        </p:sp>
        <p:sp>
          <p:nvSpPr>
            <p:cNvPr id="56363" name="Line 66"/>
            <p:cNvSpPr/>
            <p:nvPr/>
          </p:nvSpPr>
          <p:spPr>
            <a:xfrm>
              <a:off x="4958" y="2341"/>
              <a:ext cx="0" cy="296"/>
            </a:xfrm>
            <a:prstGeom prst="line">
              <a:avLst/>
            </a:prstGeom>
            <a:ln w="9525" cap="flat" cmpd="sng">
              <a:solidFill>
                <a:schemeClr val="bg1"/>
              </a:solidFill>
              <a:prstDash val="solid"/>
              <a:headEnd type="none" w="med" len="med"/>
              <a:tailEnd type="none" w="med" len="med"/>
            </a:ln>
          </p:spPr>
        </p:sp>
        <p:sp>
          <p:nvSpPr>
            <p:cNvPr id="56364" name="Line 67"/>
            <p:cNvSpPr/>
            <p:nvPr/>
          </p:nvSpPr>
          <p:spPr>
            <a:xfrm>
              <a:off x="3648" y="2341"/>
              <a:ext cx="0" cy="326"/>
            </a:xfrm>
            <a:prstGeom prst="line">
              <a:avLst/>
            </a:prstGeom>
            <a:ln w="9525" cap="flat" cmpd="sng">
              <a:solidFill>
                <a:schemeClr val="bg1"/>
              </a:solidFill>
              <a:prstDash val="solid"/>
              <a:headEnd type="none" w="med" len="med"/>
              <a:tailEnd type="none" w="med" len="med"/>
            </a:ln>
          </p:spPr>
        </p:sp>
        <p:sp>
          <p:nvSpPr>
            <p:cNvPr id="56365" name="Line 68"/>
            <p:cNvSpPr/>
            <p:nvPr/>
          </p:nvSpPr>
          <p:spPr>
            <a:xfrm>
              <a:off x="3648" y="2917"/>
              <a:ext cx="0" cy="258"/>
            </a:xfrm>
            <a:prstGeom prst="line">
              <a:avLst/>
            </a:prstGeom>
            <a:ln w="9525" cap="flat" cmpd="sng">
              <a:solidFill>
                <a:schemeClr val="bg1"/>
              </a:solidFill>
              <a:prstDash val="solid"/>
              <a:headEnd type="none" w="med" len="med"/>
              <a:tailEnd type="none" w="med" len="med"/>
            </a:ln>
          </p:spPr>
        </p:sp>
        <p:sp>
          <p:nvSpPr>
            <p:cNvPr id="56366" name="Line 69"/>
            <p:cNvSpPr/>
            <p:nvPr/>
          </p:nvSpPr>
          <p:spPr>
            <a:xfrm flipH="1">
              <a:off x="3216" y="3377"/>
              <a:ext cx="384" cy="288"/>
            </a:xfrm>
            <a:prstGeom prst="line">
              <a:avLst/>
            </a:prstGeom>
            <a:ln w="9525" cap="flat" cmpd="sng">
              <a:solidFill>
                <a:schemeClr val="bg1"/>
              </a:solidFill>
              <a:prstDash val="solid"/>
              <a:headEnd type="none" w="med" len="med"/>
              <a:tailEnd type="none" w="med" len="med"/>
            </a:ln>
          </p:spPr>
        </p:sp>
        <p:sp>
          <p:nvSpPr>
            <p:cNvPr id="56367" name="Line 70"/>
            <p:cNvSpPr/>
            <p:nvPr/>
          </p:nvSpPr>
          <p:spPr>
            <a:xfrm>
              <a:off x="3672" y="3377"/>
              <a:ext cx="240" cy="288"/>
            </a:xfrm>
            <a:prstGeom prst="line">
              <a:avLst/>
            </a:prstGeom>
            <a:ln w="9525" cap="flat" cmpd="sng">
              <a:solidFill>
                <a:schemeClr val="bg1"/>
              </a:solidFill>
              <a:prstDash val="solid"/>
              <a:headEnd type="none" w="med" len="med"/>
              <a:tailEnd type="none" w="med" len="med"/>
            </a:ln>
          </p:spPr>
        </p:sp>
        <p:sp>
          <p:nvSpPr>
            <p:cNvPr id="56368" name="Line 71"/>
            <p:cNvSpPr/>
            <p:nvPr/>
          </p:nvSpPr>
          <p:spPr>
            <a:xfrm flipH="1">
              <a:off x="4608" y="2887"/>
              <a:ext cx="288" cy="240"/>
            </a:xfrm>
            <a:prstGeom prst="line">
              <a:avLst/>
            </a:prstGeom>
            <a:ln w="9525" cap="flat" cmpd="sng">
              <a:solidFill>
                <a:schemeClr val="bg1"/>
              </a:solidFill>
              <a:prstDash val="solid"/>
              <a:headEnd type="none" w="med" len="med"/>
              <a:tailEnd type="none" w="med" len="med"/>
            </a:ln>
          </p:spPr>
        </p:sp>
        <p:sp>
          <p:nvSpPr>
            <p:cNvPr id="56369" name="Line 72"/>
            <p:cNvSpPr/>
            <p:nvPr/>
          </p:nvSpPr>
          <p:spPr>
            <a:xfrm>
              <a:off x="4992" y="2887"/>
              <a:ext cx="384" cy="240"/>
            </a:xfrm>
            <a:prstGeom prst="line">
              <a:avLst/>
            </a:prstGeom>
            <a:ln w="9525" cap="flat" cmpd="sng">
              <a:solidFill>
                <a:schemeClr val="bg1"/>
              </a:solidFill>
              <a:prstDash val="solid"/>
              <a:headEnd type="none" w="med" len="med"/>
              <a:tailEnd type="none" w="med" len="med"/>
            </a:ln>
          </p:spPr>
        </p:sp>
        <p:sp>
          <p:nvSpPr>
            <p:cNvPr id="56370" name="Text Box 73"/>
            <p:cNvSpPr txBox="1"/>
            <p:nvPr/>
          </p:nvSpPr>
          <p:spPr>
            <a:xfrm>
              <a:off x="384" y="3665"/>
              <a:ext cx="211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(a)</a:t>
              </a:r>
              <a:r>
                <a:rPr lang="zh-CN" altLang="zh-CN" sz="2000" dirty="0">
                  <a:latin typeface="Times New Roman" panose="02020603050405020304" pitchFamily="18" charset="0"/>
                  <a:ea typeface="宋体" panose="02010600030101010101" pitchFamily="2" charset="-122"/>
                </a:rPr>
                <a:t>全局关系上的查询树</a:t>
              </a:r>
              <a:endParaRPr lang="zh-CN" altLang="en-US" sz="2400" b="0" dirty="0">
                <a:latin typeface="Times New Roman" panose="02020603050405020304" pitchFamily="18" charset="0"/>
                <a:ea typeface="宋体" panose="02010600030101010101" pitchFamily="2" charset="-122"/>
              </a:endParaRPr>
            </a:p>
          </p:txBody>
        </p:sp>
        <p:sp>
          <p:nvSpPr>
            <p:cNvPr id="56371" name="Text Box 74"/>
            <p:cNvSpPr txBox="1"/>
            <p:nvPr/>
          </p:nvSpPr>
          <p:spPr>
            <a:xfrm>
              <a:off x="3216" y="4087"/>
              <a:ext cx="211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(b)</a:t>
              </a:r>
              <a:r>
                <a:rPr lang="zh-CN" altLang="zh-CN" sz="2000" dirty="0">
                  <a:latin typeface="Times New Roman" panose="02020603050405020304" pitchFamily="18" charset="0"/>
                  <a:ea typeface="宋体" panose="02010600030101010101" pitchFamily="2" charset="-122"/>
                </a:rPr>
                <a:t>对应片段上的查询树</a:t>
              </a:r>
              <a:endParaRPr lang="zh-CN" altLang="en-US" sz="2400" b="0" dirty="0">
                <a:latin typeface="Times New Roman" panose="02020603050405020304" pitchFamily="18" charset="0"/>
                <a:ea typeface="宋体" panose="02010600030101010101" pitchFamily="2" charset="-122"/>
              </a:endParaRPr>
            </a:p>
          </p:txBody>
        </p:sp>
        <p:sp>
          <p:nvSpPr>
            <p:cNvPr id="56372" name="Line 75"/>
            <p:cNvSpPr/>
            <p:nvPr/>
          </p:nvSpPr>
          <p:spPr>
            <a:xfrm>
              <a:off x="2664" y="1457"/>
              <a:ext cx="984" cy="0"/>
            </a:xfrm>
            <a:prstGeom prst="line">
              <a:avLst/>
            </a:prstGeom>
            <a:ln w="28575" cap="flat" cmpd="sng">
              <a:solidFill>
                <a:schemeClr val="bg1"/>
              </a:solidFill>
              <a:prstDash val="solid"/>
              <a:headEnd type="none" w="med" len="med"/>
              <a:tailEnd type="triangle" w="med" len="med"/>
            </a:ln>
          </p:spPr>
        </p:sp>
        <p:sp>
          <p:nvSpPr>
            <p:cNvPr id="56373" name="Text Box 76"/>
            <p:cNvSpPr txBox="1"/>
            <p:nvPr/>
          </p:nvSpPr>
          <p:spPr>
            <a:xfrm>
              <a:off x="2736" y="1112"/>
              <a:ext cx="744"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变换</a:t>
              </a:r>
              <a:endParaRPr lang="zh-CN" altLang="en-US" sz="2400" b="0" dirty="0">
                <a:latin typeface="Times New Roman" panose="02020603050405020304" pitchFamily="18" charset="0"/>
                <a:ea typeface="宋体" panose="02010600030101010101" pitchFamily="2" charset="-122"/>
              </a:endParaRPr>
            </a:p>
          </p:txBody>
        </p:sp>
        <p:sp>
          <p:nvSpPr>
            <p:cNvPr id="56374" name="Text Box 77"/>
            <p:cNvSpPr txBox="1"/>
            <p:nvPr/>
          </p:nvSpPr>
          <p:spPr>
            <a:xfrm>
              <a:off x="1156" y="1253"/>
              <a:ext cx="409" cy="288"/>
            </a:xfrm>
            <a:prstGeom prst="rect">
              <a:avLst/>
            </a:prstGeom>
            <a:noFill/>
            <a:ln w="9525">
              <a:noFill/>
            </a:ln>
          </p:spPr>
          <p:txBody>
            <a:bodyPr>
              <a:spAutoFit/>
            </a:bodyPr>
            <a:lstStyle/>
            <a:p>
              <a:pPr lvl="0" algn="ctr" eaLnBrk="1" hangingPunct="1">
                <a:spcBef>
                  <a:spcPct val="50000"/>
                </a:spcBef>
              </a:pPr>
              <a:r>
                <a:rPr lang="en-US" altLang="zh-CN" sz="2400">
                  <a:latin typeface="Times New Roman" panose="02020603050405020304" pitchFamily="18" charset="0"/>
                  <a:ea typeface="宋体" panose="02010600030101010101" pitchFamily="2" charset="-122"/>
                </a:rPr>
                <a:t>∞</a:t>
              </a:r>
            </a:p>
          </p:txBody>
        </p:sp>
        <p:sp>
          <p:nvSpPr>
            <p:cNvPr id="56375" name="Text Box 78"/>
            <p:cNvSpPr txBox="1"/>
            <p:nvPr/>
          </p:nvSpPr>
          <p:spPr>
            <a:xfrm>
              <a:off x="3969" y="1298"/>
              <a:ext cx="409" cy="288"/>
            </a:xfrm>
            <a:prstGeom prst="rect">
              <a:avLst/>
            </a:prstGeom>
            <a:noFill/>
            <a:ln w="9525">
              <a:noFill/>
            </a:ln>
          </p:spPr>
          <p:txBody>
            <a:bodyPr>
              <a:spAutoFit/>
            </a:bodyPr>
            <a:lstStyle/>
            <a:p>
              <a:pPr lvl="0" algn="ctr" eaLnBrk="1" hangingPunct="1">
                <a:spcBef>
                  <a:spcPct val="50000"/>
                </a:spcBef>
              </a:pPr>
              <a:r>
                <a:rPr lang="en-US" altLang="zh-CN" sz="2400">
                  <a:latin typeface="Times New Roman" panose="02020603050405020304" pitchFamily="18" charset="0"/>
                  <a:ea typeface="宋体" panose="02010600030101010101" pitchFamily="2" charset="-122"/>
                </a:rPr>
                <a:t>∞</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p:cNvGrpSpPr/>
          <p:nvPr/>
        </p:nvGrpSpPr>
        <p:grpSpPr>
          <a:xfrm>
            <a:off x="179388" y="188913"/>
            <a:ext cx="6121400" cy="960437"/>
            <a:chOff x="113" y="119"/>
            <a:chExt cx="3856" cy="605"/>
          </a:xfrm>
        </p:grpSpPr>
        <p:sp>
          <p:nvSpPr>
            <p:cNvPr id="57412" name="Text Box 3"/>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4.2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查询优化处理举例</a:t>
              </a:r>
            </a:p>
          </p:txBody>
        </p:sp>
        <p:sp>
          <p:nvSpPr>
            <p:cNvPr id="57413" name="Line 4"/>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57414" name="Text Box 5"/>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4 </a:t>
              </a:r>
              <a:r>
                <a:rPr lang="zh-CN" altLang="en-US" sz="2400" dirty="0">
                  <a:latin typeface="宋体" panose="02010600030101010101" pitchFamily="2" charset="-122"/>
                  <a:ea typeface="宋体" panose="02010600030101010101" pitchFamily="2" charset="-122"/>
                </a:rPr>
                <a:t>基于关系代数等价变换的查询优化处理</a:t>
              </a:r>
            </a:p>
          </p:txBody>
        </p:sp>
        <p:sp>
          <p:nvSpPr>
            <p:cNvPr id="57415" name="Line 6"/>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
        <p:nvSpPr>
          <p:cNvPr id="57347" name="Text Box 61"/>
          <p:cNvSpPr txBox="1"/>
          <p:nvPr/>
        </p:nvSpPr>
        <p:spPr>
          <a:xfrm>
            <a:off x="1828800" y="1001713"/>
            <a:ext cx="609600" cy="823912"/>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grpSp>
        <p:nvGrpSpPr>
          <p:cNvPr id="57348" name="Group 128"/>
          <p:cNvGrpSpPr/>
          <p:nvPr/>
        </p:nvGrpSpPr>
        <p:grpSpPr>
          <a:xfrm>
            <a:off x="-76200" y="1047750"/>
            <a:ext cx="9544050" cy="5837238"/>
            <a:chOff x="-48" y="660"/>
            <a:chExt cx="6012" cy="3677"/>
          </a:xfrm>
        </p:grpSpPr>
        <p:sp>
          <p:nvSpPr>
            <p:cNvPr id="57349" name="Text Box 62"/>
            <p:cNvSpPr txBox="1"/>
            <p:nvPr/>
          </p:nvSpPr>
          <p:spPr>
            <a:xfrm>
              <a:off x="1392" y="871"/>
              <a:ext cx="864"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SNAME</a:t>
              </a:r>
              <a:endParaRPr lang="en-US" altLang="zh-CN" sz="2400" b="0">
                <a:latin typeface="Times New Roman" panose="02020603050405020304" pitchFamily="18" charset="0"/>
                <a:ea typeface="宋体" panose="02010600030101010101" pitchFamily="2" charset="-122"/>
              </a:endParaRPr>
            </a:p>
          </p:txBody>
        </p:sp>
        <p:sp>
          <p:nvSpPr>
            <p:cNvPr id="57350" name="Text Box 63"/>
            <p:cNvSpPr txBox="1"/>
            <p:nvPr/>
          </p:nvSpPr>
          <p:spPr>
            <a:xfrm>
              <a:off x="1536" y="1341"/>
              <a:ext cx="103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S.S#=SC.S#</a:t>
              </a:r>
              <a:endParaRPr lang="en-US" altLang="zh-CN" sz="2000" b="0">
                <a:latin typeface="Times New Roman" panose="02020603050405020304" pitchFamily="18" charset="0"/>
                <a:ea typeface="宋体" panose="02010600030101010101" pitchFamily="2" charset="-122"/>
              </a:endParaRPr>
            </a:p>
          </p:txBody>
        </p:sp>
        <p:sp>
          <p:nvSpPr>
            <p:cNvPr id="57351" name="Text Box 64"/>
            <p:cNvSpPr txBox="1"/>
            <p:nvPr/>
          </p:nvSpPr>
          <p:spPr>
            <a:xfrm>
              <a:off x="4932" y="1369"/>
              <a:ext cx="103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S.S#=SC.S#</a:t>
              </a:r>
              <a:endParaRPr lang="en-US" altLang="zh-CN" sz="2000" b="0">
                <a:latin typeface="Times New Roman" panose="02020603050405020304" pitchFamily="18" charset="0"/>
                <a:ea typeface="宋体" panose="02010600030101010101" pitchFamily="2" charset="-122"/>
              </a:endParaRPr>
            </a:p>
          </p:txBody>
        </p:sp>
        <p:sp>
          <p:nvSpPr>
            <p:cNvPr id="57352" name="Text Box 65"/>
            <p:cNvSpPr txBox="1"/>
            <p:nvPr/>
          </p:nvSpPr>
          <p:spPr>
            <a:xfrm>
              <a:off x="-48" y="2205"/>
              <a:ext cx="768"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57353" name="Text Box 66"/>
            <p:cNvSpPr txBox="1"/>
            <p:nvPr/>
          </p:nvSpPr>
          <p:spPr>
            <a:xfrm>
              <a:off x="144" y="2455"/>
              <a:ext cx="1008"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S#, SNAME</a:t>
              </a:r>
              <a:endParaRPr lang="en-US" altLang="zh-CN" sz="2400" b="0">
                <a:latin typeface="Times New Roman" panose="02020603050405020304" pitchFamily="18" charset="0"/>
                <a:ea typeface="宋体" panose="02010600030101010101" pitchFamily="2" charset="-122"/>
              </a:endParaRPr>
            </a:p>
          </p:txBody>
        </p:sp>
        <p:sp>
          <p:nvSpPr>
            <p:cNvPr id="57354" name="Text Box 67"/>
            <p:cNvSpPr txBox="1"/>
            <p:nvPr/>
          </p:nvSpPr>
          <p:spPr>
            <a:xfrm>
              <a:off x="3720" y="1783"/>
              <a:ext cx="768"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57355" name="Text Box 68"/>
            <p:cNvSpPr txBox="1"/>
            <p:nvPr/>
          </p:nvSpPr>
          <p:spPr>
            <a:xfrm>
              <a:off x="3984" y="2071"/>
              <a:ext cx="1008"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 SNAME</a:t>
              </a:r>
              <a:endParaRPr lang="en-US" altLang="zh-CN" sz="2400" b="0">
                <a:latin typeface="Times New Roman" panose="02020603050405020304" pitchFamily="18" charset="0"/>
                <a:ea typeface="宋体" panose="02010600030101010101" pitchFamily="2" charset="-122"/>
              </a:endParaRPr>
            </a:p>
          </p:txBody>
        </p:sp>
        <p:sp>
          <p:nvSpPr>
            <p:cNvPr id="57356" name="Text Box 69"/>
            <p:cNvSpPr txBox="1"/>
            <p:nvPr/>
          </p:nvSpPr>
          <p:spPr>
            <a:xfrm>
              <a:off x="1920" y="2167"/>
              <a:ext cx="384" cy="519"/>
            </a:xfrm>
            <a:prstGeom prst="rect">
              <a:avLst/>
            </a:prstGeom>
            <a:noFill/>
            <a:ln w="9525">
              <a:noFill/>
            </a:ln>
          </p:spPr>
          <p:txBody>
            <a:bodyPr>
              <a:spAutoFit/>
            </a:bodyPr>
            <a:lstStyle/>
            <a:p>
              <a:pPr lvl="0" eaLnBrk="1" hangingPunct="1">
                <a:spcBef>
                  <a:spcPct val="50000"/>
                </a:spcBef>
              </a:pPr>
              <a:r>
                <a:rPr lang="en-US" altLang="zh-CN" sz="4800" dirty="0">
                  <a:latin typeface="Times New Roman" panose="02020603050405020304" pitchFamily="18" charset="0"/>
                  <a:ea typeface="宋体" panose="02010600030101010101" pitchFamily="2" charset="-122"/>
                  <a:sym typeface="Symbol" panose="05050102010706020507" pitchFamily="18" charset="2"/>
                </a:rPr>
                <a:t></a:t>
              </a:r>
              <a:endParaRPr lang="en-US" altLang="zh-CN" sz="4800" dirty="0">
                <a:latin typeface="Times New Roman" panose="02020603050405020304" pitchFamily="18" charset="0"/>
                <a:ea typeface="宋体" panose="02010600030101010101" pitchFamily="2" charset="-122"/>
              </a:endParaRPr>
            </a:p>
          </p:txBody>
        </p:sp>
        <p:sp>
          <p:nvSpPr>
            <p:cNvPr id="57357" name="Text Box 70"/>
            <p:cNvSpPr txBox="1"/>
            <p:nvPr/>
          </p:nvSpPr>
          <p:spPr>
            <a:xfrm>
              <a:off x="2112" y="2455"/>
              <a:ext cx="1056" cy="231"/>
            </a:xfrm>
            <a:prstGeom prst="rect">
              <a:avLst/>
            </a:prstGeom>
            <a:noFill/>
            <a:ln w="9525">
              <a:noFill/>
            </a:ln>
          </p:spPr>
          <p:txBody>
            <a:bodyPr>
              <a:spAutoFit/>
            </a:bodyPr>
            <a:lstStyle/>
            <a:p>
              <a:pPr lvl="0" eaLnBrk="1" hangingPunct="1">
                <a:spcBef>
                  <a:spcPct val="50000"/>
                </a:spcBef>
              </a:pPr>
              <a:r>
                <a:rPr lang="en-US" altLang="zh-CN" dirty="0">
                  <a:latin typeface="Times New Roman" panose="02020603050405020304" pitchFamily="18" charset="0"/>
                  <a:ea typeface="宋体" panose="02010600030101010101" pitchFamily="2" charset="-122"/>
                </a:rPr>
                <a:t>GRADE&gt;90</a:t>
              </a:r>
              <a:endParaRPr lang="en-US" altLang="zh-CN" sz="2000" b="0" dirty="0">
                <a:latin typeface="Times New Roman" panose="02020603050405020304" pitchFamily="18" charset="0"/>
                <a:ea typeface="宋体" panose="02010600030101010101" pitchFamily="2" charset="-122"/>
              </a:endParaRPr>
            </a:p>
          </p:txBody>
        </p:sp>
        <p:sp>
          <p:nvSpPr>
            <p:cNvPr id="57358" name="Text Box 71"/>
            <p:cNvSpPr txBox="1"/>
            <p:nvPr/>
          </p:nvSpPr>
          <p:spPr>
            <a:xfrm>
              <a:off x="4560" y="660"/>
              <a:ext cx="768"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57359" name="Text Box 72"/>
            <p:cNvSpPr txBox="1"/>
            <p:nvPr/>
          </p:nvSpPr>
          <p:spPr>
            <a:xfrm>
              <a:off x="4800" y="900"/>
              <a:ext cx="864"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SNAME</a:t>
              </a:r>
              <a:endParaRPr lang="en-US" altLang="zh-CN" sz="2400" b="0">
                <a:latin typeface="Times New Roman" panose="02020603050405020304" pitchFamily="18" charset="0"/>
                <a:ea typeface="宋体" panose="02010600030101010101" pitchFamily="2" charset="-122"/>
              </a:endParaRPr>
            </a:p>
          </p:txBody>
        </p:sp>
        <p:sp>
          <p:nvSpPr>
            <p:cNvPr id="57360" name="Text Box 73"/>
            <p:cNvSpPr txBox="1"/>
            <p:nvPr/>
          </p:nvSpPr>
          <p:spPr>
            <a:xfrm>
              <a:off x="48" y="2820"/>
              <a:ext cx="297" cy="519"/>
            </a:xfrm>
            <a:prstGeom prst="rect">
              <a:avLst/>
            </a:prstGeom>
            <a:noFill/>
            <a:ln w="9525">
              <a:noFill/>
            </a:ln>
          </p:spPr>
          <p:txBody>
            <a:bodyPr>
              <a:spAutoFit/>
            </a:bodyPr>
            <a:lstStyle/>
            <a:p>
              <a:pPr lvl="0" eaLnBrk="1" hangingPunct="1">
                <a:spcBef>
                  <a:spcPct val="50000"/>
                </a:spcBef>
              </a:pPr>
              <a:r>
                <a:rPr lang="en-US" altLang="zh-CN" sz="4800">
                  <a:latin typeface="Times New Roman" panose="02020603050405020304" pitchFamily="18" charset="0"/>
                  <a:ea typeface="宋体" panose="02010600030101010101" pitchFamily="2" charset="-122"/>
                  <a:sym typeface="Symbol" panose="05050102010706020507" pitchFamily="18" charset="2"/>
                </a:rPr>
                <a:t></a:t>
              </a:r>
              <a:endParaRPr lang="en-US" altLang="zh-CN" sz="4800">
                <a:latin typeface="Times New Roman" panose="02020603050405020304" pitchFamily="18" charset="0"/>
                <a:ea typeface="宋体" panose="02010600030101010101" pitchFamily="2" charset="-122"/>
              </a:endParaRPr>
            </a:p>
          </p:txBody>
        </p:sp>
        <p:sp>
          <p:nvSpPr>
            <p:cNvPr id="57361" name="Text Box 74"/>
            <p:cNvSpPr txBox="1"/>
            <p:nvPr/>
          </p:nvSpPr>
          <p:spPr>
            <a:xfrm>
              <a:off x="240" y="3089"/>
              <a:ext cx="816"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SEX=‘M’</a:t>
              </a:r>
              <a:endParaRPr lang="en-US" altLang="zh-CN" sz="2000" b="0">
                <a:latin typeface="Times New Roman" panose="02020603050405020304" pitchFamily="18" charset="0"/>
                <a:ea typeface="宋体" panose="02010600030101010101" pitchFamily="2" charset="-122"/>
              </a:endParaRPr>
            </a:p>
          </p:txBody>
        </p:sp>
        <p:sp>
          <p:nvSpPr>
            <p:cNvPr id="57362" name="Text Box 75"/>
            <p:cNvSpPr txBox="1"/>
            <p:nvPr/>
          </p:nvSpPr>
          <p:spPr>
            <a:xfrm>
              <a:off x="5184" y="2071"/>
              <a:ext cx="360" cy="365"/>
            </a:xfrm>
            <a:prstGeom prst="rect">
              <a:avLst/>
            </a:prstGeom>
            <a:noFill/>
            <a:ln w="9525">
              <a:noFill/>
            </a:ln>
          </p:spPr>
          <p:txBody>
            <a:bodyPr>
              <a:spAutoFit/>
            </a:bodyPr>
            <a:lstStyle/>
            <a:p>
              <a:pPr lvl="0" eaLnBrk="1" hangingPunct="1">
                <a:spcBef>
                  <a:spcPct val="50000"/>
                </a:spcBef>
              </a:pPr>
              <a:r>
                <a:rPr lang="en-US" altLang="zh-CN" sz="3200">
                  <a:latin typeface="Times New Roman" panose="02020603050405020304" pitchFamily="18" charset="0"/>
                  <a:ea typeface="宋体" panose="02010600030101010101" pitchFamily="2" charset="-122"/>
                </a:rPr>
                <a:t>U</a:t>
              </a:r>
              <a:endParaRPr lang="en-US" altLang="zh-CN" sz="2000">
                <a:latin typeface="Times New Roman" panose="02020603050405020304" pitchFamily="18" charset="0"/>
                <a:ea typeface="宋体" panose="02010600030101010101" pitchFamily="2" charset="-122"/>
              </a:endParaRPr>
            </a:p>
          </p:txBody>
        </p:sp>
        <p:sp>
          <p:nvSpPr>
            <p:cNvPr id="57363" name="Text Box 76"/>
            <p:cNvSpPr txBox="1"/>
            <p:nvPr/>
          </p:nvSpPr>
          <p:spPr>
            <a:xfrm>
              <a:off x="4248" y="3175"/>
              <a:ext cx="648"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 SC1</a:t>
              </a:r>
            </a:p>
          </p:txBody>
        </p:sp>
        <p:sp>
          <p:nvSpPr>
            <p:cNvPr id="57364" name="Text Box 77"/>
            <p:cNvSpPr txBox="1"/>
            <p:nvPr/>
          </p:nvSpPr>
          <p:spPr>
            <a:xfrm>
              <a:off x="4032" y="3319"/>
              <a:ext cx="912" cy="231"/>
            </a:xfrm>
            <a:prstGeom prst="rect">
              <a:avLst/>
            </a:prstGeom>
            <a:noFill/>
            <a:ln w="9525">
              <a:noFill/>
            </a:ln>
          </p:spPr>
          <p:txBody>
            <a:bodyPr>
              <a:spAutoFit/>
            </a:bodyPr>
            <a:lstStyle/>
            <a:p>
              <a:pPr lvl="0" eaLnBrk="1" hangingPunct="1">
                <a:spcBef>
                  <a:spcPct val="50000"/>
                </a:spcBef>
              </a:pPr>
              <a:r>
                <a:rPr lang="en-US" altLang="zh-CN"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dirty="0" smtClean="0">
                  <a:latin typeface="Times New Roman" panose="02020603050405020304" pitchFamily="18" charset="0"/>
                  <a:ea typeface="宋体" panose="02010600030101010101" pitchFamily="2" charset="-122"/>
                </a:rPr>
                <a:t>C20]</a:t>
              </a:r>
              <a:endParaRPr lang="en-US" altLang="zh-CN" dirty="0">
                <a:latin typeface="Times New Roman" panose="02020603050405020304" pitchFamily="18" charset="0"/>
                <a:ea typeface="宋体" panose="02010600030101010101" pitchFamily="2" charset="-122"/>
              </a:endParaRPr>
            </a:p>
          </p:txBody>
        </p:sp>
        <p:sp>
          <p:nvSpPr>
            <p:cNvPr id="57365" name="Line 78"/>
            <p:cNvSpPr/>
            <p:nvPr/>
          </p:nvSpPr>
          <p:spPr>
            <a:xfrm>
              <a:off x="1372" y="1121"/>
              <a:ext cx="0" cy="220"/>
            </a:xfrm>
            <a:prstGeom prst="line">
              <a:avLst/>
            </a:prstGeom>
            <a:ln w="9525" cap="flat" cmpd="sng">
              <a:solidFill>
                <a:schemeClr val="bg1"/>
              </a:solidFill>
              <a:prstDash val="solid"/>
              <a:headEnd type="none" w="med" len="med"/>
              <a:tailEnd type="none" w="med" len="med"/>
            </a:ln>
          </p:spPr>
        </p:sp>
        <p:sp>
          <p:nvSpPr>
            <p:cNvPr id="57366" name="Line 79"/>
            <p:cNvSpPr/>
            <p:nvPr/>
          </p:nvSpPr>
          <p:spPr>
            <a:xfrm flipH="1">
              <a:off x="912" y="1591"/>
              <a:ext cx="450" cy="336"/>
            </a:xfrm>
            <a:prstGeom prst="line">
              <a:avLst/>
            </a:prstGeom>
            <a:ln w="9525" cap="flat" cmpd="sng">
              <a:solidFill>
                <a:schemeClr val="bg1"/>
              </a:solidFill>
              <a:prstDash val="solid"/>
              <a:headEnd type="none" w="med" len="med"/>
              <a:tailEnd type="none" w="med" len="med"/>
            </a:ln>
          </p:spPr>
        </p:sp>
        <p:sp>
          <p:nvSpPr>
            <p:cNvPr id="57367" name="Line 80"/>
            <p:cNvSpPr/>
            <p:nvPr/>
          </p:nvSpPr>
          <p:spPr>
            <a:xfrm>
              <a:off x="1392" y="1591"/>
              <a:ext cx="1008" cy="336"/>
            </a:xfrm>
            <a:prstGeom prst="line">
              <a:avLst/>
            </a:prstGeom>
            <a:ln w="9525" cap="flat" cmpd="sng">
              <a:solidFill>
                <a:schemeClr val="bg1"/>
              </a:solidFill>
              <a:prstDash val="solid"/>
              <a:headEnd type="none" w="med" len="med"/>
              <a:tailEnd type="none" w="med" len="med"/>
            </a:ln>
          </p:spPr>
        </p:sp>
        <p:sp>
          <p:nvSpPr>
            <p:cNvPr id="57368" name="Line 81"/>
            <p:cNvSpPr/>
            <p:nvPr/>
          </p:nvSpPr>
          <p:spPr>
            <a:xfrm>
              <a:off x="528" y="2705"/>
              <a:ext cx="0" cy="354"/>
            </a:xfrm>
            <a:prstGeom prst="line">
              <a:avLst/>
            </a:prstGeom>
            <a:ln w="9525" cap="flat" cmpd="sng">
              <a:solidFill>
                <a:schemeClr val="bg1"/>
              </a:solidFill>
              <a:prstDash val="solid"/>
              <a:headEnd type="none" w="med" len="med"/>
              <a:tailEnd type="none" w="med" len="med"/>
            </a:ln>
          </p:spPr>
        </p:sp>
        <p:sp>
          <p:nvSpPr>
            <p:cNvPr id="57369" name="Line 82"/>
            <p:cNvSpPr/>
            <p:nvPr/>
          </p:nvSpPr>
          <p:spPr>
            <a:xfrm>
              <a:off x="2400" y="2734"/>
              <a:ext cx="0" cy="355"/>
            </a:xfrm>
            <a:prstGeom prst="line">
              <a:avLst/>
            </a:prstGeom>
            <a:ln w="9525" cap="flat" cmpd="sng">
              <a:solidFill>
                <a:schemeClr val="bg1"/>
              </a:solidFill>
              <a:prstDash val="solid"/>
              <a:headEnd type="none" w="med" len="med"/>
              <a:tailEnd type="none" w="med" len="med"/>
            </a:ln>
          </p:spPr>
        </p:sp>
        <p:sp>
          <p:nvSpPr>
            <p:cNvPr id="57370" name="Line 83"/>
            <p:cNvSpPr/>
            <p:nvPr/>
          </p:nvSpPr>
          <p:spPr>
            <a:xfrm>
              <a:off x="516" y="3339"/>
              <a:ext cx="0" cy="220"/>
            </a:xfrm>
            <a:prstGeom prst="line">
              <a:avLst/>
            </a:prstGeom>
            <a:ln w="9525" cap="flat" cmpd="sng">
              <a:solidFill>
                <a:schemeClr val="bg1"/>
              </a:solidFill>
              <a:prstDash val="solid"/>
              <a:headEnd type="none" w="med" len="med"/>
              <a:tailEnd type="none" w="med" len="med"/>
            </a:ln>
          </p:spPr>
        </p:sp>
        <p:sp>
          <p:nvSpPr>
            <p:cNvPr id="57371" name="Line 85"/>
            <p:cNvSpPr/>
            <p:nvPr/>
          </p:nvSpPr>
          <p:spPr>
            <a:xfrm>
              <a:off x="4826" y="1150"/>
              <a:ext cx="0" cy="220"/>
            </a:xfrm>
            <a:prstGeom prst="line">
              <a:avLst/>
            </a:prstGeom>
            <a:ln w="9525" cap="flat" cmpd="sng">
              <a:solidFill>
                <a:schemeClr val="bg1"/>
              </a:solidFill>
              <a:prstDash val="solid"/>
              <a:headEnd type="none" w="med" len="med"/>
              <a:tailEnd type="none" w="med" len="med"/>
            </a:ln>
          </p:spPr>
        </p:sp>
        <p:sp>
          <p:nvSpPr>
            <p:cNvPr id="57372" name="Line 86"/>
            <p:cNvSpPr/>
            <p:nvPr/>
          </p:nvSpPr>
          <p:spPr>
            <a:xfrm flipH="1">
              <a:off x="4320" y="1619"/>
              <a:ext cx="504" cy="500"/>
            </a:xfrm>
            <a:prstGeom prst="line">
              <a:avLst/>
            </a:prstGeom>
            <a:ln w="9525" cap="flat" cmpd="sng">
              <a:solidFill>
                <a:schemeClr val="bg1"/>
              </a:solidFill>
              <a:prstDash val="solid"/>
              <a:headEnd type="none" w="med" len="med"/>
              <a:tailEnd type="none" w="med" len="med"/>
            </a:ln>
          </p:spPr>
        </p:sp>
        <p:sp>
          <p:nvSpPr>
            <p:cNvPr id="57373" name="Line 87"/>
            <p:cNvSpPr/>
            <p:nvPr/>
          </p:nvSpPr>
          <p:spPr>
            <a:xfrm>
              <a:off x="4826" y="1619"/>
              <a:ext cx="502" cy="452"/>
            </a:xfrm>
            <a:prstGeom prst="line">
              <a:avLst/>
            </a:prstGeom>
            <a:ln w="9525" cap="flat" cmpd="sng">
              <a:solidFill>
                <a:schemeClr val="bg1"/>
              </a:solidFill>
              <a:prstDash val="solid"/>
              <a:headEnd type="none" w="med" len="med"/>
              <a:tailEnd type="none" w="med" len="med"/>
            </a:ln>
          </p:spPr>
        </p:sp>
        <p:sp>
          <p:nvSpPr>
            <p:cNvPr id="57374" name="Line 88"/>
            <p:cNvSpPr/>
            <p:nvPr/>
          </p:nvSpPr>
          <p:spPr>
            <a:xfrm flipH="1">
              <a:off x="4826" y="2465"/>
              <a:ext cx="454" cy="417"/>
            </a:xfrm>
            <a:prstGeom prst="line">
              <a:avLst/>
            </a:prstGeom>
            <a:ln w="9525" cap="flat" cmpd="sng">
              <a:solidFill>
                <a:schemeClr val="bg1"/>
              </a:solidFill>
              <a:prstDash val="solid"/>
              <a:headEnd type="none" w="med" len="med"/>
              <a:tailEnd type="none" w="med" len="med"/>
            </a:ln>
          </p:spPr>
        </p:sp>
        <p:sp>
          <p:nvSpPr>
            <p:cNvPr id="57375" name="Text Box 89"/>
            <p:cNvSpPr txBox="1"/>
            <p:nvPr/>
          </p:nvSpPr>
          <p:spPr>
            <a:xfrm>
              <a:off x="385" y="4087"/>
              <a:ext cx="2783" cy="250"/>
            </a:xfrm>
            <a:prstGeom prst="rect">
              <a:avLst/>
            </a:prstGeom>
            <a:noFill/>
            <a:ln w="9525">
              <a:noFill/>
            </a:ln>
          </p:spPr>
          <p:txBody>
            <a:bodyPr>
              <a:spAutoFit/>
            </a:bodyPr>
            <a:lstStyle/>
            <a:p>
              <a:pPr lvl="0" eaLnBrk="1" hangingPunct="1">
                <a:spcBef>
                  <a:spcPct val="50000"/>
                </a:spcBef>
              </a:pPr>
              <a:r>
                <a:rPr lang="zh-CN" altLang="en-US" sz="2000" dirty="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c</a:t>
              </a:r>
              <a:r>
                <a:rPr lang="zh-CN" altLang="en-US" sz="2000" dirty="0">
                  <a:latin typeface="Times New Roman" panose="02020603050405020304" pitchFamily="18" charset="0"/>
                  <a:ea typeface="宋体" panose="02010600030101010101" pitchFamily="2" charset="-122"/>
                </a:rPr>
                <a:t>）把投影和选择下移后</a:t>
              </a:r>
              <a:r>
                <a:rPr lang="zh-CN" altLang="zh-CN" sz="2000" dirty="0">
                  <a:latin typeface="Times New Roman" panose="02020603050405020304" pitchFamily="18" charset="0"/>
                  <a:ea typeface="宋体" panose="02010600030101010101" pitchFamily="2" charset="-122"/>
                </a:rPr>
                <a:t>的查询树</a:t>
              </a:r>
              <a:endParaRPr lang="zh-CN" altLang="en-US" sz="2400" b="0" dirty="0">
                <a:latin typeface="Times New Roman" panose="02020603050405020304" pitchFamily="18" charset="0"/>
                <a:ea typeface="宋体" panose="02010600030101010101" pitchFamily="2" charset="-122"/>
              </a:endParaRPr>
            </a:p>
          </p:txBody>
        </p:sp>
        <p:sp>
          <p:nvSpPr>
            <p:cNvPr id="57376" name="Text Box 90"/>
            <p:cNvSpPr txBox="1"/>
            <p:nvPr/>
          </p:nvSpPr>
          <p:spPr>
            <a:xfrm>
              <a:off x="4032" y="4039"/>
              <a:ext cx="1680"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(d)</a:t>
              </a:r>
              <a:r>
                <a:rPr lang="zh-CN" altLang="en-US" sz="2000" dirty="0">
                  <a:latin typeface="Times New Roman" panose="02020603050405020304" pitchFamily="18" charset="0"/>
                  <a:ea typeface="宋体" panose="02010600030101010101" pitchFamily="2" charset="-122"/>
                </a:rPr>
                <a:t>一个简化</a:t>
              </a:r>
              <a:r>
                <a:rPr lang="zh-CN" altLang="zh-CN" sz="2000" dirty="0">
                  <a:latin typeface="Times New Roman" panose="02020603050405020304" pitchFamily="18" charset="0"/>
                  <a:ea typeface="宋体" panose="02010600030101010101" pitchFamily="2" charset="-122"/>
                </a:rPr>
                <a:t>的查询树</a:t>
              </a:r>
              <a:endParaRPr lang="zh-CN" altLang="en-US" sz="2400" b="0" dirty="0">
                <a:latin typeface="Times New Roman" panose="02020603050405020304" pitchFamily="18" charset="0"/>
                <a:ea typeface="宋体" panose="02010600030101010101" pitchFamily="2" charset="-122"/>
              </a:endParaRPr>
            </a:p>
          </p:txBody>
        </p:sp>
        <p:sp>
          <p:nvSpPr>
            <p:cNvPr id="57377" name="Line 91"/>
            <p:cNvSpPr/>
            <p:nvPr/>
          </p:nvSpPr>
          <p:spPr>
            <a:xfrm>
              <a:off x="2568" y="1495"/>
              <a:ext cx="1416" cy="0"/>
            </a:xfrm>
            <a:prstGeom prst="line">
              <a:avLst/>
            </a:prstGeom>
            <a:ln w="28575" cap="flat" cmpd="sng">
              <a:solidFill>
                <a:schemeClr val="bg1"/>
              </a:solidFill>
              <a:prstDash val="solid"/>
              <a:headEnd type="none" w="med" len="med"/>
              <a:tailEnd type="triangle" w="med" len="med"/>
            </a:ln>
          </p:spPr>
        </p:sp>
        <p:sp>
          <p:nvSpPr>
            <p:cNvPr id="57378" name="Text Box 92"/>
            <p:cNvSpPr txBox="1"/>
            <p:nvPr/>
          </p:nvSpPr>
          <p:spPr>
            <a:xfrm>
              <a:off x="2664" y="1255"/>
              <a:ext cx="1416" cy="231"/>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产生矛盾去掉一支</a:t>
              </a:r>
            </a:p>
          </p:txBody>
        </p:sp>
        <p:sp>
          <p:nvSpPr>
            <p:cNvPr id="57379" name="Text Box 93"/>
            <p:cNvSpPr txBox="1"/>
            <p:nvPr/>
          </p:nvSpPr>
          <p:spPr>
            <a:xfrm>
              <a:off x="960" y="2215"/>
              <a:ext cx="768"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57380" name="Text Box 94"/>
            <p:cNvSpPr txBox="1"/>
            <p:nvPr/>
          </p:nvSpPr>
          <p:spPr>
            <a:xfrm>
              <a:off x="1152" y="2455"/>
              <a:ext cx="1008"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S#, SNAME</a:t>
              </a:r>
              <a:endParaRPr lang="en-US" altLang="zh-CN" sz="2400" b="0">
                <a:latin typeface="Times New Roman" panose="02020603050405020304" pitchFamily="18" charset="0"/>
                <a:ea typeface="宋体" panose="02010600030101010101" pitchFamily="2" charset="-122"/>
              </a:endParaRPr>
            </a:p>
          </p:txBody>
        </p:sp>
        <p:sp>
          <p:nvSpPr>
            <p:cNvPr id="57381" name="Text Box 95"/>
            <p:cNvSpPr txBox="1"/>
            <p:nvPr/>
          </p:nvSpPr>
          <p:spPr>
            <a:xfrm>
              <a:off x="2880" y="2167"/>
              <a:ext cx="384" cy="519"/>
            </a:xfrm>
            <a:prstGeom prst="rect">
              <a:avLst/>
            </a:prstGeom>
            <a:noFill/>
            <a:ln w="9525">
              <a:noFill/>
            </a:ln>
          </p:spPr>
          <p:txBody>
            <a:bodyPr>
              <a:spAutoFit/>
            </a:bodyPr>
            <a:lstStyle/>
            <a:p>
              <a:pPr lvl="0" eaLnBrk="1" hangingPunct="1">
                <a:spcBef>
                  <a:spcPct val="50000"/>
                </a:spcBef>
              </a:pPr>
              <a:r>
                <a:rPr lang="en-US" altLang="zh-CN" sz="4800">
                  <a:latin typeface="Times New Roman" panose="02020603050405020304" pitchFamily="18" charset="0"/>
                  <a:ea typeface="宋体" panose="02010600030101010101" pitchFamily="2" charset="-122"/>
                  <a:sym typeface="Symbol" panose="05050102010706020507" pitchFamily="18" charset="2"/>
                </a:rPr>
                <a:t></a:t>
              </a:r>
              <a:endParaRPr lang="en-US" altLang="zh-CN" sz="4800">
                <a:latin typeface="Times New Roman" panose="02020603050405020304" pitchFamily="18" charset="0"/>
                <a:ea typeface="宋体" panose="02010600030101010101" pitchFamily="2" charset="-122"/>
              </a:endParaRPr>
            </a:p>
          </p:txBody>
        </p:sp>
        <p:sp>
          <p:nvSpPr>
            <p:cNvPr id="57382" name="Text Box 96"/>
            <p:cNvSpPr txBox="1"/>
            <p:nvPr/>
          </p:nvSpPr>
          <p:spPr>
            <a:xfrm>
              <a:off x="3072" y="2455"/>
              <a:ext cx="1056"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GRADE&gt;90</a:t>
              </a:r>
              <a:endParaRPr lang="en-US" altLang="zh-CN" sz="2000" b="0">
                <a:latin typeface="Times New Roman" panose="02020603050405020304" pitchFamily="18" charset="0"/>
                <a:ea typeface="宋体" panose="02010600030101010101" pitchFamily="2" charset="-122"/>
              </a:endParaRPr>
            </a:p>
          </p:txBody>
        </p:sp>
        <p:sp>
          <p:nvSpPr>
            <p:cNvPr id="57383" name="Text Box 97"/>
            <p:cNvSpPr txBox="1"/>
            <p:nvPr/>
          </p:nvSpPr>
          <p:spPr>
            <a:xfrm>
              <a:off x="960" y="3549"/>
              <a:ext cx="648"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      S2</a:t>
              </a:r>
            </a:p>
          </p:txBody>
        </p:sp>
        <p:sp>
          <p:nvSpPr>
            <p:cNvPr id="57384" name="Text Box 98"/>
            <p:cNvSpPr txBox="1"/>
            <p:nvPr/>
          </p:nvSpPr>
          <p:spPr>
            <a:xfrm>
              <a:off x="960" y="3693"/>
              <a:ext cx="91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[SEX=‘F’]</a:t>
              </a:r>
            </a:p>
          </p:txBody>
        </p:sp>
        <p:sp>
          <p:nvSpPr>
            <p:cNvPr id="57385" name="Text Box 99"/>
            <p:cNvSpPr txBox="1"/>
            <p:nvPr/>
          </p:nvSpPr>
          <p:spPr>
            <a:xfrm>
              <a:off x="912" y="2828"/>
              <a:ext cx="297" cy="519"/>
            </a:xfrm>
            <a:prstGeom prst="rect">
              <a:avLst/>
            </a:prstGeom>
            <a:noFill/>
            <a:ln w="9525">
              <a:noFill/>
            </a:ln>
          </p:spPr>
          <p:txBody>
            <a:bodyPr>
              <a:spAutoFit/>
            </a:bodyPr>
            <a:lstStyle/>
            <a:p>
              <a:pPr lvl="0" eaLnBrk="1" hangingPunct="1">
                <a:spcBef>
                  <a:spcPct val="50000"/>
                </a:spcBef>
              </a:pPr>
              <a:r>
                <a:rPr lang="en-US" altLang="zh-CN" sz="4800">
                  <a:latin typeface="Times New Roman" panose="02020603050405020304" pitchFamily="18" charset="0"/>
                  <a:ea typeface="宋体" panose="02010600030101010101" pitchFamily="2" charset="-122"/>
                  <a:sym typeface="Symbol" panose="05050102010706020507" pitchFamily="18" charset="2"/>
                </a:rPr>
                <a:t></a:t>
              </a:r>
              <a:endParaRPr lang="en-US" altLang="zh-CN" sz="4800">
                <a:latin typeface="Times New Roman" panose="02020603050405020304" pitchFamily="18" charset="0"/>
                <a:ea typeface="宋体" panose="02010600030101010101" pitchFamily="2" charset="-122"/>
              </a:endParaRPr>
            </a:p>
          </p:txBody>
        </p:sp>
        <p:sp>
          <p:nvSpPr>
            <p:cNvPr id="57386" name="Text Box 100"/>
            <p:cNvSpPr txBox="1"/>
            <p:nvPr/>
          </p:nvSpPr>
          <p:spPr>
            <a:xfrm>
              <a:off x="1104" y="3097"/>
              <a:ext cx="816"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SEX=‘M’</a:t>
              </a:r>
              <a:endParaRPr lang="en-US" altLang="zh-CN" sz="2000" b="0">
                <a:latin typeface="Times New Roman" panose="02020603050405020304" pitchFamily="18" charset="0"/>
                <a:ea typeface="宋体" panose="02010600030101010101" pitchFamily="2" charset="-122"/>
              </a:endParaRPr>
            </a:p>
          </p:txBody>
        </p:sp>
        <p:sp>
          <p:nvSpPr>
            <p:cNvPr id="57387" name="Line 101"/>
            <p:cNvSpPr/>
            <p:nvPr/>
          </p:nvSpPr>
          <p:spPr>
            <a:xfrm>
              <a:off x="1392" y="2705"/>
              <a:ext cx="0" cy="392"/>
            </a:xfrm>
            <a:prstGeom prst="line">
              <a:avLst/>
            </a:prstGeom>
            <a:ln w="9525" cap="flat" cmpd="sng">
              <a:solidFill>
                <a:schemeClr val="bg1"/>
              </a:solidFill>
              <a:prstDash val="solid"/>
              <a:headEnd type="none" w="med" len="med"/>
              <a:tailEnd type="none" w="med" len="med"/>
            </a:ln>
          </p:spPr>
        </p:sp>
        <p:sp>
          <p:nvSpPr>
            <p:cNvPr id="57388" name="Line 102"/>
            <p:cNvSpPr/>
            <p:nvPr/>
          </p:nvSpPr>
          <p:spPr>
            <a:xfrm>
              <a:off x="1372" y="3347"/>
              <a:ext cx="0" cy="202"/>
            </a:xfrm>
            <a:prstGeom prst="line">
              <a:avLst/>
            </a:prstGeom>
            <a:ln w="9525" cap="flat" cmpd="sng">
              <a:solidFill>
                <a:schemeClr val="bg1"/>
              </a:solidFill>
              <a:prstDash val="solid"/>
              <a:headEnd type="none" w="med" len="med"/>
              <a:tailEnd type="none" w="med" len="med"/>
            </a:ln>
          </p:spPr>
        </p:sp>
        <p:sp>
          <p:nvSpPr>
            <p:cNvPr id="57389" name="Text Box 103"/>
            <p:cNvSpPr txBox="1"/>
            <p:nvPr/>
          </p:nvSpPr>
          <p:spPr>
            <a:xfrm>
              <a:off x="2040" y="3118"/>
              <a:ext cx="648"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      SC1</a:t>
              </a:r>
            </a:p>
          </p:txBody>
        </p:sp>
        <p:sp>
          <p:nvSpPr>
            <p:cNvPr id="57390" name="Text Box 104"/>
            <p:cNvSpPr txBox="1"/>
            <p:nvPr/>
          </p:nvSpPr>
          <p:spPr>
            <a:xfrm>
              <a:off x="1968" y="3262"/>
              <a:ext cx="912"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[C#</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‘C20’]</a:t>
              </a:r>
            </a:p>
          </p:txBody>
        </p:sp>
        <p:sp>
          <p:nvSpPr>
            <p:cNvPr id="57391" name="Line 105"/>
            <p:cNvSpPr/>
            <p:nvPr/>
          </p:nvSpPr>
          <p:spPr>
            <a:xfrm>
              <a:off x="3326" y="2645"/>
              <a:ext cx="0" cy="414"/>
            </a:xfrm>
            <a:prstGeom prst="line">
              <a:avLst/>
            </a:prstGeom>
            <a:ln w="9525" cap="flat" cmpd="sng">
              <a:solidFill>
                <a:schemeClr val="bg1"/>
              </a:solidFill>
              <a:prstDash val="solid"/>
              <a:headEnd type="none" w="med" len="med"/>
              <a:tailEnd type="none" w="med" len="med"/>
            </a:ln>
          </p:spPr>
        </p:sp>
        <p:sp>
          <p:nvSpPr>
            <p:cNvPr id="57392" name="Text Box 106"/>
            <p:cNvSpPr txBox="1"/>
            <p:nvPr/>
          </p:nvSpPr>
          <p:spPr>
            <a:xfrm>
              <a:off x="2976" y="3088"/>
              <a:ext cx="648"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      SC2</a:t>
              </a:r>
            </a:p>
          </p:txBody>
        </p:sp>
        <p:sp>
          <p:nvSpPr>
            <p:cNvPr id="57393" name="Text Box 107"/>
            <p:cNvSpPr txBox="1"/>
            <p:nvPr/>
          </p:nvSpPr>
          <p:spPr>
            <a:xfrm>
              <a:off x="2904" y="3232"/>
              <a:ext cx="912"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[C#</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‘C20’]</a:t>
              </a:r>
            </a:p>
          </p:txBody>
        </p:sp>
        <p:sp>
          <p:nvSpPr>
            <p:cNvPr id="57394" name="Text Box 108"/>
            <p:cNvSpPr txBox="1"/>
            <p:nvPr/>
          </p:nvSpPr>
          <p:spPr>
            <a:xfrm>
              <a:off x="144" y="3559"/>
              <a:ext cx="648"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      S1</a:t>
              </a:r>
            </a:p>
          </p:txBody>
        </p:sp>
        <p:sp>
          <p:nvSpPr>
            <p:cNvPr id="57395" name="Text Box 109"/>
            <p:cNvSpPr txBox="1"/>
            <p:nvPr/>
          </p:nvSpPr>
          <p:spPr>
            <a:xfrm>
              <a:off x="144" y="3703"/>
              <a:ext cx="91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[SEX=‘M’]</a:t>
              </a:r>
            </a:p>
          </p:txBody>
        </p:sp>
        <p:sp>
          <p:nvSpPr>
            <p:cNvPr id="57396" name="Text Box 110"/>
            <p:cNvSpPr txBox="1"/>
            <p:nvPr/>
          </p:nvSpPr>
          <p:spPr>
            <a:xfrm>
              <a:off x="4992" y="3521"/>
              <a:ext cx="648" cy="231"/>
            </a:xfrm>
            <a:prstGeom prst="rect">
              <a:avLst/>
            </a:prstGeom>
            <a:noFill/>
            <a:ln w="9525">
              <a:noFill/>
            </a:ln>
          </p:spPr>
          <p:txBody>
            <a:bodyPr>
              <a:spAutoFit/>
            </a:bodyPr>
            <a:lstStyle/>
            <a:p>
              <a:pPr lvl="0" eaLnBrk="1" hangingPunct="1">
                <a:spcBef>
                  <a:spcPct val="50000"/>
                </a:spcBef>
              </a:pPr>
              <a:r>
                <a:rPr lang="en-US" altLang="zh-CN" dirty="0">
                  <a:latin typeface="Times New Roman" panose="02020603050405020304" pitchFamily="18" charset="0"/>
                  <a:ea typeface="宋体" panose="02010600030101010101" pitchFamily="2" charset="-122"/>
                </a:rPr>
                <a:t>      SC2</a:t>
              </a:r>
            </a:p>
          </p:txBody>
        </p:sp>
        <p:sp>
          <p:nvSpPr>
            <p:cNvPr id="57397" name="Text Box 111"/>
            <p:cNvSpPr txBox="1"/>
            <p:nvPr/>
          </p:nvSpPr>
          <p:spPr>
            <a:xfrm>
              <a:off x="4925" y="3674"/>
              <a:ext cx="912" cy="231"/>
            </a:xfrm>
            <a:prstGeom prst="rect">
              <a:avLst/>
            </a:prstGeom>
            <a:noFill/>
            <a:ln w="9525">
              <a:noFill/>
            </a:ln>
          </p:spPr>
          <p:txBody>
            <a:bodyPr>
              <a:spAutoFit/>
            </a:bodyPr>
            <a:lstStyle/>
            <a:p>
              <a:pPr lvl="0" eaLnBrk="1" hangingPunct="1">
                <a:spcBef>
                  <a:spcPct val="50000"/>
                </a:spcBef>
              </a:pPr>
              <a:r>
                <a:rPr lang="en-US" altLang="zh-CN"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‘C20</a:t>
              </a:r>
              <a:r>
                <a:rPr lang="en-US" altLang="zh-CN" dirty="0" smtClean="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57398" name="Line 112"/>
            <p:cNvSpPr/>
            <p:nvPr/>
          </p:nvSpPr>
          <p:spPr>
            <a:xfrm flipH="1">
              <a:off x="5376" y="2387"/>
              <a:ext cx="24" cy="788"/>
            </a:xfrm>
            <a:prstGeom prst="line">
              <a:avLst/>
            </a:prstGeom>
            <a:ln w="9525" cap="flat" cmpd="sng">
              <a:solidFill>
                <a:schemeClr val="bg1"/>
              </a:solidFill>
              <a:prstDash val="solid"/>
              <a:headEnd type="none" w="med" len="med"/>
              <a:tailEnd type="none" w="med" len="med"/>
            </a:ln>
          </p:spPr>
        </p:sp>
        <p:sp>
          <p:nvSpPr>
            <p:cNvPr id="57399" name="Line 113"/>
            <p:cNvSpPr/>
            <p:nvPr/>
          </p:nvSpPr>
          <p:spPr>
            <a:xfrm>
              <a:off x="4260" y="2321"/>
              <a:ext cx="0" cy="220"/>
            </a:xfrm>
            <a:prstGeom prst="line">
              <a:avLst/>
            </a:prstGeom>
            <a:ln w="9525" cap="flat" cmpd="sng">
              <a:solidFill>
                <a:schemeClr val="bg1"/>
              </a:solidFill>
              <a:prstDash val="solid"/>
              <a:headEnd type="none" w="med" len="med"/>
              <a:tailEnd type="none" w="med" len="med"/>
            </a:ln>
          </p:spPr>
        </p:sp>
        <p:sp>
          <p:nvSpPr>
            <p:cNvPr id="57400" name="Text Box 114"/>
            <p:cNvSpPr txBox="1"/>
            <p:nvPr/>
          </p:nvSpPr>
          <p:spPr>
            <a:xfrm>
              <a:off x="3888" y="2541"/>
              <a:ext cx="648"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      S1</a:t>
              </a:r>
            </a:p>
          </p:txBody>
        </p:sp>
        <p:sp>
          <p:nvSpPr>
            <p:cNvPr id="57401" name="Text Box 115"/>
            <p:cNvSpPr txBox="1"/>
            <p:nvPr/>
          </p:nvSpPr>
          <p:spPr>
            <a:xfrm>
              <a:off x="3888" y="2685"/>
              <a:ext cx="912" cy="250"/>
            </a:xfrm>
            <a:prstGeom prst="rect">
              <a:avLst/>
            </a:prstGeom>
            <a:noFill/>
            <a:ln w="9525">
              <a:noFill/>
            </a:ln>
          </p:spPr>
          <p:txBody>
            <a:bodyPr>
              <a:spAutoFit/>
            </a:bodyPr>
            <a:lstStyle/>
            <a:p>
              <a:pPr lvl="0" eaLnBrk="1" hangingPunct="1">
                <a:spcBef>
                  <a:spcPct val="50000"/>
                </a:spcBef>
              </a:pPr>
              <a:r>
                <a:rPr lang="en-US" altLang="zh-CN" sz="2000">
                  <a:latin typeface="Times New Roman" panose="02020603050405020304" pitchFamily="18" charset="0"/>
                  <a:ea typeface="宋体" panose="02010600030101010101" pitchFamily="2" charset="-122"/>
                </a:rPr>
                <a:t>[SEX=‘M’]</a:t>
              </a:r>
            </a:p>
          </p:txBody>
        </p:sp>
        <p:sp>
          <p:nvSpPr>
            <p:cNvPr id="57402" name="Text Box 116"/>
            <p:cNvSpPr txBox="1"/>
            <p:nvPr/>
          </p:nvSpPr>
          <p:spPr>
            <a:xfrm>
              <a:off x="600" y="1879"/>
              <a:ext cx="360" cy="365"/>
            </a:xfrm>
            <a:prstGeom prst="rect">
              <a:avLst/>
            </a:prstGeom>
            <a:noFill/>
            <a:ln w="9525">
              <a:noFill/>
            </a:ln>
          </p:spPr>
          <p:txBody>
            <a:bodyPr>
              <a:spAutoFit/>
            </a:bodyPr>
            <a:lstStyle/>
            <a:p>
              <a:pPr lvl="0" eaLnBrk="1" hangingPunct="1">
                <a:spcBef>
                  <a:spcPct val="50000"/>
                </a:spcBef>
              </a:pPr>
              <a:r>
                <a:rPr lang="en-US" altLang="zh-CN" sz="3200">
                  <a:latin typeface="Times New Roman" panose="02020603050405020304" pitchFamily="18" charset="0"/>
                  <a:ea typeface="宋体" panose="02010600030101010101" pitchFamily="2" charset="-122"/>
                </a:rPr>
                <a:t>U</a:t>
              </a:r>
              <a:endParaRPr lang="en-US" altLang="zh-CN" sz="2000">
                <a:latin typeface="Times New Roman" panose="02020603050405020304" pitchFamily="18" charset="0"/>
                <a:ea typeface="宋体" panose="02010600030101010101" pitchFamily="2" charset="-122"/>
              </a:endParaRPr>
            </a:p>
          </p:txBody>
        </p:sp>
        <p:sp>
          <p:nvSpPr>
            <p:cNvPr id="57403" name="Text Box 117"/>
            <p:cNvSpPr txBox="1"/>
            <p:nvPr/>
          </p:nvSpPr>
          <p:spPr>
            <a:xfrm>
              <a:off x="2424" y="1850"/>
              <a:ext cx="360" cy="365"/>
            </a:xfrm>
            <a:prstGeom prst="rect">
              <a:avLst/>
            </a:prstGeom>
            <a:noFill/>
            <a:ln w="9525">
              <a:noFill/>
            </a:ln>
          </p:spPr>
          <p:txBody>
            <a:bodyPr>
              <a:spAutoFit/>
            </a:bodyPr>
            <a:lstStyle/>
            <a:p>
              <a:pPr lvl="0" eaLnBrk="1" hangingPunct="1">
                <a:spcBef>
                  <a:spcPct val="50000"/>
                </a:spcBef>
              </a:pPr>
              <a:r>
                <a:rPr lang="en-US" altLang="zh-CN" sz="3200" dirty="0">
                  <a:latin typeface="Times New Roman" panose="02020603050405020304" pitchFamily="18" charset="0"/>
                  <a:ea typeface="宋体" panose="02010600030101010101" pitchFamily="2" charset="-122"/>
                </a:rPr>
                <a:t>U</a:t>
              </a:r>
              <a:endParaRPr lang="en-US" altLang="zh-CN" sz="2000" dirty="0">
                <a:latin typeface="Times New Roman" panose="02020603050405020304" pitchFamily="18" charset="0"/>
                <a:ea typeface="宋体" panose="02010600030101010101" pitchFamily="2" charset="-122"/>
              </a:endParaRPr>
            </a:p>
          </p:txBody>
        </p:sp>
        <p:sp>
          <p:nvSpPr>
            <p:cNvPr id="57404" name="Line 118"/>
            <p:cNvSpPr/>
            <p:nvPr/>
          </p:nvSpPr>
          <p:spPr>
            <a:xfrm flipH="1">
              <a:off x="2256" y="2167"/>
              <a:ext cx="312" cy="269"/>
            </a:xfrm>
            <a:prstGeom prst="line">
              <a:avLst/>
            </a:prstGeom>
            <a:ln w="9525" cap="flat" cmpd="sng">
              <a:solidFill>
                <a:schemeClr val="bg1"/>
              </a:solidFill>
              <a:prstDash val="solid"/>
              <a:headEnd type="none" w="med" len="med"/>
              <a:tailEnd type="none" w="med" len="med"/>
            </a:ln>
          </p:spPr>
        </p:sp>
        <p:sp>
          <p:nvSpPr>
            <p:cNvPr id="57405" name="Line 119"/>
            <p:cNvSpPr/>
            <p:nvPr/>
          </p:nvSpPr>
          <p:spPr>
            <a:xfrm>
              <a:off x="2664" y="2167"/>
              <a:ext cx="662" cy="269"/>
            </a:xfrm>
            <a:prstGeom prst="line">
              <a:avLst/>
            </a:prstGeom>
            <a:ln w="9525" cap="flat" cmpd="sng">
              <a:solidFill>
                <a:schemeClr val="bg1"/>
              </a:solidFill>
              <a:prstDash val="solid"/>
              <a:headEnd type="none" w="med" len="med"/>
              <a:tailEnd type="none" w="med" len="med"/>
            </a:ln>
          </p:spPr>
        </p:sp>
        <p:sp>
          <p:nvSpPr>
            <p:cNvPr id="57406" name="Line 120"/>
            <p:cNvSpPr/>
            <p:nvPr/>
          </p:nvSpPr>
          <p:spPr>
            <a:xfrm flipH="1">
              <a:off x="516" y="2167"/>
              <a:ext cx="204" cy="269"/>
            </a:xfrm>
            <a:prstGeom prst="line">
              <a:avLst/>
            </a:prstGeom>
            <a:ln w="9525" cap="flat" cmpd="sng">
              <a:solidFill>
                <a:schemeClr val="bg1"/>
              </a:solidFill>
              <a:prstDash val="solid"/>
              <a:headEnd type="none" w="med" len="med"/>
              <a:tailEnd type="none" w="med" len="med"/>
            </a:ln>
          </p:spPr>
        </p:sp>
        <p:sp>
          <p:nvSpPr>
            <p:cNvPr id="57407" name="Line 121"/>
            <p:cNvSpPr/>
            <p:nvPr/>
          </p:nvSpPr>
          <p:spPr>
            <a:xfrm>
              <a:off x="792" y="2167"/>
              <a:ext cx="600" cy="269"/>
            </a:xfrm>
            <a:prstGeom prst="line">
              <a:avLst/>
            </a:prstGeom>
            <a:ln w="9525" cap="flat" cmpd="sng">
              <a:solidFill>
                <a:schemeClr val="bg1"/>
              </a:solidFill>
              <a:prstDash val="solid"/>
              <a:headEnd type="none" w="med" len="med"/>
              <a:tailEnd type="none" w="med" len="med"/>
            </a:ln>
          </p:spPr>
        </p:sp>
        <p:sp>
          <p:nvSpPr>
            <p:cNvPr id="57408" name="Text Box 122"/>
            <p:cNvSpPr txBox="1"/>
            <p:nvPr/>
          </p:nvSpPr>
          <p:spPr>
            <a:xfrm>
              <a:off x="3984" y="3463"/>
              <a:ext cx="1008" cy="231"/>
            </a:xfrm>
            <a:prstGeom prst="rect">
              <a:avLst/>
            </a:prstGeom>
            <a:noFill/>
            <a:ln w="9525">
              <a:noFill/>
            </a:ln>
          </p:spPr>
          <p:txBody>
            <a:bodyPr>
              <a:spAutoFit/>
            </a:bodyPr>
            <a:lstStyle/>
            <a:p>
              <a:pPr lvl="0" eaLnBrk="1" hangingPunct="1">
                <a:spcBef>
                  <a:spcPct val="50000"/>
                </a:spcBef>
              </a:pPr>
              <a:endParaRPr lang="en-US" altLang="zh-CN" dirty="0">
                <a:latin typeface="Times New Roman" panose="02020603050405020304" pitchFamily="18" charset="0"/>
                <a:ea typeface="宋体" panose="02010600030101010101" pitchFamily="2" charset="-122"/>
              </a:endParaRPr>
            </a:p>
          </p:txBody>
        </p:sp>
        <p:sp>
          <p:nvSpPr>
            <p:cNvPr id="57409" name="Text Box 123"/>
            <p:cNvSpPr txBox="1"/>
            <p:nvPr/>
          </p:nvSpPr>
          <p:spPr>
            <a:xfrm>
              <a:off x="4896" y="3559"/>
              <a:ext cx="1008" cy="231"/>
            </a:xfrm>
            <a:prstGeom prst="rect">
              <a:avLst/>
            </a:prstGeom>
            <a:noFill/>
            <a:ln w="9525">
              <a:noFill/>
            </a:ln>
          </p:spPr>
          <p:txBody>
            <a:bodyPr>
              <a:spAutoFit/>
            </a:bodyPr>
            <a:lstStyle/>
            <a:p>
              <a:pPr lvl="0" eaLnBrk="1" hangingPunct="1">
                <a:spcBef>
                  <a:spcPct val="50000"/>
                </a:spcBef>
              </a:pPr>
              <a:endParaRPr lang="en-US" altLang="zh-CN" dirty="0">
                <a:latin typeface="Times New Roman" panose="02020603050405020304" pitchFamily="18" charset="0"/>
                <a:ea typeface="宋体" panose="02010600030101010101" pitchFamily="2" charset="-122"/>
              </a:endParaRPr>
            </a:p>
          </p:txBody>
        </p:sp>
        <p:sp>
          <p:nvSpPr>
            <p:cNvPr id="57410" name="Text Box 124"/>
            <p:cNvSpPr txBox="1"/>
            <p:nvPr/>
          </p:nvSpPr>
          <p:spPr>
            <a:xfrm>
              <a:off x="1111" y="1298"/>
              <a:ext cx="499" cy="327"/>
            </a:xfrm>
            <a:prstGeom prst="rect">
              <a:avLst/>
            </a:prstGeom>
            <a:noFill/>
            <a:ln w="9525">
              <a:noFill/>
            </a:ln>
          </p:spPr>
          <p:txBody>
            <a:bodyPr>
              <a:spAutoFit/>
            </a:bodyPr>
            <a:lstStyle/>
            <a:p>
              <a:pPr lvl="0" algn="ctr" eaLnBrk="1" hangingPunct="1">
                <a:spcBef>
                  <a:spcPct val="50000"/>
                </a:spcBef>
              </a:pPr>
              <a:r>
                <a:rPr lang="en-US" altLang="zh-CN" sz="2800">
                  <a:latin typeface="Times New Roman" panose="02020603050405020304" pitchFamily="18" charset="0"/>
                  <a:ea typeface="宋体" panose="02010600030101010101" pitchFamily="2" charset="-122"/>
                </a:rPr>
                <a:t>∞</a:t>
              </a:r>
            </a:p>
          </p:txBody>
        </p:sp>
        <p:sp>
          <p:nvSpPr>
            <p:cNvPr id="57411" name="Text Box 125"/>
            <p:cNvSpPr txBox="1"/>
            <p:nvPr/>
          </p:nvSpPr>
          <p:spPr>
            <a:xfrm>
              <a:off x="4558" y="1298"/>
              <a:ext cx="499" cy="327"/>
            </a:xfrm>
            <a:prstGeom prst="rect">
              <a:avLst/>
            </a:prstGeom>
            <a:noFill/>
            <a:ln w="9525">
              <a:noFill/>
            </a:ln>
          </p:spPr>
          <p:txBody>
            <a:bodyPr>
              <a:spAutoFit/>
            </a:bodyPr>
            <a:lstStyle/>
            <a:p>
              <a:pPr lvl="0" algn="ctr" eaLnBrk="1" hangingPunct="1">
                <a:spcBef>
                  <a:spcPct val="50000"/>
                </a:spcBef>
              </a:pPr>
              <a:r>
                <a:rPr lang="en-US" altLang="zh-CN" sz="2800">
                  <a:latin typeface="Times New Roman" panose="02020603050405020304" pitchFamily="18" charset="0"/>
                  <a:ea typeface="宋体" panose="02010600030101010101" pitchFamily="2" charset="-122"/>
                </a:rPr>
                <a:t>∞</a:t>
              </a:r>
            </a:p>
          </p:txBody>
        </p:sp>
      </p:grpSp>
      <p:sp>
        <p:nvSpPr>
          <p:cNvPr id="72" name="Text Box 69"/>
          <p:cNvSpPr txBox="1"/>
          <p:nvPr/>
        </p:nvSpPr>
        <p:spPr>
          <a:xfrm>
            <a:off x="7200900" y="4209316"/>
            <a:ext cx="1708714" cy="830997"/>
          </a:xfrm>
          <a:prstGeom prst="rect">
            <a:avLst/>
          </a:prstGeom>
          <a:noFill/>
          <a:ln w="9525">
            <a:noFill/>
          </a:ln>
        </p:spPr>
        <p:txBody>
          <a:bodyPr wrap="square">
            <a:spAutoFit/>
          </a:bodyPr>
          <a:lstStyle/>
          <a:p>
            <a:pPr lvl="0">
              <a:spcBef>
                <a:spcPct val="50000"/>
              </a:spcBef>
            </a:pPr>
            <a:r>
              <a:rPr lang="en-US" altLang="zh-CN" sz="48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1600" dirty="0" smtClean="0"/>
              <a:t>RADE&gt;90</a:t>
            </a:r>
            <a:endParaRPr lang="en-US" altLang="zh-CN" sz="1600" dirty="0"/>
          </a:p>
        </p:txBody>
      </p:sp>
      <p:sp>
        <p:nvSpPr>
          <p:cNvPr id="73" name="Line 88"/>
          <p:cNvSpPr/>
          <p:nvPr/>
        </p:nvSpPr>
        <p:spPr>
          <a:xfrm flipH="1">
            <a:off x="7200898" y="4754562"/>
            <a:ext cx="360363" cy="360363"/>
          </a:xfrm>
          <a:prstGeom prst="line">
            <a:avLst/>
          </a:prstGeom>
          <a:ln w="9525" cap="flat" cmpd="sng">
            <a:solidFill>
              <a:schemeClr val="bg1"/>
            </a:solidFill>
            <a:prstDash val="solid"/>
            <a:headEnd type="none" w="med" len="med"/>
            <a:tailEnd type="none" w="med" len="med"/>
          </a:ln>
        </p:spPr>
      </p:sp>
      <p:sp>
        <p:nvSpPr>
          <p:cNvPr id="74" name="Text Box 69"/>
          <p:cNvSpPr txBox="1"/>
          <p:nvPr/>
        </p:nvSpPr>
        <p:spPr>
          <a:xfrm>
            <a:off x="7772400" y="4644291"/>
            <a:ext cx="1708714" cy="830997"/>
          </a:xfrm>
          <a:prstGeom prst="rect">
            <a:avLst/>
          </a:prstGeom>
          <a:noFill/>
          <a:ln w="9525">
            <a:noFill/>
          </a:ln>
        </p:spPr>
        <p:txBody>
          <a:bodyPr wrap="square">
            <a:spAutoFit/>
          </a:bodyPr>
          <a:lstStyle/>
          <a:p>
            <a:pPr lvl="0">
              <a:spcBef>
                <a:spcPct val="50000"/>
              </a:spcBef>
            </a:pPr>
            <a:r>
              <a:rPr lang="en-US" altLang="zh-CN" sz="48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1600" dirty="0" smtClean="0"/>
              <a:t>RADE&gt;90</a:t>
            </a:r>
            <a:endParaRPr lang="en-US" altLang="zh-CN" sz="1600" dirty="0"/>
          </a:p>
        </p:txBody>
      </p:sp>
      <p:sp>
        <p:nvSpPr>
          <p:cNvPr id="75" name="Line 112"/>
          <p:cNvSpPr/>
          <p:nvPr/>
        </p:nvSpPr>
        <p:spPr>
          <a:xfrm flipH="1">
            <a:off x="8515350" y="5257489"/>
            <a:ext cx="0" cy="515455"/>
          </a:xfrm>
          <a:prstGeom prst="line">
            <a:avLst/>
          </a:prstGeom>
          <a:ln w="9525" cap="flat" cmpd="sng">
            <a:solidFill>
              <a:schemeClr val="bg1"/>
            </a:solidFill>
            <a:prstDash val="solid"/>
            <a:headEnd type="none" w="med" len="med"/>
            <a:tailEnd type="none" w="med" len="med"/>
          </a:ln>
        </p:spPr>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p:nvPr/>
        </p:nvGrpSpPr>
        <p:grpSpPr>
          <a:xfrm>
            <a:off x="179388" y="188913"/>
            <a:ext cx="6121400" cy="960437"/>
            <a:chOff x="113" y="119"/>
            <a:chExt cx="3856" cy="605"/>
          </a:xfrm>
        </p:grpSpPr>
        <p:sp>
          <p:nvSpPr>
            <p:cNvPr id="58372" name="Text Box 3"/>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4.2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查询优化处理举例</a:t>
              </a:r>
            </a:p>
          </p:txBody>
        </p:sp>
        <p:sp>
          <p:nvSpPr>
            <p:cNvPr id="58373" name="Line 4"/>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58374" name="Text Box 5"/>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4 </a:t>
              </a:r>
              <a:r>
                <a:rPr lang="zh-CN" altLang="en-US" sz="2400" dirty="0">
                  <a:latin typeface="宋体" panose="02010600030101010101" pitchFamily="2" charset="-122"/>
                  <a:ea typeface="宋体" panose="02010600030101010101" pitchFamily="2" charset="-122"/>
                </a:rPr>
                <a:t>基于关系代数等价变换的查询优化处理</a:t>
              </a:r>
            </a:p>
          </p:txBody>
        </p:sp>
        <p:sp>
          <p:nvSpPr>
            <p:cNvPr id="58375" name="Line 6"/>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
        <p:nvSpPr>
          <p:cNvPr id="58371" name="Text Box 72"/>
          <p:cNvSpPr txBox="1"/>
          <p:nvPr/>
        </p:nvSpPr>
        <p:spPr>
          <a:xfrm>
            <a:off x="395288" y="1412875"/>
            <a:ext cx="8280400" cy="3925888"/>
          </a:xfrm>
          <a:prstGeom prst="rect">
            <a:avLst/>
          </a:prstGeom>
          <a:noFill/>
          <a:ln w="9525">
            <a:noFill/>
          </a:ln>
        </p:spPr>
        <p:txBody>
          <a:bodyPr>
            <a:spAutoFit/>
          </a:bodyPr>
          <a:lstStyle/>
          <a:p>
            <a:pPr marL="457200" lvl="0" indent="-457200" eaLnBrk="1" hangingPunct="1">
              <a:spcBef>
                <a:spcPct val="50000"/>
              </a:spcBef>
            </a:pPr>
            <a:r>
              <a:rPr lang="zh-CN" altLang="en-US" sz="2400" dirty="0">
                <a:latin typeface="Times New Roman" panose="02020603050405020304" pitchFamily="18" charset="0"/>
                <a:ea typeface="宋体" panose="02010600030101010101" pitchFamily="2" charset="-122"/>
              </a:rPr>
              <a:t>水平分片的查询优化的基本思想：</a:t>
            </a:r>
          </a:p>
          <a:p>
            <a:pPr marL="457200" lvl="0" indent="-457200" eaLnBrk="1" hangingPunct="1">
              <a:spcBef>
                <a:spcPct val="50000"/>
              </a:spcBef>
              <a:buAutoNum type="arabicPeriod"/>
            </a:pPr>
            <a:r>
              <a:rPr lang="zh-CN" altLang="en-US" sz="2400" dirty="0">
                <a:latin typeface="Times New Roman" panose="02020603050405020304" pitchFamily="18" charset="0"/>
                <a:ea typeface="宋体" panose="02010600030101010101" pitchFamily="2" charset="-122"/>
              </a:rPr>
              <a:t>尽量把选择条件下移到分片的限定关系处</a:t>
            </a:r>
          </a:p>
          <a:p>
            <a:pPr marL="457200" lvl="0" indent="-457200" eaLnBrk="1" hangingPunct="1">
              <a:spcBef>
                <a:spcPct val="50000"/>
              </a:spcBef>
              <a:buAutoNum type="arabicPeriod"/>
            </a:pPr>
            <a:r>
              <a:rPr lang="zh-CN" altLang="en-US" sz="2400" dirty="0">
                <a:latin typeface="Times New Roman" panose="02020603050405020304" pitchFamily="18" charset="0"/>
                <a:ea typeface="宋体" panose="02010600030101010101" pitchFamily="2" charset="-122"/>
              </a:rPr>
              <a:t>再把分片的限定关系与选择条件进行比较</a:t>
            </a:r>
          </a:p>
          <a:p>
            <a:pPr marL="457200" lvl="0" indent="-457200" eaLnBrk="1" hangingPunct="1">
              <a:spcBef>
                <a:spcPct val="50000"/>
              </a:spcBef>
              <a:buAutoNum type="arabicPeriod"/>
            </a:pPr>
            <a:r>
              <a:rPr lang="zh-CN" altLang="en-US" sz="2400" dirty="0">
                <a:latin typeface="Times New Roman" panose="02020603050405020304" pitchFamily="18" charset="0"/>
                <a:ea typeface="宋体" panose="02010600030101010101" pitchFamily="2" charset="-122"/>
              </a:rPr>
              <a:t>去掉它们之间存在矛盾的相应片断</a:t>
            </a:r>
          </a:p>
          <a:p>
            <a:pPr marL="457200" lvl="0" indent="-457200" eaLnBrk="1" hangingPunct="1">
              <a:spcBef>
                <a:spcPct val="50000"/>
              </a:spcBef>
              <a:buAutoNum type="arabicPeriod"/>
            </a:pPr>
            <a:r>
              <a:rPr lang="zh-CN" altLang="en-US" sz="2400" dirty="0">
                <a:latin typeface="Times New Roman" panose="02020603050405020304" pitchFamily="18" charset="0"/>
                <a:ea typeface="宋体" panose="02010600030101010101" pitchFamily="2" charset="-122"/>
              </a:rPr>
              <a:t>如果最后剩下一个水平片断，则重构全局关系的操作中，就可去掉“并”操作（至少可以减少“并”操作的次数）</a:t>
            </a:r>
          </a:p>
          <a:p>
            <a:pPr marL="457200" lvl="0" indent="-457200" eaLnBrk="1" hangingPunct="1">
              <a:spcBef>
                <a:spcPct val="50000"/>
              </a:spcBef>
              <a:buAutoNum type="arabicPeriod"/>
            </a:pPr>
            <a:endParaRPr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2"/>
          <p:cNvGrpSpPr/>
          <p:nvPr/>
        </p:nvGrpSpPr>
        <p:grpSpPr>
          <a:xfrm>
            <a:off x="179388" y="188913"/>
            <a:ext cx="5761037" cy="960437"/>
            <a:chOff x="113" y="119"/>
            <a:chExt cx="3629" cy="605"/>
          </a:xfrm>
        </p:grpSpPr>
        <p:sp>
          <p:nvSpPr>
            <p:cNvPr id="12292" name="Text Box 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1.2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分布式查询优化准则和代价分析</a:t>
              </a:r>
            </a:p>
          </p:txBody>
        </p:sp>
        <p:sp>
          <p:nvSpPr>
            <p:cNvPr id="12293" name="Line 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12294" name="Text Box 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分布式查询优化概述</a:t>
              </a:r>
            </a:p>
          </p:txBody>
        </p:sp>
        <p:sp>
          <p:nvSpPr>
            <p:cNvPr id="12295" name="Line 9"/>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
        <p:nvSpPr>
          <p:cNvPr id="12291" name="Text Box 17"/>
          <p:cNvSpPr txBox="1"/>
          <p:nvPr/>
        </p:nvSpPr>
        <p:spPr>
          <a:xfrm>
            <a:off x="395288" y="1412875"/>
            <a:ext cx="7993062" cy="5043488"/>
          </a:xfrm>
          <a:prstGeom prst="rect">
            <a:avLst/>
          </a:prstGeom>
          <a:noFill/>
          <a:ln w="9525">
            <a:noFill/>
          </a:ln>
        </p:spPr>
        <p:txBody>
          <a:bodyPr>
            <a:spAutoFit/>
          </a:bodyPr>
          <a:lstStyle/>
          <a:p>
            <a:pPr marL="457200" lvl="0" indent="-457200" eaLnBrk="1" hangingPunct="1">
              <a:spcBef>
                <a:spcPct val="50000"/>
              </a:spcBef>
            </a:pPr>
            <a:r>
              <a:rPr lang="zh-CN" altLang="en-US" dirty="0">
                <a:latin typeface="Times New Roman" panose="02020603050405020304" pitchFamily="18" charset="0"/>
                <a:ea typeface="宋体" panose="02010600030101010101" pitchFamily="2" charset="-122"/>
              </a:rPr>
              <a:t>准则：</a:t>
            </a:r>
          </a:p>
          <a:p>
            <a:pPr marL="457200" lvl="0" indent="-457200" eaLnBrk="1" hangingPunct="1">
              <a:spcBef>
                <a:spcPct val="50000"/>
              </a:spcBef>
            </a:pPr>
            <a:r>
              <a:rPr lang="zh-CN" altLang="en-US" dirty="0">
                <a:latin typeface="Times New Roman" panose="02020603050405020304" pitchFamily="18" charset="0"/>
                <a:ea typeface="宋体" panose="02010600030101010101" pitchFamily="2" charset="-122"/>
              </a:rPr>
              <a:t>        使得通讯费用最低和响应时间最短，即以最小的总代价，在最短的响应时间内获得需要的数据。</a:t>
            </a:r>
          </a:p>
          <a:p>
            <a:pPr marL="457200" lvl="0" indent="-457200" eaLnBrk="1" hangingPunct="1">
              <a:spcBef>
                <a:spcPct val="50000"/>
              </a:spcBef>
              <a:buAutoNum type="arabicPeriod"/>
            </a:pPr>
            <a:r>
              <a:rPr lang="zh-CN" altLang="en-US" dirty="0">
                <a:latin typeface="Times New Roman" panose="02020603050405020304" pitchFamily="18" charset="0"/>
                <a:ea typeface="宋体" panose="02010600030101010101" pitchFamily="2" charset="-122"/>
              </a:rPr>
              <a:t>通讯费用与所传输的数据量和通信次数有关</a:t>
            </a:r>
          </a:p>
          <a:p>
            <a:pPr marL="457200" lvl="0" indent="-457200" eaLnBrk="1" hangingPunct="1">
              <a:spcBef>
                <a:spcPct val="50000"/>
              </a:spcBef>
              <a:buAutoNum type="arabicPeriod"/>
            </a:pPr>
            <a:r>
              <a:rPr lang="zh-CN" altLang="en-US" dirty="0">
                <a:latin typeface="Times New Roman" panose="02020603050405020304" pitchFamily="18" charset="0"/>
                <a:ea typeface="宋体" panose="02010600030101010101" pitchFamily="2" charset="-122"/>
              </a:rPr>
              <a:t>响应时间和通信时间有关，也与局部处理时间有关</a:t>
            </a:r>
          </a:p>
          <a:p>
            <a:pPr marL="457200" lvl="0" indent="-457200" eaLnBrk="1" hangingPunct="1">
              <a:spcBef>
                <a:spcPct val="50000"/>
              </a:spcBef>
            </a:pPr>
            <a:endParaRPr lang="zh-CN" altLang="en-US" dirty="0">
              <a:latin typeface="Times New Roman" panose="02020603050405020304" pitchFamily="18" charset="0"/>
              <a:ea typeface="宋体" panose="02010600030101010101" pitchFamily="2" charset="-122"/>
            </a:endParaRPr>
          </a:p>
          <a:p>
            <a:pPr marL="457200" lvl="0" indent="-457200" eaLnBrk="1" hangingPunct="1">
              <a:spcBef>
                <a:spcPct val="50000"/>
              </a:spcBef>
            </a:pPr>
            <a:r>
              <a:rPr lang="zh-CN" altLang="en-US" dirty="0">
                <a:latin typeface="Times New Roman" panose="02020603050405020304" pitchFamily="18" charset="0"/>
                <a:ea typeface="宋体" panose="02010600030101010101" pitchFamily="2" charset="-122"/>
              </a:rPr>
              <a:t>查询代价分析</a:t>
            </a:r>
          </a:p>
          <a:p>
            <a:pPr marL="457200" lvl="0" indent="-457200" eaLnBrk="1" hangingPunct="1">
              <a:spcBef>
                <a:spcPct val="50000"/>
              </a:spcBef>
              <a:buAutoNum type="arabicPeriod"/>
            </a:pPr>
            <a:r>
              <a:rPr lang="zh-CN" altLang="en-US" dirty="0">
                <a:latin typeface="Times New Roman" panose="02020603050405020304" pitchFamily="18" charset="0"/>
                <a:ea typeface="宋体" panose="02010600030101010101" pitchFamily="2" charset="-122"/>
              </a:rPr>
              <a:t>远程通讯网络</a:t>
            </a:r>
          </a:p>
          <a:p>
            <a:pPr marL="457200" lvl="0" indent="-457200" eaLnBrk="1" hangingPunct="1">
              <a:spcBef>
                <a:spcPct val="50000"/>
              </a:spcBef>
            </a:pPr>
            <a:r>
              <a:rPr lang="zh-CN" altLang="en-US" dirty="0">
                <a:latin typeface="Times New Roman" panose="02020603050405020304" pitchFamily="18" charset="0"/>
                <a:ea typeface="宋体" panose="02010600030101010101" pitchFamily="2" charset="-122"/>
              </a:rPr>
              <a:t>       局部处理时间可以忽略不计，减少通讯代价是主要目标</a:t>
            </a:r>
          </a:p>
          <a:p>
            <a:pPr marL="457200" lvl="0" indent="-457200" eaLnBrk="1" hangingPunct="1">
              <a:spcBef>
                <a:spcPct val="50000"/>
              </a:spcBef>
              <a:buAutoNum type="arabicPeriod" startAt="2"/>
            </a:pPr>
            <a:r>
              <a:rPr lang="zh-CN" altLang="en-US" dirty="0">
                <a:latin typeface="Times New Roman" panose="02020603050405020304" pitchFamily="18" charset="0"/>
                <a:ea typeface="宋体" panose="02010600030101010101" pitchFamily="2" charset="-122"/>
              </a:rPr>
              <a:t>高速局域网</a:t>
            </a:r>
          </a:p>
          <a:p>
            <a:pPr marL="457200" lvl="0" indent="-457200" eaLnBrk="1" hangingPunct="1">
              <a:spcBef>
                <a:spcPct val="50000"/>
              </a:spcBef>
            </a:pPr>
            <a:r>
              <a:rPr lang="zh-CN" altLang="en-US" dirty="0">
                <a:latin typeface="Times New Roman" panose="02020603050405020304" pitchFamily="18" charset="0"/>
                <a:ea typeface="宋体" panose="02010600030101010101" pitchFamily="2" charset="-122"/>
              </a:rPr>
              <a:t>      传输时间比局部处理时间要短很多，以响应时间作为优化目标，局部处理时间是关键</a:t>
            </a:r>
          </a:p>
          <a:p>
            <a:pPr marL="457200" lvl="0" indent="-457200" eaLnBrk="1" hangingPunct="1">
              <a:spcBef>
                <a:spcPct val="50000"/>
              </a:spcBef>
              <a:buChar char="•"/>
            </a:pPr>
            <a:endParaRPr lang="en-US" altLang="zh-CN">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p:cNvGrpSpPr/>
          <p:nvPr/>
        </p:nvGrpSpPr>
        <p:grpSpPr>
          <a:xfrm>
            <a:off x="179705" y="189230"/>
            <a:ext cx="6350635" cy="962025"/>
            <a:chOff x="113" y="119"/>
            <a:chExt cx="3856" cy="606"/>
          </a:xfrm>
        </p:grpSpPr>
        <p:sp>
          <p:nvSpPr>
            <p:cNvPr id="59405" name="Text Box 3"/>
            <p:cNvSpPr txBox="1"/>
            <p:nvPr/>
          </p:nvSpPr>
          <p:spPr>
            <a:xfrm>
              <a:off x="128" y="436"/>
              <a:ext cx="2880" cy="289"/>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4.2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查询优化处理举例（垂直分片）</a:t>
              </a:r>
            </a:p>
          </p:txBody>
        </p:sp>
        <p:sp>
          <p:nvSpPr>
            <p:cNvPr id="59406" name="Line 4"/>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59407" name="Text Box 5"/>
            <p:cNvSpPr txBox="1"/>
            <p:nvPr/>
          </p:nvSpPr>
          <p:spPr>
            <a:xfrm>
              <a:off x="113" y="119"/>
              <a:ext cx="3856" cy="289"/>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4 </a:t>
              </a:r>
              <a:r>
                <a:rPr lang="zh-CN" altLang="en-US" sz="2400" dirty="0">
                  <a:latin typeface="宋体" panose="02010600030101010101" pitchFamily="2" charset="-122"/>
                  <a:ea typeface="宋体" panose="02010600030101010101" pitchFamily="2" charset="-122"/>
                </a:rPr>
                <a:t>基于关系代数等价变换的查询优化处理</a:t>
              </a:r>
            </a:p>
          </p:txBody>
        </p:sp>
        <p:sp>
          <p:nvSpPr>
            <p:cNvPr id="59408" name="Line 6"/>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
        <p:nvSpPr>
          <p:cNvPr id="59395" name="Text Box 7"/>
          <p:cNvSpPr txBox="1"/>
          <p:nvPr/>
        </p:nvSpPr>
        <p:spPr>
          <a:xfrm>
            <a:off x="323850" y="1341438"/>
            <a:ext cx="8353425" cy="2100262"/>
          </a:xfrm>
          <a:prstGeom prst="rect">
            <a:avLst/>
          </a:prstGeom>
          <a:noFill/>
          <a:ln w="9525">
            <a:noFill/>
          </a:ln>
        </p:spPr>
        <p:txBody>
          <a:bodyPr>
            <a:spAutoFit/>
          </a:bodyPr>
          <a:lstStyle/>
          <a:p>
            <a:pPr lvl="0" eaLnBrk="1" hangingPunct="1">
              <a:spcBef>
                <a:spcPct val="50000"/>
              </a:spcBef>
            </a:pPr>
            <a:r>
              <a:rPr lang="zh-CN" altLang="en-US" sz="2400" dirty="0">
                <a:latin typeface="Times New Roman" panose="02020603050405020304" pitchFamily="18" charset="0"/>
                <a:ea typeface="宋体" panose="02010600030101010101" pitchFamily="2" charset="-122"/>
              </a:rPr>
              <a:t>全局关系</a:t>
            </a:r>
          </a:p>
          <a:p>
            <a:pPr lvl="0" eaLnBrk="1" hangingPunct="1">
              <a:spcBef>
                <a:spcPct val="50000"/>
              </a:spcBef>
            </a:pPr>
            <a:r>
              <a:rPr lang="en-US" altLang="zh-CN" sz="2400">
                <a:latin typeface="Times New Roman" panose="02020603050405020304" pitchFamily="18" charset="0"/>
                <a:ea typeface="宋体" panose="02010600030101010101" pitchFamily="2" charset="-122"/>
              </a:rPr>
              <a:t>EMP(EMP#, ENAME, SALARY,DEPT#,DNAME)</a:t>
            </a:r>
          </a:p>
          <a:p>
            <a:pPr lvl="0" eaLnBrk="1" hangingPunct="1">
              <a:spcBef>
                <a:spcPct val="50000"/>
              </a:spcBef>
            </a:pPr>
            <a:r>
              <a:rPr lang="zh-CN" altLang="en-US" sz="2400" dirty="0">
                <a:latin typeface="Times New Roman" panose="02020603050405020304" pitchFamily="18" charset="0"/>
                <a:ea typeface="宋体" panose="02010600030101010101" pitchFamily="2" charset="-122"/>
              </a:rPr>
              <a:t>垂直分片：</a:t>
            </a:r>
            <a:r>
              <a:rPr lang="en-US" altLang="zh-CN" sz="2400">
                <a:latin typeface="Times New Roman" panose="02020603050405020304" pitchFamily="18" charset="0"/>
                <a:ea typeface="宋体" panose="02010600030101010101" pitchFamily="2" charset="-122"/>
              </a:rPr>
              <a:t>E1 (EMP#,DEPT#,DNAME)</a:t>
            </a:r>
          </a:p>
          <a:p>
            <a:pPr lvl="0" eaLnBrk="1" hangingPunct="1">
              <a:spcBef>
                <a:spcPct val="50000"/>
              </a:spcBef>
            </a:pPr>
            <a:r>
              <a:rPr lang="en-US" altLang="zh-CN" sz="2400">
                <a:latin typeface="Times New Roman" panose="02020603050405020304" pitchFamily="18" charset="0"/>
                <a:ea typeface="宋体" panose="02010600030101010101" pitchFamily="2" charset="-122"/>
              </a:rPr>
              <a:t>EMP2(EMP#, ENAME, SALARY)</a:t>
            </a:r>
          </a:p>
        </p:txBody>
      </p:sp>
      <p:grpSp>
        <p:nvGrpSpPr>
          <p:cNvPr id="59396" name="Group 24"/>
          <p:cNvGrpSpPr/>
          <p:nvPr/>
        </p:nvGrpSpPr>
        <p:grpSpPr>
          <a:xfrm>
            <a:off x="2354263" y="3132138"/>
            <a:ext cx="3657600" cy="1684337"/>
            <a:chOff x="340" y="1554"/>
            <a:chExt cx="2304" cy="1061"/>
          </a:xfrm>
        </p:grpSpPr>
        <p:sp>
          <p:nvSpPr>
            <p:cNvPr id="59398" name="Line 9"/>
            <p:cNvSpPr/>
            <p:nvPr/>
          </p:nvSpPr>
          <p:spPr>
            <a:xfrm flipH="1">
              <a:off x="916" y="1796"/>
              <a:ext cx="528" cy="553"/>
            </a:xfrm>
            <a:prstGeom prst="line">
              <a:avLst/>
            </a:prstGeom>
            <a:ln w="9525" cap="flat" cmpd="sng">
              <a:solidFill>
                <a:schemeClr val="bg1"/>
              </a:solidFill>
              <a:prstDash val="solid"/>
              <a:headEnd type="none" w="med" len="med"/>
              <a:tailEnd type="none" w="med" len="med"/>
            </a:ln>
          </p:spPr>
        </p:sp>
        <p:sp>
          <p:nvSpPr>
            <p:cNvPr id="59399" name="Line 10"/>
            <p:cNvSpPr/>
            <p:nvPr/>
          </p:nvSpPr>
          <p:spPr>
            <a:xfrm>
              <a:off x="1444" y="1796"/>
              <a:ext cx="576" cy="588"/>
            </a:xfrm>
            <a:prstGeom prst="line">
              <a:avLst/>
            </a:prstGeom>
            <a:ln w="9525" cap="flat" cmpd="sng">
              <a:solidFill>
                <a:schemeClr val="bg1"/>
              </a:solidFill>
              <a:prstDash val="solid"/>
              <a:headEnd type="none" w="med" len="med"/>
              <a:tailEnd type="none" w="med" len="med"/>
            </a:ln>
          </p:spPr>
        </p:sp>
        <p:sp>
          <p:nvSpPr>
            <p:cNvPr id="59400" name="Text Box 14"/>
            <p:cNvSpPr txBox="1"/>
            <p:nvPr/>
          </p:nvSpPr>
          <p:spPr>
            <a:xfrm>
              <a:off x="1012" y="1761"/>
              <a:ext cx="192"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v</a:t>
              </a:r>
            </a:p>
          </p:txBody>
        </p:sp>
        <p:sp>
          <p:nvSpPr>
            <p:cNvPr id="59401" name="Text Box 16"/>
            <p:cNvSpPr txBox="1"/>
            <p:nvPr/>
          </p:nvSpPr>
          <p:spPr>
            <a:xfrm>
              <a:off x="1252" y="1554"/>
              <a:ext cx="432"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  S</a:t>
              </a:r>
            </a:p>
          </p:txBody>
        </p:sp>
        <p:sp>
          <p:nvSpPr>
            <p:cNvPr id="59402" name="Text Box 18"/>
            <p:cNvSpPr txBox="1"/>
            <p:nvPr/>
          </p:nvSpPr>
          <p:spPr>
            <a:xfrm>
              <a:off x="340" y="2384"/>
              <a:ext cx="1344" cy="231"/>
            </a:xfrm>
            <a:prstGeom prst="rect">
              <a:avLst/>
            </a:prstGeom>
            <a:noFill/>
            <a:ln w="9525">
              <a:noFill/>
            </a:ln>
          </p:spPr>
          <p:txBody>
            <a:bodyPr>
              <a:spAutoFit/>
            </a:bodyPr>
            <a:lstStyle/>
            <a:p>
              <a:pPr lvl="0" algn="ctr" eaLnBrk="1" hangingPunct="1">
                <a:spcBef>
                  <a:spcPct val="50000"/>
                </a:spcBef>
              </a:pPr>
              <a:r>
                <a:rPr lang="en-US" altLang="zh-CN">
                  <a:latin typeface="Times New Roman" panose="02020603050405020304" pitchFamily="18" charset="0"/>
                  <a:ea typeface="宋体" panose="02010600030101010101" pitchFamily="2" charset="-122"/>
                </a:rPr>
                <a:t>E1</a:t>
              </a:r>
            </a:p>
          </p:txBody>
        </p:sp>
        <p:sp>
          <p:nvSpPr>
            <p:cNvPr id="59403" name="Text Box 19"/>
            <p:cNvSpPr txBox="1"/>
            <p:nvPr/>
          </p:nvSpPr>
          <p:spPr>
            <a:xfrm>
              <a:off x="1540" y="2384"/>
              <a:ext cx="1104" cy="231"/>
            </a:xfrm>
            <a:prstGeom prst="rect">
              <a:avLst/>
            </a:prstGeom>
            <a:noFill/>
            <a:ln w="9525">
              <a:noFill/>
            </a:ln>
          </p:spPr>
          <p:txBody>
            <a:bodyPr>
              <a:spAutoFit/>
            </a:bodyPr>
            <a:lstStyle/>
            <a:p>
              <a:pPr lvl="0" algn="ctr" eaLnBrk="1" hangingPunct="1">
                <a:spcBef>
                  <a:spcPct val="50000"/>
                </a:spcBef>
              </a:pPr>
              <a:r>
                <a:rPr lang="en-US" altLang="zh-CN">
                  <a:latin typeface="Times New Roman" panose="02020603050405020304" pitchFamily="18" charset="0"/>
                  <a:ea typeface="宋体" panose="02010600030101010101" pitchFamily="2" charset="-122"/>
                </a:rPr>
                <a:t>E2: </a:t>
              </a:r>
            </a:p>
          </p:txBody>
        </p:sp>
        <p:sp>
          <p:nvSpPr>
            <p:cNvPr id="59404" name="Freeform 22"/>
            <p:cNvSpPr/>
            <p:nvPr/>
          </p:nvSpPr>
          <p:spPr>
            <a:xfrm>
              <a:off x="1214" y="1942"/>
              <a:ext cx="480" cy="69"/>
            </a:xfrm>
            <a:custGeom>
              <a:avLst/>
              <a:gdLst>
                <a:gd name="txL" fmla="*/ 0 w 480"/>
                <a:gd name="txT" fmla="*/ 0 h 96"/>
                <a:gd name="txR" fmla="*/ 480 w 480"/>
                <a:gd name="txB" fmla="*/ 96 h 96"/>
              </a:gdLst>
              <a:ahLst/>
              <a:cxnLst>
                <a:cxn ang="0">
                  <a:pos x="0" y="0"/>
                </a:cxn>
                <a:cxn ang="0">
                  <a:pos x="9" y="28"/>
                </a:cxn>
                <a:cxn ang="0">
                  <a:pos x="38" y="38"/>
                </a:cxn>
                <a:cxn ang="0">
                  <a:pos x="192" y="96"/>
                </a:cxn>
                <a:cxn ang="0">
                  <a:pos x="384" y="86"/>
                </a:cxn>
                <a:cxn ang="0">
                  <a:pos x="480" y="38"/>
                </a:cxn>
              </a:cxnLst>
              <a:rect l="txL" t="txT" r="txR" b="txB"/>
              <a:pathLst>
                <a:path w="480" h="96">
                  <a:moveTo>
                    <a:pt x="0" y="0"/>
                  </a:moveTo>
                  <a:cubicBezTo>
                    <a:pt x="3" y="9"/>
                    <a:pt x="2" y="21"/>
                    <a:pt x="9" y="28"/>
                  </a:cubicBezTo>
                  <a:cubicBezTo>
                    <a:pt x="16" y="35"/>
                    <a:pt x="29" y="33"/>
                    <a:pt x="38" y="38"/>
                  </a:cubicBezTo>
                  <a:cubicBezTo>
                    <a:pt x="89" y="64"/>
                    <a:pt x="138" y="77"/>
                    <a:pt x="192" y="96"/>
                  </a:cubicBezTo>
                  <a:cubicBezTo>
                    <a:pt x="256" y="93"/>
                    <a:pt x="320" y="92"/>
                    <a:pt x="384" y="86"/>
                  </a:cubicBezTo>
                  <a:cubicBezTo>
                    <a:pt x="420" y="83"/>
                    <a:pt x="480" y="38"/>
                    <a:pt x="480" y="38"/>
                  </a:cubicBezTo>
                </a:path>
              </a:pathLst>
            </a:custGeom>
            <a:noFill/>
            <a:ln w="9525" cap="flat" cmpd="sng">
              <a:solidFill>
                <a:schemeClr val="bg1"/>
              </a:solidFill>
              <a:prstDash val="solid"/>
              <a:roun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grpSp>
      <p:sp>
        <p:nvSpPr>
          <p:cNvPr id="59397" name="Text Box 23"/>
          <p:cNvSpPr txBox="1"/>
          <p:nvPr/>
        </p:nvSpPr>
        <p:spPr>
          <a:xfrm>
            <a:off x="395288" y="5378450"/>
            <a:ext cx="8280400" cy="858838"/>
          </a:xfrm>
          <a:prstGeom prst="rect">
            <a:avLst/>
          </a:prstGeom>
          <a:noFill/>
          <a:ln w="9525">
            <a:noFill/>
          </a:ln>
        </p:spPr>
        <p:txBody>
          <a:bodyPr>
            <a:spAutoFit/>
          </a:bodyPr>
          <a:lstStyle/>
          <a:p>
            <a:pPr lvl="0" eaLnBrk="1" hangingPunct="1">
              <a:spcBef>
                <a:spcPct val="50000"/>
              </a:spcBef>
            </a:pPr>
            <a:r>
              <a:rPr lang="zh-CN" altLang="en-US" sz="2400" dirty="0">
                <a:latin typeface="Times New Roman" panose="02020603050405020304" pitchFamily="18" charset="0"/>
                <a:ea typeface="宋体" panose="02010600030101010101" pitchFamily="2" charset="-122"/>
              </a:rPr>
              <a:t>查询问题：雇员的姓名和工资情况</a:t>
            </a:r>
          </a:p>
          <a:p>
            <a:pPr lvl="0" eaLnBrk="1" hangingPunct="1">
              <a:lnSpc>
                <a:spcPct val="90000"/>
              </a:lnSpc>
              <a:spcBef>
                <a:spcPct val="20000"/>
              </a:spcBef>
            </a:pPr>
            <a:r>
              <a:rPr lang="zh-CN" altLang="en-US" sz="2400" b="0" dirty="0">
                <a:latin typeface="Times New Roman" panose="02020603050405020304" pitchFamily="18" charset="0"/>
                <a:ea typeface="宋体" panose="02010600030101010101" pitchFamily="2" charset="-122"/>
                <a:sym typeface="Symbol" panose="05050102010706020507" pitchFamily="18" charset="2"/>
              </a:rPr>
              <a:t></a:t>
            </a:r>
            <a:r>
              <a:rPr lang="en-US" altLang="zh-CN" sz="2400" b="0" baseline="-25000">
                <a:latin typeface="Times New Roman" panose="02020603050405020304" pitchFamily="18" charset="0"/>
                <a:ea typeface="宋体" panose="02010600030101010101" pitchFamily="2" charset="-122"/>
                <a:sym typeface="Symbol" panose="05050102010706020507" pitchFamily="18" charset="2"/>
              </a:rPr>
              <a:t>ENAME,SALARY</a:t>
            </a:r>
            <a:r>
              <a:rPr lang="en-US" altLang="zh-CN" sz="2400" b="0">
                <a:latin typeface="Times New Roman" panose="02020603050405020304" pitchFamily="18" charset="0"/>
                <a:ea typeface="宋体" panose="02010600030101010101" pitchFamily="2" charset="-122"/>
                <a:sym typeface="Symbol" panose="05050102010706020507" pitchFamily="18" charset="2"/>
              </a:rPr>
              <a:t>(EMP)</a:t>
            </a:r>
            <a:endParaRPr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p:nvPr/>
        </p:nvGrpSpPr>
        <p:grpSpPr>
          <a:xfrm>
            <a:off x="179388" y="188913"/>
            <a:ext cx="6121400" cy="960437"/>
            <a:chOff x="113" y="119"/>
            <a:chExt cx="3856" cy="605"/>
          </a:xfrm>
        </p:grpSpPr>
        <p:sp>
          <p:nvSpPr>
            <p:cNvPr id="60457" name="Text Box 3"/>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4.2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查询优化处理举例</a:t>
              </a:r>
            </a:p>
          </p:txBody>
        </p:sp>
        <p:sp>
          <p:nvSpPr>
            <p:cNvPr id="60458" name="Line 4"/>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60459" name="Text Box 5"/>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4 </a:t>
              </a:r>
              <a:r>
                <a:rPr lang="zh-CN" altLang="en-US" sz="2400" dirty="0">
                  <a:latin typeface="宋体" panose="02010600030101010101" pitchFamily="2" charset="-122"/>
                  <a:ea typeface="宋体" panose="02010600030101010101" pitchFamily="2" charset="-122"/>
                </a:rPr>
                <a:t>基于关系代数等价变换的查询优化处理</a:t>
              </a:r>
            </a:p>
          </p:txBody>
        </p:sp>
        <p:sp>
          <p:nvSpPr>
            <p:cNvPr id="60460" name="Line 6"/>
            <p:cNvSpPr/>
            <p:nvPr/>
          </p:nvSpPr>
          <p:spPr>
            <a:xfrm>
              <a:off x="158" y="391"/>
              <a:ext cx="3675" cy="0"/>
            </a:xfrm>
            <a:prstGeom prst="line">
              <a:avLst/>
            </a:prstGeom>
            <a:ln w="19050" cap="flat" cmpd="sng">
              <a:solidFill>
                <a:srgbClr val="FF9900"/>
              </a:solidFill>
              <a:prstDash val="solid"/>
              <a:headEnd type="none" w="med" len="med"/>
              <a:tailEnd type="none" w="med" len="med"/>
            </a:ln>
          </p:spPr>
        </p:sp>
      </p:grpSp>
      <p:grpSp>
        <p:nvGrpSpPr>
          <p:cNvPr id="60419" name="Group 100"/>
          <p:cNvGrpSpPr/>
          <p:nvPr/>
        </p:nvGrpSpPr>
        <p:grpSpPr>
          <a:xfrm>
            <a:off x="323850" y="981075"/>
            <a:ext cx="8528050" cy="5918200"/>
            <a:chOff x="204" y="618"/>
            <a:chExt cx="5372" cy="3728"/>
          </a:xfrm>
        </p:grpSpPr>
        <p:sp>
          <p:nvSpPr>
            <p:cNvPr id="60420" name="Text Box 63"/>
            <p:cNvSpPr txBox="1"/>
            <p:nvPr/>
          </p:nvSpPr>
          <p:spPr>
            <a:xfrm>
              <a:off x="391" y="896"/>
              <a:ext cx="1448"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ENAME, SALARY</a:t>
              </a:r>
            </a:p>
          </p:txBody>
        </p:sp>
        <p:sp>
          <p:nvSpPr>
            <p:cNvPr id="60421" name="Text Box 64"/>
            <p:cNvSpPr txBox="1"/>
            <p:nvPr/>
          </p:nvSpPr>
          <p:spPr>
            <a:xfrm>
              <a:off x="204" y="618"/>
              <a:ext cx="374"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60422" name="Text Box 65"/>
            <p:cNvSpPr txBox="1"/>
            <p:nvPr/>
          </p:nvSpPr>
          <p:spPr>
            <a:xfrm>
              <a:off x="3661" y="896"/>
              <a:ext cx="1284" cy="230"/>
            </a:xfrm>
            <a:prstGeom prst="rect">
              <a:avLst/>
            </a:prstGeom>
            <a:noFill/>
            <a:ln w="9525">
              <a:noFill/>
            </a:ln>
          </p:spPr>
          <p:txBody>
            <a:bodyPr wrap="square">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ENAME</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salary</a:t>
              </a:r>
            </a:p>
          </p:txBody>
        </p:sp>
        <p:sp>
          <p:nvSpPr>
            <p:cNvPr id="60423" name="Text Box 66"/>
            <p:cNvSpPr txBox="1"/>
            <p:nvPr/>
          </p:nvSpPr>
          <p:spPr>
            <a:xfrm>
              <a:off x="3474" y="618"/>
              <a:ext cx="374"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60424" name="Text Box 67"/>
            <p:cNvSpPr txBox="1"/>
            <p:nvPr/>
          </p:nvSpPr>
          <p:spPr>
            <a:xfrm>
              <a:off x="3100" y="1949"/>
              <a:ext cx="1028" cy="49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EMP#,DEPT#,</a:t>
              </a:r>
            </a:p>
            <a:p>
              <a:pPr lvl="0" eaLnBrk="1" hangingPunct="1">
                <a:spcBef>
                  <a:spcPct val="50000"/>
                </a:spcBef>
              </a:pPr>
              <a:endParaRPr lang="en-US" altLang="zh-CN">
                <a:latin typeface="Times New Roman" panose="02020603050405020304" pitchFamily="18" charset="0"/>
                <a:ea typeface="宋体" panose="02010600030101010101" pitchFamily="2" charset="-122"/>
              </a:endParaRPr>
            </a:p>
          </p:txBody>
        </p:sp>
        <p:sp>
          <p:nvSpPr>
            <p:cNvPr id="60425" name="Text Box 68"/>
            <p:cNvSpPr txBox="1"/>
            <p:nvPr/>
          </p:nvSpPr>
          <p:spPr>
            <a:xfrm>
              <a:off x="2913" y="1672"/>
              <a:ext cx="374"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60426" name="Text Box 69"/>
            <p:cNvSpPr txBox="1"/>
            <p:nvPr/>
          </p:nvSpPr>
          <p:spPr>
            <a:xfrm>
              <a:off x="4455" y="1969"/>
              <a:ext cx="1121"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EMP#,ENAME,</a:t>
              </a:r>
            </a:p>
          </p:txBody>
        </p:sp>
        <p:sp>
          <p:nvSpPr>
            <p:cNvPr id="60427" name="Text Box 70"/>
            <p:cNvSpPr txBox="1"/>
            <p:nvPr/>
          </p:nvSpPr>
          <p:spPr>
            <a:xfrm>
              <a:off x="4268" y="1672"/>
              <a:ext cx="374"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60428" name="Text Box 71"/>
            <p:cNvSpPr txBox="1"/>
            <p:nvPr/>
          </p:nvSpPr>
          <p:spPr>
            <a:xfrm>
              <a:off x="3100" y="2088"/>
              <a:ext cx="934" cy="404"/>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DEPTNAME</a:t>
              </a:r>
            </a:p>
          </p:txBody>
        </p:sp>
        <p:sp>
          <p:nvSpPr>
            <p:cNvPr id="60429" name="Text Box 72"/>
            <p:cNvSpPr txBox="1"/>
            <p:nvPr/>
          </p:nvSpPr>
          <p:spPr>
            <a:xfrm>
              <a:off x="4455" y="2099"/>
              <a:ext cx="934"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SALARY</a:t>
              </a:r>
            </a:p>
          </p:txBody>
        </p:sp>
        <p:sp>
          <p:nvSpPr>
            <p:cNvPr id="60430" name="Text Box 73"/>
            <p:cNvSpPr txBox="1"/>
            <p:nvPr/>
          </p:nvSpPr>
          <p:spPr>
            <a:xfrm>
              <a:off x="3707" y="3033"/>
              <a:ext cx="1449"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ENAME, SALARY</a:t>
              </a:r>
            </a:p>
          </p:txBody>
        </p:sp>
        <p:sp>
          <p:nvSpPr>
            <p:cNvPr id="60431" name="Text Box 74"/>
            <p:cNvSpPr txBox="1"/>
            <p:nvPr/>
          </p:nvSpPr>
          <p:spPr>
            <a:xfrm>
              <a:off x="3521" y="2755"/>
              <a:ext cx="373"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60432" name="Text Box 75"/>
            <p:cNvSpPr txBox="1"/>
            <p:nvPr/>
          </p:nvSpPr>
          <p:spPr>
            <a:xfrm>
              <a:off x="4221" y="3977"/>
              <a:ext cx="1121"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EMP#,ENAME,</a:t>
              </a:r>
            </a:p>
          </p:txBody>
        </p:sp>
        <p:sp>
          <p:nvSpPr>
            <p:cNvPr id="60433" name="Text Box 76"/>
            <p:cNvSpPr txBox="1"/>
            <p:nvPr/>
          </p:nvSpPr>
          <p:spPr>
            <a:xfrm>
              <a:off x="4034" y="3699"/>
              <a:ext cx="374"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60434" name="Text Box 77"/>
            <p:cNvSpPr txBox="1"/>
            <p:nvPr/>
          </p:nvSpPr>
          <p:spPr>
            <a:xfrm>
              <a:off x="4221" y="4116"/>
              <a:ext cx="935" cy="230"/>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SALARY</a:t>
              </a:r>
            </a:p>
          </p:txBody>
        </p:sp>
        <p:sp>
          <p:nvSpPr>
            <p:cNvPr id="60435" name="Text Box 78"/>
            <p:cNvSpPr txBox="1"/>
            <p:nvPr/>
          </p:nvSpPr>
          <p:spPr>
            <a:xfrm>
              <a:off x="578" y="3033"/>
              <a:ext cx="1448"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ENAME, SALARY</a:t>
              </a:r>
            </a:p>
          </p:txBody>
        </p:sp>
        <p:sp>
          <p:nvSpPr>
            <p:cNvPr id="60436" name="Text Box 79"/>
            <p:cNvSpPr txBox="1"/>
            <p:nvPr/>
          </p:nvSpPr>
          <p:spPr>
            <a:xfrm>
              <a:off x="391" y="2755"/>
              <a:ext cx="374" cy="519"/>
            </a:xfrm>
            <a:prstGeom prst="rect">
              <a:avLst/>
            </a:prstGeom>
            <a:noFill/>
            <a:ln w="9525">
              <a:noFill/>
            </a:ln>
          </p:spPr>
          <p:txBody>
            <a:bodyPr>
              <a:spAutoFit/>
            </a:bodyPr>
            <a:lstStyle/>
            <a:p>
              <a:pPr lvl="0" eaLnBrk="1" hangingPunct="1">
                <a:spcBef>
                  <a:spcPct val="50000"/>
                </a:spcBef>
              </a:pPr>
              <a:r>
                <a:rPr lang="en-US" altLang="zh-CN" sz="4800" b="0">
                  <a:latin typeface="Times New Roman" panose="02020603050405020304" pitchFamily="18" charset="0"/>
                  <a:ea typeface="宋体" panose="02010600030101010101" pitchFamily="2" charset="-122"/>
                  <a:sym typeface="Symbol" panose="05050102010706020507" pitchFamily="18" charset="2"/>
                </a:rPr>
                <a:t></a:t>
              </a:r>
              <a:endParaRPr lang="en-US" altLang="zh-CN" sz="2400" b="0">
                <a:latin typeface="Times New Roman" panose="02020603050405020304" pitchFamily="18" charset="0"/>
                <a:ea typeface="宋体" panose="02010600030101010101" pitchFamily="2" charset="-122"/>
              </a:endParaRPr>
            </a:p>
          </p:txBody>
        </p:sp>
        <p:sp>
          <p:nvSpPr>
            <p:cNvPr id="60437" name="Text Box 80"/>
            <p:cNvSpPr txBox="1"/>
            <p:nvPr/>
          </p:nvSpPr>
          <p:spPr>
            <a:xfrm>
              <a:off x="578" y="1497"/>
              <a:ext cx="654"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   EMP</a:t>
              </a:r>
            </a:p>
          </p:txBody>
        </p:sp>
        <p:sp>
          <p:nvSpPr>
            <p:cNvPr id="60438" name="Text Box 81"/>
            <p:cNvSpPr txBox="1"/>
            <p:nvPr/>
          </p:nvSpPr>
          <p:spPr>
            <a:xfrm>
              <a:off x="391" y="3699"/>
              <a:ext cx="1448"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E2:  EMP#,ENAME,</a:t>
              </a:r>
            </a:p>
          </p:txBody>
        </p:sp>
        <p:sp>
          <p:nvSpPr>
            <p:cNvPr id="60439" name="Text Box 82"/>
            <p:cNvSpPr txBox="1"/>
            <p:nvPr/>
          </p:nvSpPr>
          <p:spPr>
            <a:xfrm>
              <a:off x="671" y="3811"/>
              <a:ext cx="888"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SALARY</a:t>
              </a:r>
            </a:p>
          </p:txBody>
        </p:sp>
        <p:sp>
          <p:nvSpPr>
            <p:cNvPr id="60440" name="Line 83"/>
            <p:cNvSpPr/>
            <p:nvPr/>
          </p:nvSpPr>
          <p:spPr>
            <a:xfrm>
              <a:off x="905" y="1118"/>
              <a:ext cx="0" cy="379"/>
            </a:xfrm>
            <a:prstGeom prst="line">
              <a:avLst/>
            </a:prstGeom>
            <a:ln w="9525" cap="flat" cmpd="sng">
              <a:solidFill>
                <a:schemeClr val="bg1"/>
              </a:solidFill>
              <a:prstDash val="solid"/>
              <a:headEnd type="none" w="med" len="med"/>
              <a:tailEnd type="none" w="med" len="med"/>
            </a:ln>
          </p:spPr>
        </p:sp>
        <p:sp>
          <p:nvSpPr>
            <p:cNvPr id="60441" name="Line 84"/>
            <p:cNvSpPr/>
            <p:nvPr/>
          </p:nvSpPr>
          <p:spPr>
            <a:xfrm>
              <a:off x="905" y="3256"/>
              <a:ext cx="0" cy="443"/>
            </a:xfrm>
            <a:prstGeom prst="line">
              <a:avLst/>
            </a:prstGeom>
            <a:ln w="9525" cap="flat" cmpd="sng">
              <a:solidFill>
                <a:schemeClr val="bg1"/>
              </a:solidFill>
              <a:prstDash val="solid"/>
              <a:headEnd type="none" w="med" len="med"/>
              <a:tailEnd type="none" w="med" len="med"/>
            </a:ln>
          </p:spPr>
        </p:sp>
        <p:sp>
          <p:nvSpPr>
            <p:cNvPr id="60442" name="Line 85"/>
            <p:cNvSpPr/>
            <p:nvPr/>
          </p:nvSpPr>
          <p:spPr>
            <a:xfrm>
              <a:off x="3848" y="3256"/>
              <a:ext cx="0" cy="231"/>
            </a:xfrm>
            <a:prstGeom prst="line">
              <a:avLst/>
            </a:prstGeom>
            <a:ln w="9525" cap="flat" cmpd="sng">
              <a:solidFill>
                <a:schemeClr val="bg1"/>
              </a:solidFill>
              <a:prstDash val="solid"/>
              <a:headEnd type="none" w="med" len="med"/>
              <a:tailEnd type="none" w="med" len="med"/>
            </a:ln>
          </p:spPr>
        </p:sp>
        <p:sp>
          <p:nvSpPr>
            <p:cNvPr id="60443" name="Line 86"/>
            <p:cNvSpPr/>
            <p:nvPr/>
          </p:nvSpPr>
          <p:spPr>
            <a:xfrm>
              <a:off x="3871" y="3626"/>
              <a:ext cx="257" cy="223"/>
            </a:xfrm>
            <a:prstGeom prst="line">
              <a:avLst/>
            </a:prstGeom>
            <a:ln w="9525" cap="flat" cmpd="sng">
              <a:solidFill>
                <a:schemeClr val="bg1"/>
              </a:solidFill>
              <a:prstDash val="solid"/>
              <a:headEnd type="none" w="med" len="med"/>
              <a:tailEnd type="none" w="med" len="med"/>
            </a:ln>
          </p:spPr>
        </p:sp>
        <p:sp>
          <p:nvSpPr>
            <p:cNvPr id="60444" name="Line 87"/>
            <p:cNvSpPr/>
            <p:nvPr/>
          </p:nvSpPr>
          <p:spPr>
            <a:xfrm>
              <a:off x="3894" y="1165"/>
              <a:ext cx="0" cy="147"/>
            </a:xfrm>
            <a:prstGeom prst="line">
              <a:avLst/>
            </a:prstGeom>
            <a:ln w="9525" cap="flat" cmpd="sng">
              <a:solidFill>
                <a:schemeClr val="bg1"/>
              </a:solidFill>
              <a:prstDash val="solid"/>
              <a:headEnd type="none" w="med" len="med"/>
              <a:tailEnd type="none" w="med" len="med"/>
            </a:ln>
          </p:spPr>
        </p:sp>
        <p:sp>
          <p:nvSpPr>
            <p:cNvPr id="60445" name="Line 88"/>
            <p:cNvSpPr/>
            <p:nvPr/>
          </p:nvSpPr>
          <p:spPr>
            <a:xfrm flipH="1">
              <a:off x="3637" y="1543"/>
              <a:ext cx="234" cy="177"/>
            </a:xfrm>
            <a:prstGeom prst="line">
              <a:avLst/>
            </a:prstGeom>
            <a:ln w="9525" cap="flat" cmpd="sng">
              <a:solidFill>
                <a:schemeClr val="bg1"/>
              </a:solidFill>
              <a:prstDash val="solid"/>
              <a:headEnd type="none" w="med" len="med"/>
              <a:tailEnd type="none" w="med" len="med"/>
            </a:ln>
          </p:spPr>
        </p:sp>
        <p:sp>
          <p:nvSpPr>
            <p:cNvPr id="60446" name="Line 89"/>
            <p:cNvSpPr/>
            <p:nvPr/>
          </p:nvSpPr>
          <p:spPr>
            <a:xfrm>
              <a:off x="3894" y="1543"/>
              <a:ext cx="257" cy="177"/>
            </a:xfrm>
            <a:prstGeom prst="line">
              <a:avLst/>
            </a:prstGeom>
            <a:ln w="9525" cap="flat" cmpd="sng">
              <a:solidFill>
                <a:schemeClr val="bg1"/>
              </a:solidFill>
              <a:prstDash val="solid"/>
              <a:headEnd type="none" w="med" len="med"/>
              <a:tailEnd type="none" w="med" len="med"/>
            </a:ln>
          </p:spPr>
        </p:sp>
        <p:sp>
          <p:nvSpPr>
            <p:cNvPr id="60447" name="Line 90"/>
            <p:cNvSpPr/>
            <p:nvPr/>
          </p:nvSpPr>
          <p:spPr>
            <a:xfrm>
              <a:off x="3894" y="2387"/>
              <a:ext cx="0" cy="498"/>
            </a:xfrm>
            <a:prstGeom prst="line">
              <a:avLst/>
            </a:prstGeom>
            <a:ln w="28575" cap="flat" cmpd="sng">
              <a:solidFill>
                <a:schemeClr val="bg1"/>
              </a:solidFill>
              <a:prstDash val="solid"/>
              <a:headEnd type="none" w="med" len="med"/>
              <a:tailEnd type="triangle" w="med" len="med"/>
            </a:ln>
          </p:spPr>
        </p:sp>
        <p:sp>
          <p:nvSpPr>
            <p:cNvPr id="60448" name="Text Box 91"/>
            <p:cNvSpPr txBox="1"/>
            <p:nvPr/>
          </p:nvSpPr>
          <p:spPr>
            <a:xfrm>
              <a:off x="3894" y="2479"/>
              <a:ext cx="1121" cy="404"/>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去掉无关的片段</a:t>
              </a:r>
            </a:p>
          </p:txBody>
        </p:sp>
        <p:sp>
          <p:nvSpPr>
            <p:cNvPr id="60449" name="Line 92"/>
            <p:cNvSpPr/>
            <p:nvPr/>
          </p:nvSpPr>
          <p:spPr>
            <a:xfrm>
              <a:off x="1699" y="1312"/>
              <a:ext cx="1588" cy="0"/>
            </a:xfrm>
            <a:prstGeom prst="line">
              <a:avLst/>
            </a:prstGeom>
            <a:ln w="28575" cap="flat" cmpd="sng">
              <a:solidFill>
                <a:schemeClr val="bg1"/>
              </a:solidFill>
              <a:prstDash val="solid"/>
              <a:headEnd type="none" w="med" len="med"/>
              <a:tailEnd type="triangle" w="med" len="med"/>
            </a:ln>
          </p:spPr>
        </p:sp>
        <p:sp>
          <p:nvSpPr>
            <p:cNvPr id="60450" name="Text Box 93"/>
            <p:cNvSpPr txBox="1"/>
            <p:nvPr/>
          </p:nvSpPr>
          <p:spPr>
            <a:xfrm>
              <a:off x="1979" y="1043"/>
              <a:ext cx="1215" cy="232"/>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移植到片段上</a:t>
              </a:r>
            </a:p>
          </p:txBody>
        </p:sp>
        <p:sp>
          <p:nvSpPr>
            <p:cNvPr id="60451" name="Line 94"/>
            <p:cNvSpPr/>
            <p:nvPr/>
          </p:nvSpPr>
          <p:spPr>
            <a:xfrm flipH="1">
              <a:off x="1839" y="3487"/>
              <a:ext cx="1635" cy="0"/>
            </a:xfrm>
            <a:prstGeom prst="line">
              <a:avLst/>
            </a:prstGeom>
            <a:ln w="28575" cap="flat" cmpd="sng">
              <a:solidFill>
                <a:schemeClr val="bg1"/>
              </a:solidFill>
              <a:prstDash val="solid"/>
              <a:headEnd type="none" w="med" len="med"/>
              <a:tailEnd type="triangle" w="med" len="med"/>
            </a:ln>
          </p:spPr>
        </p:sp>
        <p:sp>
          <p:nvSpPr>
            <p:cNvPr id="60452" name="Text Box 95"/>
            <p:cNvSpPr txBox="1"/>
            <p:nvPr/>
          </p:nvSpPr>
          <p:spPr>
            <a:xfrm>
              <a:off x="2213" y="3209"/>
              <a:ext cx="747" cy="231"/>
            </a:xfrm>
            <a:prstGeom prst="rect">
              <a:avLst/>
            </a:prstGeom>
            <a:noFill/>
            <a:ln w="9525">
              <a:noFill/>
            </a:ln>
          </p:spPr>
          <p:txBody>
            <a:bodyPr>
              <a:spAutoFit/>
            </a:bodyPr>
            <a:lstStyle/>
            <a:p>
              <a:pPr lvl="0" eaLnBrk="1" hangingPunct="1">
                <a:spcBef>
                  <a:spcPct val="50000"/>
                </a:spcBef>
              </a:pPr>
              <a:r>
                <a:rPr lang="zh-CN" altLang="en-US" dirty="0">
                  <a:latin typeface="Times New Roman" panose="02020603050405020304" pitchFamily="18" charset="0"/>
                  <a:ea typeface="宋体" panose="02010600030101010101" pitchFamily="2" charset="-122"/>
                </a:rPr>
                <a:t>去掉连接</a:t>
              </a:r>
            </a:p>
          </p:txBody>
        </p:sp>
        <p:sp>
          <p:nvSpPr>
            <p:cNvPr id="60453" name="Text Box 96"/>
            <p:cNvSpPr txBox="1"/>
            <p:nvPr/>
          </p:nvSpPr>
          <p:spPr>
            <a:xfrm>
              <a:off x="3474" y="1672"/>
              <a:ext cx="1168"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E1</a:t>
              </a: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E2</a:t>
              </a:r>
              <a:r>
                <a:rPr lang="zh-CN" altLang="en-US" dirty="0">
                  <a:latin typeface="Times New Roman" panose="02020603050405020304" pitchFamily="18" charset="0"/>
                  <a:ea typeface="宋体" panose="02010600030101010101" pitchFamily="2" charset="-122"/>
                </a:rPr>
                <a:t>：          </a:t>
              </a:r>
            </a:p>
          </p:txBody>
        </p:sp>
        <p:sp>
          <p:nvSpPr>
            <p:cNvPr id="60454" name="Text Box 97"/>
            <p:cNvSpPr txBox="1"/>
            <p:nvPr/>
          </p:nvSpPr>
          <p:spPr>
            <a:xfrm>
              <a:off x="4034" y="1312"/>
              <a:ext cx="1425" cy="231"/>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E1.EMP#=E2.EMP#</a:t>
              </a:r>
            </a:p>
          </p:txBody>
        </p:sp>
        <p:sp>
          <p:nvSpPr>
            <p:cNvPr id="60455" name="Text Box 98"/>
            <p:cNvSpPr txBox="1"/>
            <p:nvPr/>
          </p:nvSpPr>
          <p:spPr>
            <a:xfrm>
              <a:off x="3696" y="1253"/>
              <a:ext cx="363" cy="327"/>
            </a:xfrm>
            <a:prstGeom prst="rect">
              <a:avLst/>
            </a:prstGeom>
            <a:noFill/>
            <a:ln w="9525">
              <a:noFill/>
            </a:ln>
          </p:spPr>
          <p:txBody>
            <a:bodyPr>
              <a:spAutoFit/>
            </a:bodyPr>
            <a:lstStyle/>
            <a:p>
              <a:pPr lvl="0" eaLnBrk="1" hangingPunct="1">
                <a:spcBef>
                  <a:spcPct val="50000"/>
                </a:spcBef>
              </a:pPr>
              <a:r>
                <a:rPr lang="en-US" altLang="zh-CN" sz="2800">
                  <a:latin typeface="Times New Roman" panose="02020603050405020304" pitchFamily="18" charset="0"/>
                  <a:ea typeface="宋体" panose="02010600030101010101" pitchFamily="2" charset="-122"/>
                </a:rPr>
                <a:t>∞</a:t>
              </a:r>
            </a:p>
          </p:txBody>
        </p:sp>
        <p:sp>
          <p:nvSpPr>
            <p:cNvPr id="60456" name="Text Box 99"/>
            <p:cNvSpPr txBox="1"/>
            <p:nvPr/>
          </p:nvSpPr>
          <p:spPr>
            <a:xfrm>
              <a:off x="3651" y="3385"/>
              <a:ext cx="363" cy="327"/>
            </a:xfrm>
            <a:prstGeom prst="rect">
              <a:avLst/>
            </a:prstGeom>
            <a:noFill/>
            <a:ln w="9525">
              <a:noFill/>
            </a:ln>
          </p:spPr>
          <p:txBody>
            <a:bodyPr>
              <a:spAutoFit/>
            </a:bodyPr>
            <a:lstStyle/>
            <a:p>
              <a:pPr lvl="0" eaLnBrk="1" hangingPunct="1">
                <a:spcBef>
                  <a:spcPct val="50000"/>
                </a:spcBef>
              </a:pPr>
              <a:r>
                <a:rPr lang="en-US" altLang="zh-CN" sz="2800">
                  <a:latin typeface="Times New Roman" panose="02020603050405020304" pitchFamily="18" charset="0"/>
                  <a:ea typeface="宋体" panose="02010600030101010101" pitchFamily="2" charset="-122"/>
                </a:rPr>
                <a:t>∞</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p:cNvGrpSpPr/>
          <p:nvPr/>
        </p:nvGrpSpPr>
        <p:grpSpPr>
          <a:xfrm>
            <a:off x="179388" y="188913"/>
            <a:ext cx="6121400" cy="960437"/>
            <a:chOff x="113" y="119"/>
            <a:chExt cx="3856" cy="605"/>
          </a:xfrm>
        </p:grpSpPr>
        <p:sp>
          <p:nvSpPr>
            <p:cNvPr id="61444" name="Text Box 3"/>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4.2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查询优化处理举例</a:t>
              </a:r>
            </a:p>
          </p:txBody>
        </p:sp>
        <p:sp>
          <p:nvSpPr>
            <p:cNvPr id="61445" name="Line 4"/>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61446" name="Text Box 5"/>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4 </a:t>
              </a:r>
              <a:r>
                <a:rPr lang="zh-CN" altLang="en-US" sz="2400" dirty="0">
                  <a:latin typeface="宋体" panose="02010600030101010101" pitchFamily="2" charset="-122"/>
                  <a:ea typeface="宋体" panose="02010600030101010101" pitchFamily="2" charset="-122"/>
                </a:rPr>
                <a:t>基于关系代数等价变换的查询优化处理</a:t>
              </a:r>
            </a:p>
          </p:txBody>
        </p:sp>
        <p:sp>
          <p:nvSpPr>
            <p:cNvPr id="61447" name="Line 6"/>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
        <p:nvSpPr>
          <p:cNvPr id="61443" name="Text Box 7"/>
          <p:cNvSpPr txBox="1"/>
          <p:nvPr/>
        </p:nvSpPr>
        <p:spPr>
          <a:xfrm>
            <a:off x="395288" y="1412875"/>
            <a:ext cx="8280400" cy="3195638"/>
          </a:xfrm>
          <a:prstGeom prst="rect">
            <a:avLst/>
          </a:prstGeom>
          <a:noFill/>
          <a:ln w="9525">
            <a:noFill/>
          </a:ln>
        </p:spPr>
        <p:txBody>
          <a:bodyPr>
            <a:spAutoFit/>
          </a:bodyPr>
          <a:lstStyle/>
          <a:p>
            <a:pPr marL="457200" lvl="0" indent="-457200" eaLnBrk="1" hangingPunct="1">
              <a:spcBef>
                <a:spcPct val="50000"/>
              </a:spcBef>
            </a:pPr>
            <a:r>
              <a:rPr lang="zh-CN" altLang="en-US" sz="2400" dirty="0">
                <a:latin typeface="Times New Roman" panose="02020603050405020304" pitchFamily="18" charset="0"/>
                <a:ea typeface="宋体" panose="02010600030101010101" pitchFamily="2" charset="-122"/>
              </a:rPr>
              <a:t>垂直分片的查询优化的基本思想：</a:t>
            </a:r>
          </a:p>
          <a:p>
            <a:pPr marL="457200" lvl="0" indent="-457200" eaLnBrk="1" hangingPunct="1">
              <a:spcBef>
                <a:spcPct val="50000"/>
              </a:spcBef>
              <a:buAutoNum type="arabicPeriod"/>
            </a:pPr>
            <a:r>
              <a:rPr lang="zh-CN" altLang="en-US" sz="2400" dirty="0">
                <a:latin typeface="Times New Roman" panose="02020603050405020304" pitchFamily="18" charset="0"/>
                <a:ea typeface="宋体" panose="02010600030101010101" pitchFamily="2" charset="-122"/>
              </a:rPr>
              <a:t>把垂直分片所用到的属性集，与查询条件中的投影操作所涉及的属性相比较，去掉无关的垂直片断</a:t>
            </a:r>
          </a:p>
          <a:p>
            <a:pPr marL="457200" lvl="0" indent="-457200" eaLnBrk="1" hangingPunct="1">
              <a:spcBef>
                <a:spcPct val="50000"/>
              </a:spcBef>
              <a:buAutoNum type="arabicPeriod"/>
            </a:pPr>
            <a:r>
              <a:rPr lang="zh-CN" altLang="en-US" sz="2400" dirty="0">
                <a:latin typeface="Times New Roman" panose="02020603050405020304" pitchFamily="18" charset="0"/>
                <a:ea typeface="宋体" panose="02010600030101010101" pitchFamily="2" charset="-122"/>
              </a:rPr>
              <a:t>如果最后只剩下一个垂直片断与查询有关时，去掉重构全局关系的“连接”操作（至少可以减少“连接”操作的次数）</a:t>
            </a:r>
          </a:p>
          <a:p>
            <a:pPr marL="457200" lvl="0" indent="-457200" eaLnBrk="1" hangingPunct="1">
              <a:spcBef>
                <a:spcPct val="50000"/>
              </a:spcBef>
              <a:buAutoNum type="arabicPeriod"/>
            </a:pPr>
            <a:endParaRPr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p:cNvSpPr>
          <p:nvPr>
            <p:ph idx="1"/>
          </p:nvPr>
        </p:nvSpPr>
        <p:spPr>
          <a:xfrm>
            <a:off x="685800" y="1557338"/>
            <a:ext cx="7772400" cy="4538662"/>
          </a:xfrm>
        </p:spPr>
        <p:txBody>
          <a:bodyPr vert="horz" wrap="square" lIns="91440" tIns="45720" rIns="91440" bIns="45720" anchor="t"/>
          <a:lstStyle/>
          <a:p>
            <a:pPr eaLnBrk="1" hangingPunct="1">
              <a:lnSpc>
                <a:spcPct val="90000"/>
              </a:lnSpc>
            </a:pPr>
            <a:r>
              <a:rPr lang="zh-CN" altLang="en-US" dirty="0"/>
              <a:t>假定有两个关系</a:t>
            </a:r>
            <a:r>
              <a:rPr lang="en-US" altLang="zh-CN"/>
              <a:t>R,S,</a:t>
            </a:r>
            <a:r>
              <a:rPr lang="zh-CN" altLang="en-US" dirty="0"/>
              <a:t>在属性</a:t>
            </a:r>
            <a:r>
              <a:rPr lang="en-US" altLang="zh-CN"/>
              <a:t>R.A=S.B</a:t>
            </a:r>
            <a:r>
              <a:rPr lang="zh-CN" altLang="en-US" dirty="0"/>
              <a:t>上做半连接操作，可表示为：</a:t>
            </a:r>
          </a:p>
          <a:p>
            <a:pPr lvl="1" eaLnBrk="1" hangingPunct="1">
              <a:lnSpc>
                <a:spcPct val="90000"/>
              </a:lnSpc>
            </a:pPr>
            <a:r>
              <a:rPr lang="en-US" altLang="zh-CN"/>
              <a:t>R∝</a:t>
            </a:r>
            <a:r>
              <a:rPr lang="en-US" altLang="zh-CN" baseline="-25000"/>
              <a:t>A=B</a:t>
            </a:r>
            <a:r>
              <a:rPr lang="en-US" altLang="zh-CN"/>
              <a:t> S= </a:t>
            </a:r>
            <a:r>
              <a:rPr lang="en-US" altLang="zh-CN">
                <a:sym typeface="Symbol" panose="05050102010706020507" pitchFamily="18" charset="2"/>
              </a:rPr>
              <a:t></a:t>
            </a:r>
            <a:r>
              <a:rPr lang="en-US" altLang="zh-CN" baseline="-25000">
                <a:sym typeface="Symbol" panose="05050102010706020507" pitchFamily="18" charset="2"/>
              </a:rPr>
              <a:t>R</a:t>
            </a:r>
            <a:r>
              <a:rPr lang="en-US" altLang="zh-CN">
                <a:sym typeface="Symbol" panose="05050102010706020507" pitchFamily="18" charset="2"/>
              </a:rPr>
              <a:t>( R ∞</a:t>
            </a:r>
            <a:r>
              <a:rPr lang="en-US" altLang="zh-CN" baseline="-25000">
                <a:sym typeface="Symbol" panose="05050102010706020507" pitchFamily="18" charset="2"/>
              </a:rPr>
              <a:t>A=B</a:t>
            </a:r>
            <a:r>
              <a:rPr lang="en-US" altLang="zh-CN">
                <a:sym typeface="Symbol" panose="05050102010706020507" pitchFamily="18" charset="2"/>
              </a:rPr>
              <a:t> S)=R ∞</a:t>
            </a:r>
            <a:r>
              <a:rPr lang="en-US" altLang="zh-CN" baseline="-25000">
                <a:sym typeface="Symbol" panose="05050102010706020507" pitchFamily="18" charset="2"/>
              </a:rPr>
              <a:t>A=B</a:t>
            </a:r>
            <a:r>
              <a:rPr lang="en-US" altLang="zh-CN">
                <a:sym typeface="Symbol" panose="05050102010706020507" pitchFamily="18" charset="2"/>
              </a:rPr>
              <a:t> (</a:t>
            </a:r>
            <a:r>
              <a:rPr lang="en-US" altLang="zh-CN" baseline="-25000">
                <a:sym typeface="Symbol" panose="05050102010706020507" pitchFamily="18" charset="2"/>
              </a:rPr>
              <a:t>B</a:t>
            </a:r>
            <a:r>
              <a:rPr lang="en-US" altLang="zh-CN">
                <a:sym typeface="Symbol" panose="05050102010706020507" pitchFamily="18" charset="2"/>
              </a:rPr>
              <a:t> (S))</a:t>
            </a:r>
          </a:p>
          <a:p>
            <a:pPr lvl="1" eaLnBrk="1" hangingPunct="1">
              <a:lnSpc>
                <a:spcPct val="90000"/>
              </a:lnSpc>
            </a:pPr>
            <a:r>
              <a:rPr lang="en-US" altLang="zh-CN"/>
              <a:t>S∝</a:t>
            </a:r>
            <a:r>
              <a:rPr lang="en-US" altLang="zh-CN" baseline="-25000"/>
              <a:t>A=B</a:t>
            </a:r>
            <a:r>
              <a:rPr lang="en-US" altLang="zh-CN"/>
              <a:t> R= </a:t>
            </a:r>
            <a:r>
              <a:rPr lang="en-US" altLang="zh-CN">
                <a:sym typeface="Symbol" panose="05050102010706020507" pitchFamily="18" charset="2"/>
              </a:rPr>
              <a:t></a:t>
            </a:r>
            <a:r>
              <a:rPr lang="en-US" altLang="zh-CN" baseline="-25000">
                <a:sym typeface="Symbol" panose="05050102010706020507" pitchFamily="18" charset="2"/>
              </a:rPr>
              <a:t>S</a:t>
            </a:r>
            <a:r>
              <a:rPr lang="en-US" altLang="zh-CN">
                <a:sym typeface="Symbol" panose="05050102010706020507" pitchFamily="18" charset="2"/>
              </a:rPr>
              <a:t>( S ∞</a:t>
            </a:r>
            <a:r>
              <a:rPr lang="en-US" altLang="zh-CN" baseline="-25000">
                <a:sym typeface="Symbol" panose="05050102010706020507" pitchFamily="18" charset="2"/>
              </a:rPr>
              <a:t>A=B</a:t>
            </a:r>
            <a:r>
              <a:rPr lang="en-US" altLang="zh-CN">
                <a:sym typeface="Symbol" panose="05050102010706020507" pitchFamily="18" charset="2"/>
              </a:rPr>
              <a:t> R)=S ∞</a:t>
            </a:r>
            <a:r>
              <a:rPr lang="en-US" altLang="zh-CN" baseline="-25000">
                <a:sym typeface="Symbol" panose="05050102010706020507" pitchFamily="18" charset="2"/>
              </a:rPr>
              <a:t>A=B</a:t>
            </a:r>
            <a:r>
              <a:rPr lang="en-US" altLang="zh-CN">
                <a:sym typeface="Symbol" panose="05050102010706020507" pitchFamily="18" charset="2"/>
              </a:rPr>
              <a:t> (</a:t>
            </a:r>
            <a:r>
              <a:rPr lang="en-US" altLang="zh-CN" baseline="-25000">
                <a:sym typeface="Symbol" panose="05050102010706020507" pitchFamily="18" charset="2"/>
              </a:rPr>
              <a:t>A</a:t>
            </a:r>
            <a:r>
              <a:rPr lang="en-US" altLang="zh-CN">
                <a:sym typeface="Symbol" panose="05050102010706020507" pitchFamily="18" charset="2"/>
              </a:rPr>
              <a:t> (R))</a:t>
            </a:r>
          </a:p>
          <a:p>
            <a:pPr eaLnBrk="1" hangingPunct="1">
              <a:lnSpc>
                <a:spcPct val="90000"/>
              </a:lnSpc>
            </a:pPr>
            <a:r>
              <a:rPr lang="zh-CN" altLang="en-US" dirty="0">
                <a:sym typeface="Symbol" panose="05050102010706020507" pitchFamily="18" charset="2"/>
              </a:rPr>
              <a:t>用半连接表示连接操作</a:t>
            </a:r>
          </a:p>
          <a:p>
            <a:pPr lvl="1" eaLnBrk="1" hangingPunct="1">
              <a:lnSpc>
                <a:spcPct val="90000"/>
              </a:lnSpc>
            </a:pPr>
            <a:r>
              <a:rPr lang="en-US" altLang="zh-CN"/>
              <a:t>R</a:t>
            </a:r>
            <a:r>
              <a:rPr lang="en-US" altLang="zh-CN">
                <a:sym typeface="Symbol" panose="05050102010706020507" pitchFamily="18" charset="2"/>
              </a:rPr>
              <a:t>∞</a:t>
            </a:r>
            <a:r>
              <a:rPr lang="en-US" altLang="zh-CN" baseline="-25000"/>
              <a:t>A=B</a:t>
            </a:r>
            <a:r>
              <a:rPr lang="en-US" altLang="zh-CN"/>
              <a:t>S= </a:t>
            </a:r>
            <a:r>
              <a:rPr lang="en-US" altLang="zh-CN">
                <a:sym typeface="Symbol" panose="05050102010706020507" pitchFamily="18" charset="2"/>
              </a:rPr>
              <a:t>( R</a:t>
            </a:r>
            <a:r>
              <a:rPr lang="en-US" altLang="zh-CN"/>
              <a:t>∝</a:t>
            </a:r>
            <a:r>
              <a:rPr lang="en-US" altLang="zh-CN" baseline="-25000">
                <a:sym typeface="Symbol" panose="05050102010706020507" pitchFamily="18" charset="2"/>
              </a:rPr>
              <a:t>A=B</a:t>
            </a:r>
            <a:r>
              <a:rPr lang="en-US" altLang="zh-CN">
                <a:sym typeface="Symbol" panose="05050102010706020507" pitchFamily="18" charset="2"/>
              </a:rPr>
              <a:t> S)∞</a:t>
            </a:r>
            <a:r>
              <a:rPr lang="en-US" altLang="zh-CN" baseline="-25000"/>
              <a:t>A=B</a:t>
            </a:r>
            <a:r>
              <a:rPr lang="en-US" altLang="zh-CN"/>
              <a:t>S</a:t>
            </a:r>
          </a:p>
          <a:p>
            <a:pPr lvl="1" eaLnBrk="1" hangingPunct="1">
              <a:lnSpc>
                <a:spcPct val="90000"/>
              </a:lnSpc>
              <a:buNone/>
            </a:pPr>
            <a:r>
              <a:rPr lang="en-US" altLang="zh-CN">
                <a:sym typeface="Symbol" panose="05050102010706020507" pitchFamily="18" charset="2"/>
              </a:rPr>
              <a:t>= </a:t>
            </a:r>
            <a:r>
              <a:rPr lang="zh-CN" altLang="en-US" dirty="0">
                <a:sym typeface="Symbol" panose="05050102010706020507" pitchFamily="18" charset="2"/>
              </a:rPr>
              <a:t>（</a:t>
            </a:r>
            <a:r>
              <a:rPr lang="en-US" altLang="zh-CN">
                <a:sym typeface="Symbol" panose="05050102010706020507" pitchFamily="18" charset="2"/>
              </a:rPr>
              <a:t>R ∞</a:t>
            </a:r>
            <a:r>
              <a:rPr lang="en-US" altLang="zh-CN" baseline="-25000">
                <a:sym typeface="Symbol" panose="05050102010706020507" pitchFamily="18" charset="2"/>
              </a:rPr>
              <a:t>A=B</a:t>
            </a:r>
            <a:r>
              <a:rPr lang="en-US" altLang="zh-CN">
                <a:sym typeface="Symbol" panose="05050102010706020507" pitchFamily="18" charset="2"/>
              </a:rPr>
              <a:t> (</a:t>
            </a:r>
            <a:r>
              <a:rPr lang="en-US" altLang="zh-CN" baseline="-25000">
                <a:sym typeface="Symbol" panose="05050102010706020507" pitchFamily="18" charset="2"/>
              </a:rPr>
              <a:t>B</a:t>
            </a:r>
            <a:r>
              <a:rPr lang="en-US" altLang="zh-CN">
                <a:sym typeface="Symbol" panose="05050102010706020507" pitchFamily="18" charset="2"/>
              </a:rPr>
              <a:t> (S)) ∞</a:t>
            </a:r>
            <a:r>
              <a:rPr lang="en-US" altLang="zh-CN" baseline="-25000"/>
              <a:t>A=B</a:t>
            </a:r>
            <a:r>
              <a:rPr lang="en-US" altLang="zh-CN"/>
              <a:t>S</a:t>
            </a:r>
            <a:endParaRPr lang="en-US" altLang="zh-CN">
              <a:sym typeface="Symbol" panose="05050102010706020507" pitchFamily="18" charset="2"/>
            </a:endParaRPr>
          </a:p>
          <a:p>
            <a:pPr lvl="1" eaLnBrk="1" hangingPunct="1">
              <a:lnSpc>
                <a:spcPct val="90000"/>
              </a:lnSpc>
            </a:pPr>
            <a:r>
              <a:rPr lang="en-US" altLang="zh-CN"/>
              <a:t>R</a:t>
            </a:r>
            <a:r>
              <a:rPr lang="en-US" altLang="zh-CN">
                <a:sym typeface="Symbol" panose="05050102010706020507" pitchFamily="18" charset="2"/>
              </a:rPr>
              <a:t>∞</a:t>
            </a:r>
            <a:r>
              <a:rPr lang="en-US" altLang="zh-CN" baseline="-25000"/>
              <a:t>A=B</a:t>
            </a:r>
            <a:r>
              <a:rPr lang="en-US" altLang="zh-CN"/>
              <a:t>S = </a:t>
            </a:r>
            <a:r>
              <a:rPr lang="en-US" altLang="zh-CN">
                <a:sym typeface="Symbol" panose="05050102010706020507" pitchFamily="18" charset="2"/>
              </a:rPr>
              <a:t>( S</a:t>
            </a:r>
            <a:r>
              <a:rPr lang="en-US" altLang="zh-CN"/>
              <a:t>∝</a:t>
            </a:r>
            <a:r>
              <a:rPr lang="en-US" altLang="zh-CN" baseline="-25000">
                <a:sym typeface="Symbol" panose="05050102010706020507" pitchFamily="18" charset="2"/>
              </a:rPr>
              <a:t>A=B</a:t>
            </a:r>
            <a:r>
              <a:rPr lang="en-US" altLang="zh-CN">
                <a:sym typeface="Symbol" panose="05050102010706020507" pitchFamily="18" charset="2"/>
              </a:rPr>
              <a:t> R)∞</a:t>
            </a:r>
            <a:r>
              <a:rPr lang="en-US" altLang="zh-CN" baseline="-25000"/>
              <a:t>A=B</a:t>
            </a:r>
            <a:r>
              <a:rPr lang="en-US" altLang="zh-CN"/>
              <a:t>R</a:t>
            </a:r>
          </a:p>
          <a:p>
            <a:pPr lvl="1" eaLnBrk="1" hangingPunct="1">
              <a:lnSpc>
                <a:spcPct val="90000"/>
              </a:lnSpc>
              <a:buNone/>
            </a:pPr>
            <a:r>
              <a:rPr lang="en-US" altLang="zh-CN">
                <a:sym typeface="Symbol" panose="05050102010706020507" pitchFamily="18" charset="2"/>
              </a:rPr>
              <a:t>=(S ∞</a:t>
            </a:r>
            <a:r>
              <a:rPr lang="en-US" altLang="zh-CN" baseline="-25000">
                <a:sym typeface="Symbol" panose="05050102010706020507" pitchFamily="18" charset="2"/>
              </a:rPr>
              <a:t>A=B</a:t>
            </a:r>
            <a:r>
              <a:rPr lang="en-US" altLang="zh-CN">
                <a:sym typeface="Symbol" panose="05050102010706020507" pitchFamily="18" charset="2"/>
              </a:rPr>
              <a:t> (</a:t>
            </a:r>
            <a:r>
              <a:rPr lang="en-US" altLang="zh-CN" baseline="-25000">
                <a:sym typeface="Symbol" panose="05050102010706020507" pitchFamily="18" charset="2"/>
              </a:rPr>
              <a:t>A</a:t>
            </a:r>
            <a:r>
              <a:rPr lang="en-US" altLang="zh-CN">
                <a:sym typeface="Symbol" panose="05050102010706020507" pitchFamily="18" charset="2"/>
              </a:rPr>
              <a:t> (R) )∞</a:t>
            </a:r>
            <a:r>
              <a:rPr lang="en-US" altLang="zh-CN" baseline="-25000"/>
              <a:t>A=B</a:t>
            </a:r>
            <a:r>
              <a:rPr lang="en-US" altLang="zh-CN"/>
              <a:t>R</a:t>
            </a:r>
            <a:endParaRPr lang="en-US" altLang="zh-CN">
              <a:sym typeface="Symbol" panose="05050102010706020507" pitchFamily="18" charset="2"/>
            </a:endParaRPr>
          </a:p>
          <a:p>
            <a:pPr lvl="1" eaLnBrk="1" hangingPunct="1">
              <a:lnSpc>
                <a:spcPct val="90000"/>
              </a:lnSpc>
            </a:pPr>
            <a:endParaRPr lang="en-US" altLang="zh-CN"/>
          </a:p>
        </p:txBody>
      </p:sp>
      <p:grpSp>
        <p:nvGrpSpPr>
          <p:cNvPr id="62467" name="Group 9"/>
          <p:cNvGrpSpPr/>
          <p:nvPr/>
        </p:nvGrpSpPr>
        <p:grpSpPr>
          <a:xfrm>
            <a:off x="179388" y="188913"/>
            <a:ext cx="6121400" cy="960437"/>
            <a:chOff x="113" y="119"/>
            <a:chExt cx="3856" cy="605"/>
          </a:xfrm>
        </p:grpSpPr>
        <p:sp>
          <p:nvSpPr>
            <p:cNvPr id="62468" name="Text Box 10"/>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5.1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半连接操作</a:t>
              </a:r>
            </a:p>
          </p:txBody>
        </p:sp>
        <p:sp>
          <p:nvSpPr>
            <p:cNvPr id="62469" name="Line 11"/>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62470" name="Text Box 12"/>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5 </a:t>
              </a:r>
              <a:r>
                <a:rPr lang="zh-CN" altLang="en-US" sz="2400" dirty="0">
                  <a:latin typeface="宋体" panose="02010600030101010101" pitchFamily="2" charset="-122"/>
                  <a:ea typeface="宋体" panose="02010600030101010101" pitchFamily="2" charset="-122"/>
                </a:rPr>
                <a:t>基于半连接算法的查询优化处理</a:t>
              </a:r>
            </a:p>
          </p:txBody>
        </p:sp>
        <p:sp>
          <p:nvSpPr>
            <p:cNvPr id="62471" name="Line 13"/>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533400" y="355600"/>
            <a:ext cx="7772400" cy="1143000"/>
          </a:xfrm>
        </p:spPr>
        <p:txBody>
          <a:bodyPr vert="horz" wrap="square" lIns="91440" tIns="45720" rIns="91440" bIns="45720" anchor="ctr"/>
          <a:lstStyle/>
          <a:p>
            <a:pPr algn="l" eaLnBrk="1" hangingPunct="1"/>
            <a:r>
              <a:rPr lang="zh-CN" altLang="en-US" sz="3600" dirty="0"/>
              <a:t>例子</a:t>
            </a:r>
            <a:r>
              <a:rPr lang="en-US" altLang="zh-CN" sz="3600"/>
              <a:t>1: R ∝ S</a:t>
            </a:r>
          </a:p>
        </p:txBody>
      </p:sp>
      <p:sp>
        <p:nvSpPr>
          <p:cNvPr id="63491" name="Rectangle 3"/>
          <p:cNvSpPr>
            <a:spLocks noGrp="1"/>
          </p:cNvSpPr>
          <p:nvPr>
            <p:ph idx="1"/>
          </p:nvPr>
        </p:nvSpPr>
        <p:spPr>
          <a:xfrm>
            <a:off x="2195513" y="1412875"/>
            <a:ext cx="3240087" cy="523875"/>
          </a:xfrm>
        </p:spPr>
        <p:txBody>
          <a:bodyPr vert="horz" wrap="square" lIns="91440" tIns="45720" rIns="91440" bIns="45720" anchor="t"/>
          <a:lstStyle/>
          <a:p>
            <a:pPr eaLnBrk="1" hangingPunct="1">
              <a:lnSpc>
                <a:spcPct val="80000"/>
              </a:lnSpc>
              <a:buNone/>
            </a:pPr>
            <a:r>
              <a:rPr lang="en-US" altLang="zh-CN" sz="2800"/>
              <a:t>		 </a:t>
            </a:r>
            <a:r>
              <a:rPr lang="en-US" altLang="zh-CN"/>
              <a:t>A	B</a:t>
            </a:r>
            <a:r>
              <a:rPr lang="en-US" altLang="zh-CN" sz="2800"/>
              <a:t>	</a:t>
            </a:r>
          </a:p>
        </p:txBody>
      </p:sp>
      <p:grpSp>
        <p:nvGrpSpPr>
          <p:cNvPr id="63492" name="Group 5"/>
          <p:cNvGrpSpPr/>
          <p:nvPr/>
        </p:nvGrpSpPr>
        <p:grpSpPr>
          <a:xfrm>
            <a:off x="2916238" y="1989138"/>
            <a:ext cx="1676400" cy="1828800"/>
            <a:chOff x="912" y="1264"/>
            <a:chExt cx="1056" cy="1152"/>
          </a:xfrm>
        </p:grpSpPr>
        <p:sp>
          <p:nvSpPr>
            <p:cNvPr id="63519" name="Rectangle 6"/>
            <p:cNvSpPr/>
            <p:nvPr/>
          </p:nvSpPr>
          <p:spPr>
            <a:xfrm>
              <a:off x="912" y="1264"/>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 2	a</a:t>
              </a:r>
            </a:p>
          </p:txBody>
        </p:sp>
        <p:sp>
          <p:nvSpPr>
            <p:cNvPr id="63520" name="Rectangle 7"/>
            <p:cNvSpPr/>
            <p:nvPr/>
          </p:nvSpPr>
          <p:spPr>
            <a:xfrm>
              <a:off x="912" y="1552"/>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10   	b</a:t>
              </a:r>
            </a:p>
          </p:txBody>
        </p:sp>
        <p:sp>
          <p:nvSpPr>
            <p:cNvPr id="63521" name="Rectangle 8"/>
            <p:cNvSpPr/>
            <p:nvPr/>
          </p:nvSpPr>
          <p:spPr>
            <a:xfrm>
              <a:off x="912" y="1840"/>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25	c</a:t>
              </a:r>
            </a:p>
          </p:txBody>
        </p:sp>
        <p:sp>
          <p:nvSpPr>
            <p:cNvPr id="63522" name="Rectangle 9"/>
            <p:cNvSpPr/>
            <p:nvPr/>
          </p:nvSpPr>
          <p:spPr>
            <a:xfrm>
              <a:off x="912" y="2128"/>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30	d</a:t>
              </a:r>
            </a:p>
          </p:txBody>
        </p:sp>
        <p:sp>
          <p:nvSpPr>
            <p:cNvPr id="63523" name="Line 10"/>
            <p:cNvSpPr/>
            <p:nvPr/>
          </p:nvSpPr>
          <p:spPr>
            <a:xfrm>
              <a:off x="1488" y="1264"/>
              <a:ext cx="0" cy="1152"/>
            </a:xfrm>
            <a:prstGeom prst="line">
              <a:avLst/>
            </a:prstGeom>
            <a:ln w="9525" cap="flat" cmpd="sng">
              <a:solidFill>
                <a:schemeClr val="tx1"/>
              </a:solidFill>
              <a:prstDash val="sysDot"/>
              <a:headEnd type="none" w="med" len="med"/>
              <a:tailEnd type="none" w="med" len="med"/>
            </a:ln>
          </p:spPr>
        </p:sp>
      </p:grpSp>
      <p:grpSp>
        <p:nvGrpSpPr>
          <p:cNvPr id="63493" name="Group 11"/>
          <p:cNvGrpSpPr/>
          <p:nvPr/>
        </p:nvGrpSpPr>
        <p:grpSpPr>
          <a:xfrm>
            <a:off x="6372225" y="2060575"/>
            <a:ext cx="1676400" cy="2286000"/>
            <a:chOff x="3264" y="1264"/>
            <a:chExt cx="1056" cy="1440"/>
          </a:xfrm>
        </p:grpSpPr>
        <p:sp>
          <p:nvSpPr>
            <p:cNvPr id="63514" name="Rectangle 12"/>
            <p:cNvSpPr/>
            <p:nvPr/>
          </p:nvSpPr>
          <p:spPr>
            <a:xfrm>
              <a:off x="3264" y="2128"/>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25	w</a:t>
              </a:r>
            </a:p>
          </p:txBody>
        </p:sp>
        <p:sp>
          <p:nvSpPr>
            <p:cNvPr id="63515" name="Rectangle 13"/>
            <p:cNvSpPr/>
            <p:nvPr/>
          </p:nvSpPr>
          <p:spPr>
            <a:xfrm>
              <a:off x="3264" y="1264"/>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 3	x</a:t>
              </a:r>
            </a:p>
          </p:txBody>
        </p:sp>
        <p:sp>
          <p:nvSpPr>
            <p:cNvPr id="63516" name="Rectangle 14"/>
            <p:cNvSpPr/>
            <p:nvPr/>
          </p:nvSpPr>
          <p:spPr>
            <a:xfrm>
              <a:off x="3264" y="1552"/>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10   	y</a:t>
              </a:r>
            </a:p>
          </p:txBody>
        </p:sp>
        <p:sp>
          <p:nvSpPr>
            <p:cNvPr id="63517" name="Rectangle 15"/>
            <p:cNvSpPr/>
            <p:nvPr/>
          </p:nvSpPr>
          <p:spPr>
            <a:xfrm>
              <a:off x="3264" y="1840"/>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15	z</a:t>
              </a:r>
            </a:p>
          </p:txBody>
        </p:sp>
        <p:sp>
          <p:nvSpPr>
            <p:cNvPr id="63518" name="Rectangle 16"/>
            <p:cNvSpPr/>
            <p:nvPr/>
          </p:nvSpPr>
          <p:spPr>
            <a:xfrm>
              <a:off x="3264" y="2416"/>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32	x</a:t>
              </a:r>
            </a:p>
          </p:txBody>
        </p:sp>
      </p:grpSp>
      <p:sp>
        <p:nvSpPr>
          <p:cNvPr id="63494" name="Line 17"/>
          <p:cNvSpPr/>
          <p:nvPr/>
        </p:nvSpPr>
        <p:spPr>
          <a:xfrm>
            <a:off x="7308850" y="2060575"/>
            <a:ext cx="0" cy="2286000"/>
          </a:xfrm>
          <a:prstGeom prst="line">
            <a:avLst/>
          </a:prstGeom>
          <a:ln w="9525" cap="flat" cmpd="sng">
            <a:solidFill>
              <a:schemeClr val="tx1"/>
            </a:solidFill>
            <a:prstDash val="sysDot"/>
            <a:headEnd type="none" w="med" len="med"/>
            <a:tailEnd type="none" w="med" len="med"/>
          </a:ln>
        </p:spPr>
      </p:sp>
      <p:sp>
        <p:nvSpPr>
          <p:cNvPr id="63497" name="Text Box 20"/>
          <p:cNvSpPr txBox="1"/>
          <p:nvPr/>
        </p:nvSpPr>
        <p:spPr>
          <a:xfrm>
            <a:off x="723900" y="3213100"/>
            <a:ext cx="1235075" cy="1066800"/>
          </a:xfrm>
          <a:prstGeom prst="rect">
            <a:avLst/>
          </a:prstGeom>
          <a:noFill/>
          <a:ln w="9525">
            <a:noFill/>
          </a:ln>
        </p:spPr>
        <p:txBody>
          <a:bodyPr wrap="none" anchor="ctr">
            <a:spAutoFit/>
          </a:bodyPr>
          <a:lstStyle/>
          <a:p>
            <a:pPr lvl="0" algn="ctr" eaLnBrk="1" hangingPunct="1"/>
            <a:endParaRPr lang="en-US" altLang="zh-CN" sz="3200" b="0">
              <a:solidFill>
                <a:schemeClr val="accent2"/>
              </a:solidFill>
              <a:latin typeface="Tahoma" panose="020B0604030504040204" pitchFamily="34" charset="0"/>
              <a:ea typeface="宋体" panose="02010600030101010101" pitchFamily="2" charset="-122"/>
            </a:endParaRPr>
          </a:p>
          <a:p>
            <a:pPr lvl="0" algn="ctr" eaLnBrk="1" hangingPunct="1"/>
            <a:r>
              <a:rPr lang="en-US" altLang="zh-CN" sz="3200" b="0">
                <a:solidFill>
                  <a:srgbClr val="CC3399"/>
                </a:solidFill>
                <a:latin typeface="Tahoma" panose="020B0604030504040204" pitchFamily="34" charset="0"/>
                <a:ea typeface="宋体" panose="02010600030101010101" pitchFamily="2" charset="-122"/>
              </a:rPr>
              <a:t>R </a:t>
            </a:r>
            <a:r>
              <a:rPr lang="en-US" altLang="zh-CN" sz="2800" b="0">
                <a:solidFill>
                  <a:srgbClr val="CC3399"/>
                </a:solidFill>
                <a:latin typeface="Times New Roman" panose="02020603050405020304" pitchFamily="18" charset="0"/>
                <a:ea typeface="宋体" panose="02010600030101010101" pitchFamily="2" charset="-122"/>
              </a:rPr>
              <a:t>∝ </a:t>
            </a:r>
            <a:r>
              <a:rPr lang="en-US" altLang="zh-CN" sz="3200" b="0">
                <a:solidFill>
                  <a:srgbClr val="CC3399"/>
                </a:solidFill>
                <a:latin typeface="Tahoma" panose="020B0604030504040204" pitchFamily="34" charset="0"/>
                <a:ea typeface="宋体" panose="02010600030101010101" pitchFamily="2" charset="-122"/>
              </a:rPr>
              <a:t>S</a:t>
            </a:r>
          </a:p>
        </p:txBody>
      </p:sp>
      <p:sp>
        <p:nvSpPr>
          <p:cNvPr id="63498" name="Text Box 21"/>
          <p:cNvSpPr txBox="1"/>
          <p:nvPr/>
        </p:nvSpPr>
        <p:spPr>
          <a:xfrm>
            <a:off x="4792663" y="5229225"/>
            <a:ext cx="1441450" cy="579438"/>
          </a:xfrm>
          <a:prstGeom prst="rect">
            <a:avLst/>
          </a:prstGeom>
          <a:noFill/>
          <a:ln w="9525">
            <a:noFill/>
          </a:ln>
        </p:spPr>
        <p:txBody>
          <a:bodyPr wrap="none" anchor="ctr">
            <a:spAutoFit/>
          </a:bodyPr>
          <a:lstStyle/>
          <a:p>
            <a:pPr lvl="0" algn="ctr" eaLnBrk="1" hangingPunct="1"/>
            <a:r>
              <a:rPr lang="en-US" altLang="zh-CN" sz="3200" b="0">
                <a:solidFill>
                  <a:srgbClr val="FF9900"/>
                </a:solidFill>
                <a:latin typeface="Tahoma" panose="020B0604030504040204" pitchFamily="34" charset="0"/>
                <a:ea typeface="宋体" panose="02010600030101010101" pitchFamily="2" charset="-122"/>
              </a:rPr>
              <a:t>S</a:t>
            </a:r>
            <a:r>
              <a:rPr lang="en-US" altLang="zh-CN" sz="2800" b="0">
                <a:solidFill>
                  <a:srgbClr val="FF9900"/>
                </a:solidFill>
                <a:latin typeface="Times New Roman" panose="02020603050405020304" pitchFamily="18" charset="0"/>
                <a:ea typeface="宋体" panose="02010600030101010101" pitchFamily="2" charset="-122"/>
              </a:rPr>
              <a:t>∝</a:t>
            </a:r>
            <a:r>
              <a:rPr lang="en-US" altLang="zh-CN" sz="3200" b="0">
                <a:solidFill>
                  <a:srgbClr val="FF9900"/>
                </a:solidFill>
                <a:latin typeface="Tahoma" panose="020B0604030504040204" pitchFamily="34" charset="0"/>
                <a:ea typeface="宋体" panose="02010600030101010101" pitchFamily="2" charset="-122"/>
              </a:rPr>
              <a:t>R =</a:t>
            </a:r>
          </a:p>
        </p:txBody>
      </p:sp>
      <p:sp>
        <p:nvSpPr>
          <p:cNvPr id="63499" name="Text Box 23"/>
          <p:cNvSpPr txBox="1"/>
          <p:nvPr/>
        </p:nvSpPr>
        <p:spPr>
          <a:xfrm>
            <a:off x="6443663" y="4652963"/>
            <a:ext cx="1168400" cy="1373187"/>
          </a:xfrm>
          <a:prstGeom prst="rect">
            <a:avLst/>
          </a:prstGeom>
          <a:noFill/>
          <a:ln w="9525">
            <a:noFill/>
          </a:ln>
        </p:spPr>
        <p:txBody>
          <a:bodyPr wrap="none" anchor="ctr">
            <a:spAutoFit/>
          </a:bodyPr>
          <a:lstStyle/>
          <a:p>
            <a:pPr lvl="0" eaLnBrk="1" hangingPunct="1"/>
            <a:r>
              <a:rPr lang="en-US" altLang="zh-CN" sz="2800" b="0">
                <a:latin typeface="Tahoma" panose="020B0604030504040204" pitchFamily="34" charset="0"/>
                <a:ea typeface="宋体" panose="02010600030101010101" pitchFamily="2" charset="-122"/>
              </a:rPr>
              <a:t>A    C</a:t>
            </a:r>
          </a:p>
          <a:p>
            <a:pPr lvl="0" eaLnBrk="1" hangingPunct="1"/>
            <a:r>
              <a:rPr lang="en-US" altLang="zh-CN" sz="2800" b="0">
                <a:latin typeface="Tahoma" panose="020B0604030504040204" pitchFamily="34" charset="0"/>
                <a:ea typeface="宋体" panose="02010600030101010101" pitchFamily="2" charset="-122"/>
              </a:rPr>
              <a:t>10   y</a:t>
            </a:r>
          </a:p>
          <a:p>
            <a:pPr lvl="0" eaLnBrk="1" hangingPunct="1"/>
            <a:r>
              <a:rPr lang="en-US" altLang="zh-CN" sz="2800" b="0">
                <a:latin typeface="Tahoma" panose="020B0604030504040204" pitchFamily="34" charset="0"/>
                <a:ea typeface="宋体" panose="02010600030101010101" pitchFamily="2" charset="-122"/>
              </a:rPr>
              <a:t>25   w</a:t>
            </a:r>
            <a:endParaRPr lang="en-US" altLang="zh-CN" sz="3200" b="0">
              <a:latin typeface="Tahoma" panose="020B0604030504040204" pitchFamily="34" charset="0"/>
              <a:ea typeface="宋体" panose="02010600030101010101" pitchFamily="2" charset="-122"/>
            </a:endParaRPr>
          </a:p>
        </p:txBody>
      </p:sp>
      <p:sp>
        <p:nvSpPr>
          <p:cNvPr id="63500" name="Rectangle 25"/>
          <p:cNvSpPr/>
          <p:nvPr/>
        </p:nvSpPr>
        <p:spPr>
          <a:xfrm>
            <a:off x="6443663" y="5100638"/>
            <a:ext cx="1244600" cy="977900"/>
          </a:xfrm>
          <a:prstGeom prst="rect">
            <a:avLst/>
          </a:prstGeom>
          <a:noFill/>
          <a:ln w="9525" cap="flat" cmpd="sng">
            <a:solidFill>
              <a:srgbClr val="FF9900"/>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63501" name="Line 26"/>
          <p:cNvSpPr/>
          <p:nvPr/>
        </p:nvSpPr>
        <p:spPr>
          <a:xfrm>
            <a:off x="7075488" y="5084763"/>
            <a:ext cx="0" cy="990600"/>
          </a:xfrm>
          <a:prstGeom prst="line">
            <a:avLst/>
          </a:prstGeom>
          <a:ln w="9525" cap="flat" cmpd="sng">
            <a:solidFill>
              <a:srgbClr val="FF9900"/>
            </a:solidFill>
            <a:prstDash val="sysDot"/>
            <a:headEnd type="none" w="med" len="med"/>
            <a:tailEnd type="none" w="med" len="med"/>
          </a:ln>
        </p:spPr>
      </p:sp>
      <p:sp>
        <p:nvSpPr>
          <p:cNvPr id="63502" name="Line 27"/>
          <p:cNvSpPr/>
          <p:nvPr/>
        </p:nvSpPr>
        <p:spPr>
          <a:xfrm>
            <a:off x="6443663" y="5589588"/>
            <a:ext cx="1257300" cy="0"/>
          </a:xfrm>
          <a:prstGeom prst="line">
            <a:avLst/>
          </a:prstGeom>
          <a:ln w="9525" cap="flat" cmpd="sng">
            <a:solidFill>
              <a:srgbClr val="FF9900"/>
            </a:solidFill>
            <a:prstDash val="solid"/>
            <a:headEnd type="none" w="med" len="med"/>
            <a:tailEnd type="none" w="med" len="med"/>
          </a:ln>
        </p:spPr>
      </p:sp>
      <p:sp>
        <p:nvSpPr>
          <p:cNvPr id="63504" name="Text Box 33"/>
          <p:cNvSpPr txBox="1"/>
          <p:nvPr/>
        </p:nvSpPr>
        <p:spPr>
          <a:xfrm>
            <a:off x="971550" y="4040188"/>
            <a:ext cx="669925" cy="396875"/>
          </a:xfrm>
          <a:prstGeom prst="rect">
            <a:avLst/>
          </a:prstGeom>
          <a:noFill/>
          <a:ln w="9525">
            <a:noFill/>
          </a:ln>
        </p:spPr>
        <p:txBody>
          <a:bodyPr wrap="none" anchor="ctr">
            <a:spAutoFit/>
          </a:bodyPr>
          <a:lstStyle/>
          <a:p>
            <a:pPr lvl="0" algn="ctr" eaLnBrk="1" hangingPunct="1">
              <a:spcBef>
                <a:spcPct val="50000"/>
              </a:spcBef>
            </a:pPr>
            <a:r>
              <a:rPr lang="en-US" altLang="zh-CN" sz="2000" b="0">
                <a:solidFill>
                  <a:srgbClr val="3399FF"/>
                </a:solidFill>
                <a:latin typeface="Tahoma" panose="020B0604030504040204" pitchFamily="34" charset="0"/>
                <a:ea typeface="宋体" panose="02010600030101010101" pitchFamily="2" charset="-122"/>
              </a:rPr>
              <a:t>A=A</a:t>
            </a:r>
          </a:p>
        </p:txBody>
      </p:sp>
      <p:sp>
        <p:nvSpPr>
          <p:cNvPr id="63505" name="Text Box 34"/>
          <p:cNvSpPr txBox="1"/>
          <p:nvPr/>
        </p:nvSpPr>
        <p:spPr>
          <a:xfrm>
            <a:off x="5003800" y="5589588"/>
            <a:ext cx="669925" cy="396875"/>
          </a:xfrm>
          <a:prstGeom prst="rect">
            <a:avLst/>
          </a:prstGeom>
          <a:noFill/>
          <a:ln w="9525">
            <a:noFill/>
          </a:ln>
        </p:spPr>
        <p:txBody>
          <a:bodyPr wrap="none" anchor="ctr">
            <a:spAutoFit/>
          </a:bodyPr>
          <a:lstStyle/>
          <a:p>
            <a:pPr lvl="0" algn="ctr" eaLnBrk="1" hangingPunct="1">
              <a:spcBef>
                <a:spcPct val="50000"/>
              </a:spcBef>
            </a:pPr>
            <a:r>
              <a:rPr lang="en-US" altLang="zh-CN" sz="2000" b="0">
                <a:solidFill>
                  <a:srgbClr val="99CCFF"/>
                </a:solidFill>
                <a:latin typeface="Tahoma" panose="020B0604030504040204" pitchFamily="34" charset="0"/>
                <a:ea typeface="宋体" panose="02010600030101010101" pitchFamily="2" charset="-122"/>
              </a:rPr>
              <a:t>A=A</a:t>
            </a:r>
          </a:p>
        </p:txBody>
      </p:sp>
      <p:sp>
        <p:nvSpPr>
          <p:cNvPr id="63506" name="Text Box 35"/>
          <p:cNvSpPr txBox="1"/>
          <p:nvPr/>
        </p:nvSpPr>
        <p:spPr>
          <a:xfrm>
            <a:off x="6443663" y="1484313"/>
            <a:ext cx="1943100" cy="579437"/>
          </a:xfrm>
          <a:prstGeom prst="rect">
            <a:avLst/>
          </a:prstGeom>
          <a:noFill/>
          <a:ln w="9525">
            <a:noFill/>
          </a:ln>
        </p:spPr>
        <p:txBody>
          <a:bodyPr>
            <a:spAutoFit/>
          </a:bodyPr>
          <a:lstStyle/>
          <a:p>
            <a:pPr lvl="0" eaLnBrk="1" hangingPunct="1">
              <a:spcBef>
                <a:spcPct val="50000"/>
              </a:spcBef>
            </a:pPr>
            <a:r>
              <a:rPr lang="en-US" altLang="zh-CN" sz="3200" b="0">
                <a:latin typeface="Arial" panose="020B0604020202020204" pitchFamily="34" charset="0"/>
                <a:ea typeface="宋体" panose="02010600030101010101" pitchFamily="2" charset="-122"/>
              </a:rPr>
              <a:t>A	 C</a:t>
            </a:r>
          </a:p>
        </p:txBody>
      </p:sp>
      <p:sp>
        <p:nvSpPr>
          <p:cNvPr id="63507" name="Text Box 36"/>
          <p:cNvSpPr txBox="1"/>
          <p:nvPr/>
        </p:nvSpPr>
        <p:spPr>
          <a:xfrm>
            <a:off x="5580063" y="1989138"/>
            <a:ext cx="504825" cy="579437"/>
          </a:xfrm>
          <a:prstGeom prst="rect">
            <a:avLst/>
          </a:prstGeom>
          <a:noFill/>
          <a:ln w="9525">
            <a:noFill/>
          </a:ln>
        </p:spPr>
        <p:txBody>
          <a:bodyPr>
            <a:spAutoFit/>
          </a:bodyPr>
          <a:lstStyle/>
          <a:p>
            <a:pPr lvl="0" eaLnBrk="1" hangingPunct="1">
              <a:spcBef>
                <a:spcPct val="50000"/>
              </a:spcBef>
            </a:pPr>
            <a:r>
              <a:rPr lang="en-US" altLang="zh-CN" sz="3200" b="0">
                <a:latin typeface="Arial" panose="020B0604020202020204" pitchFamily="34" charset="0"/>
                <a:ea typeface="宋体" panose="02010600030101010101" pitchFamily="2" charset="-122"/>
              </a:rPr>
              <a:t>S</a:t>
            </a:r>
          </a:p>
        </p:txBody>
      </p:sp>
      <p:sp>
        <p:nvSpPr>
          <p:cNvPr id="63508" name="Text Box 37"/>
          <p:cNvSpPr txBox="1"/>
          <p:nvPr/>
        </p:nvSpPr>
        <p:spPr>
          <a:xfrm>
            <a:off x="2124075" y="1989138"/>
            <a:ext cx="503238" cy="579437"/>
          </a:xfrm>
          <a:prstGeom prst="rect">
            <a:avLst/>
          </a:prstGeom>
          <a:noFill/>
          <a:ln w="9525">
            <a:noFill/>
          </a:ln>
        </p:spPr>
        <p:txBody>
          <a:bodyPr>
            <a:spAutoFit/>
          </a:bodyPr>
          <a:lstStyle/>
          <a:p>
            <a:pPr lvl="0" eaLnBrk="1" hangingPunct="1">
              <a:spcBef>
                <a:spcPct val="50000"/>
              </a:spcBef>
            </a:pPr>
            <a:r>
              <a:rPr lang="en-US" altLang="zh-CN" sz="3200" b="0">
                <a:latin typeface="Arial" panose="020B0604020202020204" pitchFamily="34" charset="0"/>
                <a:ea typeface="宋体" panose="02010600030101010101" pitchFamily="2" charset="-122"/>
              </a:rPr>
              <a:t>R</a:t>
            </a:r>
          </a:p>
        </p:txBody>
      </p:sp>
      <p:grpSp>
        <p:nvGrpSpPr>
          <p:cNvPr id="63509" name="Group 38"/>
          <p:cNvGrpSpPr/>
          <p:nvPr/>
        </p:nvGrpSpPr>
        <p:grpSpPr>
          <a:xfrm>
            <a:off x="539750" y="5084763"/>
            <a:ext cx="1676400" cy="939800"/>
            <a:chOff x="340" y="3067"/>
            <a:chExt cx="1056" cy="592"/>
          </a:xfrm>
        </p:grpSpPr>
        <p:sp>
          <p:nvSpPr>
            <p:cNvPr id="63511" name="Rectangle 39"/>
            <p:cNvSpPr/>
            <p:nvPr/>
          </p:nvSpPr>
          <p:spPr>
            <a:xfrm>
              <a:off x="340" y="3083"/>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10   	b</a:t>
              </a:r>
            </a:p>
          </p:txBody>
        </p:sp>
        <p:sp>
          <p:nvSpPr>
            <p:cNvPr id="63512" name="Rectangle 40"/>
            <p:cNvSpPr/>
            <p:nvPr/>
          </p:nvSpPr>
          <p:spPr>
            <a:xfrm>
              <a:off x="340" y="3371"/>
              <a:ext cx="1056"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3200" b="0">
                  <a:solidFill>
                    <a:schemeClr val="tx1"/>
                  </a:solidFill>
                  <a:latin typeface="Tahoma" panose="020B0604030504040204" pitchFamily="34" charset="0"/>
                  <a:ea typeface="宋体" panose="02010600030101010101" pitchFamily="2" charset="-122"/>
                </a:rPr>
                <a:t>25	c</a:t>
              </a:r>
            </a:p>
          </p:txBody>
        </p:sp>
        <p:sp>
          <p:nvSpPr>
            <p:cNvPr id="63513" name="Line 41"/>
            <p:cNvSpPr/>
            <p:nvPr/>
          </p:nvSpPr>
          <p:spPr>
            <a:xfrm flipH="1">
              <a:off x="930" y="3067"/>
              <a:ext cx="0" cy="590"/>
            </a:xfrm>
            <a:prstGeom prst="line">
              <a:avLst/>
            </a:prstGeom>
            <a:ln w="9525" cap="flat" cmpd="sng">
              <a:solidFill>
                <a:schemeClr val="tx1"/>
              </a:solidFill>
              <a:prstDash val="sysDot"/>
              <a:headEnd type="none" w="med" len="med"/>
              <a:tailEnd type="none" w="med" len="med"/>
            </a:ln>
          </p:spPr>
        </p:sp>
      </p:grpSp>
      <p:sp>
        <p:nvSpPr>
          <p:cNvPr id="63510" name="Rectangle 42"/>
          <p:cNvSpPr/>
          <p:nvPr/>
        </p:nvSpPr>
        <p:spPr>
          <a:xfrm>
            <a:off x="-180975" y="4581525"/>
            <a:ext cx="3240088" cy="523875"/>
          </a:xfrm>
          <a:prstGeom prst="rect">
            <a:avLst/>
          </a:prstGeom>
          <a:noFill/>
          <a:ln w="9525">
            <a:noFill/>
          </a:ln>
        </p:spPr>
        <p:txBody>
          <a:bodyPr/>
          <a:lstStyle/>
          <a:p>
            <a:pPr marL="342900" lvl="0" indent="-342900" eaLnBrk="1" hangingPunct="1">
              <a:lnSpc>
                <a:spcPct val="80000"/>
              </a:lnSpc>
              <a:spcBef>
                <a:spcPct val="20000"/>
              </a:spcBef>
            </a:pPr>
            <a:r>
              <a:rPr lang="en-US" altLang="zh-CN" sz="2800" b="0">
                <a:latin typeface="Times New Roman" panose="02020603050405020304" pitchFamily="18" charset="0"/>
                <a:ea typeface="宋体" panose="02010600030101010101" pitchFamily="2" charset="-122"/>
              </a:rPr>
              <a:t>		 </a:t>
            </a:r>
            <a:r>
              <a:rPr lang="en-US" altLang="zh-CN" sz="3200" b="0">
                <a:latin typeface="Times New Roman" panose="02020603050405020304" pitchFamily="18" charset="0"/>
                <a:ea typeface="宋体" panose="02010600030101010101" pitchFamily="2" charset="-122"/>
              </a:rPr>
              <a:t>A	B</a:t>
            </a:r>
            <a:r>
              <a:rPr lang="en-US" altLang="zh-CN" sz="2800" b="0">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3"/>
          <p:cNvGrpSpPr/>
          <p:nvPr/>
        </p:nvGrpSpPr>
        <p:grpSpPr>
          <a:xfrm>
            <a:off x="179388" y="188913"/>
            <a:ext cx="6121400" cy="960437"/>
            <a:chOff x="113" y="119"/>
            <a:chExt cx="3856" cy="605"/>
          </a:xfrm>
        </p:grpSpPr>
        <p:sp>
          <p:nvSpPr>
            <p:cNvPr id="64525"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5.2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半连接表示连接的代价估算</a:t>
              </a:r>
            </a:p>
          </p:txBody>
        </p:sp>
        <p:sp>
          <p:nvSpPr>
            <p:cNvPr id="64526"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64527" name="Text Box 6"/>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5 </a:t>
              </a:r>
              <a:r>
                <a:rPr lang="zh-CN" altLang="en-US" sz="2400" dirty="0">
                  <a:latin typeface="宋体" panose="02010600030101010101" pitchFamily="2" charset="-122"/>
                  <a:ea typeface="宋体" panose="02010600030101010101" pitchFamily="2" charset="-122"/>
                </a:rPr>
                <a:t>基于半连接算法的查询优化处理</a:t>
              </a:r>
            </a:p>
          </p:txBody>
        </p:sp>
        <p:sp>
          <p:nvSpPr>
            <p:cNvPr id="64528" name="Line 7"/>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
        <p:nvSpPr>
          <p:cNvPr id="64515" name="Rectangle 10"/>
          <p:cNvSpPr/>
          <p:nvPr/>
        </p:nvSpPr>
        <p:spPr>
          <a:xfrm>
            <a:off x="1733550" y="2184400"/>
            <a:ext cx="762000" cy="914400"/>
          </a:xfrm>
          <a:prstGeom prst="rect">
            <a:avLst/>
          </a:prstGeom>
          <a:noFill/>
          <a:ln w="9525" cap="flat" cmpd="sng">
            <a:solidFill>
              <a:schemeClr val="bg1"/>
            </a:solidFill>
            <a:prstDash val="solid"/>
            <a:miter/>
            <a:headEnd type="none" w="med" len="med"/>
            <a:tailEnd type="none" w="med" len="med"/>
          </a:ln>
        </p:spPr>
        <p:txBody>
          <a:bodyPr wrap="none" anchor="ctr"/>
          <a:lstStyle/>
          <a:p>
            <a:pPr lvl="0" algn="ctr" eaLnBrk="1" hangingPunct="1"/>
            <a:r>
              <a:rPr lang="en-US" altLang="zh-CN" sz="2400">
                <a:latin typeface="Times New Roman" panose="02020603050405020304" pitchFamily="18" charset="0"/>
                <a:ea typeface="宋体" panose="02010600030101010101" pitchFamily="2" charset="-122"/>
              </a:rPr>
              <a:t>R</a:t>
            </a:r>
          </a:p>
        </p:txBody>
      </p:sp>
      <p:sp>
        <p:nvSpPr>
          <p:cNvPr id="64516" name="Rectangle 11"/>
          <p:cNvSpPr/>
          <p:nvPr/>
        </p:nvSpPr>
        <p:spPr>
          <a:xfrm>
            <a:off x="6000750" y="2184400"/>
            <a:ext cx="762000" cy="914400"/>
          </a:xfrm>
          <a:prstGeom prst="rect">
            <a:avLst/>
          </a:prstGeom>
          <a:noFill/>
          <a:ln w="9525" cap="flat" cmpd="sng">
            <a:solidFill>
              <a:schemeClr val="bg1"/>
            </a:solidFill>
            <a:prstDash val="solid"/>
            <a:miter/>
            <a:headEnd type="none" w="med" len="med"/>
            <a:tailEnd type="none" w="med" len="med"/>
          </a:ln>
        </p:spPr>
        <p:txBody>
          <a:bodyPr wrap="none" anchor="ctr"/>
          <a:lstStyle/>
          <a:p>
            <a:pPr lvl="0" algn="ctr" eaLnBrk="1" hangingPunct="1"/>
            <a:r>
              <a:rPr lang="en-US" altLang="zh-CN" sz="2400">
                <a:latin typeface="Times New Roman" panose="02020603050405020304" pitchFamily="18" charset="0"/>
                <a:ea typeface="宋体" panose="02010600030101010101" pitchFamily="2" charset="-122"/>
              </a:rPr>
              <a:t>S</a:t>
            </a:r>
          </a:p>
        </p:txBody>
      </p:sp>
      <p:sp>
        <p:nvSpPr>
          <p:cNvPr id="64517" name="Line 12"/>
          <p:cNvSpPr/>
          <p:nvPr/>
        </p:nvSpPr>
        <p:spPr>
          <a:xfrm>
            <a:off x="2495550" y="2641600"/>
            <a:ext cx="1066800" cy="0"/>
          </a:xfrm>
          <a:prstGeom prst="line">
            <a:avLst/>
          </a:prstGeom>
          <a:ln w="9525" cap="flat" cmpd="sng">
            <a:solidFill>
              <a:schemeClr val="bg1"/>
            </a:solidFill>
            <a:prstDash val="solid"/>
            <a:headEnd type="none" w="med" len="med"/>
            <a:tailEnd type="none" w="med" len="med"/>
          </a:ln>
        </p:spPr>
      </p:sp>
      <p:sp>
        <p:nvSpPr>
          <p:cNvPr id="64518" name="AutoShape 13"/>
          <p:cNvSpPr/>
          <p:nvPr/>
        </p:nvSpPr>
        <p:spPr>
          <a:xfrm>
            <a:off x="3333750" y="2184400"/>
            <a:ext cx="1600200" cy="1066800"/>
          </a:xfrm>
          <a:prstGeom prst="irregularSeal2">
            <a:avLst/>
          </a:prstGeom>
          <a:noFill/>
          <a:ln w="9525" cap="flat" cmpd="sng">
            <a:solidFill>
              <a:schemeClr val="bg1"/>
            </a:solidFill>
            <a:prstDash val="solid"/>
            <a:miter/>
            <a:headEnd type="none" w="med" len="med"/>
            <a:tailEnd type="none" w="med" len="med"/>
          </a:ln>
        </p:spPr>
        <p:txBody>
          <a:bodyPr wrap="none" anchor="ctr"/>
          <a:lstStyle/>
          <a:p>
            <a:pPr lvl="0" algn="ctr" eaLnBrk="1" hangingPunct="1"/>
            <a:r>
              <a:rPr lang="zh-CN" altLang="en-US" sz="2400" dirty="0">
                <a:latin typeface="Times New Roman" panose="02020603050405020304" pitchFamily="18" charset="0"/>
                <a:ea typeface="宋体" panose="02010600030101010101" pitchFamily="2" charset="-122"/>
              </a:rPr>
              <a:t>网络</a:t>
            </a:r>
          </a:p>
        </p:txBody>
      </p:sp>
      <p:sp>
        <p:nvSpPr>
          <p:cNvPr id="64519" name="Line 14"/>
          <p:cNvSpPr/>
          <p:nvPr/>
        </p:nvSpPr>
        <p:spPr>
          <a:xfrm>
            <a:off x="4552950" y="2641600"/>
            <a:ext cx="1447800" cy="0"/>
          </a:xfrm>
          <a:prstGeom prst="line">
            <a:avLst/>
          </a:prstGeom>
          <a:ln w="9525" cap="flat" cmpd="sng">
            <a:solidFill>
              <a:schemeClr val="bg1"/>
            </a:solidFill>
            <a:prstDash val="solid"/>
            <a:headEnd type="none" w="med" len="med"/>
            <a:tailEnd type="none" w="med" len="med"/>
          </a:ln>
        </p:spPr>
      </p:sp>
      <p:sp>
        <p:nvSpPr>
          <p:cNvPr id="64520" name="Text Box 15"/>
          <p:cNvSpPr txBox="1"/>
          <p:nvPr/>
        </p:nvSpPr>
        <p:spPr>
          <a:xfrm>
            <a:off x="1276350" y="1422400"/>
            <a:ext cx="5791200" cy="457200"/>
          </a:xfrm>
          <a:prstGeom prst="rect">
            <a:avLst/>
          </a:prstGeom>
          <a:noFill/>
          <a:ln w="9525">
            <a:noFill/>
          </a:ln>
        </p:spPr>
        <p:txBody>
          <a:bodyPr>
            <a:spAutoFit/>
          </a:bodyPr>
          <a:lstStyle/>
          <a:p>
            <a:pPr lvl="0" eaLnBrk="1" hangingPunct="1">
              <a:spcBef>
                <a:spcPct val="50000"/>
              </a:spcBef>
            </a:pPr>
            <a:r>
              <a:rPr lang="en-US" altLang="zh-CN" sz="240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站点</a:t>
            </a:r>
            <a:r>
              <a:rPr lang="en-US" altLang="zh-CN" sz="2400">
                <a:latin typeface="Times New Roman" panose="02020603050405020304" pitchFamily="18" charset="0"/>
                <a:ea typeface="宋体" panose="02010600030101010101" pitchFamily="2" charset="-122"/>
              </a:rPr>
              <a:t>1                                             </a:t>
            </a:r>
            <a:r>
              <a:rPr lang="zh-CN" altLang="en-US" sz="2400" dirty="0">
                <a:latin typeface="Times New Roman" panose="02020603050405020304" pitchFamily="18" charset="0"/>
                <a:ea typeface="宋体" panose="02010600030101010101" pitchFamily="2" charset="-122"/>
              </a:rPr>
              <a:t>站点</a:t>
            </a:r>
            <a:r>
              <a:rPr lang="en-US" altLang="zh-CN" sz="2400">
                <a:latin typeface="Times New Roman" panose="02020603050405020304" pitchFamily="18" charset="0"/>
                <a:ea typeface="宋体" panose="02010600030101010101" pitchFamily="2" charset="-122"/>
              </a:rPr>
              <a:t>2</a:t>
            </a:r>
          </a:p>
        </p:txBody>
      </p:sp>
      <p:sp>
        <p:nvSpPr>
          <p:cNvPr id="64521" name="Text Box 16"/>
          <p:cNvSpPr txBox="1"/>
          <p:nvPr/>
        </p:nvSpPr>
        <p:spPr>
          <a:xfrm>
            <a:off x="6000750" y="3251200"/>
            <a:ext cx="2438400" cy="519113"/>
          </a:xfrm>
          <a:prstGeom prst="rect">
            <a:avLst/>
          </a:prstGeom>
          <a:noFill/>
          <a:ln w="9525">
            <a:noFill/>
          </a:ln>
        </p:spPr>
        <p:txBody>
          <a:bodyPr>
            <a:spAutoFit/>
          </a:bodyPr>
          <a:lstStyle/>
          <a:p>
            <a:pPr lvl="0" eaLnBrk="1" hangingPunct="1">
              <a:spcBef>
                <a:spcPct val="50000"/>
              </a:spcBef>
            </a:pPr>
            <a:r>
              <a:rPr lang="en-US" altLang="zh-CN" sz="2400">
                <a:latin typeface="宋体" panose="02010600030101010101" pitchFamily="2" charset="-122"/>
                <a:ea typeface="宋体" panose="02010600030101010101" pitchFamily="2" charset="-122"/>
              </a:rPr>
              <a:t> (1) </a:t>
            </a:r>
            <a:r>
              <a:rPr lang="en-US" altLang="zh-CN" sz="2800" b="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 </a:t>
            </a:r>
            <a:r>
              <a:rPr lang="en-US" altLang="zh-CN" sz="2400" baseline="-25000">
                <a:latin typeface="宋体" panose="02010600030101010101" pitchFamily="2" charset="-122"/>
                <a:ea typeface="宋体" panose="02010600030101010101" pitchFamily="2" charset="-122"/>
              </a:rPr>
              <a:t>B</a:t>
            </a:r>
            <a:r>
              <a:rPr lang="en-US" altLang="zh-CN" sz="2400">
                <a:latin typeface="宋体" panose="02010600030101010101" pitchFamily="2" charset="-122"/>
                <a:ea typeface="宋体" panose="02010600030101010101" pitchFamily="2" charset="-122"/>
              </a:rPr>
              <a:t>(S)</a:t>
            </a:r>
          </a:p>
        </p:txBody>
      </p:sp>
      <p:sp>
        <p:nvSpPr>
          <p:cNvPr id="64522" name="Text Box 17"/>
          <p:cNvSpPr txBox="1"/>
          <p:nvPr/>
        </p:nvSpPr>
        <p:spPr>
          <a:xfrm>
            <a:off x="971550" y="3937000"/>
            <a:ext cx="7696200" cy="1858963"/>
          </a:xfrm>
          <a:prstGeom prst="rect">
            <a:avLst/>
          </a:prstGeom>
          <a:noFill/>
          <a:ln w="9525">
            <a:noFill/>
          </a:ln>
        </p:spPr>
        <p:txBody>
          <a:bodyPr>
            <a:spAutoFit/>
          </a:bodyPr>
          <a:lstStyle/>
          <a:p>
            <a:pPr lvl="0" algn="just" eaLnBrk="1" hangingPunct="1"/>
            <a:r>
              <a:rPr lang="en-US" altLang="zh-CN" sz="2400">
                <a:latin typeface="宋体" panose="02010600030101010101" pitchFamily="2" charset="-122"/>
                <a:ea typeface="宋体" panose="02010600030101010101" pitchFamily="2" charset="-122"/>
              </a:rPr>
              <a:t>(3) R</a:t>
            </a:r>
            <a:r>
              <a:rPr lang="en-US" altLang="zh-CN" sz="2400">
                <a:latin typeface="Times New Roman" panose="02020603050405020304" pitchFamily="18" charset="0"/>
                <a:ea typeface="宋体" panose="02010600030101010101" pitchFamily="2" charset="-122"/>
              </a:rPr>
              <a:t>’</a:t>
            </a:r>
            <a:r>
              <a:rPr lang="en-US" altLang="zh-CN" sz="2400">
                <a:latin typeface="宋体" panose="02010600030101010101" pitchFamily="2" charset="-122"/>
                <a:ea typeface="宋体" panose="02010600030101010101" pitchFamily="2" charset="-122"/>
              </a:rPr>
              <a:t>= R∝</a:t>
            </a:r>
            <a:r>
              <a:rPr lang="en-US" altLang="zh-CN" sz="2400" baseline="-25000">
                <a:latin typeface="宋体" panose="02010600030101010101" pitchFamily="2" charset="-122"/>
                <a:ea typeface="宋体" panose="02010600030101010101" pitchFamily="2" charset="-122"/>
              </a:rPr>
              <a:t>A=B</a:t>
            </a:r>
            <a:r>
              <a:rPr lang="en-US" altLang="zh-CN" sz="2800" b="0">
                <a:latin typeface="Times New Roman" panose="02020603050405020304" pitchFamily="18" charset="0"/>
                <a:ea typeface="宋体" panose="02010600030101010101" pitchFamily="2" charset="-122"/>
                <a:sym typeface="Symbol" panose="05050102010706020507" pitchFamily="18" charset="2"/>
              </a:rPr>
              <a:t></a:t>
            </a:r>
            <a:r>
              <a:rPr lang="en-US" altLang="zh-CN" sz="2400" baseline="-25000">
                <a:latin typeface="宋体" panose="02010600030101010101" pitchFamily="2" charset="-122"/>
                <a:ea typeface="宋体" panose="02010600030101010101" pitchFamily="2" charset="-122"/>
              </a:rPr>
              <a:t>B</a:t>
            </a:r>
            <a:r>
              <a:rPr lang="en-US" altLang="zh-CN" sz="2400">
                <a:latin typeface="宋体" panose="02010600030101010101" pitchFamily="2" charset="-122"/>
                <a:ea typeface="宋体" panose="02010600030101010101" pitchFamily="2" charset="-122"/>
              </a:rPr>
              <a:t>(S)                 (2) </a:t>
            </a:r>
            <a:r>
              <a:rPr lang="en-US" altLang="zh-CN" sz="2800" b="0">
                <a:latin typeface="Times New Roman" panose="02020603050405020304" pitchFamily="18" charset="0"/>
                <a:ea typeface="宋体" panose="02010600030101010101" pitchFamily="2" charset="-122"/>
                <a:sym typeface="Symbol" panose="05050102010706020507" pitchFamily="18" charset="2"/>
              </a:rPr>
              <a:t></a:t>
            </a:r>
            <a:r>
              <a:rPr lang="en-US" altLang="zh-CN" sz="2400" baseline="-25000">
                <a:latin typeface="宋体" panose="02010600030101010101" pitchFamily="2" charset="-122"/>
                <a:ea typeface="宋体" panose="02010600030101010101" pitchFamily="2" charset="-122"/>
              </a:rPr>
              <a:t>B</a:t>
            </a:r>
            <a:r>
              <a:rPr lang="en-US" altLang="zh-CN" sz="2400">
                <a:latin typeface="宋体" panose="02010600030101010101" pitchFamily="2" charset="-122"/>
                <a:ea typeface="宋体" panose="02010600030101010101" pitchFamily="2" charset="-122"/>
              </a:rPr>
              <a:t>(S)</a:t>
            </a:r>
          </a:p>
          <a:p>
            <a:pPr lvl="0" algn="just" eaLnBrk="1" hangingPunct="1"/>
            <a:endParaRPr lang="en-US" altLang="zh-CN" sz="2400">
              <a:latin typeface="宋体" panose="02010600030101010101" pitchFamily="2" charset="-122"/>
              <a:ea typeface="宋体" panose="02010600030101010101" pitchFamily="2" charset="-122"/>
            </a:endParaRPr>
          </a:p>
          <a:p>
            <a:pPr lvl="0" algn="just" eaLnBrk="1" hangingPunct="1"/>
            <a:r>
              <a:rPr lang="en-US" altLang="zh-CN" sz="2400">
                <a:latin typeface="宋体" panose="02010600030101010101" pitchFamily="2" charset="-122"/>
                <a:ea typeface="宋体" panose="02010600030101010101" pitchFamily="2" charset="-122"/>
              </a:rPr>
              <a:t>(4) R</a:t>
            </a:r>
            <a:r>
              <a:rPr lang="en-US" altLang="zh-CN" sz="2400">
                <a:latin typeface="Times New Roman" panose="02020603050405020304" pitchFamily="18" charset="0"/>
                <a:ea typeface="宋体" panose="02010600030101010101" pitchFamily="2" charset="-122"/>
              </a:rPr>
              <a:t>’</a:t>
            </a:r>
            <a:r>
              <a:rPr lang="en-US" altLang="zh-CN" sz="2400">
                <a:latin typeface="宋体" panose="02010600030101010101" pitchFamily="2" charset="-122"/>
                <a:ea typeface="宋体" panose="02010600030101010101" pitchFamily="2" charset="-122"/>
              </a:rPr>
              <a:t>= R∝</a:t>
            </a:r>
            <a:r>
              <a:rPr lang="en-US" altLang="zh-CN" sz="2400" baseline="-25000">
                <a:latin typeface="宋体" panose="02010600030101010101" pitchFamily="2" charset="-122"/>
                <a:ea typeface="宋体" panose="02010600030101010101" pitchFamily="2" charset="-122"/>
              </a:rPr>
              <a:t>A=B</a:t>
            </a:r>
            <a:r>
              <a:rPr lang="en-US" altLang="zh-CN" sz="2400">
                <a:latin typeface="宋体" panose="02010600030101010101" pitchFamily="2" charset="-122"/>
                <a:ea typeface="宋体" panose="02010600030101010101" pitchFamily="2" charset="-122"/>
              </a:rPr>
              <a:t> </a:t>
            </a:r>
            <a:r>
              <a:rPr lang="en-US" altLang="zh-CN" sz="2800" b="0">
                <a:latin typeface="Times New Roman" panose="02020603050405020304" pitchFamily="18" charset="0"/>
                <a:ea typeface="宋体" panose="02010600030101010101" pitchFamily="2" charset="-122"/>
                <a:sym typeface="Symbol" panose="05050102010706020507" pitchFamily="18" charset="2"/>
              </a:rPr>
              <a:t></a:t>
            </a:r>
            <a:r>
              <a:rPr lang="en-US" altLang="zh-CN" sz="2400" baseline="-25000">
                <a:latin typeface="宋体" panose="02010600030101010101" pitchFamily="2" charset="-122"/>
                <a:ea typeface="宋体" panose="02010600030101010101" pitchFamily="2" charset="-122"/>
              </a:rPr>
              <a:t>B</a:t>
            </a:r>
            <a:r>
              <a:rPr lang="en-US" altLang="zh-CN" sz="2400">
                <a:latin typeface="宋体" panose="02010600030101010101" pitchFamily="2" charset="-122"/>
                <a:ea typeface="宋体" panose="02010600030101010101" pitchFamily="2" charset="-122"/>
              </a:rPr>
              <a:t>(S)                (5) R</a:t>
            </a:r>
            <a:r>
              <a:rPr lang="en-US" altLang="zh-CN" sz="2400">
                <a:latin typeface="Times New Roman" panose="02020603050405020304" pitchFamily="18" charset="0"/>
                <a:ea typeface="宋体" panose="02010600030101010101" pitchFamily="2" charset="-122"/>
              </a:rPr>
              <a:t>’</a:t>
            </a:r>
            <a:r>
              <a:rPr lang="en-US" altLang="zh-CN" sz="2400">
                <a:latin typeface="宋体" panose="02010600030101010101" pitchFamily="2" charset="-122"/>
                <a:ea typeface="宋体" panose="02010600030101010101" pitchFamily="2" charset="-122"/>
              </a:rPr>
              <a:t>∞</a:t>
            </a:r>
            <a:r>
              <a:rPr lang="en-US" altLang="zh-CN" sz="2400" baseline="-25000">
                <a:latin typeface="宋体" panose="02010600030101010101" pitchFamily="2" charset="-122"/>
                <a:ea typeface="宋体" panose="02010600030101010101" pitchFamily="2" charset="-122"/>
              </a:rPr>
              <a:t>A=B</a:t>
            </a:r>
            <a:r>
              <a:rPr lang="en-US" altLang="zh-CN" sz="2400">
                <a:latin typeface="宋体" panose="02010600030101010101" pitchFamily="2" charset="-122"/>
                <a:ea typeface="宋体" panose="02010600030101010101" pitchFamily="2" charset="-122"/>
              </a:rPr>
              <a:t>S</a:t>
            </a:r>
          </a:p>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p:txBody>
      </p:sp>
      <p:sp>
        <p:nvSpPr>
          <p:cNvPr id="64523" name="Line 18"/>
          <p:cNvSpPr/>
          <p:nvPr/>
        </p:nvSpPr>
        <p:spPr>
          <a:xfrm flipH="1">
            <a:off x="6084888" y="4581525"/>
            <a:ext cx="1828800" cy="0"/>
          </a:xfrm>
          <a:prstGeom prst="line">
            <a:avLst/>
          </a:prstGeom>
          <a:ln w="28575" cap="flat" cmpd="sng">
            <a:solidFill>
              <a:schemeClr val="bg1"/>
            </a:solidFill>
            <a:prstDash val="solid"/>
            <a:headEnd type="none" w="med" len="med"/>
            <a:tailEnd type="triangle" w="med" len="med"/>
          </a:ln>
        </p:spPr>
      </p:sp>
      <p:sp>
        <p:nvSpPr>
          <p:cNvPr id="64524" name="Line 19"/>
          <p:cNvSpPr/>
          <p:nvPr/>
        </p:nvSpPr>
        <p:spPr>
          <a:xfrm>
            <a:off x="1547813" y="5300663"/>
            <a:ext cx="2362200" cy="0"/>
          </a:xfrm>
          <a:prstGeom prst="line">
            <a:avLst/>
          </a:prstGeom>
          <a:ln w="28575" cap="flat" cmpd="sng">
            <a:solidFill>
              <a:schemeClr val="bg1"/>
            </a:solidFill>
            <a:prstDash val="solid"/>
            <a:headEnd type="none" w="med" len="med"/>
            <a:tailEnd type="triangle" w="med" len="med"/>
          </a:ln>
        </p:spPr>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idx="1"/>
          </p:nvPr>
        </p:nvSpPr>
        <p:spPr>
          <a:xfrm>
            <a:off x="457200" y="1295400"/>
            <a:ext cx="8229600" cy="4221163"/>
          </a:xfrm>
        </p:spPr>
        <p:txBody>
          <a:bodyPr vert="horz" wrap="square" lIns="91440" tIns="45720" rIns="91440" bIns="45720" anchor="t"/>
          <a:lstStyle/>
          <a:p>
            <a:pPr eaLnBrk="1" hangingPunct="1"/>
            <a:r>
              <a:rPr lang="zh-CN" altLang="en-US" sz="2800" dirty="0"/>
              <a:t>关系的概貌</a:t>
            </a:r>
          </a:p>
          <a:p>
            <a:pPr lvl="1" eaLnBrk="1" hangingPunct="1"/>
            <a:r>
              <a:rPr lang="en-US" altLang="zh-CN" sz="2400" err="1"/>
              <a:t>Card(R</a:t>
            </a:r>
            <a:r>
              <a:rPr lang="en-US" altLang="zh-CN" sz="2400"/>
              <a:t>)      </a:t>
            </a:r>
            <a:r>
              <a:rPr lang="zh-CN" altLang="en-US" sz="2400" dirty="0"/>
              <a:t>片段关系</a:t>
            </a:r>
            <a:r>
              <a:rPr lang="en-US" altLang="zh-CN" sz="2400"/>
              <a:t>R</a:t>
            </a:r>
            <a:r>
              <a:rPr lang="zh-CN" altLang="en-US" sz="2400" dirty="0"/>
              <a:t>的元组数目</a:t>
            </a:r>
          </a:p>
          <a:p>
            <a:pPr lvl="1" eaLnBrk="1" hangingPunct="1"/>
            <a:r>
              <a:rPr lang="en-US" altLang="zh-CN" sz="2400" err="1"/>
              <a:t>Size(A</a:t>
            </a:r>
            <a:r>
              <a:rPr lang="en-US" altLang="zh-CN" sz="2400"/>
              <a:t>)       </a:t>
            </a:r>
            <a:r>
              <a:rPr lang="zh-CN" altLang="en-US" sz="2400" dirty="0"/>
              <a:t>属性</a:t>
            </a:r>
            <a:r>
              <a:rPr lang="en-US" altLang="zh-CN" sz="2400"/>
              <a:t>A</a:t>
            </a:r>
            <a:r>
              <a:rPr lang="zh-CN" altLang="en-US" sz="2400" dirty="0"/>
              <a:t>的大小</a:t>
            </a:r>
            <a:r>
              <a:rPr lang="en-US" altLang="zh-CN" sz="2400"/>
              <a:t>(</a:t>
            </a:r>
            <a:r>
              <a:rPr lang="zh-CN" altLang="en-US" sz="2400" dirty="0"/>
              <a:t>即字节数</a:t>
            </a:r>
            <a:r>
              <a:rPr lang="en-US" altLang="zh-CN" sz="2400"/>
              <a:t>)</a:t>
            </a:r>
          </a:p>
          <a:p>
            <a:pPr lvl="1" eaLnBrk="1" hangingPunct="1"/>
            <a:r>
              <a:rPr lang="en-US" altLang="zh-CN" sz="2400" err="1"/>
              <a:t>Size(R</a:t>
            </a:r>
            <a:r>
              <a:rPr lang="en-US" altLang="zh-CN" sz="2400"/>
              <a:t>)       </a:t>
            </a:r>
            <a:r>
              <a:rPr lang="zh-CN" altLang="en-US" sz="2400" dirty="0"/>
              <a:t>片段关系的大小</a:t>
            </a:r>
            <a:r>
              <a:rPr lang="en-US" altLang="zh-CN" sz="2400"/>
              <a:t>,  </a:t>
            </a:r>
            <a:r>
              <a:rPr lang="zh-CN" altLang="en-US" sz="2400" dirty="0"/>
              <a:t>属性大小之和</a:t>
            </a:r>
          </a:p>
          <a:p>
            <a:pPr lvl="1" eaLnBrk="1" hangingPunct="1"/>
            <a:r>
              <a:rPr lang="en-US" altLang="zh-CN" sz="2400" err="1"/>
              <a:t>Val(A[R</a:t>
            </a:r>
            <a:r>
              <a:rPr lang="en-US" altLang="zh-CN" sz="2400"/>
              <a:t>])    </a:t>
            </a:r>
            <a:r>
              <a:rPr lang="zh-CN" altLang="en-US" sz="2400" dirty="0"/>
              <a:t>属性</a:t>
            </a:r>
            <a:r>
              <a:rPr lang="en-US" altLang="zh-CN" sz="2400"/>
              <a:t>A</a:t>
            </a:r>
            <a:r>
              <a:rPr lang="zh-CN" altLang="en-US" sz="2400" dirty="0"/>
              <a:t>在</a:t>
            </a:r>
            <a:r>
              <a:rPr lang="en-US" altLang="zh-CN" sz="2400"/>
              <a:t>R</a:t>
            </a:r>
            <a:r>
              <a:rPr lang="zh-CN" altLang="en-US" sz="2400" dirty="0"/>
              <a:t>中出现的不同值的个数</a:t>
            </a:r>
          </a:p>
        </p:txBody>
      </p:sp>
      <p:grpSp>
        <p:nvGrpSpPr>
          <p:cNvPr id="65539" name="Group 5"/>
          <p:cNvGrpSpPr/>
          <p:nvPr/>
        </p:nvGrpSpPr>
        <p:grpSpPr>
          <a:xfrm>
            <a:off x="34925" y="44450"/>
            <a:ext cx="6121400" cy="960438"/>
            <a:chOff x="113" y="119"/>
            <a:chExt cx="3856" cy="605"/>
          </a:xfrm>
        </p:grpSpPr>
        <p:sp>
          <p:nvSpPr>
            <p:cNvPr id="65540" name="Text Box 6"/>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5.2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半连接表示连接的代价估算</a:t>
              </a:r>
            </a:p>
          </p:txBody>
        </p:sp>
        <p:sp>
          <p:nvSpPr>
            <p:cNvPr id="65541" name="Line 7"/>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65542" name="Text Box 8"/>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5 </a:t>
              </a:r>
              <a:r>
                <a:rPr lang="zh-CN" altLang="en-US" sz="2400" dirty="0">
                  <a:latin typeface="宋体" panose="02010600030101010101" pitchFamily="2" charset="-122"/>
                  <a:ea typeface="宋体" panose="02010600030101010101" pitchFamily="2" charset="-122"/>
                </a:rPr>
                <a:t>基于半连接算法的查询优化处理</a:t>
              </a:r>
            </a:p>
          </p:txBody>
        </p:sp>
        <p:sp>
          <p:nvSpPr>
            <p:cNvPr id="65543" name="Line 9"/>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idx="1"/>
          </p:nvPr>
        </p:nvSpPr>
        <p:spPr>
          <a:xfrm>
            <a:off x="457200" y="1196975"/>
            <a:ext cx="8229600" cy="5184775"/>
          </a:xfrm>
        </p:spPr>
        <p:txBody>
          <a:bodyPr vert="horz" wrap="square" lIns="91440" tIns="45720" rIns="91440" bIns="45720" anchor="t"/>
          <a:lstStyle/>
          <a:p>
            <a:pPr eaLnBrk="1" hangingPunct="1">
              <a:lnSpc>
                <a:spcPct val="90000"/>
              </a:lnSpc>
            </a:pPr>
            <a:r>
              <a:rPr lang="zh-CN" altLang="en-US" dirty="0"/>
              <a:t>代数操作对关系概貌的影响</a:t>
            </a:r>
          </a:p>
          <a:p>
            <a:pPr lvl="1" eaLnBrk="1" hangingPunct="1">
              <a:lnSpc>
                <a:spcPct val="90000"/>
              </a:lnSpc>
            </a:pPr>
            <a:r>
              <a:rPr lang="zh-CN" altLang="en-US" dirty="0"/>
              <a:t>选择操作 </a:t>
            </a:r>
          </a:p>
          <a:p>
            <a:pPr lvl="1" eaLnBrk="1" hangingPunct="1">
              <a:lnSpc>
                <a:spcPct val="90000"/>
              </a:lnSpc>
              <a:buNone/>
            </a:pPr>
            <a:r>
              <a:rPr lang="zh-CN" altLang="en-US" dirty="0"/>
              <a:t>    </a:t>
            </a:r>
            <a:r>
              <a:rPr lang="en-US" altLang="zh-CN"/>
              <a:t>S= </a:t>
            </a:r>
            <a:r>
              <a:rPr lang="en-US" altLang="zh-CN" b="1">
                <a:sym typeface="Symbol" panose="05050102010706020507" pitchFamily="18" charset="2"/>
              </a:rPr>
              <a:t></a:t>
            </a:r>
            <a:r>
              <a:rPr lang="en-US" altLang="zh-CN" b="1" baseline="-25000">
                <a:sym typeface="Symbol" panose="05050102010706020507" pitchFamily="18" charset="2"/>
              </a:rPr>
              <a:t>F</a:t>
            </a:r>
            <a:r>
              <a:rPr lang="zh-CN" altLang="en-US" b="1" dirty="0">
                <a:sym typeface="Symbol" panose="05050102010706020507" pitchFamily="18" charset="2"/>
              </a:rPr>
              <a:t>（</a:t>
            </a:r>
            <a:r>
              <a:rPr lang="en-US" altLang="zh-CN" b="1">
                <a:sym typeface="Symbol" panose="05050102010706020507" pitchFamily="18" charset="2"/>
              </a:rPr>
              <a:t>R</a:t>
            </a:r>
            <a:r>
              <a:rPr lang="zh-CN" altLang="en-US" b="1" dirty="0">
                <a:sym typeface="Symbol" panose="05050102010706020507" pitchFamily="18" charset="2"/>
              </a:rPr>
              <a:t>）</a:t>
            </a:r>
            <a:endParaRPr lang="zh-CN" altLang="en-US" dirty="0"/>
          </a:p>
          <a:p>
            <a:pPr lvl="1" eaLnBrk="1" hangingPunct="1">
              <a:lnSpc>
                <a:spcPct val="90000"/>
              </a:lnSpc>
              <a:buNone/>
            </a:pPr>
            <a:r>
              <a:rPr lang="zh-CN" altLang="en-US" dirty="0"/>
              <a:t>    </a:t>
            </a:r>
            <a:r>
              <a:rPr lang="en-US" altLang="zh-CN" err="1"/>
              <a:t>Card(S</a:t>
            </a:r>
            <a:r>
              <a:rPr lang="en-US" altLang="zh-CN"/>
              <a:t>)= ρ *</a:t>
            </a:r>
            <a:r>
              <a:rPr lang="en-US" altLang="zh-CN" err="1"/>
              <a:t>Card(R</a:t>
            </a:r>
            <a:r>
              <a:rPr lang="en-US" altLang="zh-CN"/>
              <a:t>)        </a:t>
            </a:r>
            <a:r>
              <a:rPr lang="en-US" altLang="zh-CN" err="1"/>
              <a:t>Size(S</a:t>
            </a:r>
            <a:r>
              <a:rPr lang="en-US" altLang="zh-CN"/>
              <a:t>)=</a:t>
            </a:r>
            <a:r>
              <a:rPr lang="en-US" altLang="zh-CN" err="1"/>
              <a:t>Size(R</a:t>
            </a:r>
            <a:r>
              <a:rPr lang="en-US" altLang="zh-CN"/>
              <a:t>)</a:t>
            </a:r>
            <a:endParaRPr lang="zh-CN" altLang="en-US" dirty="0"/>
          </a:p>
          <a:p>
            <a:pPr lvl="1" eaLnBrk="1" hangingPunct="1">
              <a:lnSpc>
                <a:spcPct val="90000"/>
              </a:lnSpc>
            </a:pPr>
            <a:r>
              <a:rPr lang="zh-CN" altLang="en-US" dirty="0"/>
              <a:t>并操作</a:t>
            </a:r>
          </a:p>
          <a:p>
            <a:pPr lvl="1" eaLnBrk="1" hangingPunct="1">
              <a:lnSpc>
                <a:spcPct val="90000"/>
              </a:lnSpc>
              <a:buNone/>
            </a:pPr>
            <a:r>
              <a:rPr lang="zh-CN" altLang="en-US" dirty="0"/>
              <a:t>  </a:t>
            </a:r>
            <a:r>
              <a:rPr lang="en-US" altLang="zh-CN"/>
              <a:t>T=R∪S</a:t>
            </a:r>
          </a:p>
          <a:p>
            <a:pPr lvl="1" eaLnBrk="1" hangingPunct="1">
              <a:lnSpc>
                <a:spcPct val="90000"/>
              </a:lnSpc>
              <a:buNone/>
            </a:pPr>
            <a:r>
              <a:rPr lang="en-US" altLang="zh-CN"/>
              <a:t>  </a:t>
            </a:r>
            <a:r>
              <a:rPr lang="en-US" altLang="zh-CN" err="1"/>
              <a:t>Card(T</a:t>
            </a:r>
            <a:r>
              <a:rPr lang="en-US" altLang="zh-CN"/>
              <a:t>)  </a:t>
            </a:r>
            <a:r>
              <a:rPr lang="en-US" altLang="zh-CN">
                <a:sym typeface="Symbol" panose="05050102010706020507" pitchFamily="18" charset="2"/>
              </a:rPr>
              <a:t></a:t>
            </a:r>
            <a:r>
              <a:rPr lang="en-US" altLang="zh-CN"/>
              <a:t> </a:t>
            </a:r>
            <a:r>
              <a:rPr lang="en-US" altLang="zh-CN" err="1"/>
              <a:t>Card(R)+Card(S</a:t>
            </a:r>
            <a:r>
              <a:rPr lang="en-US" altLang="zh-CN"/>
              <a:t>)</a:t>
            </a:r>
          </a:p>
          <a:p>
            <a:pPr lvl="1" eaLnBrk="1" hangingPunct="1">
              <a:lnSpc>
                <a:spcPct val="90000"/>
              </a:lnSpc>
              <a:buNone/>
            </a:pPr>
            <a:r>
              <a:rPr lang="en-US" altLang="zh-CN"/>
              <a:t>  </a:t>
            </a:r>
            <a:r>
              <a:rPr lang="en-US" altLang="zh-CN" err="1"/>
              <a:t>Size(T</a:t>
            </a:r>
            <a:r>
              <a:rPr lang="en-US" altLang="zh-CN"/>
              <a:t>)=</a:t>
            </a:r>
            <a:r>
              <a:rPr lang="en-US" altLang="zh-CN" err="1"/>
              <a:t>Size(R</a:t>
            </a:r>
            <a:r>
              <a:rPr lang="en-US" altLang="zh-CN"/>
              <a:t>)=</a:t>
            </a:r>
            <a:r>
              <a:rPr lang="en-US" altLang="zh-CN" err="1"/>
              <a:t>Size(S</a:t>
            </a:r>
            <a:r>
              <a:rPr lang="en-US" altLang="zh-CN"/>
              <a:t>)</a:t>
            </a:r>
          </a:p>
          <a:p>
            <a:pPr lvl="1" eaLnBrk="1" hangingPunct="1">
              <a:lnSpc>
                <a:spcPct val="90000"/>
              </a:lnSpc>
              <a:buNone/>
            </a:pPr>
            <a:r>
              <a:rPr lang="en-US" altLang="zh-CN"/>
              <a:t>  </a:t>
            </a:r>
            <a:r>
              <a:rPr lang="en-US" altLang="zh-CN" err="1"/>
              <a:t>Val(A[T</a:t>
            </a:r>
            <a:r>
              <a:rPr lang="en-US" altLang="zh-CN"/>
              <a:t>])</a:t>
            </a:r>
            <a:r>
              <a:rPr lang="en-US" altLang="zh-CN" baseline="-25000"/>
              <a:t>  </a:t>
            </a:r>
            <a:r>
              <a:rPr lang="en-US" altLang="zh-CN">
                <a:sym typeface="Symbol" panose="05050102010706020507" pitchFamily="18" charset="2"/>
              </a:rPr>
              <a:t> </a:t>
            </a:r>
            <a:r>
              <a:rPr lang="en-US" altLang="zh-CN" err="1">
                <a:sym typeface="Symbol" panose="05050102010706020507" pitchFamily="18" charset="2"/>
              </a:rPr>
              <a:t>Val(A[R])+Val(A[S</a:t>
            </a:r>
            <a:r>
              <a:rPr lang="en-US" altLang="zh-CN">
                <a:sym typeface="Symbol" panose="05050102010706020507" pitchFamily="18" charset="2"/>
              </a:rPr>
              <a:t>])</a:t>
            </a:r>
          </a:p>
          <a:p>
            <a:pPr lvl="1" eaLnBrk="1" hangingPunct="1">
              <a:lnSpc>
                <a:spcPct val="90000"/>
              </a:lnSpc>
            </a:pPr>
            <a:endParaRPr lang="en-US" altLang="zh-CN"/>
          </a:p>
        </p:txBody>
      </p:sp>
      <p:grpSp>
        <p:nvGrpSpPr>
          <p:cNvPr id="66563" name="Group 3"/>
          <p:cNvGrpSpPr/>
          <p:nvPr/>
        </p:nvGrpSpPr>
        <p:grpSpPr>
          <a:xfrm>
            <a:off x="34925" y="44450"/>
            <a:ext cx="6121400" cy="960438"/>
            <a:chOff x="113" y="119"/>
            <a:chExt cx="3856" cy="605"/>
          </a:xfrm>
        </p:grpSpPr>
        <p:sp>
          <p:nvSpPr>
            <p:cNvPr id="66564"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5.2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半连接表示连接的代价估算</a:t>
              </a:r>
            </a:p>
          </p:txBody>
        </p:sp>
        <p:sp>
          <p:nvSpPr>
            <p:cNvPr id="66565"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66566" name="Text Box 6"/>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5 </a:t>
              </a:r>
              <a:r>
                <a:rPr lang="zh-CN" altLang="en-US" sz="2400" dirty="0">
                  <a:latin typeface="宋体" panose="02010600030101010101" pitchFamily="2" charset="-122"/>
                  <a:ea typeface="宋体" panose="02010600030101010101" pitchFamily="2" charset="-122"/>
                </a:rPr>
                <a:t>基于半连接算法的查询优化处理</a:t>
              </a:r>
            </a:p>
          </p:txBody>
        </p:sp>
        <p:sp>
          <p:nvSpPr>
            <p:cNvPr id="66567" name="Line 7"/>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idx="1"/>
          </p:nvPr>
        </p:nvSpPr>
        <p:spPr>
          <a:xfrm>
            <a:off x="457200" y="1196975"/>
            <a:ext cx="8229600" cy="5184775"/>
          </a:xfrm>
        </p:spPr>
        <p:txBody>
          <a:bodyPr vert="horz" wrap="square" lIns="91440" tIns="45720" rIns="91440" bIns="45720" anchor="t"/>
          <a:lstStyle/>
          <a:p>
            <a:pPr eaLnBrk="1" hangingPunct="1">
              <a:lnSpc>
                <a:spcPct val="80000"/>
              </a:lnSpc>
            </a:pPr>
            <a:r>
              <a:rPr lang="zh-CN" altLang="en-US" sz="2800" dirty="0"/>
              <a:t>代数操作对关系概貌的影响</a:t>
            </a:r>
          </a:p>
          <a:p>
            <a:pPr lvl="1" eaLnBrk="1" hangingPunct="1">
              <a:lnSpc>
                <a:spcPct val="80000"/>
              </a:lnSpc>
            </a:pPr>
            <a:r>
              <a:rPr lang="zh-CN" altLang="en-US" sz="2400" dirty="0">
                <a:sym typeface="Symbol" panose="05050102010706020507" pitchFamily="18" charset="2"/>
              </a:rPr>
              <a:t>连接操作</a:t>
            </a:r>
          </a:p>
          <a:p>
            <a:pPr lvl="1" eaLnBrk="1" hangingPunct="1">
              <a:lnSpc>
                <a:spcPct val="80000"/>
              </a:lnSpc>
              <a:buNone/>
            </a:pPr>
            <a:r>
              <a:rPr lang="zh-CN" altLang="en-US" sz="2400" dirty="0">
                <a:sym typeface="Symbol" panose="05050102010706020507" pitchFamily="18" charset="2"/>
              </a:rPr>
              <a:t>    </a:t>
            </a:r>
            <a:r>
              <a:rPr lang="en-US" altLang="zh-CN" sz="2400">
                <a:sym typeface="Symbol" panose="05050102010706020507" pitchFamily="18" charset="2"/>
              </a:rPr>
              <a:t>T=R∞S</a:t>
            </a:r>
          </a:p>
          <a:p>
            <a:pPr lvl="1" eaLnBrk="1" hangingPunct="1">
              <a:lnSpc>
                <a:spcPct val="80000"/>
              </a:lnSpc>
              <a:buNone/>
            </a:pPr>
            <a:r>
              <a:rPr lang="en-US" altLang="zh-CN" sz="2000">
                <a:sym typeface="Symbol" panose="05050102010706020507" pitchFamily="18" charset="2"/>
              </a:rPr>
              <a:t>    </a:t>
            </a:r>
            <a:r>
              <a:rPr lang="en-US" altLang="zh-CN" sz="2400" err="1">
                <a:sym typeface="Symbol" panose="05050102010706020507" pitchFamily="18" charset="2"/>
              </a:rPr>
              <a:t>Card(T</a:t>
            </a:r>
            <a:r>
              <a:rPr lang="en-US" altLang="zh-CN" sz="2400">
                <a:sym typeface="Symbol" panose="05050102010706020507" pitchFamily="18" charset="2"/>
              </a:rPr>
              <a:t>)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sym typeface="Symbol" panose="05050102010706020507" pitchFamily="18" charset="2"/>
              </a:rPr>
              <a:t>(</a:t>
            </a:r>
            <a:r>
              <a:rPr lang="en-US" altLang="zh-CN" sz="2400" err="1">
                <a:sym typeface="Symbol" panose="05050102010706020507" pitchFamily="18" charset="2"/>
              </a:rPr>
              <a:t>Card(R</a:t>
            </a:r>
            <a:r>
              <a:rPr lang="en-US" altLang="zh-CN" sz="2400">
                <a:sym typeface="Symbol" panose="05050102010706020507" pitchFamily="18" charset="2"/>
              </a:rPr>
              <a:t>)*</a:t>
            </a:r>
            <a:r>
              <a:rPr lang="en-US" altLang="zh-CN" sz="2400" err="1">
                <a:sym typeface="Symbol" panose="05050102010706020507" pitchFamily="18" charset="2"/>
              </a:rPr>
              <a:t>Card(S))/Val(A[R</a:t>
            </a:r>
            <a:r>
              <a:rPr lang="en-US" altLang="zh-CN" sz="2400">
                <a:sym typeface="Symbol" panose="05050102010706020507" pitchFamily="18" charset="2"/>
              </a:rPr>
              <a:t>])</a:t>
            </a:r>
          </a:p>
          <a:p>
            <a:pPr lvl="1" eaLnBrk="1" hangingPunct="1">
              <a:lnSpc>
                <a:spcPct val="80000"/>
              </a:lnSpc>
              <a:buNone/>
            </a:pPr>
            <a:r>
              <a:rPr lang="en-US" altLang="zh-CN" sz="2400">
                <a:sym typeface="Symbol" panose="05050102010706020507" pitchFamily="18" charset="2"/>
              </a:rPr>
              <a:t>   </a:t>
            </a:r>
            <a:r>
              <a:rPr lang="en-US" altLang="zh-CN" sz="2400" err="1">
                <a:sym typeface="Symbol" panose="05050102010706020507" pitchFamily="18" charset="2"/>
              </a:rPr>
              <a:t>Size(T</a:t>
            </a:r>
            <a:r>
              <a:rPr lang="en-US" altLang="zh-CN" sz="2400">
                <a:sym typeface="Symbol" panose="05050102010706020507" pitchFamily="18" charset="2"/>
              </a:rPr>
              <a:t>) = </a:t>
            </a:r>
            <a:r>
              <a:rPr lang="en-US" altLang="zh-CN" sz="2400" err="1">
                <a:sym typeface="Symbol" panose="05050102010706020507" pitchFamily="18" charset="2"/>
              </a:rPr>
              <a:t>Size(R)+Size(S</a:t>
            </a:r>
            <a:r>
              <a:rPr lang="en-US" altLang="zh-CN" sz="2400">
                <a:sym typeface="Symbol" panose="05050102010706020507" pitchFamily="18" charset="2"/>
              </a:rPr>
              <a:t>)</a:t>
            </a:r>
          </a:p>
          <a:p>
            <a:pPr lvl="1" eaLnBrk="1" hangingPunct="1">
              <a:lnSpc>
                <a:spcPct val="80000"/>
              </a:lnSpc>
              <a:buNone/>
            </a:pPr>
            <a:r>
              <a:rPr lang="en-US" altLang="zh-CN" sz="2400">
                <a:sym typeface="Symbol" panose="05050102010706020507" pitchFamily="18" charset="2"/>
              </a:rPr>
              <a:t>   </a:t>
            </a:r>
            <a:r>
              <a:rPr lang="en-US" altLang="zh-CN" sz="2400" err="1">
                <a:sym typeface="Symbol" panose="05050102010706020507" pitchFamily="18" charset="2"/>
              </a:rPr>
              <a:t>Val(A[T</a:t>
            </a:r>
            <a:r>
              <a:rPr lang="en-US" altLang="zh-CN" sz="2400">
                <a:sym typeface="Symbol" panose="05050102010706020507" pitchFamily="18" charset="2"/>
              </a:rPr>
              <a:t>])  </a:t>
            </a:r>
            <a:r>
              <a:rPr lang="en-US" altLang="zh-CN" sz="2400" err="1">
                <a:sym typeface="Symbol" panose="05050102010706020507" pitchFamily="18" charset="2"/>
              </a:rPr>
              <a:t>Min(Val(A[R</a:t>
            </a:r>
            <a:r>
              <a:rPr lang="en-US" altLang="zh-CN" sz="2400">
                <a:sym typeface="Symbol" panose="05050102010706020507" pitchFamily="18" charset="2"/>
              </a:rPr>
              <a:t>]), </a:t>
            </a:r>
            <a:r>
              <a:rPr lang="en-US" altLang="zh-CN" sz="2400" err="1">
                <a:sym typeface="Symbol" panose="05050102010706020507" pitchFamily="18" charset="2"/>
              </a:rPr>
              <a:t>Val(A[S</a:t>
            </a:r>
            <a:r>
              <a:rPr lang="en-US" altLang="zh-CN" sz="2400">
                <a:sym typeface="Symbol" panose="05050102010706020507" pitchFamily="18" charset="2"/>
              </a:rPr>
              <a:t>]))   A </a:t>
            </a:r>
            <a:r>
              <a:rPr lang="zh-CN" altLang="en-US" sz="2400" dirty="0">
                <a:sym typeface="Symbol" panose="05050102010706020507" pitchFamily="18" charset="2"/>
              </a:rPr>
              <a:t>是连接属性</a:t>
            </a:r>
          </a:p>
          <a:p>
            <a:pPr lvl="1" eaLnBrk="1" hangingPunct="1">
              <a:lnSpc>
                <a:spcPct val="80000"/>
              </a:lnSpc>
              <a:buNone/>
            </a:pPr>
            <a:endParaRPr lang="zh-CN" altLang="en-US" sz="2400" dirty="0">
              <a:sym typeface="Symbol" panose="05050102010706020507" pitchFamily="18" charset="2"/>
            </a:endParaRPr>
          </a:p>
          <a:p>
            <a:pPr lvl="1" eaLnBrk="1" hangingPunct="1">
              <a:lnSpc>
                <a:spcPct val="80000"/>
              </a:lnSpc>
            </a:pPr>
            <a:r>
              <a:rPr lang="zh-CN" altLang="en-US" sz="2400" dirty="0"/>
              <a:t>半连接</a:t>
            </a:r>
          </a:p>
          <a:p>
            <a:pPr lvl="1" eaLnBrk="1" hangingPunct="1">
              <a:lnSpc>
                <a:spcPct val="80000"/>
              </a:lnSpc>
              <a:buNone/>
            </a:pPr>
            <a:r>
              <a:rPr lang="zh-CN" altLang="en-US" sz="2400" dirty="0"/>
              <a:t>   </a:t>
            </a:r>
            <a:r>
              <a:rPr lang="en-US" altLang="zh-CN" sz="2400">
                <a:sym typeface="Symbol" panose="05050102010706020507" pitchFamily="18" charset="2"/>
              </a:rPr>
              <a:t>T=R</a:t>
            </a:r>
            <a:r>
              <a:rPr lang="en-US" altLang="en-US" sz="2400">
                <a:sym typeface="Symbol" panose="05050102010706020507" pitchFamily="18" charset="2"/>
              </a:rPr>
              <a:t>∝</a:t>
            </a:r>
            <a:r>
              <a:rPr lang="en-US" altLang="zh-CN" sz="2400">
                <a:sym typeface="Symbol" panose="05050102010706020507" pitchFamily="18" charset="2"/>
              </a:rPr>
              <a:t>S</a:t>
            </a:r>
            <a:endParaRPr lang="en-US" altLang="zh-CN" sz="2400"/>
          </a:p>
          <a:p>
            <a:pPr lvl="1" eaLnBrk="1" hangingPunct="1">
              <a:lnSpc>
                <a:spcPct val="80000"/>
              </a:lnSpc>
              <a:buNone/>
            </a:pPr>
            <a:r>
              <a:rPr lang="en-US" altLang="zh-CN"/>
              <a:t>   </a:t>
            </a:r>
            <a:r>
              <a:rPr lang="en-US" altLang="zh-CN" sz="2400" err="1"/>
              <a:t>Card(T</a:t>
            </a:r>
            <a:r>
              <a:rPr lang="en-US" altLang="zh-CN" sz="2400"/>
              <a:t>) = </a:t>
            </a:r>
            <a:r>
              <a:rPr lang="en-US" altLang="zh-CN"/>
              <a:t>ρ</a:t>
            </a:r>
            <a:r>
              <a:rPr lang="en-US" altLang="zh-CN" sz="2400"/>
              <a:t> *</a:t>
            </a:r>
            <a:r>
              <a:rPr lang="en-US" altLang="zh-CN" sz="2400" err="1"/>
              <a:t>Card(R</a:t>
            </a:r>
            <a:r>
              <a:rPr lang="en-US" altLang="zh-CN" sz="2400"/>
              <a:t>)</a:t>
            </a:r>
          </a:p>
          <a:p>
            <a:pPr lvl="1" eaLnBrk="1" hangingPunct="1">
              <a:lnSpc>
                <a:spcPct val="80000"/>
              </a:lnSpc>
              <a:buNone/>
            </a:pPr>
            <a:r>
              <a:rPr lang="en-US" altLang="zh-CN" sz="2400"/>
              <a:t>   </a:t>
            </a:r>
            <a:r>
              <a:rPr lang="en-US" altLang="zh-CN" sz="2400" err="1"/>
              <a:t>Size(T</a:t>
            </a:r>
            <a:r>
              <a:rPr lang="en-US" altLang="zh-CN" sz="2400"/>
              <a:t>) = </a:t>
            </a:r>
            <a:r>
              <a:rPr lang="zh-CN" altLang="en-US" sz="2400" dirty="0"/>
              <a:t>第一个操作数</a:t>
            </a:r>
            <a:r>
              <a:rPr lang="en-US" altLang="zh-CN" sz="2400"/>
              <a:t>Size</a:t>
            </a:r>
            <a:r>
              <a:rPr lang="zh-CN" altLang="en-US" sz="2400" dirty="0"/>
              <a:t>（</a:t>
            </a:r>
            <a:r>
              <a:rPr lang="en-US" altLang="zh-CN" sz="2400"/>
              <a:t>R</a:t>
            </a:r>
            <a:r>
              <a:rPr lang="zh-CN" altLang="en-US" sz="2400" dirty="0"/>
              <a:t>）</a:t>
            </a:r>
          </a:p>
          <a:p>
            <a:pPr lvl="1" eaLnBrk="1" hangingPunct="1">
              <a:lnSpc>
                <a:spcPct val="80000"/>
              </a:lnSpc>
              <a:buNone/>
            </a:pPr>
            <a:r>
              <a:rPr lang="zh-CN" altLang="en-US" sz="2400" dirty="0"/>
              <a:t>   </a:t>
            </a:r>
            <a:r>
              <a:rPr lang="en-US" altLang="zh-CN" sz="2400" err="1"/>
              <a:t>Val(A[T</a:t>
            </a:r>
            <a:r>
              <a:rPr lang="en-US" altLang="zh-CN" sz="2400"/>
              <a:t>]) = </a:t>
            </a:r>
            <a:r>
              <a:rPr lang="en-US" altLang="zh-CN"/>
              <a:t>ρ</a:t>
            </a:r>
            <a:r>
              <a:rPr lang="en-US" altLang="zh-CN" sz="2400"/>
              <a:t> *</a:t>
            </a:r>
            <a:r>
              <a:rPr lang="en-US" altLang="zh-CN" sz="2400" err="1"/>
              <a:t>Val(A[R</a:t>
            </a:r>
            <a:r>
              <a:rPr lang="en-US" altLang="zh-CN" sz="2400"/>
              <a:t>])</a:t>
            </a:r>
          </a:p>
          <a:p>
            <a:pPr lvl="1" eaLnBrk="1" hangingPunct="1">
              <a:lnSpc>
                <a:spcPct val="80000"/>
              </a:lnSpc>
              <a:buNone/>
            </a:pPr>
            <a:r>
              <a:rPr lang="en-US" altLang="zh-CN" sz="2400">
                <a:sym typeface="+mn-ea"/>
              </a:rPr>
              <a:t>   ρ </a:t>
            </a:r>
            <a:r>
              <a:rPr lang="en-US" altLang="zh-CN" sz="2400">
                <a:latin typeface="Arial" panose="020B0604020202020204" pitchFamily="34" charset="0"/>
                <a:sym typeface="+mn-ea"/>
              </a:rPr>
              <a:t>≈</a:t>
            </a:r>
            <a:r>
              <a:rPr lang="en-US" altLang="zh-CN" sz="2400" err="1">
                <a:sym typeface="+mn-ea"/>
              </a:rPr>
              <a:t>Val(A[S])/Val(Dom(A</a:t>
            </a:r>
            <a:r>
              <a:rPr lang="en-US" altLang="zh-CN" sz="2400">
                <a:sym typeface="+mn-ea"/>
              </a:rPr>
              <a:t>))</a:t>
            </a:r>
            <a:endParaRPr lang="en-US" altLang="zh-CN" sz="2400"/>
          </a:p>
          <a:p>
            <a:pPr lvl="1" eaLnBrk="1" hangingPunct="1">
              <a:lnSpc>
                <a:spcPct val="80000"/>
              </a:lnSpc>
              <a:buNone/>
            </a:pPr>
            <a:endParaRPr lang="en-US" altLang="zh-CN" sz="2400"/>
          </a:p>
          <a:p>
            <a:pPr lvl="1" eaLnBrk="1" hangingPunct="1">
              <a:lnSpc>
                <a:spcPct val="80000"/>
              </a:lnSpc>
              <a:buNone/>
            </a:pPr>
            <a:endParaRPr lang="en-US" altLang="zh-CN" sz="2400">
              <a:sym typeface="Symbol" panose="05050102010706020507" pitchFamily="18" charset="2"/>
            </a:endParaRPr>
          </a:p>
          <a:p>
            <a:pPr lvl="1" eaLnBrk="1" hangingPunct="1">
              <a:lnSpc>
                <a:spcPct val="80000"/>
              </a:lnSpc>
            </a:pPr>
            <a:endParaRPr lang="en-US" altLang="zh-CN" sz="2400"/>
          </a:p>
        </p:txBody>
      </p:sp>
      <p:grpSp>
        <p:nvGrpSpPr>
          <p:cNvPr id="67587" name="Group 3"/>
          <p:cNvGrpSpPr/>
          <p:nvPr/>
        </p:nvGrpSpPr>
        <p:grpSpPr>
          <a:xfrm>
            <a:off x="34925" y="44450"/>
            <a:ext cx="6121400" cy="960438"/>
            <a:chOff x="113" y="119"/>
            <a:chExt cx="3856" cy="605"/>
          </a:xfrm>
        </p:grpSpPr>
        <p:sp>
          <p:nvSpPr>
            <p:cNvPr id="67588"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5.2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半连接表示连接的代价估算</a:t>
              </a:r>
            </a:p>
          </p:txBody>
        </p:sp>
        <p:sp>
          <p:nvSpPr>
            <p:cNvPr id="67589"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67590" name="Text Box 6"/>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5 </a:t>
              </a:r>
              <a:r>
                <a:rPr lang="zh-CN" altLang="en-US" sz="2400" dirty="0">
                  <a:latin typeface="宋体" panose="02010600030101010101" pitchFamily="2" charset="-122"/>
                  <a:ea typeface="宋体" panose="02010600030101010101" pitchFamily="2" charset="-122"/>
                </a:rPr>
                <a:t>基于半连接算法的查询优化处理</a:t>
              </a:r>
            </a:p>
          </p:txBody>
        </p:sp>
        <p:sp>
          <p:nvSpPr>
            <p:cNvPr id="67591" name="Line 7"/>
            <p:cNvSpPr/>
            <p:nvPr/>
          </p:nvSpPr>
          <p:spPr>
            <a:xfrm>
              <a:off x="158" y="391"/>
              <a:ext cx="3675" cy="0"/>
            </a:xfrm>
            <a:prstGeom prst="line">
              <a:avLst/>
            </a:prstGeom>
            <a:ln w="19050" cap="flat" cmpd="sng">
              <a:solidFill>
                <a:srgbClr val="FF9900"/>
              </a:solidFill>
              <a:prstDash val="solid"/>
              <a:headEnd type="none" w="med" len="med"/>
              <a:tailEnd type="none" w="med" len="med"/>
            </a:ln>
          </p:spPr>
        </p:sp>
      </p:grpSp>
      <p:graphicFrame>
        <p:nvGraphicFramePr>
          <p:cNvPr id="2" name="对象 1">
            <a:hlinkClick r:id="" action="ppaction://ole?verb=0"/>
          </p:cNvPr>
          <p:cNvGraphicFramePr>
            <a:graphicFrameLocks noChangeAspect="1"/>
          </p:cNvGraphicFramePr>
          <p:nvPr/>
        </p:nvGraphicFramePr>
        <p:xfrm>
          <a:off x="4508500" y="3365500"/>
          <a:ext cx="127000" cy="127000"/>
        </p:xfrm>
        <a:graphic>
          <a:graphicData uri="http://schemas.openxmlformats.org/presentationml/2006/ole">
            <mc:AlternateContent xmlns:mc="http://schemas.openxmlformats.org/markup-compatibility/2006">
              <mc:Choice xmlns:v="urn:schemas-microsoft-com:vml" Requires="v">
                <p:oleObj spid="_x0000_s1057" r:id="rId3" imgW="127000" imgH="127000" progId="Equation.KSEE3">
                  <p:embed/>
                </p:oleObj>
              </mc:Choice>
              <mc:Fallback>
                <p:oleObj r:id="rId3" imgW="127000" imgH="127000" progId="Equation.KSEE3">
                  <p:embed/>
                  <p:pic>
                    <p:nvPicPr>
                      <p:cNvPr id="0" name="图片 1024"/>
                      <p:cNvPicPr/>
                      <p:nvPr/>
                    </p:nvPicPr>
                    <p:blipFill>
                      <a:blip r:embed="rId4"/>
                      <a:stretch>
                        <a:fillRect/>
                      </a:stretch>
                    </p:blipFill>
                    <p:spPr>
                      <a:xfrm>
                        <a:off x="4508500" y="3365500"/>
                        <a:ext cx="127000" cy="127000"/>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4508500" y="3238500"/>
          <a:ext cx="127000" cy="381000"/>
        </p:xfrm>
        <a:graphic>
          <a:graphicData uri="http://schemas.openxmlformats.org/presentationml/2006/ole">
            <mc:AlternateContent xmlns:mc="http://schemas.openxmlformats.org/markup-compatibility/2006">
              <mc:Choice xmlns:v="urn:schemas-microsoft-com:vml" Requires="v">
                <p:oleObj spid="_x0000_s1058" r:id="rId5" imgW="127000" imgH="381000" progId="Equation.KSEE3">
                  <p:embed/>
                </p:oleObj>
              </mc:Choice>
              <mc:Fallback>
                <p:oleObj r:id="rId5" imgW="127000" imgH="381000" progId="Equation.KSEE3">
                  <p:embed/>
                  <p:pic>
                    <p:nvPicPr>
                      <p:cNvPr id="0" name="图片 1025"/>
                      <p:cNvPicPr/>
                      <p:nvPr/>
                    </p:nvPicPr>
                    <p:blipFill>
                      <a:blip r:embed="rId6"/>
                      <a:stretch>
                        <a:fillRect/>
                      </a:stretch>
                    </p:blipFill>
                    <p:spPr>
                      <a:xfrm>
                        <a:off x="4508500" y="3238500"/>
                        <a:ext cx="127000" cy="381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idx="1"/>
          </p:nvPr>
        </p:nvSpPr>
        <p:spPr>
          <a:xfrm>
            <a:off x="250825" y="1196975"/>
            <a:ext cx="8569325" cy="5183188"/>
          </a:xfrm>
        </p:spPr>
        <p:txBody>
          <a:bodyPr vert="horz" wrap="square" lIns="91440" tIns="45720" rIns="91440" bIns="45720" anchor="t"/>
          <a:lstStyle/>
          <a:p>
            <a:pPr marL="609600" indent="-609600" eaLnBrk="1" hangingPunct="1">
              <a:lnSpc>
                <a:spcPct val="90000"/>
              </a:lnSpc>
            </a:pPr>
            <a:r>
              <a:rPr lang="zh-CN" altLang="en-US" sz="2800" dirty="0"/>
              <a:t>代价公式：</a:t>
            </a:r>
            <a:r>
              <a:rPr lang="en-US" altLang="zh-CN" sz="2800"/>
              <a:t>T=C</a:t>
            </a:r>
            <a:r>
              <a:rPr lang="en-US" altLang="zh-CN" sz="2800" baseline="-25000"/>
              <a:t>0</a:t>
            </a:r>
            <a:r>
              <a:rPr lang="en-US" altLang="zh-CN" sz="2800"/>
              <a:t>+C</a:t>
            </a:r>
            <a:r>
              <a:rPr lang="en-US" altLang="zh-CN" sz="2800" baseline="-25000"/>
              <a:t>1</a:t>
            </a:r>
            <a:r>
              <a:rPr lang="en-US" altLang="zh-CN" sz="2800"/>
              <a:t>*X</a:t>
            </a:r>
          </a:p>
          <a:p>
            <a:pPr marL="990600" lvl="1" indent="-533400" eaLnBrk="1" hangingPunct="1">
              <a:lnSpc>
                <a:spcPct val="90000"/>
              </a:lnSpc>
              <a:buAutoNum type="arabicPeriod"/>
            </a:pPr>
            <a:r>
              <a:rPr lang="zh-CN" altLang="en-US" sz="2400" dirty="0"/>
              <a:t>在站点</a:t>
            </a:r>
            <a:r>
              <a:rPr lang="en-US" altLang="zh-CN" sz="2400"/>
              <a:t>2</a:t>
            </a:r>
            <a:r>
              <a:rPr lang="zh-CN" altLang="en-US" sz="2400" dirty="0"/>
              <a:t>上做投影</a:t>
            </a:r>
            <a:r>
              <a:rPr lang="zh-CN" altLang="en-US" sz="2400" dirty="0">
                <a:sym typeface="Symbol" panose="05050102010706020507" pitchFamily="18" charset="2"/>
              </a:rPr>
              <a:t></a:t>
            </a:r>
            <a:r>
              <a:rPr lang="en-US" altLang="zh-CN" sz="2400" baseline="-25000">
                <a:sym typeface="Symbol" panose="05050102010706020507" pitchFamily="18" charset="2"/>
              </a:rPr>
              <a:t>B</a:t>
            </a:r>
            <a:r>
              <a:rPr lang="en-US" altLang="zh-CN" sz="2400">
                <a:sym typeface="Symbol" panose="05050102010706020507" pitchFamily="18" charset="2"/>
              </a:rPr>
              <a:t> (S)</a:t>
            </a:r>
          </a:p>
          <a:p>
            <a:pPr marL="990600" lvl="1" indent="-533400" eaLnBrk="1" hangingPunct="1">
              <a:lnSpc>
                <a:spcPct val="90000"/>
              </a:lnSpc>
              <a:buAutoNum type="arabicPeriod"/>
            </a:pPr>
            <a:r>
              <a:rPr lang="zh-CN" altLang="en-US" sz="2400" dirty="0">
                <a:sym typeface="Symbol" panose="05050102010706020507" pitchFamily="18" charset="2"/>
              </a:rPr>
              <a:t>把</a:t>
            </a:r>
            <a:r>
              <a:rPr lang="en-US" altLang="zh-CN" sz="2400" baseline="-25000">
                <a:sym typeface="Symbol" panose="05050102010706020507" pitchFamily="18" charset="2"/>
              </a:rPr>
              <a:t>B</a:t>
            </a:r>
            <a:r>
              <a:rPr lang="en-US" altLang="zh-CN" sz="2400">
                <a:sym typeface="Symbol" panose="05050102010706020507" pitchFamily="18" charset="2"/>
              </a:rPr>
              <a:t> (S)</a:t>
            </a:r>
            <a:r>
              <a:rPr lang="zh-CN" altLang="en-US" sz="2400" dirty="0">
                <a:sym typeface="Symbol" panose="05050102010706020507" pitchFamily="18" charset="2"/>
              </a:rPr>
              <a:t>传到站点</a:t>
            </a:r>
            <a:r>
              <a:rPr lang="en-US" altLang="zh-CN" sz="2400">
                <a:sym typeface="Symbol" panose="05050102010706020507" pitchFamily="18" charset="2"/>
              </a:rPr>
              <a:t>1</a:t>
            </a:r>
            <a:r>
              <a:rPr lang="zh-CN" altLang="en-US" sz="2400" dirty="0">
                <a:sym typeface="Symbol" panose="05050102010706020507" pitchFamily="18" charset="2"/>
              </a:rPr>
              <a:t>上，代价为：</a:t>
            </a:r>
          </a:p>
          <a:p>
            <a:pPr marL="1371600" lvl="2" indent="-457200" eaLnBrk="1" hangingPunct="1">
              <a:lnSpc>
                <a:spcPct val="90000"/>
              </a:lnSpc>
              <a:buChar char="–"/>
            </a:pPr>
            <a:r>
              <a:rPr lang="en-US" altLang="zh-CN" sz="2000"/>
              <a:t>C</a:t>
            </a:r>
            <a:r>
              <a:rPr lang="en-US" altLang="zh-CN" sz="2000" baseline="-25000"/>
              <a:t>0</a:t>
            </a:r>
            <a:r>
              <a:rPr lang="en-US" altLang="zh-CN" sz="2000"/>
              <a:t>+C</a:t>
            </a:r>
            <a:r>
              <a:rPr lang="en-US" altLang="zh-CN" sz="2000" baseline="-25000"/>
              <a:t>1</a:t>
            </a:r>
            <a:r>
              <a:rPr lang="en-US" altLang="zh-CN" sz="2000"/>
              <a:t>* size (B)* </a:t>
            </a:r>
            <a:r>
              <a:rPr lang="en-US" altLang="zh-CN" sz="2000" err="1"/>
              <a:t>val</a:t>
            </a:r>
            <a:r>
              <a:rPr lang="en-US" altLang="zh-CN" sz="2000"/>
              <a:t>( B[S])</a:t>
            </a:r>
          </a:p>
          <a:p>
            <a:pPr marL="990600" lvl="1" indent="-533400" eaLnBrk="1" hangingPunct="1">
              <a:lnSpc>
                <a:spcPct val="90000"/>
              </a:lnSpc>
              <a:buAutoNum type="arabicPeriod"/>
            </a:pPr>
            <a:r>
              <a:rPr lang="zh-CN" altLang="en-US" sz="2400" dirty="0">
                <a:sym typeface="Symbol" panose="05050102010706020507" pitchFamily="18" charset="2"/>
              </a:rPr>
              <a:t>在站点</a:t>
            </a:r>
            <a:r>
              <a:rPr lang="en-US" altLang="zh-CN" sz="2400">
                <a:sym typeface="Symbol" panose="05050102010706020507" pitchFamily="18" charset="2"/>
              </a:rPr>
              <a:t>1</a:t>
            </a:r>
            <a:r>
              <a:rPr lang="zh-CN" altLang="en-US" sz="2400" dirty="0">
                <a:sym typeface="Symbol" panose="05050102010706020507" pitchFamily="18" charset="2"/>
              </a:rPr>
              <a:t>上计算半连接，</a:t>
            </a:r>
            <a:r>
              <a:rPr lang="en-US" altLang="zh-CN" sz="2400">
                <a:sym typeface="Symbol" panose="05050102010706020507" pitchFamily="18" charset="2"/>
              </a:rPr>
              <a:t>R’=R </a:t>
            </a:r>
            <a:r>
              <a:rPr lang="en-US" altLang="zh-CN" sz="2400"/>
              <a:t>∝</a:t>
            </a:r>
            <a:r>
              <a:rPr lang="en-US" altLang="zh-CN" sz="2400" baseline="-25000">
                <a:sym typeface="Symbol" panose="05050102010706020507" pitchFamily="18" charset="2"/>
              </a:rPr>
              <a:t>A=B</a:t>
            </a:r>
            <a:r>
              <a:rPr lang="en-US" altLang="zh-CN" sz="2400">
                <a:sym typeface="Symbol" panose="05050102010706020507" pitchFamily="18" charset="2"/>
              </a:rPr>
              <a:t> S</a:t>
            </a:r>
          </a:p>
          <a:p>
            <a:pPr marL="990600" lvl="1" indent="-533400" eaLnBrk="1" hangingPunct="1">
              <a:lnSpc>
                <a:spcPct val="90000"/>
              </a:lnSpc>
              <a:buAutoNum type="arabicPeriod"/>
            </a:pPr>
            <a:r>
              <a:rPr lang="zh-CN" altLang="en-US" sz="2400" dirty="0"/>
              <a:t>把</a:t>
            </a:r>
            <a:r>
              <a:rPr lang="en-US" altLang="zh-CN" sz="2400"/>
              <a:t>R’</a:t>
            </a:r>
            <a:r>
              <a:rPr lang="zh-CN" altLang="en-US" sz="2400" dirty="0"/>
              <a:t>从站点</a:t>
            </a:r>
            <a:r>
              <a:rPr lang="en-US" altLang="zh-CN" sz="2400"/>
              <a:t>1</a:t>
            </a:r>
            <a:r>
              <a:rPr lang="zh-CN" altLang="en-US" sz="2400" dirty="0"/>
              <a:t>传到站点</a:t>
            </a:r>
            <a:r>
              <a:rPr lang="en-US" altLang="zh-CN" sz="2400"/>
              <a:t>2</a:t>
            </a:r>
            <a:r>
              <a:rPr lang="zh-CN" altLang="en-US" sz="2400" dirty="0"/>
              <a:t>的代价为：</a:t>
            </a:r>
          </a:p>
          <a:p>
            <a:pPr marL="1371600" lvl="2" indent="-457200" eaLnBrk="1" hangingPunct="1">
              <a:lnSpc>
                <a:spcPct val="90000"/>
              </a:lnSpc>
              <a:buChar char="–"/>
            </a:pPr>
            <a:r>
              <a:rPr lang="en-US" altLang="zh-CN" sz="2000"/>
              <a:t>C</a:t>
            </a:r>
            <a:r>
              <a:rPr lang="en-US" altLang="zh-CN" sz="2000" baseline="-25000"/>
              <a:t>0</a:t>
            </a:r>
            <a:r>
              <a:rPr lang="en-US" altLang="zh-CN" sz="2000"/>
              <a:t>+C</a:t>
            </a:r>
            <a:r>
              <a:rPr lang="en-US" altLang="zh-CN" sz="2000" baseline="-25000"/>
              <a:t>1</a:t>
            </a:r>
            <a:r>
              <a:rPr lang="en-US" altLang="zh-CN" sz="2000"/>
              <a:t>* size (R’)* card( R’)</a:t>
            </a:r>
          </a:p>
          <a:p>
            <a:pPr marL="990600" lvl="1" indent="-533400" eaLnBrk="1" hangingPunct="1">
              <a:lnSpc>
                <a:spcPct val="90000"/>
              </a:lnSpc>
              <a:buAutoNum type="arabicPeriod"/>
            </a:pPr>
            <a:r>
              <a:rPr lang="zh-CN" altLang="en-US" sz="2400" dirty="0"/>
              <a:t>在站点</a:t>
            </a:r>
            <a:r>
              <a:rPr lang="en-US" altLang="zh-CN" sz="2400"/>
              <a:t>2</a:t>
            </a:r>
            <a:r>
              <a:rPr lang="zh-CN" altLang="en-US" sz="2400" dirty="0"/>
              <a:t>上执行连接操作：</a:t>
            </a:r>
            <a:r>
              <a:rPr lang="en-US" altLang="zh-CN" sz="2400">
                <a:sym typeface="Symbol" panose="05050102010706020507" pitchFamily="18" charset="2"/>
              </a:rPr>
              <a:t>R’ ∞</a:t>
            </a:r>
            <a:r>
              <a:rPr lang="en-US" altLang="zh-CN" sz="2400" baseline="-25000"/>
              <a:t>A=B</a:t>
            </a:r>
            <a:r>
              <a:rPr lang="en-US" altLang="zh-CN" sz="2400"/>
              <a:t>S</a:t>
            </a:r>
          </a:p>
          <a:p>
            <a:pPr marL="609600" indent="-609600" eaLnBrk="1" hangingPunct="1">
              <a:lnSpc>
                <a:spcPct val="90000"/>
              </a:lnSpc>
            </a:pPr>
            <a:r>
              <a:rPr lang="zh-CN" altLang="en-US" sz="2800" dirty="0"/>
              <a:t>采用半连接的总代价</a:t>
            </a:r>
          </a:p>
          <a:p>
            <a:pPr marL="990600" lvl="1" indent="-533400" eaLnBrk="1" hangingPunct="1">
              <a:lnSpc>
                <a:spcPct val="90000"/>
              </a:lnSpc>
            </a:pPr>
            <a:r>
              <a:rPr lang="en-US" altLang="zh-CN" sz="2400"/>
              <a:t>T</a:t>
            </a:r>
            <a:r>
              <a:rPr lang="zh-CN" altLang="en-US" sz="2400" baseline="-25000" dirty="0"/>
              <a:t>半</a:t>
            </a:r>
            <a:r>
              <a:rPr lang="en-US" altLang="zh-CN" sz="2400" baseline="-25000"/>
              <a:t>R</a:t>
            </a:r>
            <a:r>
              <a:rPr lang="en-US" altLang="zh-CN" sz="2400"/>
              <a:t>= 2C</a:t>
            </a:r>
            <a:r>
              <a:rPr lang="en-US" altLang="zh-CN" sz="2400" baseline="-25000"/>
              <a:t>0</a:t>
            </a:r>
            <a:r>
              <a:rPr lang="en-US" altLang="zh-CN" sz="2400"/>
              <a:t>+C</a:t>
            </a:r>
            <a:r>
              <a:rPr lang="en-US" altLang="zh-CN" sz="2400" baseline="-25000"/>
              <a:t>1</a:t>
            </a:r>
            <a:r>
              <a:rPr lang="en-US" altLang="zh-CN" sz="2400"/>
              <a:t>* (size (R’)* card( R’) +size (B)* </a:t>
            </a:r>
            <a:r>
              <a:rPr lang="en-US" altLang="zh-CN" sz="2400" err="1"/>
              <a:t>val</a:t>
            </a:r>
            <a:r>
              <a:rPr lang="en-US" altLang="zh-CN" sz="2400"/>
              <a:t>( B[S]))</a:t>
            </a:r>
          </a:p>
          <a:p>
            <a:pPr marL="990600" lvl="1" indent="-533400" eaLnBrk="1" hangingPunct="1">
              <a:lnSpc>
                <a:spcPct val="90000"/>
              </a:lnSpc>
            </a:pPr>
            <a:r>
              <a:rPr lang="en-US" altLang="zh-CN" sz="2400"/>
              <a:t>T</a:t>
            </a:r>
            <a:r>
              <a:rPr lang="zh-CN" altLang="en-US" sz="2400" baseline="-25000" dirty="0"/>
              <a:t>半</a:t>
            </a:r>
            <a:r>
              <a:rPr lang="en-US" altLang="zh-CN" sz="2400" baseline="-25000"/>
              <a:t>S</a:t>
            </a:r>
            <a:r>
              <a:rPr lang="en-US" altLang="zh-CN" sz="2400"/>
              <a:t>= 2C</a:t>
            </a:r>
            <a:r>
              <a:rPr lang="en-US" altLang="zh-CN" sz="2400" baseline="-25000"/>
              <a:t>0</a:t>
            </a:r>
            <a:r>
              <a:rPr lang="en-US" altLang="zh-CN" sz="2400"/>
              <a:t>+C</a:t>
            </a:r>
            <a:r>
              <a:rPr lang="en-US" altLang="zh-CN" sz="2400" baseline="-25000"/>
              <a:t>1</a:t>
            </a:r>
            <a:r>
              <a:rPr lang="en-US" altLang="zh-CN" sz="2400"/>
              <a:t>* (size (S’)* card( S’) +size (A)* </a:t>
            </a:r>
            <a:r>
              <a:rPr lang="en-US" altLang="zh-CN" sz="2400" err="1"/>
              <a:t>val</a:t>
            </a:r>
            <a:r>
              <a:rPr lang="en-US" altLang="zh-CN" sz="2400"/>
              <a:t>( A[R]))</a:t>
            </a:r>
          </a:p>
          <a:p>
            <a:pPr marL="609600" indent="-609600" eaLnBrk="1" hangingPunct="1">
              <a:lnSpc>
                <a:spcPct val="90000"/>
              </a:lnSpc>
            </a:pPr>
            <a:r>
              <a:rPr lang="zh-CN" altLang="en-US" sz="2800" dirty="0">
                <a:sym typeface="Symbol" panose="05050102010706020507" pitchFamily="18" charset="2"/>
              </a:rPr>
              <a:t>比较</a:t>
            </a:r>
            <a:r>
              <a:rPr lang="en-US" altLang="zh-CN" sz="2800"/>
              <a:t>T</a:t>
            </a:r>
            <a:r>
              <a:rPr lang="zh-CN" altLang="en-US" sz="2800" baseline="-25000" dirty="0"/>
              <a:t>半</a:t>
            </a:r>
            <a:r>
              <a:rPr lang="en-US" altLang="zh-CN" sz="2800" baseline="-25000"/>
              <a:t>R</a:t>
            </a:r>
            <a:r>
              <a:rPr lang="en-US" altLang="zh-CN" sz="2800">
                <a:sym typeface="Symbol" panose="05050102010706020507" pitchFamily="18" charset="2"/>
              </a:rPr>
              <a:t> </a:t>
            </a:r>
            <a:r>
              <a:rPr lang="zh-CN" altLang="en-US" sz="2800" dirty="0">
                <a:sym typeface="Symbol" panose="05050102010706020507" pitchFamily="18" charset="2"/>
              </a:rPr>
              <a:t>与</a:t>
            </a:r>
            <a:r>
              <a:rPr lang="en-US" altLang="zh-CN" sz="2800"/>
              <a:t>T</a:t>
            </a:r>
            <a:r>
              <a:rPr lang="zh-CN" altLang="en-US" sz="2800" baseline="-25000" dirty="0"/>
              <a:t>半</a:t>
            </a:r>
            <a:r>
              <a:rPr lang="en-US" altLang="zh-CN" sz="2800" baseline="-25000"/>
              <a:t>S</a:t>
            </a:r>
            <a:r>
              <a:rPr lang="en-US" altLang="zh-CN" sz="2800">
                <a:sym typeface="Symbol" panose="05050102010706020507" pitchFamily="18" charset="2"/>
              </a:rPr>
              <a:t>,   </a:t>
            </a:r>
            <a:r>
              <a:rPr lang="zh-CN" altLang="en-US" sz="2800" dirty="0">
                <a:sym typeface="Symbol" panose="05050102010706020507" pitchFamily="18" charset="2"/>
              </a:rPr>
              <a:t>取最优者</a:t>
            </a:r>
            <a:endParaRPr lang="zh-CN" altLang="en-US" sz="2800" dirty="0"/>
          </a:p>
          <a:p>
            <a:pPr marL="990600" lvl="1" indent="-533400" eaLnBrk="1" hangingPunct="1">
              <a:lnSpc>
                <a:spcPct val="90000"/>
              </a:lnSpc>
              <a:buNone/>
            </a:pPr>
            <a:endParaRPr lang="en-US" altLang="zh-CN" sz="2400"/>
          </a:p>
        </p:txBody>
      </p:sp>
      <p:grpSp>
        <p:nvGrpSpPr>
          <p:cNvPr id="68611" name="Group 8"/>
          <p:cNvGrpSpPr/>
          <p:nvPr/>
        </p:nvGrpSpPr>
        <p:grpSpPr>
          <a:xfrm>
            <a:off x="34925" y="44450"/>
            <a:ext cx="6121400" cy="960438"/>
            <a:chOff x="113" y="119"/>
            <a:chExt cx="3856" cy="605"/>
          </a:xfrm>
        </p:grpSpPr>
        <p:sp>
          <p:nvSpPr>
            <p:cNvPr id="68612" name="Text Box 9"/>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5.2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半连接表示连接的代价估算</a:t>
              </a:r>
            </a:p>
          </p:txBody>
        </p:sp>
        <p:sp>
          <p:nvSpPr>
            <p:cNvPr id="68613" name="Line 10"/>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68614" name="Text Box 11"/>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5 </a:t>
              </a:r>
              <a:r>
                <a:rPr lang="zh-CN" altLang="en-US" sz="2400" dirty="0">
                  <a:latin typeface="宋体" panose="02010600030101010101" pitchFamily="2" charset="-122"/>
                  <a:ea typeface="宋体" panose="02010600030101010101" pitchFamily="2" charset="-122"/>
                </a:rPr>
                <a:t>基于半连接算法的查询优化处理</a:t>
              </a:r>
            </a:p>
          </p:txBody>
        </p:sp>
        <p:sp>
          <p:nvSpPr>
            <p:cNvPr id="68615" name="Line 12"/>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idx="1"/>
          </p:nvPr>
        </p:nvSpPr>
        <p:spPr>
          <a:xfrm>
            <a:off x="381000" y="1447800"/>
            <a:ext cx="8763000" cy="4648200"/>
          </a:xfrm>
        </p:spPr>
        <p:txBody>
          <a:bodyPr vert="horz" wrap="square" lIns="91440" tIns="45720" rIns="91440" bIns="45720" anchor="t"/>
          <a:lstStyle/>
          <a:p>
            <a:pPr eaLnBrk="1" hangingPunct="1"/>
            <a:r>
              <a:rPr lang="zh-CN" altLang="en-US" sz="4000" dirty="0"/>
              <a:t>例子</a:t>
            </a:r>
          </a:p>
          <a:p>
            <a:pPr eaLnBrk="1" hangingPunct="1">
              <a:buNone/>
            </a:pPr>
            <a:r>
              <a:rPr lang="zh-CN" altLang="en-US" dirty="0"/>
              <a:t>   </a:t>
            </a:r>
            <a:r>
              <a:rPr lang="en-US" altLang="zh-CN" err="1"/>
              <a:t>S(s</a:t>
            </a:r>
            <a:r>
              <a:rPr lang="en-US" altLang="zh-CN"/>
              <a:t>#, </a:t>
            </a:r>
            <a:r>
              <a:rPr lang="en-US" altLang="zh-CN" err="1"/>
              <a:t>sname</a:t>
            </a:r>
            <a:r>
              <a:rPr lang="en-US" altLang="zh-CN"/>
              <a:t>, age, sex)     10</a:t>
            </a:r>
            <a:r>
              <a:rPr lang="en-US" altLang="zh-CN" baseline="30000"/>
              <a:t>4</a:t>
            </a:r>
            <a:r>
              <a:rPr lang="en-US" altLang="zh-CN"/>
              <a:t> </a:t>
            </a:r>
            <a:r>
              <a:rPr lang="zh-CN" altLang="en-US" dirty="0"/>
              <a:t>元组    </a:t>
            </a:r>
            <a:r>
              <a:rPr lang="en-US" altLang="zh-CN"/>
              <a:t>Site A</a:t>
            </a:r>
          </a:p>
          <a:p>
            <a:pPr eaLnBrk="1" hangingPunct="1">
              <a:buNone/>
            </a:pPr>
            <a:r>
              <a:rPr lang="en-US" altLang="zh-CN"/>
              <a:t>   </a:t>
            </a:r>
            <a:r>
              <a:rPr lang="en-US" altLang="zh-CN" err="1"/>
              <a:t>C(c</a:t>
            </a:r>
            <a:r>
              <a:rPr lang="en-US" altLang="zh-CN"/>
              <a:t>#, </a:t>
            </a:r>
            <a:r>
              <a:rPr lang="en-US" altLang="zh-CN" err="1"/>
              <a:t>cname</a:t>
            </a:r>
            <a:r>
              <a:rPr lang="en-US" altLang="zh-CN"/>
              <a:t>, teacher)      10</a:t>
            </a:r>
            <a:r>
              <a:rPr lang="en-US" altLang="zh-CN" baseline="30000"/>
              <a:t>5</a:t>
            </a:r>
            <a:r>
              <a:rPr lang="en-US" altLang="zh-CN"/>
              <a:t> </a:t>
            </a:r>
            <a:r>
              <a:rPr lang="zh-CN" altLang="en-US" dirty="0"/>
              <a:t>元组    </a:t>
            </a:r>
            <a:r>
              <a:rPr lang="en-US" altLang="zh-CN"/>
              <a:t>Site B</a:t>
            </a:r>
          </a:p>
          <a:p>
            <a:pPr eaLnBrk="1" hangingPunct="1">
              <a:buNone/>
            </a:pPr>
            <a:r>
              <a:rPr lang="en-US" altLang="zh-CN"/>
              <a:t>   </a:t>
            </a:r>
            <a:r>
              <a:rPr lang="en-US" altLang="zh-CN" err="1"/>
              <a:t>SC(s</a:t>
            </a:r>
            <a:r>
              <a:rPr lang="en-US" altLang="zh-CN"/>
              <a:t>#, c#, grade)             10</a:t>
            </a:r>
            <a:r>
              <a:rPr lang="en-US" altLang="zh-CN" baseline="30000"/>
              <a:t>6</a:t>
            </a:r>
            <a:r>
              <a:rPr lang="en-US" altLang="zh-CN"/>
              <a:t> </a:t>
            </a:r>
            <a:r>
              <a:rPr lang="zh-CN" altLang="en-US" dirty="0"/>
              <a:t>元组    </a:t>
            </a:r>
            <a:r>
              <a:rPr lang="en-US" altLang="zh-CN"/>
              <a:t>Site A</a:t>
            </a:r>
          </a:p>
          <a:p>
            <a:pPr eaLnBrk="1" hangingPunct="1">
              <a:buNone/>
            </a:pPr>
            <a:r>
              <a:rPr lang="en-US" altLang="zh-CN"/>
              <a:t> </a:t>
            </a:r>
            <a:r>
              <a:rPr lang="zh-CN" altLang="en-US" dirty="0"/>
              <a:t>每个元组长度</a:t>
            </a:r>
            <a:r>
              <a:rPr lang="en-US" altLang="zh-CN"/>
              <a:t>100bit,  </a:t>
            </a:r>
            <a:r>
              <a:rPr lang="zh-CN" altLang="en-US" dirty="0"/>
              <a:t>通讯传输速度  </a:t>
            </a:r>
            <a:r>
              <a:rPr lang="en-US" altLang="zh-CN"/>
              <a:t>10</a:t>
            </a:r>
            <a:r>
              <a:rPr lang="en-US" altLang="zh-CN" baseline="30000"/>
              <a:t>4</a:t>
            </a:r>
            <a:r>
              <a:rPr lang="en-US" altLang="zh-CN"/>
              <a:t> bit/sec, </a:t>
            </a:r>
            <a:r>
              <a:rPr lang="zh-CN" altLang="en-US" dirty="0"/>
              <a:t>通讯延迟 </a:t>
            </a:r>
            <a:r>
              <a:rPr lang="en-US" altLang="zh-CN"/>
              <a:t>1sec</a:t>
            </a:r>
          </a:p>
        </p:txBody>
      </p:sp>
      <p:grpSp>
        <p:nvGrpSpPr>
          <p:cNvPr id="13315" name="Group 14"/>
          <p:cNvGrpSpPr/>
          <p:nvPr/>
        </p:nvGrpSpPr>
        <p:grpSpPr>
          <a:xfrm>
            <a:off x="323850" y="5373688"/>
            <a:ext cx="8207375" cy="1079500"/>
            <a:chOff x="204" y="3385"/>
            <a:chExt cx="5170" cy="680"/>
          </a:xfrm>
        </p:grpSpPr>
        <p:sp>
          <p:nvSpPr>
            <p:cNvPr id="13321" name="Oval 4"/>
            <p:cNvSpPr/>
            <p:nvPr/>
          </p:nvSpPr>
          <p:spPr>
            <a:xfrm>
              <a:off x="930" y="3430"/>
              <a:ext cx="1224" cy="635"/>
            </a:xfrm>
            <a:prstGeom prst="ellipse">
              <a:avLst/>
            </a:prstGeom>
            <a:solidFill>
              <a:schemeClr val="accent1"/>
            </a:solidFill>
            <a:ln w="9525" cap="flat" cmpd="sng">
              <a:solidFill>
                <a:schemeClr val="bg1"/>
              </a:solidFill>
              <a:prstDash val="solid"/>
              <a:headEnd type="none" w="med" len="med"/>
              <a:tailEnd type="none" w="med" len="med"/>
            </a:ln>
          </p:spPr>
          <p:txBody>
            <a:bodyPr wrap="none" anchor="ctr"/>
            <a:lstStyle/>
            <a:p>
              <a:pPr lvl="0" algn="ctr" eaLnBrk="0" hangingPunct="0"/>
              <a:r>
                <a:rPr lang="en-US" altLang="zh-CN" sz="2400" b="0">
                  <a:latin typeface="Times New Roman" panose="02020603050405020304" pitchFamily="18" charset="0"/>
                  <a:ea typeface="宋体" panose="02010600030101010101" pitchFamily="2" charset="-122"/>
                </a:rPr>
                <a:t>S,  SC</a:t>
              </a:r>
            </a:p>
          </p:txBody>
        </p:sp>
        <p:sp>
          <p:nvSpPr>
            <p:cNvPr id="13322" name="Oval 5"/>
            <p:cNvSpPr/>
            <p:nvPr/>
          </p:nvSpPr>
          <p:spPr>
            <a:xfrm>
              <a:off x="3334" y="3385"/>
              <a:ext cx="1224" cy="544"/>
            </a:xfrm>
            <a:prstGeom prst="ellipse">
              <a:avLst/>
            </a:prstGeom>
            <a:solidFill>
              <a:schemeClr val="accent1"/>
            </a:solidFill>
            <a:ln w="9525" cap="flat" cmpd="sng">
              <a:solidFill>
                <a:schemeClr val="bg1"/>
              </a:solidFill>
              <a:prstDash val="solid"/>
              <a:headEnd type="none" w="med" len="med"/>
              <a:tailEnd type="none" w="med" len="med"/>
            </a:ln>
          </p:spPr>
          <p:txBody>
            <a:bodyPr wrap="none" anchor="ctr"/>
            <a:lstStyle/>
            <a:p>
              <a:pPr lvl="0" algn="ctr" eaLnBrk="0" hangingPunct="0"/>
              <a:r>
                <a:rPr lang="en-US" altLang="zh-CN" sz="2400" b="0">
                  <a:latin typeface="Times New Roman" panose="02020603050405020304" pitchFamily="18" charset="0"/>
                  <a:ea typeface="宋体" panose="02010600030101010101" pitchFamily="2" charset="-122"/>
                </a:rPr>
                <a:t>C</a:t>
              </a:r>
            </a:p>
          </p:txBody>
        </p:sp>
        <p:sp>
          <p:nvSpPr>
            <p:cNvPr id="13323" name="Text Box 6"/>
            <p:cNvSpPr txBox="1"/>
            <p:nvPr/>
          </p:nvSpPr>
          <p:spPr>
            <a:xfrm>
              <a:off x="204" y="3566"/>
              <a:ext cx="680" cy="288"/>
            </a:xfrm>
            <a:prstGeom prst="rect">
              <a:avLst/>
            </a:prstGeom>
            <a:noFill/>
            <a:ln w="9525">
              <a:noFill/>
            </a:ln>
          </p:spPr>
          <p:txBody>
            <a:bodyPr>
              <a:spAutoFit/>
            </a:bodyPr>
            <a:lstStyle/>
            <a:p>
              <a:pPr lvl="0" eaLnBrk="0" hangingPunct="0">
                <a:spcBef>
                  <a:spcPct val="50000"/>
                </a:spcBef>
              </a:pPr>
              <a:r>
                <a:rPr lang="en-US" altLang="zh-CN" sz="2400" b="0">
                  <a:latin typeface="Times New Roman" panose="02020603050405020304" pitchFamily="18" charset="0"/>
                  <a:ea typeface="宋体" panose="02010600030101010101" pitchFamily="2" charset="-122"/>
                </a:rPr>
                <a:t>Site A</a:t>
              </a:r>
            </a:p>
          </p:txBody>
        </p:sp>
        <p:sp>
          <p:nvSpPr>
            <p:cNvPr id="13324" name="Text Box 7"/>
            <p:cNvSpPr txBox="1"/>
            <p:nvPr/>
          </p:nvSpPr>
          <p:spPr>
            <a:xfrm>
              <a:off x="4694" y="3385"/>
              <a:ext cx="680" cy="288"/>
            </a:xfrm>
            <a:prstGeom prst="rect">
              <a:avLst/>
            </a:prstGeom>
            <a:noFill/>
            <a:ln w="9525">
              <a:noFill/>
            </a:ln>
          </p:spPr>
          <p:txBody>
            <a:bodyPr>
              <a:spAutoFit/>
            </a:bodyPr>
            <a:lstStyle/>
            <a:p>
              <a:pPr lvl="0" eaLnBrk="0" hangingPunct="0">
                <a:spcBef>
                  <a:spcPct val="50000"/>
                </a:spcBef>
              </a:pPr>
              <a:r>
                <a:rPr lang="en-US" altLang="zh-CN" sz="2400" b="0">
                  <a:latin typeface="Times New Roman" panose="02020603050405020304" pitchFamily="18" charset="0"/>
                  <a:ea typeface="宋体" panose="02010600030101010101" pitchFamily="2" charset="-122"/>
                </a:rPr>
                <a:t>Site B</a:t>
              </a:r>
            </a:p>
          </p:txBody>
        </p:sp>
        <p:cxnSp>
          <p:nvCxnSpPr>
            <p:cNvPr id="13325" name="AutoShape 8"/>
            <p:cNvCxnSpPr>
              <a:stCxn id="13321" idx="6"/>
              <a:endCxn id="13322" idx="2"/>
            </p:cNvCxnSpPr>
            <p:nvPr/>
          </p:nvCxnSpPr>
          <p:spPr>
            <a:xfrm flipV="1">
              <a:off x="2154" y="3657"/>
              <a:ext cx="1180" cy="91"/>
            </a:xfrm>
            <a:prstGeom prst="curvedConnector3">
              <a:avLst>
                <a:gd name="adj1" fmla="val 50000"/>
              </a:avLst>
            </a:prstGeom>
            <a:ln w="9525" cap="flat" cmpd="sng">
              <a:solidFill>
                <a:schemeClr val="bg1"/>
              </a:solidFill>
              <a:prstDash val="solid"/>
              <a:headEnd type="none" w="med" len="med"/>
              <a:tailEnd type="none" w="med" len="med"/>
            </a:ln>
          </p:spPr>
        </p:cxnSp>
      </p:grpSp>
      <p:grpSp>
        <p:nvGrpSpPr>
          <p:cNvPr id="13316" name="Group 9"/>
          <p:cNvGrpSpPr/>
          <p:nvPr/>
        </p:nvGrpSpPr>
        <p:grpSpPr>
          <a:xfrm>
            <a:off x="179388" y="188913"/>
            <a:ext cx="5761037" cy="960437"/>
            <a:chOff x="113" y="119"/>
            <a:chExt cx="3629" cy="605"/>
          </a:xfrm>
        </p:grpSpPr>
        <p:sp>
          <p:nvSpPr>
            <p:cNvPr id="13317" name="Text Box 10"/>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1.3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分布式查询策略的重要性</a:t>
              </a:r>
            </a:p>
          </p:txBody>
        </p:sp>
        <p:sp>
          <p:nvSpPr>
            <p:cNvPr id="13318" name="Line 11"/>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13319" name="Text Box 12"/>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分布式查询优化概述</a:t>
              </a:r>
            </a:p>
          </p:txBody>
        </p:sp>
        <p:sp>
          <p:nvSpPr>
            <p:cNvPr id="13320" name="Line 13"/>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idx="1"/>
          </p:nvPr>
        </p:nvSpPr>
        <p:spPr>
          <a:xfrm>
            <a:off x="250825" y="1196975"/>
            <a:ext cx="8893175" cy="5472113"/>
          </a:xfrm>
        </p:spPr>
        <p:txBody>
          <a:bodyPr vert="horz" wrap="square" lIns="91440" tIns="45720" rIns="91440" bIns="45720" anchor="t"/>
          <a:lstStyle/>
          <a:p>
            <a:pPr marL="609600" indent="-609600" eaLnBrk="1" hangingPunct="1">
              <a:lnSpc>
                <a:spcPct val="90000"/>
              </a:lnSpc>
            </a:pPr>
            <a:r>
              <a:rPr lang="zh-CN" altLang="en-US" sz="2800" dirty="0"/>
              <a:t>基本原理</a:t>
            </a:r>
          </a:p>
          <a:p>
            <a:pPr marL="990600" lvl="1" indent="-533400" eaLnBrk="1" hangingPunct="1">
              <a:lnSpc>
                <a:spcPct val="90000"/>
              </a:lnSpc>
              <a:buAutoNum type="arabicPeriod"/>
            </a:pPr>
            <a:r>
              <a:rPr lang="zh-CN" altLang="en-US" sz="2400" dirty="0">
                <a:sym typeface="Symbol" panose="05050102010706020507" pitchFamily="18" charset="2"/>
              </a:rPr>
              <a:t>通常有两次传输</a:t>
            </a:r>
          </a:p>
          <a:p>
            <a:pPr marL="990600" lvl="1" indent="-533400" eaLnBrk="1" hangingPunct="1">
              <a:lnSpc>
                <a:spcPct val="90000"/>
              </a:lnSpc>
              <a:buAutoNum type="arabicPeriod"/>
            </a:pPr>
            <a:r>
              <a:rPr lang="zh-CN" altLang="en-US" sz="2400" dirty="0"/>
              <a:t>但是传输的数据量和传输整个关系相比，要远远少</a:t>
            </a:r>
          </a:p>
          <a:p>
            <a:pPr marL="990600" lvl="1" indent="-533400" eaLnBrk="1" hangingPunct="1">
              <a:lnSpc>
                <a:spcPct val="90000"/>
              </a:lnSpc>
              <a:buAutoNum type="arabicPeriod"/>
            </a:pPr>
            <a:r>
              <a:rPr lang="zh-CN" altLang="en-US" sz="2400" dirty="0"/>
              <a:t>一般有：</a:t>
            </a:r>
            <a:r>
              <a:rPr lang="en-US" altLang="zh-CN" sz="2400"/>
              <a:t>T</a:t>
            </a:r>
            <a:r>
              <a:rPr lang="zh-CN" altLang="en-US" sz="2400" baseline="-25000" dirty="0"/>
              <a:t>半</a:t>
            </a:r>
            <a:r>
              <a:rPr lang="en-US" altLang="zh-CN" sz="2400"/>
              <a:t>&lt;&lt;T</a:t>
            </a:r>
            <a:r>
              <a:rPr lang="zh-CN" altLang="en-US" sz="2400" baseline="-25000" dirty="0"/>
              <a:t>全</a:t>
            </a:r>
          </a:p>
          <a:p>
            <a:pPr marL="990600" lvl="1" indent="-533400" eaLnBrk="1" hangingPunct="1">
              <a:lnSpc>
                <a:spcPct val="90000"/>
              </a:lnSpc>
              <a:buAutoNum type="arabicPeriod"/>
            </a:pPr>
            <a:r>
              <a:rPr lang="zh-CN" altLang="en-US" sz="2400" dirty="0">
                <a:sym typeface="Symbol" panose="05050102010706020507" pitchFamily="18" charset="2"/>
              </a:rPr>
              <a:t>半连接的得益：当</a:t>
            </a:r>
            <a:r>
              <a:rPr lang="en-US" altLang="zh-CN" sz="2400">
                <a:sym typeface="Symbol" panose="05050102010706020507" pitchFamily="18" charset="2"/>
              </a:rPr>
              <a:t>card</a:t>
            </a:r>
            <a:r>
              <a:rPr lang="zh-CN" altLang="en-US" sz="2400" dirty="0">
                <a:sym typeface="Symbol" panose="05050102010706020507" pitchFamily="18" charset="2"/>
              </a:rPr>
              <a:t>（</a:t>
            </a:r>
            <a:r>
              <a:rPr lang="en-US" altLang="zh-CN" sz="2400">
                <a:sym typeface="Symbol" panose="05050102010706020507" pitchFamily="18" charset="2"/>
              </a:rPr>
              <a:t>R</a:t>
            </a:r>
            <a:r>
              <a:rPr lang="zh-CN" altLang="en-US" sz="2400" dirty="0">
                <a:sym typeface="Symbol" panose="05050102010706020507" pitchFamily="18" charset="2"/>
              </a:rPr>
              <a:t>）</a:t>
            </a:r>
            <a:r>
              <a:rPr lang="en-US" altLang="zh-CN" sz="2400">
                <a:sym typeface="Symbol" panose="05050102010706020507" pitchFamily="18" charset="2"/>
              </a:rPr>
              <a:t>&gt;&gt;card</a:t>
            </a:r>
            <a:r>
              <a:rPr lang="zh-CN" altLang="en-US" sz="2400" dirty="0">
                <a:sym typeface="Symbol" panose="05050102010706020507" pitchFamily="18" charset="2"/>
              </a:rPr>
              <a:t>（</a:t>
            </a:r>
            <a:r>
              <a:rPr lang="en-US" altLang="zh-CN" sz="2400">
                <a:sym typeface="Symbol" panose="05050102010706020507" pitchFamily="18" charset="2"/>
              </a:rPr>
              <a:t>R’</a:t>
            </a:r>
            <a:r>
              <a:rPr lang="zh-CN" altLang="en-US" sz="2400" dirty="0">
                <a:sym typeface="Symbol" panose="05050102010706020507" pitchFamily="18" charset="2"/>
              </a:rPr>
              <a:t>），可减少站点间的数据传输量</a:t>
            </a:r>
          </a:p>
          <a:p>
            <a:pPr marL="990600" lvl="1" indent="-533400" eaLnBrk="1" hangingPunct="1">
              <a:lnSpc>
                <a:spcPct val="90000"/>
              </a:lnSpc>
              <a:buAutoNum type="arabicPeriod"/>
            </a:pPr>
            <a:r>
              <a:rPr lang="zh-CN" altLang="en-US" sz="2400" dirty="0"/>
              <a:t>半连接的损失：传输</a:t>
            </a:r>
            <a:r>
              <a:rPr lang="zh-CN" altLang="en-US" sz="2400" dirty="0">
                <a:sym typeface="Symbol" panose="05050102010706020507" pitchFamily="18" charset="2"/>
              </a:rPr>
              <a:t></a:t>
            </a:r>
            <a:r>
              <a:rPr lang="en-US" altLang="zh-CN" sz="2400" baseline="-25000">
                <a:sym typeface="Symbol" panose="05050102010706020507" pitchFamily="18" charset="2"/>
              </a:rPr>
              <a:t>B</a:t>
            </a:r>
            <a:r>
              <a:rPr lang="en-US" altLang="zh-CN" sz="2400">
                <a:sym typeface="Symbol" panose="05050102010706020507" pitchFamily="18" charset="2"/>
              </a:rPr>
              <a:t> (S)</a:t>
            </a:r>
            <a:r>
              <a:rPr lang="en-US" altLang="zh-CN" sz="2400"/>
              <a:t> =C</a:t>
            </a:r>
            <a:r>
              <a:rPr lang="en-US" altLang="zh-CN" sz="2400" baseline="-25000"/>
              <a:t>0</a:t>
            </a:r>
            <a:r>
              <a:rPr lang="en-US" altLang="zh-CN" sz="2400"/>
              <a:t>+C</a:t>
            </a:r>
            <a:r>
              <a:rPr lang="en-US" altLang="zh-CN" sz="2400" baseline="-25000"/>
              <a:t>1</a:t>
            </a:r>
            <a:r>
              <a:rPr lang="en-US" altLang="zh-CN" sz="2400"/>
              <a:t>* size (B)* </a:t>
            </a:r>
            <a:r>
              <a:rPr lang="en-US" altLang="zh-CN" sz="2400" err="1"/>
              <a:t>val</a:t>
            </a:r>
            <a:r>
              <a:rPr lang="en-US" altLang="zh-CN" sz="2400"/>
              <a:t>( B[S])</a:t>
            </a:r>
          </a:p>
          <a:p>
            <a:pPr marL="990600" lvl="1" indent="-533400" eaLnBrk="1" hangingPunct="1">
              <a:lnSpc>
                <a:spcPct val="90000"/>
              </a:lnSpc>
              <a:buAutoNum type="arabicPeriod"/>
            </a:pPr>
            <a:r>
              <a:rPr lang="zh-CN" altLang="en-US" sz="2400" dirty="0"/>
              <a:t>基本原理是在传到另一个站点做连接前，消除与连接无关的数据，减少做连接操作的数据量，从而减小传输代价</a:t>
            </a:r>
          </a:p>
          <a:p>
            <a:pPr marL="609600" indent="-609600" eaLnBrk="1" hangingPunct="1">
              <a:lnSpc>
                <a:spcPct val="90000"/>
              </a:lnSpc>
            </a:pPr>
            <a:r>
              <a:rPr lang="zh-CN" altLang="en-US" sz="2800" dirty="0"/>
              <a:t>采用半连接优化算法的步骤</a:t>
            </a:r>
          </a:p>
          <a:p>
            <a:pPr marL="990600" lvl="1" indent="-533400" eaLnBrk="1" hangingPunct="1">
              <a:lnSpc>
                <a:spcPct val="90000"/>
              </a:lnSpc>
            </a:pPr>
            <a:r>
              <a:rPr lang="zh-CN" altLang="en-US" sz="2400" dirty="0"/>
              <a:t>计算每种半连接方案的代价，并从中选择一种最佳方案</a:t>
            </a:r>
          </a:p>
          <a:p>
            <a:pPr marL="990600" lvl="1" indent="-533400" eaLnBrk="1" hangingPunct="1">
              <a:lnSpc>
                <a:spcPct val="90000"/>
              </a:lnSpc>
            </a:pPr>
            <a:r>
              <a:rPr lang="zh-CN" altLang="en-US" sz="2400" dirty="0"/>
              <a:t>选择传输代价最小的站点，计算采用全连接的方案的代价</a:t>
            </a:r>
          </a:p>
          <a:p>
            <a:pPr marL="990600" lvl="1" indent="-533400" eaLnBrk="1" hangingPunct="1">
              <a:lnSpc>
                <a:spcPct val="90000"/>
              </a:lnSpc>
            </a:pPr>
            <a:r>
              <a:rPr lang="zh-CN" altLang="en-US" sz="2400" dirty="0"/>
              <a:t>比较两种方案，确定最优方案</a:t>
            </a:r>
          </a:p>
        </p:txBody>
      </p:sp>
      <p:grpSp>
        <p:nvGrpSpPr>
          <p:cNvPr id="69635" name="Group 3"/>
          <p:cNvGrpSpPr/>
          <p:nvPr/>
        </p:nvGrpSpPr>
        <p:grpSpPr>
          <a:xfrm>
            <a:off x="34925" y="44450"/>
            <a:ext cx="6121400" cy="960438"/>
            <a:chOff x="113" y="119"/>
            <a:chExt cx="3856" cy="605"/>
          </a:xfrm>
        </p:grpSpPr>
        <p:sp>
          <p:nvSpPr>
            <p:cNvPr id="69636"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5.3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半连接算法优化原理和步骤</a:t>
              </a:r>
            </a:p>
          </p:txBody>
        </p:sp>
        <p:sp>
          <p:nvSpPr>
            <p:cNvPr id="69637"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69638" name="Text Box 6"/>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5 </a:t>
              </a:r>
              <a:r>
                <a:rPr lang="zh-CN" altLang="en-US" sz="2400" dirty="0">
                  <a:latin typeface="宋体" panose="02010600030101010101" pitchFamily="2" charset="-122"/>
                  <a:ea typeface="宋体" panose="02010600030101010101" pitchFamily="2" charset="-122"/>
                </a:rPr>
                <a:t>基于半连接算法的查询优化处理</a:t>
              </a:r>
            </a:p>
          </p:txBody>
        </p:sp>
        <p:sp>
          <p:nvSpPr>
            <p:cNvPr id="69639" name="Line 7"/>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p:cNvSpPr>
          <p:nvPr>
            <p:ph idx="1"/>
          </p:nvPr>
        </p:nvSpPr>
        <p:spPr>
          <a:xfrm>
            <a:off x="685800" y="1557338"/>
            <a:ext cx="7772400" cy="4114800"/>
          </a:xfrm>
        </p:spPr>
        <p:txBody>
          <a:bodyPr vert="horz" wrap="square" lIns="91440" tIns="45720" rIns="91440" bIns="45720" anchor="t"/>
          <a:lstStyle/>
          <a:p>
            <a:pPr eaLnBrk="1" hangingPunct="1">
              <a:lnSpc>
                <a:spcPct val="80000"/>
              </a:lnSpc>
            </a:pPr>
            <a:r>
              <a:rPr lang="zh-CN" altLang="en-US" sz="2800" dirty="0"/>
              <a:t>半连接算法和直接连接算法区别</a:t>
            </a:r>
          </a:p>
          <a:p>
            <a:pPr lvl="1" eaLnBrk="1" hangingPunct="1">
              <a:lnSpc>
                <a:spcPct val="80000"/>
              </a:lnSpc>
            </a:pPr>
            <a:r>
              <a:rPr lang="zh-CN" altLang="en-US" sz="2400" dirty="0"/>
              <a:t>取决于数据传输和局部处理的相对费用</a:t>
            </a:r>
          </a:p>
          <a:p>
            <a:pPr lvl="1" eaLnBrk="1" hangingPunct="1">
              <a:lnSpc>
                <a:spcPct val="80000"/>
              </a:lnSpc>
            </a:pPr>
            <a:r>
              <a:rPr lang="zh-CN" altLang="en-US" sz="2400" dirty="0"/>
              <a:t>如果传输费用是主要的，采用半连接</a:t>
            </a:r>
            <a:endParaRPr lang="en-US" altLang="zh-CN" sz="2400"/>
          </a:p>
          <a:p>
            <a:pPr lvl="1" eaLnBrk="1" hangingPunct="1">
              <a:lnSpc>
                <a:spcPct val="80000"/>
              </a:lnSpc>
            </a:pPr>
            <a:r>
              <a:rPr lang="zh-CN" altLang="en-US" sz="2400" dirty="0"/>
              <a:t>如果本地费用是主要的，采用直接连接</a:t>
            </a:r>
            <a:endParaRPr lang="en-US" altLang="zh-CN" sz="2400"/>
          </a:p>
          <a:p>
            <a:pPr eaLnBrk="1" hangingPunct="1">
              <a:lnSpc>
                <a:spcPct val="80000"/>
              </a:lnSpc>
            </a:pPr>
            <a:r>
              <a:rPr lang="zh-CN" altLang="en-US" sz="2800" dirty="0"/>
              <a:t>几种基于直接连接的优化算法 （考虑关系分段）</a:t>
            </a:r>
          </a:p>
          <a:p>
            <a:pPr lvl="1" eaLnBrk="1" hangingPunct="1">
              <a:lnSpc>
                <a:spcPct val="80000"/>
              </a:lnSpc>
            </a:pPr>
            <a:r>
              <a:rPr lang="zh-CN" altLang="en-US" sz="2400" dirty="0"/>
              <a:t>利用站点依赖信息的算法</a:t>
            </a:r>
          </a:p>
          <a:p>
            <a:pPr lvl="1" eaLnBrk="1" hangingPunct="1">
              <a:lnSpc>
                <a:spcPct val="80000"/>
              </a:lnSpc>
            </a:pPr>
            <a:r>
              <a:rPr lang="zh-CN" altLang="en-US" sz="2400" dirty="0"/>
              <a:t>分片与复制算法</a:t>
            </a:r>
          </a:p>
          <a:p>
            <a:pPr lvl="1" eaLnBrk="1" hangingPunct="1">
              <a:lnSpc>
                <a:spcPct val="80000"/>
              </a:lnSpc>
            </a:pPr>
            <a:r>
              <a:rPr lang="en-US" altLang="zh-CN" sz="2400"/>
              <a:t>Hash</a:t>
            </a:r>
            <a:r>
              <a:rPr lang="zh-CN" altLang="en-US" sz="2400" dirty="0"/>
              <a:t>划分算法</a:t>
            </a:r>
          </a:p>
        </p:txBody>
      </p:sp>
      <p:grpSp>
        <p:nvGrpSpPr>
          <p:cNvPr id="71683" name="Group 4"/>
          <p:cNvGrpSpPr/>
          <p:nvPr/>
        </p:nvGrpSpPr>
        <p:grpSpPr>
          <a:xfrm>
            <a:off x="34925" y="44450"/>
            <a:ext cx="6121400" cy="960438"/>
            <a:chOff x="113" y="119"/>
            <a:chExt cx="3856" cy="605"/>
          </a:xfrm>
        </p:grpSpPr>
        <p:sp>
          <p:nvSpPr>
            <p:cNvPr id="71684" name="Text Box 5"/>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6.1</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概述</a:t>
              </a:r>
            </a:p>
          </p:txBody>
        </p:sp>
        <p:sp>
          <p:nvSpPr>
            <p:cNvPr id="71685" name="Line 6"/>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71686" name="Text Box 7"/>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71687" name="Line 8"/>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8"/>
          <p:cNvGrpSpPr/>
          <p:nvPr/>
        </p:nvGrpSpPr>
        <p:grpSpPr>
          <a:xfrm>
            <a:off x="34925" y="44450"/>
            <a:ext cx="6121400" cy="960438"/>
            <a:chOff x="113" y="119"/>
            <a:chExt cx="3856" cy="605"/>
          </a:xfrm>
        </p:grpSpPr>
        <p:sp>
          <p:nvSpPr>
            <p:cNvPr id="72727" name="Text Box 9"/>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利用站点依赖信息的算法</a:t>
              </a:r>
            </a:p>
          </p:txBody>
        </p:sp>
        <p:sp>
          <p:nvSpPr>
            <p:cNvPr id="72728" name="Line 10"/>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72729" name="Text Box 11"/>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72730" name="Line 12"/>
            <p:cNvSpPr/>
            <p:nvPr/>
          </p:nvSpPr>
          <p:spPr>
            <a:xfrm>
              <a:off x="158" y="391"/>
              <a:ext cx="3675" cy="0"/>
            </a:xfrm>
            <a:prstGeom prst="line">
              <a:avLst/>
            </a:prstGeom>
            <a:ln w="19050" cap="flat" cmpd="sng">
              <a:solidFill>
                <a:srgbClr val="FF9900"/>
              </a:solidFill>
              <a:prstDash val="solid"/>
              <a:headEnd type="none" w="med" len="med"/>
              <a:tailEnd type="none" w="med" len="med"/>
            </a:ln>
          </p:spPr>
        </p:sp>
      </p:grpSp>
      <p:grpSp>
        <p:nvGrpSpPr>
          <p:cNvPr id="72707" name="Group 14"/>
          <p:cNvGrpSpPr/>
          <p:nvPr/>
        </p:nvGrpSpPr>
        <p:grpSpPr>
          <a:xfrm>
            <a:off x="603250" y="1700213"/>
            <a:ext cx="8001000" cy="4495800"/>
            <a:chOff x="384" y="480"/>
            <a:chExt cx="5040" cy="2832"/>
          </a:xfrm>
        </p:grpSpPr>
        <p:sp>
          <p:nvSpPr>
            <p:cNvPr id="72716" name="Rectangle 15"/>
            <p:cNvSpPr/>
            <p:nvPr/>
          </p:nvSpPr>
          <p:spPr>
            <a:xfrm>
              <a:off x="384" y="480"/>
              <a:ext cx="5040" cy="2832"/>
            </a:xfrm>
            <a:prstGeom prst="rect">
              <a:avLst/>
            </a:prstGeom>
            <a:noFill/>
            <a:ln w="9525" cap="flat" cmpd="sng">
              <a:solidFill>
                <a:schemeClr val="bg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72717" name="Line 16"/>
            <p:cNvSpPr/>
            <p:nvPr/>
          </p:nvSpPr>
          <p:spPr>
            <a:xfrm>
              <a:off x="1536" y="480"/>
              <a:ext cx="0" cy="2832"/>
            </a:xfrm>
            <a:prstGeom prst="line">
              <a:avLst/>
            </a:prstGeom>
            <a:ln w="9525" cap="flat" cmpd="sng">
              <a:solidFill>
                <a:schemeClr val="bg1"/>
              </a:solidFill>
              <a:prstDash val="solid"/>
              <a:headEnd type="none" w="med" len="med"/>
              <a:tailEnd type="none" w="med" len="med"/>
            </a:ln>
          </p:spPr>
        </p:sp>
        <p:sp>
          <p:nvSpPr>
            <p:cNvPr id="72718" name="Line 17"/>
            <p:cNvSpPr/>
            <p:nvPr/>
          </p:nvSpPr>
          <p:spPr>
            <a:xfrm>
              <a:off x="384" y="1440"/>
              <a:ext cx="5040" cy="0"/>
            </a:xfrm>
            <a:prstGeom prst="line">
              <a:avLst/>
            </a:prstGeom>
            <a:ln w="9525" cap="flat" cmpd="sng">
              <a:solidFill>
                <a:schemeClr val="bg1"/>
              </a:solidFill>
              <a:prstDash val="solid"/>
              <a:headEnd type="none" w="med" len="med"/>
              <a:tailEnd type="none" w="med" len="med"/>
            </a:ln>
          </p:spPr>
        </p:sp>
        <p:sp>
          <p:nvSpPr>
            <p:cNvPr id="72719" name="Line 18"/>
            <p:cNvSpPr/>
            <p:nvPr/>
          </p:nvSpPr>
          <p:spPr>
            <a:xfrm>
              <a:off x="1536" y="960"/>
              <a:ext cx="3888" cy="0"/>
            </a:xfrm>
            <a:prstGeom prst="line">
              <a:avLst/>
            </a:prstGeom>
            <a:ln w="9525" cap="flat" cmpd="sng">
              <a:solidFill>
                <a:schemeClr val="tx1"/>
              </a:solidFill>
              <a:prstDash val="solid"/>
              <a:headEnd type="none" w="med" len="med"/>
              <a:tailEnd type="none" w="med" len="med"/>
            </a:ln>
          </p:spPr>
        </p:sp>
        <p:sp>
          <p:nvSpPr>
            <p:cNvPr id="72720" name="Line 19"/>
            <p:cNvSpPr/>
            <p:nvPr/>
          </p:nvSpPr>
          <p:spPr>
            <a:xfrm>
              <a:off x="960" y="1440"/>
              <a:ext cx="0" cy="1872"/>
            </a:xfrm>
            <a:prstGeom prst="line">
              <a:avLst/>
            </a:prstGeom>
            <a:ln w="9525" cap="flat" cmpd="sng">
              <a:solidFill>
                <a:schemeClr val="bg1"/>
              </a:solidFill>
              <a:prstDash val="solid"/>
              <a:headEnd type="none" w="med" len="med"/>
              <a:tailEnd type="none" w="med" len="med"/>
            </a:ln>
          </p:spPr>
        </p:sp>
        <p:sp>
          <p:nvSpPr>
            <p:cNvPr id="72721" name="Line 20"/>
            <p:cNvSpPr/>
            <p:nvPr/>
          </p:nvSpPr>
          <p:spPr>
            <a:xfrm>
              <a:off x="960" y="2400"/>
              <a:ext cx="4464" cy="0"/>
            </a:xfrm>
            <a:prstGeom prst="line">
              <a:avLst/>
            </a:prstGeom>
            <a:ln w="9525" cap="flat" cmpd="sng">
              <a:solidFill>
                <a:schemeClr val="bg1"/>
              </a:solidFill>
              <a:prstDash val="solid"/>
              <a:headEnd type="none" w="med" len="med"/>
              <a:tailEnd type="none" w="med" len="med"/>
            </a:ln>
          </p:spPr>
        </p:sp>
        <p:sp>
          <p:nvSpPr>
            <p:cNvPr id="72722" name="Line 21"/>
            <p:cNvSpPr/>
            <p:nvPr/>
          </p:nvSpPr>
          <p:spPr>
            <a:xfrm>
              <a:off x="3408" y="960"/>
              <a:ext cx="0" cy="2352"/>
            </a:xfrm>
            <a:prstGeom prst="line">
              <a:avLst/>
            </a:prstGeom>
            <a:ln w="9525" cap="flat" cmpd="sng">
              <a:solidFill>
                <a:schemeClr val="bg1"/>
              </a:solidFill>
              <a:prstDash val="solid"/>
              <a:headEnd type="none" w="med" len="med"/>
              <a:tailEnd type="none" w="med" len="med"/>
            </a:ln>
          </p:spPr>
        </p:sp>
        <p:sp>
          <p:nvSpPr>
            <p:cNvPr id="72723" name="Text Box 22"/>
            <p:cNvSpPr txBox="1"/>
            <p:nvPr/>
          </p:nvSpPr>
          <p:spPr>
            <a:xfrm>
              <a:off x="1536" y="480"/>
              <a:ext cx="3888" cy="333"/>
            </a:xfrm>
            <a:prstGeom prst="rect">
              <a:avLst/>
            </a:prstGeom>
            <a:noFill/>
            <a:ln w="9525" cap="flat" cmpd="sng">
              <a:solidFill>
                <a:schemeClr val="bg1"/>
              </a:solidFill>
              <a:prstDash val="solid"/>
              <a:miter/>
              <a:headEnd type="none" w="med" len="med"/>
              <a:tailEnd type="none" w="med" len="med"/>
            </a:ln>
          </p:spPr>
          <p:txBody>
            <a:bodyPr>
              <a:spAutoFit/>
            </a:bodyPr>
            <a:lstStyle/>
            <a:p>
              <a:pPr lvl="0" eaLnBrk="1" hangingPunct="1">
                <a:spcBef>
                  <a:spcPct val="50000"/>
                </a:spcBef>
              </a:pPr>
              <a:r>
                <a:rPr lang="en-US" altLang="zh-CN" sz="280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站                      点</a:t>
              </a:r>
            </a:p>
          </p:txBody>
        </p:sp>
        <p:sp>
          <p:nvSpPr>
            <p:cNvPr id="72724" name="Text Box 23"/>
            <p:cNvSpPr txBox="1"/>
            <p:nvPr/>
          </p:nvSpPr>
          <p:spPr>
            <a:xfrm>
              <a:off x="441" y="1440"/>
              <a:ext cx="385" cy="1872"/>
            </a:xfrm>
            <a:prstGeom prst="rect">
              <a:avLst/>
            </a:prstGeom>
            <a:noFill/>
            <a:ln w="9525">
              <a:noFill/>
            </a:ln>
          </p:spPr>
          <p:txBody>
            <a:bodyPr vert="eaVert">
              <a:spAutoFit/>
            </a:bodyPr>
            <a:lstStyle/>
            <a:p>
              <a:pPr lvl="0" eaLnBrk="1" hangingPunct="1">
                <a:spcBef>
                  <a:spcPct val="50000"/>
                </a:spcBef>
              </a:pPr>
              <a:r>
                <a:rPr lang="en-US" altLang="zh-CN" sz="240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关           系</a:t>
              </a:r>
              <a:endParaRPr lang="zh-CN" altLang="en-US" sz="2400" dirty="0">
                <a:latin typeface="Times New Roman" panose="02020603050405020304" pitchFamily="18" charset="0"/>
                <a:ea typeface="宋体" panose="02010600030101010101" pitchFamily="2" charset="-122"/>
              </a:endParaRPr>
            </a:p>
          </p:txBody>
        </p:sp>
        <p:sp>
          <p:nvSpPr>
            <p:cNvPr id="72725" name="Text Box 24"/>
            <p:cNvSpPr txBox="1"/>
            <p:nvPr/>
          </p:nvSpPr>
          <p:spPr>
            <a:xfrm>
              <a:off x="1728" y="960"/>
              <a:ext cx="3504" cy="327"/>
            </a:xfrm>
            <a:prstGeom prst="rect">
              <a:avLst/>
            </a:prstGeom>
            <a:noFill/>
            <a:ln w="9525">
              <a:noFill/>
            </a:ln>
          </p:spPr>
          <p:txBody>
            <a:bodyPr>
              <a:spAutoFit/>
            </a:bodyPr>
            <a:lstStyle/>
            <a:p>
              <a:pPr lvl="0" eaLnBrk="1" hangingPunct="1">
                <a:spcBef>
                  <a:spcPct val="50000"/>
                </a:spcBef>
              </a:pPr>
              <a:r>
                <a:rPr lang="en-US" altLang="zh-CN" sz="2800">
                  <a:latin typeface="Times New Roman" panose="02020603050405020304" pitchFamily="18" charset="0"/>
                  <a:ea typeface="宋体" panose="02010600030101010101" pitchFamily="2" charset="-122"/>
                </a:rPr>
                <a:t>          S</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S</a:t>
              </a:r>
              <a:r>
                <a:rPr lang="en-US" altLang="zh-CN" sz="2800" baseline="-25000">
                  <a:latin typeface="Times New Roman" panose="02020603050405020304" pitchFamily="18" charset="0"/>
                  <a:ea typeface="宋体" panose="02010600030101010101" pitchFamily="2" charset="-122"/>
                </a:rPr>
                <a:t>2</a:t>
              </a:r>
            </a:p>
          </p:txBody>
        </p:sp>
        <p:sp>
          <p:nvSpPr>
            <p:cNvPr id="72726" name="Text Box 25"/>
            <p:cNvSpPr txBox="1"/>
            <p:nvPr/>
          </p:nvSpPr>
          <p:spPr>
            <a:xfrm>
              <a:off x="1536" y="1440"/>
              <a:ext cx="3888" cy="1845"/>
            </a:xfrm>
            <a:prstGeom prst="rect">
              <a:avLst/>
            </a:prstGeom>
            <a:noFill/>
            <a:ln w="9525">
              <a:noFill/>
            </a:ln>
          </p:spPr>
          <p:txBody>
            <a:bodyPr>
              <a:spAutoFit/>
            </a:bodyPr>
            <a:lstStyle/>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a:p>
              <a:pPr lvl="0" eaLnBrk="1" hangingPunct="1">
                <a:spcBef>
                  <a:spcPct val="50000"/>
                </a:spcBef>
              </a:pPr>
              <a:r>
                <a:rPr lang="en-US" altLang="zh-CN" sz="240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F</a:t>
              </a:r>
              <a:r>
                <a:rPr lang="en-US" altLang="zh-CN" sz="2800" baseline="-25000">
                  <a:latin typeface="Times New Roman" panose="02020603050405020304" pitchFamily="18" charset="0"/>
                  <a:ea typeface="宋体" panose="02010600030101010101" pitchFamily="2" charset="-122"/>
                </a:rPr>
                <a:t>11</a:t>
              </a:r>
              <a:r>
                <a:rPr lang="en-US" altLang="zh-CN" sz="2800">
                  <a:latin typeface="Times New Roman" panose="02020603050405020304" pitchFamily="18" charset="0"/>
                  <a:ea typeface="宋体" panose="02010600030101010101" pitchFamily="2" charset="-122"/>
                </a:rPr>
                <a:t>                            F</a:t>
              </a:r>
              <a:r>
                <a:rPr lang="en-US" altLang="zh-CN" sz="2800" baseline="-25000">
                  <a:latin typeface="Times New Roman" panose="02020603050405020304" pitchFamily="18" charset="0"/>
                  <a:ea typeface="宋体" panose="02010600030101010101" pitchFamily="2" charset="-122"/>
                </a:rPr>
                <a:t>12</a:t>
              </a:r>
            </a:p>
            <a:p>
              <a:pPr lvl="0" eaLnBrk="1" hangingPunct="1">
                <a:spcBef>
                  <a:spcPct val="50000"/>
                </a:spcBef>
              </a:pPr>
              <a:endParaRPr lang="en-US" altLang="zh-CN" sz="2800">
                <a:latin typeface="Times New Roman" panose="02020603050405020304" pitchFamily="18" charset="0"/>
                <a:ea typeface="宋体" panose="02010600030101010101" pitchFamily="2" charset="-122"/>
              </a:endParaRPr>
            </a:p>
            <a:p>
              <a:pPr lvl="0" eaLnBrk="1" hangingPunct="1">
                <a:spcBef>
                  <a:spcPct val="50000"/>
                </a:spcBef>
              </a:pPr>
              <a:r>
                <a:rPr lang="en-US" altLang="zh-CN" sz="2800">
                  <a:latin typeface="Times New Roman" panose="02020603050405020304" pitchFamily="18" charset="0"/>
                  <a:ea typeface="宋体" panose="02010600030101010101" pitchFamily="2" charset="-122"/>
                </a:rPr>
                <a:t>           F</a:t>
              </a:r>
              <a:r>
                <a:rPr lang="en-US" altLang="zh-CN" sz="2800" baseline="-25000">
                  <a:latin typeface="Times New Roman" panose="02020603050405020304" pitchFamily="18" charset="0"/>
                  <a:ea typeface="宋体" panose="02010600030101010101" pitchFamily="2" charset="-122"/>
                </a:rPr>
                <a:t>21</a:t>
              </a:r>
              <a:r>
                <a:rPr lang="en-US" altLang="zh-CN" sz="2800">
                  <a:latin typeface="Times New Roman" panose="02020603050405020304" pitchFamily="18" charset="0"/>
                  <a:ea typeface="宋体" panose="02010600030101010101" pitchFamily="2" charset="-122"/>
                </a:rPr>
                <a:t>                            F</a:t>
              </a:r>
              <a:r>
                <a:rPr lang="en-US" altLang="zh-CN" sz="2800" baseline="-25000">
                  <a:latin typeface="Times New Roman" panose="02020603050405020304" pitchFamily="18" charset="0"/>
                  <a:ea typeface="宋体" panose="02010600030101010101" pitchFamily="2" charset="-122"/>
                </a:rPr>
                <a:t>22</a:t>
              </a:r>
            </a:p>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p:txBody>
        </p:sp>
      </p:grpSp>
      <p:sp>
        <p:nvSpPr>
          <p:cNvPr id="72708" name="Text Box 26"/>
          <p:cNvSpPr txBox="1"/>
          <p:nvPr/>
        </p:nvSpPr>
        <p:spPr>
          <a:xfrm>
            <a:off x="1524000" y="3192463"/>
            <a:ext cx="914400" cy="3476625"/>
          </a:xfrm>
          <a:prstGeom prst="rect">
            <a:avLst/>
          </a:prstGeom>
          <a:noFill/>
          <a:ln w="9525">
            <a:noFill/>
          </a:ln>
        </p:spPr>
        <p:txBody>
          <a:bodyPr>
            <a:spAutoFit/>
          </a:bodyPr>
          <a:lstStyle/>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a:p>
            <a:pPr lvl="0" eaLnBrk="1" hangingPunct="1">
              <a:spcBef>
                <a:spcPct val="50000"/>
              </a:spcBef>
            </a:pPr>
            <a:r>
              <a:rPr lang="en-US" altLang="zh-CN" sz="240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R</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a:t>
            </a:r>
          </a:p>
          <a:p>
            <a:pPr lvl="0" eaLnBrk="1" hangingPunct="1">
              <a:spcBef>
                <a:spcPct val="50000"/>
              </a:spcBef>
            </a:pPr>
            <a:endParaRPr lang="en-US" altLang="zh-CN" sz="2800">
              <a:latin typeface="Times New Roman" panose="02020603050405020304" pitchFamily="18" charset="0"/>
              <a:ea typeface="宋体" panose="02010600030101010101" pitchFamily="2" charset="-122"/>
            </a:endParaRPr>
          </a:p>
          <a:p>
            <a:pPr lvl="0" eaLnBrk="1" hangingPunct="1">
              <a:spcBef>
                <a:spcPct val="50000"/>
              </a:spcBef>
            </a:pPr>
            <a:r>
              <a:rPr lang="en-US" altLang="zh-CN" sz="2800">
                <a:latin typeface="Times New Roman" panose="02020603050405020304" pitchFamily="18" charset="0"/>
                <a:ea typeface="宋体" panose="02010600030101010101" pitchFamily="2" charset="-122"/>
              </a:rPr>
              <a:t>  R</a:t>
            </a:r>
            <a:r>
              <a:rPr lang="en-US" altLang="zh-CN" sz="2800" baseline="-25000">
                <a:latin typeface="Times New Roman" panose="02020603050405020304" pitchFamily="18" charset="0"/>
                <a:ea typeface="宋体" panose="02010600030101010101" pitchFamily="2" charset="-122"/>
              </a:rPr>
              <a:t>2</a:t>
            </a:r>
          </a:p>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p:txBody>
      </p:sp>
      <p:sp>
        <p:nvSpPr>
          <p:cNvPr id="336923" name="Oval 27"/>
          <p:cNvSpPr/>
          <p:nvPr/>
        </p:nvSpPr>
        <p:spPr>
          <a:xfrm>
            <a:off x="6227763" y="3357563"/>
            <a:ext cx="1223962" cy="2808287"/>
          </a:xfrm>
          <a:prstGeom prst="ellipse">
            <a:avLst/>
          </a:prstGeom>
          <a:noFill/>
          <a:ln w="9525" cap="flat" cmpd="sng">
            <a:solidFill>
              <a:srgbClr val="FF9900"/>
            </a:solidFill>
            <a:prstDash val="soli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336924" name="Oval 28"/>
          <p:cNvSpPr/>
          <p:nvPr/>
        </p:nvSpPr>
        <p:spPr>
          <a:xfrm>
            <a:off x="3059113" y="3284538"/>
            <a:ext cx="1223962" cy="2808287"/>
          </a:xfrm>
          <a:prstGeom prst="ellipse">
            <a:avLst/>
          </a:prstGeom>
          <a:noFill/>
          <a:ln w="9525" cap="flat" cmpd="sng">
            <a:solidFill>
              <a:srgbClr val="FF9900"/>
            </a:solidFill>
            <a:prstDash val="soli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336925" name="Line 29"/>
          <p:cNvSpPr/>
          <p:nvPr/>
        </p:nvSpPr>
        <p:spPr>
          <a:xfrm>
            <a:off x="3635375" y="6092825"/>
            <a:ext cx="1441450" cy="360363"/>
          </a:xfrm>
          <a:prstGeom prst="line">
            <a:avLst/>
          </a:prstGeom>
          <a:ln w="9525" cap="flat" cmpd="sng">
            <a:solidFill>
              <a:schemeClr val="bg1"/>
            </a:solidFill>
            <a:prstDash val="solid"/>
            <a:headEnd type="none" w="med" len="med"/>
            <a:tailEnd type="none" w="med" len="med"/>
          </a:ln>
        </p:spPr>
      </p:sp>
      <p:sp>
        <p:nvSpPr>
          <p:cNvPr id="336926" name="Line 30"/>
          <p:cNvSpPr/>
          <p:nvPr/>
        </p:nvSpPr>
        <p:spPr>
          <a:xfrm flipH="1">
            <a:off x="5508625" y="6165850"/>
            <a:ext cx="1368425" cy="287338"/>
          </a:xfrm>
          <a:prstGeom prst="line">
            <a:avLst/>
          </a:prstGeom>
          <a:ln w="9525" cap="flat" cmpd="sng">
            <a:solidFill>
              <a:schemeClr val="bg1"/>
            </a:solidFill>
            <a:prstDash val="solid"/>
            <a:headEnd type="none" w="med" len="med"/>
            <a:tailEnd type="none" w="med" len="med"/>
          </a:ln>
        </p:spPr>
      </p:sp>
      <p:sp>
        <p:nvSpPr>
          <p:cNvPr id="336927" name="Text Box 31"/>
          <p:cNvSpPr txBox="1"/>
          <p:nvPr/>
        </p:nvSpPr>
        <p:spPr>
          <a:xfrm>
            <a:off x="5076825" y="6381750"/>
            <a:ext cx="431800" cy="366713"/>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a:t>
            </a:r>
          </a:p>
        </p:txBody>
      </p:sp>
      <p:sp>
        <p:nvSpPr>
          <p:cNvPr id="336928" name="Text Box 32"/>
          <p:cNvSpPr txBox="1"/>
          <p:nvPr/>
        </p:nvSpPr>
        <p:spPr>
          <a:xfrm>
            <a:off x="3492500" y="4718050"/>
            <a:ext cx="431800" cy="366713"/>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a:t>
            </a:r>
          </a:p>
        </p:txBody>
      </p:sp>
      <p:sp>
        <p:nvSpPr>
          <p:cNvPr id="336929" name="Text Box 33"/>
          <p:cNvSpPr txBox="1"/>
          <p:nvPr/>
        </p:nvSpPr>
        <p:spPr>
          <a:xfrm>
            <a:off x="6588125" y="4718050"/>
            <a:ext cx="431800" cy="366713"/>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6924"/>
                                        </p:tgtEl>
                                        <p:attrNameLst>
                                          <p:attrName>style.visibility</p:attrName>
                                        </p:attrNameLst>
                                      </p:cBhvr>
                                      <p:to>
                                        <p:strVal val="visible"/>
                                      </p:to>
                                    </p:set>
                                    <p:animEffect transition="in" filter="diamond(in)">
                                      <p:cBhvr>
                                        <p:cTn id="7" dur="2000"/>
                                        <p:tgtEl>
                                          <p:spTgt spid="33692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36928"/>
                                        </p:tgtEl>
                                        <p:attrNameLst>
                                          <p:attrName>style.visibility</p:attrName>
                                        </p:attrNameLst>
                                      </p:cBhvr>
                                      <p:to>
                                        <p:strVal val="visible"/>
                                      </p:to>
                                    </p:set>
                                    <p:anim calcmode="lin" valueType="num">
                                      <p:cBhvr>
                                        <p:cTn id="12" dur="500" fill="hold"/>
                                        <p:tgtEl>
                                          <p:spTgt spid="336928"/>
                                        </p:tgtEl>
                                        <p:attrNameLst>
                                          <p:attrName>ppt_w</p:attrName>
                                        </p:attrNameLst>
                                      </p:cBhvr>
                                      <p:tavLst>
                                        <p:tav tm="0">
                                          <p:val>
                                            <p:fltVal val="0"/>
                                          </p:val>
                                        </p:tav>
                                        <p:tav tm="100000">
                                          <p:val>
                                            <p:strVal val="#ppt_w"/>
                                          </p:val>
                                        </p:tav>
                                      </p:tavLst>
                                    </p:anim>
                                    <p:anim calcmode="lin" valueType="num">
                                      <p:cBhvr>
                                        <p:cTn id="13" dur="500" fill="hold"/>
                                        <p:tgtEl>
                                          <p:spTgt spid="33692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336923"/>
                                        </p:tgtEl>
                                        <p:attrNameLst>
                                          <p:attrName>style.visibility</p:attrName>
                                        </p:attrNameLst>
                                      </p:cBhvr>
                                      <p:to>
                                        <p:strVal val="visible"/>
                                      </p:to>
                                    </p:set>
                                    <p:animEffect transition="in" filter="diamond(in)">
                                      <p:cBhvr>
                                        <p:cTn id="18" dur="2000"/>
                                        <p:tgtEl>
                                          <p:spTgt spid="33692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336929"/>
                                        </p:tgtEl>
                                        <p:attrNameLst>
                                          <p:attrName>style.visibility</p:attrName>
                                        </p:attrNameLst>
                                      </p:cBhvr>
                                      <p:to>
                                        <p:strVal val="visible"/>
                                      </p:to>
                                    </p:set>
                                    <p:anim calcmode="lin" valueType="num">
                                      <p:cBhvr>
                                        <p:cTn id="23" dur="500" fill="hold"/>
                                        <p:tgtEl>
                                          <p:spTgt spid="336929"/>
                                        </p:tgtEl>
                                        <p:attrNameLst>
                                          <p:attrName>ppt_w</p:attrName>
                                        </p:attrNameLst>
                                      </p:cBhvr>
                                      <p:tavLst>
                                        <p:tav tm="0">
                                          <p:val>
                                            <p:fltVal val="0"/>
                                          </p:val>
                                        </p:tav>
                                        <p:tav tm="100000">
                                          <p:val>
                                            <p:strVal val="#ppt_w"/>
                                          </p:val>
                                        </p:tav>
                                      </p:tavLst>
                                    </p:anim>
                                    <p:anim calcmode="lin" valueType="num">
                                      <p:cBhvr>
                                        <p:cTn id="24" dur="500" fill="hold"/>
                                        <p:tgtEl>
                                          <p:spTgt spid="33692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336925"/>
                                        </p:tgtEl>
                                        <p:attrNameLst>
                                          <p:attrName>style.visibility</p:attrName>
                                        </p:attrNameLst>
                                      </p:cBhvr>
                                      <p:to>
                                        <p:strVal val="visible"/>
                                      </p:to>
                                    </p:set>
                                    <p:anim calcmode="lin" valueType="num">
                                      <p:cBhvr>
                                        <p:cTn id="29" dur="500" fill="hold"/>
                                        <p:tgtEl>
                                          <p:spTgt spid="336925"/>
                                        </p:tgtEl>
                                        <p:attrNameLst>
                                          <p:attrName>ppt_w</p:attrName>
                                        </p:attrNameLst>
                                      </p:cBhvr>
                                      <p:tavLst>
                                        <p:tav tm="0">
                                          <p:val>
                                            <p:fltVal val="0"/>
                                          </p:val>
                                        </p:tav>
                                        <p:tav tm="100000">
                                          <p:val>
                                            <p:strVal val="#ppt_w"/>
                                          </p:val>
                                        </p:tav>
                                      </p:tavLst>
                                    </p:anim>
                                    <p:anim calcmode="lin" valueType="num">
                                      <p:cBhvr>
                                        <p:cTn id="30" dur="500" fill="hold"/>
                                        <p:tgtEl>
                                          <p:spTgt spid="336925"/>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336926"/>
                                        </p:tgtEl>
                                        <p:attrNameLst>
                                          <p:attrName>style.visibility</p:attrName>
                                        </p:attrNameLst>
                                      </p:cBhvr>
                                      <p:to>
                                        <p:strVal val="visible"/>
                                      </p:to>
                                    </p:set>
                                    <p:anim calcmode="lin" valueType="num">
                                      <p:cBhvr>
                                        <p:cTn id="35" dur="500" fill="hold"/>
                                        <p:tgtEl>
                                          <p:spTgt spid="336926"/>
                                        </p:tgtEl>
                                        <p:attrNameLst>
                                          <p:attrName>ppt_w</p:attrName>
                                        </p:attrNameLst>
                                      </p:cBhvr>
                                      <p:tavLst>
                                        <p:tav tm="0">
                                          <p:val>
                                            <p:fltVal val="0"/>
                                          </p:val>
                                        </p:tav>
                                        <p:tav tm="100000">
                                          <p:val>
                                            <p:strVal val="#ppt_w"/>
                                          </p:val>
                                        </p:tav>
                                      </p:tavLst>
                                    </p:anim>
                                    <p:anim calcmode="lin" valueType="num">
                                      <p:cBhvr>
                                        <p:cTn id="36" dur="500" fill="hold"/>
                                        <p:tgtEl>
                                          <p:spTgt spid="336926"/>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336927"/>
                                        </p:tgtEl>
                                        <p:attrNameLst>
                                          <p:attrName>style.visibility</p:attrName>
                                        </p:attrNameLst>
                                      </p:cBhvr>
                                      <p:to>
                                        <p:strVal val="visible"/>
                                      </p:to>
                                    </p:set>
                                    <p:anim calcmode="lin" valueType="num">
                                      <p:cBhvr>
                                        <p:cTn id="41" dur="500" fill="hold"/>
                                        <p:tgtEl>
                                          <p:spTgt spid="336927"/>
                                        </p:tgtEl>
                                        <p:attrNameLst>
                                          <p:attrName>ppt_w</p:attrName>
                                        </p:attrNameLst>
                                      </p:cBhvr>
                                      <p:tavLst>
                                        <p:tav tm="0">
                                          <p:val>
                                            <p:fltVal val="0"/>
                                          </p:val>
                                        </p:tav>
                                        <p:tav tm="100000">
                                          <p:val>
                                            <p:strVal val="#ppt_w"/>
                                          </p:val>
                                        </p:tav>
                                      </p:tavLst>
                                    </p:anim>
                                    <p:anim calcmode="lin" valueType="num">
                                      <p:cBhvr>
                                        <p:cTn id="42" dur="500" fill="hold"/>
                                        <p:tgtEl>
                                          <p:spTgt spid="3369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3" grpId="0" animBg="1"/>
      <p:bldP spid="336924" grpId="0" animBg="1"/>
      <p:bldP spid="336927" grpId="0"/>
      <p:bldP spid="336928" grpId="0"/>
      <p:bldP spid="33692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idx="1"/>
          </p:nvPr>
        </p:nvSpPr>
        <p:spPr>
          <a:xfrm>
            <a:off x="457200" y="1600200"/>
            <a:ext cx="8229600" cy="4876800"/>
          </a:xfrm>
        </p:spPr>
        <p:txBody>
          <a:bodyPr vert="horz" wrap="square" lIns="91440" tIns="45720" rIns="91440" bIns="45720" anchor="t"/>
          <a:lstStyle/>
          <a:p>
            <a:pPr eaLnBrk="1" hangingPunct="1"/>
            <a:r>
              <a:rPr lang="zh-CN" altLang="en-US" dirty="0"/>
              <a:t>站点依赖</a:t>
            </a:r>
          </a:p>
          <a:p>
            <a:pPr lvl="1" eaLnBrk="1" hangingPunct="1">
              <a:buNone/>
            </a:pPr>
            <a:r>
              <a:rPr lang="zh-CN" altLang="en-US" dirty="0"/>
              <a:t>设关系</a:t>
            </a:r>
            <a:r>
              <a:rPr lang="en-US" altLang="zh-CN" err="1"/>
              <a:t>R</a:t>
            </a:r>
            <a:r>
              <a:rPr lang="en-US" altLang="zh-CN" baseline="-25000" err="1"/>
              <a:t>i</a:t>
            </a:r>
            <a:r>
              <a:rPr lang="zh-CN" altLang="en-US" dirty="0"/>
              <a:t>分片</a:t>
            </a:r>
            <a:r>
              <a:rPr lang="en-US" altLang="zh-CN"/>
              <a:t>F</a:t>
            </a:r>
            <a:r>
              <a:rPr lang="en-US" altLang="zh-CN" baseline="-25000"/>
              <a:t>i1</a:t>
            </a:r>
            <a:r>
              <a:rPr lang="zh-CN" altLang="en-US" dirty="0"/>
              <a:t>和</a:t>
            </a:r>
            <a:r>
              <a:rPr lang="en-US" altLang="zh-CN"/>
              <a:t>F</a:t>
            </a:r>
            <a:r>
              <a:rPr lang="en-US" altLang="zh-CN" baseline="-25000"/>
              <a:t>i2,  </a:t>
            </a:r>
            <a:r>
              <a:rPr lang="en-US" altLang="zh-CN" err="1"/>
              <a:t>R</a:t>
            </a:r>
            <a:r>
              <a:rPr lang="en-US" altLang="zh-CN" baseline="-25000" err="1"/>
              <a:t>j</a:t>
            </a:r>
            <a:r>
              <a:rPr lang="zh-CN" altLang="en-US" dirty="0"/>
              <a:t>分片</a:t>
            </a:r>
            <a:r>
              <a:rPr lang="en-US" altLang="zh-CN"/>
              <a:t>F</a:t>
            </a:r>
            <a:r>
              <a:rPr lang="en-US" altLang="zh-CN" baseline="-25000"/>
              <a:t>j1</a:t>
            </a:r>
            <a:r>
              <a:rPr lang="zh-CN" altLang="en-US" dirty="0"/>
              <a:t>和</a:t>
            </a:r>
            <a:r>
              <a:rPr lang="en-US" altLang="zh-CN"/>
              <a:t>F</a:t>
            </a:r>
            <a:r>
              <a:rPr lang="en-US" altLang="zh-CN" baseline="-25000"/>
              <a:t>j2</a:t>
            </a:r>
            <a:endParaRPr lang="en-US" altLang="zh-CN"/>
          </a:p>
          <a:p>
            <a:pPr lvl="1" eaLnBrk="1" hangingPunct="1">
              <a:buNone/>
            </a:pPr>
            <a:r>
              <a:rPr lang="zh-CN" altLang="en-US" dirty="0"/>
              <a:t>关系</a:t>
            </a:r>
            <a:r>
              <a:rPr lang="en-US" altLang="zh-CN" err="1"/>
              <a:t>R</a:t>
            </a:r>
            <a:r>
              <a:rPr lang="en-US" altLang="zh-CN" baseline="-25000" err="1"/>
              <a:t>i</a:t>
            </a:r>
            <a:r>
              <a:rPr lang="zh-CN" altLang="en-US" dirty="0"/>
              <a:t>和</a:t>
            </a:r>
            <a:r>
              <a:rPr lang="en-US" altLang="zh-CN" err="1"/>
              <a:t>R</a:t>
            </a:r>
            <a:r>
              <a:rPr lang="en-US" altLang="zh-CN" baseline="-25000" err="1"/>
              <a:t>j</a:t>
            </a:r>
            <a:r>
              <a:rPr lang="zh-CN" altLang="en-US" dirty="0"/>
              <a:t>在属性</a:t>
            </a:r>
            <a:r>
              <a:rPr lang="en-US" altLang="zh-CN"/>
              <a:t>A</a:t>
            </a:r>
            <a:r>
              <a:rPr lang="zh-CN" altLang="en-US" dirty="0"/>
              <a:t>上满足条件</a:t>
            </a:r>
          </a:p>
          <a:p>
            <a:pPr lvl="1" eaLnBrk="1" hangingPunct="1">
              <a:buNone/>
            </a:pPr>
            <a:r>
              <a:rPr lang="zh-CN" altLang="en-US" dirty="0"/>
              <a:t>           </a:t>
            </a:r>
            <a:r>
              <a:rPr lang="en-US" altLang="zh-CN" err="1"/>
              <a:t>F</a:t>
            </a:r>
            <a:r>
              <a:rPr lang="en-US" altLang="zh-CN" baseline="-25000" err="1"/>
              <a:t>is</a:t>
            </a:r>
            <a:r>
              <a:rPr lang="en-US" altLang="zh-CN"/>
              <a:t>  ∞ </a:t>
            </a:r>
            <a:r>
              <a:rPr lang="en-US" altLang="zh-CN" baseline="-25000"/>
              <a:t>A</a:t>
            </a:r>
            <a:r>
              <a:rPr lang="en-US" altLang="zh-CN"/>
              <a:t> </a:t>
            </a:r>
            <a:r>
              <a:rPr lang="en-US" altLang="zh-CN" err="1"/>
              <a:t>F</a:t>
            </a:r>
            <a:r>
              <a:rPr lang="en-US" altLang="zh-CN" baseline="-25000" err="1"/>
              <a:t>jt</a:t>
            </a:r>
            <a:r>
              <a:rPr lang="en-US" altLang="zh-CN"/>
              <a:t>= </a:t>
            </a:r>
            <a:r>
              <a:rPr lang="en-US" altLang="zh-CN">
                <a:sym typeface="Symbol" panose="05050102010706020507" pitchFamily="18" charset="2"/>
              </a:rPr>
              <a:t></a:t>
            </a:r>
            <a:r>
              <a:rPr lang="en-US" altLang="zh-CN"/>
              <a:t> , </a:t>
            </a:r>
            <a:r>
              <a:rPr lang="zh-CN" altLang="en-US" dirty="0"/>
              <a:t>其中</a:t>
            </a:r>
            <a:r>
              <a:rPr lang="en-US" altLang="zh-CN"/>
              <a:t>s </a:t>
            </a:r>
            <a:r>
              <a:rPr lang="en-US" altLang="zh-CN">
                <a:sym typeface="Symbol" panose="05050102010706020507" pitchFamily="18" charset="2"/>
              </a:rPr>
              <a:t></a:t>
            </a:r>
            <a:r>
              <a:rPr lang="en-US" altLang="zh-CN"/>
              <a:t> t, </a:t>
            </a:r>
          </a:p>
          <a:p>
            <a:pPr lvl="1" eaLnBrk="1" hangingPunct="1">
              <a:buNone/>
            </a:pPr>
            <a:r>
              <a:rPr lang="zh-CN" altLang="en-US" dirty="0"/>
              <a:t>则称</a:t>
            </a:r>
            <a:r>
              <a:rPr lang="en-US" altLang="zh-CN" err="1"/>
              <a:t>R</a:t>
            </a:r>
            <a:r>
              <a:rPr lang="en-US" altLang="zh-CN" baseline="-25000" err="1"/>
              <a:t>i</a:t>
            </a:r>
            <a:r>
              <a:rPr lang="zh-CN" altLang="en-US" dirty="0"/>
              <a:t>和</a:t>
            </a:r>
            <a:r>
              <a:rPr lang="en-US" altLang="zh-CN" err="1"/>
              <a:t>R</a:t>
            </a:r>
            <a:r>
              <a:rPr lang="en-US" altLang="zh-CN" baseline="-25000" err="1"/>
              <a:t>j</a:t>
            </a:r>
            <a:r>
              <a:rPr lang="zh-CN" altLang="en-US" dirty="0"/>
              <a:t>在属性</a:t>
            </a:r>
            <a:r>
              <a:rPr lang="en-US" altLang="zh-CN"/>
              <a:t>A</a:t>
            </a:r>
            <a:r>
              <a:rPr lang="zh-CN" altLang="en-US" dirty="0"/>
              <a:t>上站点依赖</a:t>
            </a:r>
          </a:p>
          <a:p>
            <a:pPr lvl="1" eaLnBrk="1" hangingPunct="1">
              <a:buNone/>
            </a:pPr>
            <a:r>
              <a:rPr lang="zh-CN" altLang="en-US" dirty="0"/>
              <a:t>也就是说</a:t>
            </a:r>
            <a:r>
              <a:rPr lang="en-US" altLang="zh-CN"/>
              <a:t>:</a:t>
            </a:r>
          </a:p>
          <a:p>
            <a:pPr lvl="1" eaLnBrk="1" hangingPunct="1">
              <a:buNone/>
            </a:pPr>
            <a:r>
              <a:rPr lang="en-US" altLang="zh-CN"/>
              <a:t>      </a:t>
            </a:r>
            <a:r>
              <a:rPr lang="en-US" altLang="zh-CN" err="1"/>
              <a:t>R</a:t>
            </a:r>
            <a:r>
              <a:rPr lang="en-US" altLang="zh-CN" baseline="-25000" err="1"/>
              <a:t>i</a:t>
            </a:r>
            <a:r>
              <a:rPr lang="en-US" altLang="zh-CN"/>
              <a:t>  </a:t>
            </a:r>
            <a:r>
              <a:rPr lang="en-US" altLang="en-US"/>
              <a:t>∞</a:t>
            </a:r>
            <a:r>
              <a:rPr lang="en-US" altLang="zh-CN"/>
              <a:t> </a:t>
            </a:r>
            <a:r>
              <a:rPr lang="en-US" altLang="zh-CN" baseline="-25000"/>
              <a:t>A</a:t>
            </a:r>
            <a:r>
              <a:rPr lang="en-US" altLang="zh-CN"/>
              <a:t> </a:t>
            </a:r>
            <a:r>
              <a:rPr lang="en-US" altLang="zh-CN" err="1"/>
              <a:t>R</a:t>
            </a:r>
            <a:r>
              <a:rPr lang="en-US" altLang="zh-CN" baseline="-25000" err="1"/>
              <a:t>j</a:t>
            </a:r>
            <a:r>
              <a:rPr lang="en-US" altLang="zh-CN"/>
              <a:t>  =U (</a:t>
            </a:r>
            <a:r>
              <a:rPr lang="en-US" altLang="zh-CN" err="1"/>
              <a:t>F</a:t>
            </a:r>
            <a:r>
              <a:rPr lang="en-US" altLang="zh-CN" baseline="-25000" err="1"/>
              <a:t>is</a:t>
            </a:r>
            <a:r>
              <a:rPr lang="en-US" altLang="zh-CN" baseline="-25000"/>
              <a:t> </a:t>
            </a:r>
            <a:r>
              <a:rPr lang="en-US" altLang="zh-CN"/>
              <a:t> </a:t>
            </a:r>
            <a:r>
              <a:rPr lang="en-US" altLang="en-US"/>
              <a:t>∞</a:t>
            </a:r>
            <a:r>
              <a:rPr lang="en-US" altLang="zh-CN"/>
              <a:t> </a:t>
            </a:r>
            <a:r>
              <a:rPr lang="en-US" altLang="zh-CN" baseline="-25000"/>
              <a:t>A</a:t>
            </a:r>
            <a:r>
              <a:rPr lang="en-US" altLang="zh-CN"/>
              <a:t> </a:t>
            </a:r>
            <a:r>
              <a:rPr lang="en-US" altLang="zh-CN" err="1"/>
              <a:t>F</a:t>
            </a:r>
            <a:r>
              <a:rPr lang="en-US" altLang="zh-CN" baseline="-25000" err="1"/>
              <a:t>js</a:t>
            </a:r>
            <a:r>
              <a:rPr lang="en-US" altLang="zh-CN"/>
              <a:t>), </a:t>
            </a:r>
            <a:r>
              <a:rPr lang="zh-CN" altLang="en-US" dirty="0"/>
              <a:t>对于包含着两个关系的片段的每个站点</a:t>
            </a:r>
            <a:r>
              <a:rPr lang="en-US" altLang="zh-CN"/>
              <a:t>s</a:t>
            </a:r>
            <a:r>
              <a:rPr lang="zh-CN" altLang="en-US" dirty="0"/>
              <a:t>都成立</a:t>
            </a:r>
          </a:p>
          <a:p>
            <a:pPr lvl="1" eaLnBrk="1" hangingPunct="1">
              <a:buNone/>
            </a:pPr>
            <a:r>
              <a:rPr lang="zh-CN" altLang="en-US" dirty="0">
                <a:solidFill>
                  <a:srgbClr val="FF6600"/>
                </a:solidFill>
              </a:rPr>
              <a:t>此时关系的连接操作无站点间数据传输</a:t>
            </a:r>
          </a:p>
        </p:txBody>
      </p:sp>
      <p:grpSp>
        <p:nvGrpSpPr>
          <p:cNvPr id="73731" name="Group 6"/>
          <p:cNvGrpSpPr/>
          <p:nvPr/>
        </p:nvGrpSpPr>
        <p:grpSpPr>
          <a:xfrm>
            <a:off x="34925" y="44450"/>
            <a:ext cx="6121400" cy="960438"/>
            <a:chOff x="113" y="119"/>
            <a:chExt cx="3856" cy="605"/>
          </a:xfrm>
        </p:grpSpPr>
        <p:sp>
          <p:nvSpPr>
            <p:cNvPr id="73732" name="Text Box 7"/>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利用站点依赖信息的算法</a:t>
              </a:r>
            </a:p>
          </p:txBody>
        </p:sp>
        <p:sp>
          <p:nvSpPr>
            <p:cNvPr id="73733" name="Line 8"/>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73734" name="Text Box 9"/>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73735" name="Line 10"/>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p:nvPr/>
        </p:nvSpPr>
        <p:spPr>
          <a:xfrm>
            <a:off x="1168400" y="2768600"/>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400" b="0" err="1">
                <a:solidFill>
                  <a:schemeClr val="tx1"/>
                </a:solidFill>
                <a:latin typeface="Arial" panose="020B0604020202020204" pitchFamily="34" charset="0"/>
                <a:ea typeface="宋体" panose="02010600030101010101" pitchFamily="2" charset="-122"/>
              </a:rPr>
              <a:t>R</a:t>
            </a:r>
            <a:r>
              <a:rPr lang="en-US" altLang="zh-CN" sz="2800" baseline="-25000" err="1">
                <a:solidFill>
                  <a:schemeClr val="tx1"/>
                </a:solidFill>
                <a:latin typeface="Times New Roman" panose="02020603050405020304" pitchFamily="18" charset="0"/>
                <a:ea typeface="宋体" panose="02010600030101010101" pitchFamily="2" charset="-122"/>
              </a:rPr>
              <a:t>i</a:t>
            </a:r>
            <a:endParaRPr lang="en-US" altLang="zh-CN" sz="2800" baseline="-25000">
              <a:solidFill>
                <a:schemeClr val="tx1"/>
              </a:solidFill>
              <a:latin typeface="Times New Roman" panose="02020603050405020304" pitchFamily="18" charset="0"/>
              <a:ea typeface="宋体" panose="02010600030101010101" pitchFamily="2" charset="-122"/>
            </a:endParaRPr>
          </a:p>
        </p:txBody>
      </p:sp>
      <p:grpSp>
        <p:nvGrpSpPr>
          <p:cNvPr id="74755" name="Group 4"/>
          <p:cNvGrpSpPr/>
          <p:nvPr/>
        </p:nvGrpSpPr>
        <p:grpSpPr>
          <a:xfrm>
            <a:off x="5435600" y="2921000"/>
            <a:ext cx="533400" cy="2362200"/>
            <a:chOff x="1872" y="1872"/>
            <a:chExt cx="336" cy="1488"/>
          </a:xfrm>
        </p:grpSpPr>
        <p:sp>
          <p:nvSpPr>
            <p:cNvPr id="74793" name="Rectangle 5"/>
            <p:cNvSpPr/>
            <p:nvPr/>
          </p:nvSpPr>
          <p:spPr>
            <a:xfrm>
              <a:off x="1872" y="1872"/>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F</a:t>
              </a:r>
              <a:r>
                <a:rPr lang="en-US" altLang="zh-CN" sz="2800" baseline="-25000">
                  <a:solidFill>
                    <a:schemeClr val="tx1"/>
                  </a:solidFill>
                  <a:latin typeface="Times New Roman" panose="02020603050405020304" pitchFamily="18" charset="0"/>
                  <a:ea typeface="宋体" panose="02010600030101010101" pitchFamily="2" charset="-122"/>
                </a:rPr>
                <a:t>j1</a:t>
              </a:r>
            </a:p>
          </p:txBody>
        </p:sp>
        <p:sp>
          <p:nvSpPr>
            <p:cNvPr id="74794" name="Rectangle 6"/>
            <p:cNvSpPr/>
            <p:nvPr/>
          </p:nvSpPr>
          <p:spPr>
            <a:xfrm>
              <a:off x="1872" y="2400"/>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F</a:t>
              </a:r>
              <a:r>
                <a:rPr lang="en-US" altLang="zh-CN" sz="2800" baseline="-25000">
                  <a:solidFill>
                    <a:schemeClr val="tx1"/>
                  </a:solidFill>
                  <a:latin typeface="Times New Roman" panose="02020603050405020304" pitchFamily="18" charset="0"/>
                  <a:ea typeface="宋体" panose="02010600030101010101" pitchFamily="2" charset="-122"/>
                </a:rPr>
                <a:t>j2</a:t>
              </a:r>
            </a:p>
          </p:txBody>
        </p:sp>
        <p:sp>
          <p:nvSpPr>
            <p:cNvPr id="74795" name="Rectangle 7"/>
            <p:cNvSpPr/>
            <p:nvPr/>
          </p:nvSpPr>
          <p:spPr>
            <a:xfrm>
              <a:off x="1872" y="3024"/>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F</a:t>
              </a:r>
              <a:r>
                <a:rPr lang="en-US" altLang="zh-CN" sz="2800" baseline="-25000">
                  <a:solidFill>
                    <a:schemeClr val="tx1"/>
                  </a:solidFill>
                  <a:latin typeface="Times New Roman" panose="02020603050405020304" pitchFamily="18" charset="0"/>
                  <a:ea typeface="宋体" panose="02010600030101010101" pitchFamily="2" charset="-122"/>
                </a:rPr>
                <a:t>j3</a:t>
              </a:r>
            </a:p>
          </p:txBody>
        </p:sp>
      </p:grpSp>
      <p:sp>
        <p:nvSpPr>
          <p:cNvPr id="74756" name="Line 8"/>
          <p:cNvSpPr/>
          <p:nvPr/>
        </p:nvSpPr>
        <p:spPr>
          <a:xfrm>
            <a:off x="1854200" y="2997200"/>
            <a:ext cx="914400" cy="0"/>
          </a:xfrm>
          <a:prstGeom prst="line">
            <a:avLst/>
          </a:prstGeom>
          <a:ln w="9525" cap="flat" cmpd="sng">
            <a:solidFill>
              <a:schemeClr val="bg1"/>
            </a:solidFill>
            <a:prstDash val="solid"/>
            <a:headEnd type="none" w="med" len="med"/>
            <a:tailEnd type="triangle" w="med" len="med"/>
          </a:ln>
        </p:spPr>
      </p:sp>
      <p:sp>
        <p:nvSpPr>
          <p:cNvPr id="74757" name="Line 9"/>
          <p:cNvSpPr/>
          <p:nvPr/>
        </p:nvSpPr>
        <p:spPr>
          <a:xfrm>
            <a:off x="1930400" y="3149600"/>
            <a:ext cx="914400" cy="609600"/>
          </a:xfrm>
          <a:prstGeom prst="line">
            <a:avLst/>
          </a:prstGeom>
          <a:ln w="9525" cap="flat" cmpd="sng">
            <a:solidFill>
              <a:schemeClr val="bg1"/>
            </a:solidFill>
            <a:prstDash val="solid"/>
            <a:headEnd type="none" w="med" len="med"/>
            <a:tailEnd type="triangle" w="med" len="med"/>
          </a:ln>
        </p:spPr>
      </p:sp>
      <p:sp>
        <p:nvSpPr>
          <p:cNvPr id="74758" name="Line 10"/>
          <p:cNvSpPr/>
          <p:nvPr/>
        </p:nvSpPr>
        <p:spPr>
          <a:xfrm>
            <a:off x="1930400" y="3302000"/>
            <a:ext cx="838200" cy="1295400"/>
          </a:xfrm>
          <a:prstGeom prst="line">
            <a:avLst/>
          </a:prstGeom>
          <a:ln w="9525" cap="flat" cmpd="sng">
            <a:solidFill>
              <a:schemeClr val="bg1"/>
            </a:solidFill>
            <a:prstDash val="solid"/>
            <a:headEnd type="none" w="med" len="med"/>
            <a:tailEnd type="triangle" w="med" len="med"/>
          </a:ln>
        </p:spPr>
      </p:sp>
      <p:grpSp>
        <p:nvGrpSpPr>
          <p:cNvPr id="74759" name="Group 11"/>
          <p:cNvGrpSpPr/>
          <p:nvPr/>
        </p:nvGrpSpPr>
        <p:grpSpPr>
          <a:xfrm>
            <a:off x="3073400" y="2921000"/>
            <a:ext cx="533400" cy="2362200"/>
            <a:chOff x="1872" y="1872"/>
            <a:chExt cx="336" cy="1488"/>
          </a:xfrm>
        </p:grpSpPr>
        <p:sp>
          <p:nvSpPr>
            <p:cNvPr id="74790" name="Rectangle 12"/>
            <p:cNvSpPr/>
            <p:nvPr/>
          </p:nvSpPr>
          <p:spPr>
            <a:xfrm>
              <a:off x="1872" y="1872"/>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F</a:t>
              </a:r>
              <a:r>
                <a:rPr lang="en-US" altLang="zh-CN" sz="2800" baseline="-25000">
                  <a:solidFill>
                    <a:schemeClr val="tx1"/>
                  </a:solidFill>
                  <a:latin typeface="Times New Roman" panose="02020603050405020304" pitchFamily="18" charset="0"/>
                  <a:ea typeface="宋体" panose="02010600030101010101" pitchFamily="2" charset="-122"/>
                </a:rPr>
                <a:t>i1</a:t>
              </a:r>
            </a:p>
          </p:txBody>
        </p:sp>
        <p:sp>
          <p:nvSpPr>
            <p:cNvPr id="74791" name="Rectangle 13"/>
            <p:cNvSpPr/>
            <p:nvPr/>
          </p:nvSpPr>
          <p:spPr>
            <a:xfrm>
              <a:off x="1872" y="2400"/>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F</a:t>
              </a:r>
              <a:r>
                <a:rPr lang="en-US" altLang="zh-CN" sz="2800" baseline="-25000">
                  <a:solidFill>
                    <a:schemeClr val="tx1"/>
                  </a:solidFill>
                  <a:latin typeface="Times New Roman" panose="02020603050405020304" pitchFamily="18" charset="0"/>
                  <a:ea typeface="宋体" panose="02010600030101010101" pitchFamily="2" charset="-122"/>
                </a:rPr>
                <a:t>i2</a:t>
              </a:r>
            </a:p>
          </p:txBody>
        </p:sp>
        <p:sp>
          <p:nvSpPr>
            <p:cNvPr id="74792" name="Rectangle 14"/>
            <p:cNvSpPr/>
            <p:nvPr/>
          </p:nvSpPr>
          <p:spPr>
            <a:xfrm>
              <a:off x="1872" y="3024"/>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F</a:t>
              </a:r>
              <a:r>
                <a:rPr lang="en-US" altLang="zh-CN" sz="2800" baseline="-25000">
                  <a:solidFill>
                    <a:schemeClr val="tx1"/>
                  </a:solidFill>
                  <a:latin typeface="Times New Roman" panose="02020603050405020304" pitchFamily="18" charset="0"/>
                  <a:ea typeface="宋体" panose="02010600030101010101" pitchFamily="2" charset="-122"/>
                </a:rPr>
                <a:t>i3</a:t>
              </a:r>
            </a:p>
          </p:txBody>
        </p:sp>
      </p:grpSp>
      <p:sp>
        <p:nvSpPr>
          <p:cNvPr id="74760" name="Rectangle 15"/>
          <p:cNvSpPr/>
          <p:nvPr/>
        </p:nvSpPr>
        <p:spPr>
          <a:xfrm>
            <a:off x="7416800" y="2921000"/>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400" b="0" err="1">
                <a:solidFill>
                  <a:schemeClr val="tx1"/>
                </a:solidFill>
                <a:latin typeface="Arial" panose="020B0604020202020204" pitchFamily="34" charset="0"/>
                <a:ea typeface="宋体" panose="02010600030101010101" pitchFamily="2" charset="-122"/>
              </a:rPr>
              <a:t>R</a:t>
            </a:r>
            <a:r>
              <a:rPr lang="en-US" altLang="zh-CN" sz="2400" b="0" baseline="-25000" err="1">
                <a:solidFill>
                  <a:schemeClr val="tx1"/>
                </a:solidFill>
                <a:latin typeface="Arial" panose="020B0604020202020204" pitchFamily="34" charset="0"/>
                <a:ea typeface="宋体" panose="02010600030101010101" pitchFamily="2" charset="-122"/>
              </a:rPr>
              <a:t>j</a:t>
            </a:r>
            <a:endParaRPr lang="en-US" altLang="zh-CN" sz="2400" b="0" baseline="-25000">
              <a:solidFill>
                <a:schemeClr val="tx1"/>
              </a:solidFill>
              <a:latin typeface="Arial" panose="020B0604020202020204" pitchFamily="34" charset="0"/>
              <a:ea typeface="宋体" panose="02010600030101010101" pitchFamily="2" charset="-122"/>
            </a:endParaRPr>
          </a:p>
        </p:txBody>
      </p:sp>
      <p:sp>
        <p:nvSpPr>
          <p:cNvPr id="74761" name="Line 16"/>
          <p:cNvSpPr/>
          <p:nvPr/>
        </p:nvSpPr>
        <p:spPr>
          <a:xfrm>
            <a:off x="3606800" y="3073400"/>
            <a:ext cx="1828800" cy="0"/>
          </a:xfrm>
          <a:prstGeom prst="line">
            <a:avLst/>
          </a:prstGeom>
          <a:ln w="9525" cap="flat" cmpd="sng">
            <a:solidFill>
              <a:schemeClr val="bg1"/>
            </a:solidFill>
            <a:prstDash val="solid"/>
            <a:headEnd type="none" w="med" len="med"/>
            <a:tailEnd type="none" w="med" len="med"/>
          </a:ln>
        </p:spPr>
      </p:sp>
      <p:sp>
        <p:nvSpPr>
          <p:cNvPr id="74762" name="AutoShape 17"/>
          <p:cNvSpPr/>
          <p:nvPr/>
        </p:nvSpPr>
        <p:spPr>
          <a:xfrm>
            <a:off x="4445000" y="3225800"/>
            <a:ext cx="304800" cy="381000"/>
          </a:xfrm>
          <a:prstGeom prst="downArrow">
            <a:avLst>
              <a:gd name="adj1" fmla="val 50000"/>
              <a:gd name="adj2" fmla="val 31250"/>
            </a:avLst>
          </a:prstGeom>
          <a:solidFill>
            <a:schemeClr val="bg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74763" name="Line 18"/>
          <p:cNvSpPr/>
          <p:nvPr/>
        </p:nvSpPr>
        <p:spPr>
          <a:xfrm flipH="1">
            <a:off x="3606800" y="3200400"/>
            <a:ext cx="1803400" cy="25400"/>
          </a:xfrm>
          <a:prstGeom prst="line">
            <a:avLst/>
          </a:prstGeom>
          <a:ln w="9525" cap="flat" cmpd="sng">
            <a:solidFill>
              <a:schemeClr val="bg1"/>
            </a:solidFill>
            <a:prstDash val="solid"/>
            <a:headEnd type="none" w="med" len="med"/>
            <a:tailEnd type="none" w="med" len="med"/>
          </a:ln>
        </p:spPr>
      </p:sp>
      <p:sp>
        <p:nvSpPr>
          <p:cNvPr id="74764" name="AutoShape 19"/>
          <p:cNvSpPr/>
          <p:nvPr/>
        </p:nvSpPr>
        <p:spPr>
          <a:xfrm>
            <a:off x="4749800" y="4064000"/>
            <a:ext cx="304800" cy="381000"/>
          </a:xfrm>
          <a:prstGeom prst="downArrow">
            <a:avLst>
              <a:gd name="adj1" fmla="val 50000"/>
              <a:gd name="adj2" fmla="val 31250"/>
            </a:avLst>
          </a:prstGeom>
          <a:solidFill>
            <a:schemeClr val="bg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74765" name="AutoShape 20"/>
          <p:cNvSpPr/>
          <p:nvPr/>
        </p:nvSpPr>
        <p:spPr>
          <a:xfrm>
            <a:off x="3911600" y="5054600"/>
            <a:ext cx="304800" cy="381000"/>
          </a:xfrm>
          <a:prstGeom prst="downArrow">
            <a:avLst>
              <a:gd name="adj1" fmla="val 50000"/>
              <a:gd name="adj2" fmla="val 31250"/>
            </a:avLst>
          </a:prstGeom>
          <a:solidFill>
            <a:schemeClr val="bg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74766" name="Line 21"/>
          <p:cNvSpPr/>
          <p:nvPr/>
        </p:nvSpPr>
        <p:spPr>
          <a:xfrm>
            <a:off x="3606800" y="3911600"/>
            <a:ext cx="1828800" cy="0"/>
          </a:xfrm>
          <a:prstGeom prst="line">
            <a:avLst/>
          </a:prstGeom>
          <a:ln w="9525" cap="flat" cmpd="sng">
            <a:solidFill>
              <a:schemeClr val="bg1"/>
            </a:solidFill>
            <a:prstDash val="solid"/>
            <a:headEnd type="none" w="med" len="med"/>
            <a:tailEnd type="none" w="med" len="med"/>
          </a:ln>
        </p:spPr>
      </p:sp>
      <p:sp>
        <p:nvSpPr>
          <p:cNvPr id="74767" name="Line 22"/>
          <p:cNvSpPr/>
          <p:nvPr/>
        </p:nvSpPr>
        <p:spPr>
          <a:xfrm>
            <a:off x="3606800" y="4064000"/>
            <a:ext cx="1828800" cy="0"/>
          </a:xfrm>
          <a:prstGeom prst="line">
            <a:avLst/>
          </a:prstGeom>
          <a:ln w="9525" cap="flat" cmpd="sng">
            <a:solidFill>
              <a:schemeClr val="bg1"/>
            </a:solidFill>
            <a:prstDash val="solid"/>
            <a:headEnd type="none" w="med" len="med"/>
            <a:tailEnd type="none" w="med" len="med"/>
          </a:ln>
        </p:spPr>
      </p:sp>
      <p:sp>
        <p:nvSpPr>
          <p:cNvPr id="74768" name="Line 23"/>
          <p:cNvSpPr/>
          <p:nvPr/>
        </p:nvSpPr>
        <p:spPr>
          <a:xfrm>
            <a:off x="3606800" y="4902200"/>
            <a:ext cx="1828800" cy="0"/>
          </a:xfrm>
          <a:prstGeom prst="line">
            <a:avLst/>
          </a:prstGeom>
          <a:ln w="9525" cap="flat" cmpd="sng">
            <a:solidFill>
              <a:schemeClr val="bg1"/>
            </a:solidFill>
            <a:prstDash val="solid"/>
            <a:headEnd type="none" w="med" len="med"/>
            <a:tailEnd type="none" w="med" len="med"/>
          </a:ln>
        </p:spPr>
      </p:sp>
      <p:sp>
        <p:nvSpPr>
          <p:cNvPr id="74769" name="Line 24"/>
          <p:cNvSpPr/>
          <p:nvPr/>
        </p:nvSpPr>
        <p:spPr>
          <a:xfrm>
            <a:off x="3606800" y="5054600"/>
            <a:ext cx="1828800" cy="0"/>
          </a:xfrm>
          <a:prstGeom prst="line">
            <a:avLst/>
          </a:prstGeom>
          <a:ln w="9525" cap="flat" cmpd="sng">
            <a:solidFill>
              <a:schemeClr val="bg1"/>
            </a:solidFill>
            <a:prstDash val="solid"/>
            <a:headEnd type="none" w="med" len="med"/>
            <a:tailEnd type="none" w="med" len="med"/>
          </a:ln>
        </p:spPr>
      </p:sp>
      <p:sp>
        <p:nvSpPr>
          <p:cNvPr id="74770" name="Text Box 25"/>
          <p:cNvSpPr txBox="1"/>
          <p:nvPr/>
        </p:nvSpPr>
        <p:spPr>
          <a:xfrm>
            <a:off x="4014788" y="2432050"/>
            <a:ext cx="1098550" cy="366713"/>
          </a:xfrm>
          <a:prstGeom prst="rect">
            <a:avLst/>
          </a:prstGeom>
          <a:noFill/>
          <a:ln w="9525">
            <a:noFill/>
          </a:ln>
        </p:spPr>
        <p:txBody>
          <a:bodyPr wrap="none" anchor="ctr">
            <a:spAutoFit/>
          </a:bodyPr>
          <a:lstStyle/>
          <a:p>
            <a:pPr lvl="0" algn="ctr" eaLnBrk="1" hangingPunct="1">
              <a:spcBef>
                <a:spcPct val="50000"/>
              </a:spcBef>
            </a:pPr>
            <a:r>
              <a:rPr lang="zh-CN" altLang="en-US" b="0" dirty="0">
                <a:latin typeface="Arial" panose="020B0604020202020204" pitchFamily="34" charset="0"/>
                <a:ea typeface="宋体" panose="02010600030101010101" pitchFamily="2" charset="-122"/>
              </a:rPr>
              <a:t>本地连接</a:t>
            </a:r>
          </a:p>
        </p:txBody>
      </p:sp>
      <p:sp>
        <p:nvSpPr>
          <p:cNvPr id="74771" name="Text Box 26"/>
          <p:cNvSpPr txBox="1"/>
          <p:nvPr/>
        </p:nvSpPr>
        <p:spPr>
          <a:xfrm>
            <a:off x="4029075" y="5441950"/>
            <a:ext cx="831850" cy="366713"/>
          </a:xfrm>
          <a:prstGeom prst="rect">
            <a:avLst/>
          </a:prstGeom>
          <a:noFill/>
          <a:ln w="9525">
            <a:noFill/>
          </a:ln>
        </p:spPr>
        <p:txBody>
          <a:bodyPr wrap="none" anchor="ctr">
            <a:spAutoFit/>
          </a:bodyPr>
          <a:lstStyle/>
          <a:p>
            <a:pPr lvl="0" algn="ctr" eaLnBrk="1" hangingPunct="1">
              <a:spcBef>
                <a:spcPct val="50000"/>
              </a:spcBef>
            </a:pPr>
            <a:r>
              <a:rPr lang="en-US" altLang="zh-CN" b="0">
                <a:latin typeface="Arial" panose="020B0604020202020204" pitchFamily="34" charset="0"/>
                <a:ea typeface="宋体" panose="02010600030101010101" pitchFamily="2" charset="-122"/>
              </a:rPr>
              <a:t>Result</a:t>
            </a:r>
          </a:p>
        </p:txBody>
      </p:sp>
      <p:sp>
        <p:nvSpPr>
          <p:cNvPr id="74772" name="Line 27"/>
          <p:cNvSpPr/>
          <p:nvPr/>
        </p:nvSpPr>
        <p:spPr>
          <a:xfrm flipH="1">
            <a:off x="6350000" y="3149600"/>
            <a:ext cx="914400" cy="0"/>
          </a:xfrm>
          <a:prstGeom prst="line">
            <a:avLst/>
          </a:prstGeom>
          <a:ln w="9525" cap="flat" cmpd="sng">
            <a:solidFill>
              <a:schemeClr val="bg1"/>
            </a:solidFill>
            <a:prstDash val="solid"/>
            <a:headEnd type="none" w="med" len="med"/>
            <a:tailEnd type="triangle" w="med" len="med"/>
          </a:ln>
        </p:spPr>
      </p:sp>
      <p:sp>
        <p:nvSpPr>
          <p:cNvPr id="74773" name="Line 28"/>
          <p:cNvSpPr/>
          <p:nvPr/>
        </p:nvSpPr>
        <p:spPr>
          <a:xfrm flipH="1">
            <a:off x="6121400" y="3225800"/>
            <a:ext cx="1143000" cy="685800"/>
          </a:xfrm>
          <a:prstGeom prst="line">
            <a:avLst/>
          </a:prstGeom>
          <a:ln w="9525" cap="flat" cmpd="sng">
            <a:solidFill>
              <a:schemeClr val="bg1"/>
            </a:solidFill>
            <a:prstDash val="solid"/>
            <a:headEnd type="none" w="med" len="med"/>
            <a:tailEnd type="triangle" w="med" len="med"/>
          </a:ln>
        </p:spPr>
      </p:sp>
      <p:sp>
        <p:nvSpPr>
          <p:cNvPr id="74774" name="Line 29"/>
          <p:cNvSpPr/>
          <p:nvPr/>
        </p:nvSpPr>
        <p:spPr>
          <a:xfrm flipH="1">
            <a:off x="6121400" y="3225800"/>
            <a:ext cx="1143000" cy="1524000"/>
          </a:xfrm>
          <a:prstGeom prst="line">
            <a:avLst/>
          </a:prstGeom>
          <a:ln w="9525" cap="flat" cmpd="sng">
            <a:solidFill>
              <a:schemeClr val="bg1"/>
            </a:solidFill>
            <a:prstDash val="solid"/>
            <a:headEnd type="none" w="med" len="med"/>
            <a:tailEnd type="triangle" w="med" len="med"/>
          </a:ln>
        </p:spPr>
      </p:sp>
      <p:sp>
        <p:nvSpPr>
          <p:cNvPr id="74775" name="Line 30"/>
          <p:cNvSpPr/>
          <p:nvPr/>
        </p:nvSpPr>
        <p:spPr>
          <a:xfrm>
            <a:off x="4597400" y="3606800"/>
            <a:ext cx="0" cy="1676400"/>
          </a:xfrm>
          <a:prstGeom prst="line">
            <a:avLst/>
          </a:prstGeom>
          <a:ln w="9525" cap="flat" cmpd="sng">
            <a:solidFill>
              <a:srgbClr val="FF9900"/>
            </a:solidFill>
            <a:prstDash val="sysDot"/>
            <a:headEnd type="none" w="med" len="med"/>
            <a:tailEnd type="none" w="med" len="med"/>
          </a:ln>
        </p:spPr>
      </p:sp>
      <p:sp>
        <p:nvSpPr>
          <p:cNvPr id="74776" name="Line 31"/>
          <p:cNvSpPr/>
          <p:nvPr/>
        </p:nvSpPr>
        <p:spPr>
          <a:xfrm>
            <a:off x="4902200" y="4445000"/>
            <a:ext cx="0" cy="838200"/>
          </a:xfrm>
          <a:prstGeom prst="line">
            <a:avLst/>
          </a:prstGeom>
          <a:ln w="9525" cap="flat" cmpd="sng">
            <a:solidFill>
              <a:srgbClr val="FF9900"/>
            </a:solidFill>
            <a:prstDash val="sysDot"/>
            <a:headEnd type="none" w="med" len="med"/>
            <a:tailEnd type="none" w="med" len="med"/>
          </a:ln>
        </p:spPr>
      </p:sp>
      <p:sp>
        <p:nvSpPr>
          <p:cNvPr id="74777" name="Text Box 34"/>
          <p:cNvSpPr txBox="1"/>
          <p:nvPr/>
        </p:nvSpPr>
        <p:spPr>
          <a:xfrm>
            <a:off x="998538" y="2011363"/>
            <a:ext cx="319087" cy="336550"/>
          </a:xfrm>
          <a:prstGeom prst="rect">
            <a:avLst/>
          </a:prstGeom>
          <a:noFill/>
          <a:ln w="9525">
            <a:noFill/>
          </a:ln>
        </p:spPr>
        <p:txBody>
          <a:bodyPr wrap="none" anchor="ctr">
            <a:spAutoFit/>
          </a:bodyPr>
          <a:lstStyle/>
          <a:p>
            <a:pPr lvl="0" algn="ctr" eaLnBrk="1" hangingPunct="1">
              <a:spcBef>
                <a:spcPct val="50000"/>
              </a:spcBef>
            </a:pPr>
            <a:r>
              <a:rPr lang="en-US" altLang="zh-CN" sz="1600" b="0">
                <a:latin typeface="Arial" panose="020B0604020202020204" pitchFamily="34" charset="0"/>
                <a:ea typeface="宋体" panose="02010600030101010101" pitchFamily="2" charset="-122"/>
              </a:rPr>
              <a:t>A</a:t>
            </a:r>
          </a:p>
        </p:txBody>
      </p:sp>
      <p:sp>
        <p:nvSpPr>
          <p:cNvPr id="74778" name="Text Box 36"/>
          <p:cNvSpPr txBox="1"/>
          <p:nvPr/>
        </p:nvSpPr>
        <p:spPr>
          <a:xfrm>
            <a:off x="2054225" y="5149850"/>
            <a:ext cx="552450" cy="366713"/>
          </a:xfrm>
          <a:prstGeom prst="rect">
            <a:avLst/>
          </a:prstGeom>
          <a:noFill/>
          <a:ln w="9525">
            <a:noFill/>
          </a:ln>
        </p:spPr>
        <p:txBody>
          <a:bodyPr wrap="none" anchor="ctr">
            <a:spAutoFit/>
          </a:bodyPr>
          <a:lstStyle/>
          <a:p>
            <a:pPr lvl="0" algn="ctr" eaLnBrk="1" hangingPunct="1">
              <a:spcBef>
                <a:spcPct val="50000"/>
              </a:spcBef>
            </a:pPr>
            <a:r>
              <a:rPr lang="en-US" altLang="zh-CN" b="0" err="1">
                <a:latin typeface="Arial" panose="020B0604020202020204" pitchFamily="34" charset="0"/>
                <a:ea typeface="宋体" panose="02010600030101010101" pitchFamily="2" charset="-122"/>
              </a:rPr>
              <a:t>f(A</a:t>
            </a:r>
            <a:r>
              <a:rPr lang="en-US" altLang="zh-CN" b="0">
                <a:latin typeface="Arial" panose="020B0604020202020204" pitchFamily="34" charset="0"/>
                <a:ea typeface="宋体" panose="02010600030101010101" pitchFamily="2" charset="-122"/>
              </a:rPr>
              <a:t>)</a:t>
            </a:r>
          </a:p>
        </p:txBody>
      </p:sp>
      <p:sp>
        <p:nvSpPr>
          <p:cNvPr id="74779" name="Line 37"/>
          <p:cNvSpPr/>
          <p:nvPr/>
        </p:nvSpPr>
        <p:spPr>
          <a:xfrm flipV="1">
            <a:off x="2286000" y="4648200"/>
            <a:ext cx="0" cy="457200"/>
          </a:xfrm>
          <a:prstGeom prst="line">
            <a:avLst/>
          </a:prstGeom>
          <a:ln w="9525" cap="flat" cmpd="sng">
            <a:solidFill>
              <a:srgbClr val="FF9900"/>
            </a:solidFill>
            <a:prstDash val="sysDot"/>
            <a:headEnd type="none" w="med" len="med"/>
            <a:tailEnd type="triangle" w="med" len="med"/>
          </a:ln>
        </p:spPr>
      </p:sp>
      <p:sp>
        <p:nvSpPr>
          <p:cNvPr id="74780" name="Text Box 39"/>
          <p:cNvSpPr txBox="1"/>
          <p:nvPr/>
        </p:nvSpPr>
        <p:spPr>
          <a:xfrm>
            <a:off x="6397625" y="5149850"/>
            <a:ext cx="552450" cy="366713"/>
          </a:xfrm>
          <a:prstGeom prst="rect">
            <a:avLst/>
          </a:prstGeom>
          <a:noFill/>
          <a:ln w="9525">
            <a:noFill/>
          </a:ln>
        </p:spPr>
        <p:txBody>
          <a:bodyPr wrap="none" anchor="ctr">
            <a:spAutoFit/>
          </a:bodyPr>
          <a:lstStyle/>
          <a:p>
            <a:pPr lvl="0" algn="ctr" eaLnBrk="1" hangingPunct="1">
              <a:spcBef>
                <a:spcPct val="50000"/>
              </a:spcBef>
            </a:pPr>
            <a:r>
              <a:rPr lang="en-US" altLang="zh-CN" b="0" err="1">
                <a:latin typeface="Arial" panose="020B0604020202020204" pitchFamily="34" charset="0"/>
                <a:ea typeface="宋体" panose="02010600030101010101" pitchFamily="2" charset="-122"/>
              </a:rPr>
              <a:t>f(A</a:t>
            </a:r>
            <a:r>
              <a:rPr lang="en-US" altLang="zh-CN" b="0">
                <a:latin typeface="Arial" panose="020B0604020202020204" pitchFamily="34" charset="0"/>
                <a:ea typeface="宋体" panose="02010600030101010101" pitchFamily="2" charset="-122"/>
              </a:rPr>
              <a:t>)</a:t>
            </a:r>
          </a:p>
        </p:txBody>
      </p:sp>
      <p:sp>
        <p:nvSpPr>
          <p:cNvPr id="74781" name="Line 40"/>
          <p:cNvSpPr/>
          <p:nvPr/>
        </p:nvSpPr>
        <p:spPr>
          <a:xfrm flipV="1">
            <a:off x="6629400" y="4648200"/>
            <a:ext cx="0" cy="457200"/>
          </a:xfrm>
          <a:prstGeom prst="line">
            <a:avLst/>
          </a:prstGeom>
          <a:ln w="9525" cap="flat" cmpd="sng">
            <a:solidFill>
              <a:srgbClr val="FF9900"/>
            </a:solidFill>
            <a:prstDash val="sysDot"/>
            <a:headEnd type="none" w="med" len="med"/>
            <a:tailEnd type="triangle" w="med" len="med"/>
          </a:ln>
        </p:spPr>
      </p:sp>
      <p:sp>
        <p:nvSpPr>
          <p:cNvPr id="74782" name="Text Box 41"/>
          <p:cNvSpPr txBox="1"/>
          <p:nvPr/>
        </p:nvSpPr>
        <p:spPr>
          <a:xfrm>
            <a:off x="304800" y="1676400"/>
            <a:ext cx="609600" cy="519113"/>
          </a:xfrm>
          <a:prstGeom prst="rect">
            <a:avLst/>
          </a:prstGeom>
          <a:noFill/>
          <a:ln w="9525">
            <a:noFill/>
          </a:ln>
        </p:spPr>
        <p:txBody>
          <a:bodyPr>
            <a:spAutoFit/>
          </a:bodyPr>
          <a:lstStyle/>
          <a:p>
            <a:pPr lvl="0" eaLnBrk="1" hangingPunct="1">
              <a:spcBef>
                <a:spcPct val="50000"/>
              </a:spcBef>
            </a:pPr>
            <a:r>
              <a:rPr lang="en-US" altLang="zh-CN" sz="2800" err="1">
                <a:latin typeface="Times New Roman" panose="02020603050405020304" pitchFamily="18" charset="0"/>
                <a:ea typeface="宋体" panose="02010600030101010101" pitchFamily="2" charset="-122"/>
              </a:rPr>
              <a:t>R</a:t>
            </a:r>
            <a:r>
              <a:rPr lang="en-US" altLang="zh-CN" sz="2800" baseline="-25000" err="1">
                <a:latin typeface="Times New Roman" panose="02020603050405020304" pitchFamily="18" charset="0"/>
                <a:ea typeface="宋体" panose="02010600030101010101" pitchFamily="2" charset="-122"/>
              </a:rPr>
              <a:t>i</a:t>
            </a:r>
            <a:endParaRPr lang="en-US" altLang="zh-CN" sz="2400" b="0">
              <a:latin typeface="Times New Roman" panose="02020603050405020304" pitchFamily="18" charset="0"/>
              <a:ea typeface="宋体" panose="02010600030101010101" pitchFamily="2" charset="-122"/>
            </a:endParaRPr>
          </a:p>
        </p:txBody>
      </p:sp>
      <p:sp>
        <p:nvSpPr>
          <p:cNvPr id="74783" name="Text Box 42"/>
          <p:cNvSpPr txBox="1"/>
          <p:nvPr/>
        </p:nvSpPr>
        <p:spPr>
          <a:xfrm>
            <a:off x="1524000" y="1676400"/>
            <a:ext cx="609600" cy="519113"/>
          </a:xfrm>
          <a:prstGeom prst="rect">
            <a:avLst/>
          </a:prstGeom>
          <a:noFill/>
          <a:ln w="9525">
            <a:noFill/>
          </a:ln>
        </p:spPr>
        <p:txBody>
          <a:bodyPr>
            <a:spAutoFit/>
          </a:bodyPr>
          <a:lstStyle/>
          <a:p>
            <a:pPr lvl="0" eaLnBrk="1" hangingPunct="1">
              <a:spcBef>
                <a:spcPct val="50000"/>
              </a:spcBef>
            </a:pPr>
            <a:r>
              <a:rPr lang="en-US" altLang="zh-CN" sz="2800" err="1">
                <a:latin typeface="Times New Roman" panose="02020603050405020304" pitchFamily="18" charset="0"/>
                <a:ea typeface="宋体" panose="02010600030101010101" pitchFamily="2" charset="-122"/>
              </a:rPr>
              <a:t>R</a:t>
            </a:r>
            <a:r>
              <a:rPr lang="en-US" altLang="zh-CN" sz="2800" baseline="-25000" err="1">
                <a:latin typeface="Times New Roman" panose="02020603050405020304" pitchFamily="18" charset="0"/>
                <a:ea typeface="宋体" panose="02010600030101010101" pitchFamily="2" charset="-122"/>
              </a:rPr>
              <a:t>j</a:t>
            </a:r>
            <a:endParaRPr lang="en-US" altLang="zh-CN" sz="2400" b="0">
              <a:latin typeface="Times New Roman" panose="02020603050405020304" pitchFamily="18" charset="0"/>
              <a:ea typeface="宋体" panose="02010600030101010101" pitchFamily="2" charset="-122"/>
            </a:endParaRPr>
          </a:p>
        </p:txBody>
      </p:sp>
      <p:grpSp>
        <p:nvGrpSpPr>
          <p:cNvPr id="74784" name="Group 44"/>
          <p:cNvGrpSpPr/>
          <p:nvPr/>
        </p:nvGrpSpPr>
        <p:grpSpPr>
          <a:xfrm>
            <a:off x="34925" y="44450"/>
            <a:ext cx="6121400" cy="960438"/>
            <a:chOff x="113" y="119"/>
            <a:chExt cx="3856" cy="605"/>
          </a:xfrm>
        </p:grpSpPr>
        <p:sp>
          <p:nvSpPr>
            <p:cNvPr id="74786" name="Text Box 45"/>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利用站点依赖信息的算法</a:t>
              </a:r>
            </a:p>
          </p:txBody>
        </p:sp>
        <p:sp>
          <p:nvSpPr>
            <p:cNvPr id="74787" name="Line 46"/>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74788" name="Text Box 47"/>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74789" name="Line 48"/>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
        <p:nvSpPr>
          <p:cNvPr id="74785" name="Text Box 49"/>
          <p:cNvSpPr txBox="1"/>
          <p:nvPr/>
        </p:nvSpPr>
        <p:spPr>
          <a:xfrm>
            <a:off x="900113" y="1700213"/>
            <a:ext cx="503237" cy="457200"/>
          </a:xfrm>
          <a:prstGeom prst="rect">
            <a:avLst/>
          </a:prstGeom>
          <a:noFill/>
          <a:ln w="9525">
            <a:noFill/>
          </a:ln>
        </p:spPr>
        <p:txBody>
          <a:bodyPr>
            <a:spAutoFit/>
          </a:bodyPr>
          <a:lstStyle/>
          <a:p>
            <a:pPr lvl="0" eaLnBrk="1" hangingPunct="1">
              <a:spcBef>
                <a:spcPct val="50000"/>
              </a:spcBef>
            </a:pPr>
            <a:r>
              <a:rPr lang="en-US" altLang="zh-CN" sz="2400">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p:cNvSpPr>
          <p:nvPr>
            <p:ph idx="1"/>
          </p:nvPr>
        </p:nvSpPr>
        <p:spPr>
          <a:xfrm>
            <a:off x="323850" y="1268413"/>
            <a:ext cx="8496300" cy="5329237"/>
          </a:xfrm>
        </p:spPr>
        <p:txBody>
          <a:bodyPr vert="horz" wrap="square" lIns="91440" tIns="45720" rIns="91440" bIns="45720" anchor="t"/>
          <a:lstStyle/>
          <a:p>
            <a:pPr eaLnBrk="1" hangingPunct="1"/>
            <a:r>
              <a:rPr lang="zh-CN" altLang="en-US" sz="2800" dirty="0"/>
              <a:t>推论</a:t>
            </a:r>
          </a:p>
          <a:p>
            <a:pPr lvl="1" eaLnBrk="1" hangingPunct="1">
              <a:lnSpc>
                <a:spcPct val="120000"/>
              </a:lnSpc>
            </a:pPr>
            <a:r>
              <a:rPr lang="en-US" altLang="zh-CN" sz="2400" dirty="0"/>
              <a:t>1 </a:t>
            </a:r>
            <a:r>
              <a:rPr lang="zh-CN" altLang="en-US" sz="2400" dirty="0"/>
              <a:t>若</a:t>
            </a:r>
            <a:r>
              <a:rPr lang="en-US" altLang="zh-CN" sz="2400" dirty="0" err="1"/>
              <a:t>R</a:t>
            </a:r>
            <a:r>
              <a:rPr lang="en-US" altLang="zh-CN" sz="2400" baseline="-25000" dirty="0" err="1"/>
              <a:t>i</a:t>
            </a:r>
            <a:r>
              <a:rPr lang="zh-CN" altLang="en-US" sz="2400" dirty="0"/>
              <a:t>和</a:t>
            </a:r>
            <a:r>
              <a:rPr lang="en-US" altLang="zh-CN" sz="2400" dirty="0" err="1"/>
              <a:t>R</a:t>
            </a:r>
            <a:r>
              <a:rPr lang="en-US" altLang="zh-CN" sz="2400" baseline="-25000" dirty="0" err="1"/>
              <a:t>j</a:t>
            </a:r>
            <a:r>
              <a:rPr lang="zh-CN" altLang="en-US" sz="2400" dirty="0"/>
              <a:t>在属性</a:t>
            </a:r>
            <a:r>
              <a:rPr lang="en-US" altLang="zh-CN" sz="2400" dirty="0"/>
              <a:t>A</a:t>
            </a:r>
            <a:r>
              <a:rPr lang="zh-CN" altLang="en-US" sz="2400" dirty="0"/>
              <a:t>上站点依赖，则</a:t>
            </a:r>
            <a:r>
              <a:rPr lang="en-US" altLang="zh-CN" sz="2400" dirty="0" err="1"/>
              <a:t>R</a:t>
            </a:r>
            <a:r>
              <a:rPr lang="en-US" altLang="zh-CN" sz="2400" baseline="-25000" dirty="0" err="1"/>
              <a:t>i</a:t>
            </a:r>
            <a:r>
              <a:rPr lang="zh-CN" altLang="en-US" sz="2400" dirty="0"/>
              <a:t>和</a:t>
            </a:r>
            <a:r>
              <a:rPr lang="en-US" altLang="zh-CN" sz="2400" dirty="0" err="1"/>
              <a:t>R</a:t>
            </a:r>
            <a:r>
              <a:rPr lang="en-US" altLang="zh-CN" sz="2400" baseline="-25000" dirty="0" err="1"/>
              <a:t>j</a:t>
            </a:r>
            <a:r>
              <a:rPr lang="zh-CN" altLang="en-US" sz="2400" dirty="0"/>
              <a:t>在任何包含</a:t>
            </a:r>
            <a:r>
              <a:rPr lang="en-US" altLang="zh-CN" sz="2400" dirty="0"/>
              <a:t>A</a:t>
            </a:r>
            <a:r>
              <a:rPr lang="zh-CN" altLang="en-US" sz="2400" dirty="0"/>
              <a:t>的属性集</a:t>
            </a:r>
            <a:r>
              <a:rPr lang="en-US" altLang="zh-CN" sz="2400" dirty="0"/>
              <a:t>B</a:t>
            </a:r>
            <a:r>
              <a:rPr lang="zh-CN" altLang="en-US" sz="2400" dirty="0"/>
              <a:t>上也站点依赖。</a:t>
            </a:r>
          </a:p>
          <a:p>
            <a:pPr lvl="1" eaLnBrk="1" hangingPunct="1">
              <a:lnSpc>
                <a:spcPct val="120000"/>
              </a:lnSpc>
            </a:pPr>
            <a:r>
              <a:rPr lang="en-US" altLang="zh-CN" sz="2400" dirty="0"/>
              <a:t>2 </a:t>
            </a:r>
            <a:r>
              <a:rPr lang="zh-CN" altLang="en-US" sz="2400" dirty="0"/>
              <a:t>若</a:t>
            </a:r>
            <a:r>
              <a:rPr lang="en-US" altLang="zh-CN" sz="2400" dirty="0" err="1"/>
              <a:t>R</a:t>
            </a:r>
            <a:r>
              <a:rPr lang="en-US" altLang="zh-CN" sz="2400" baseline="-25000" dirty="0" err="1"/>
              <a:t>i</a:t>
            </a:r>
            <a:r>
              <a:rPr lang="zh-CN" altLang="en-US" sz="2400" dirty="0"/>
              <a:t>和</a:t>
            </a:r>
            <a:r>
              <a:rPr lang="en-US" altLang="zh-CN" sz="2400" dirty="0" err="1"/>
              <a:t>R</a:t>
            </a:r>
            <a:r>
              <a:rPr lang="en-US" altLang="zh-CN" sz="2400" baseline="-25000" dirty="0" err="1"/>
              <a:t>j</a:t>
            </a:r>
            <a:r>
              <a:rPr lang="zh-CN" altLang="en-US" sz="2400" dirty="0"/>
              <a:t>在属性</a:t>
            </a:r>
            <a:r>
              <a:rPr lang="en-US" altLang="zh-CN" sz="2400" dirty="0"/>
              <a:t>A</a:t>
            </a:r>
            <a:r>
              <a:rPr lang="zh-CN" altLang="en-US" sz="2400" dirty="0"/>
              <a:t>上站点依赖，另一属性（或属性组）</a:t>
            </a:r>
            <a:r>
              <a:rPr lang="en-US" altLang="zh-CN" sz="2400" dirty="0"/>
              <a:t>B</a:t>
            </a:r>
            <a:r>
              <a:rPr lang="zh-CN" altLang="en-US" sz="2400" dirty="0"/>
              <a:t>函数决定</a:t>
            </a:r>
            <a:r>
              <a:rPr lang="en-US" altLang="zh-CN" sz="2400" dirty="0"/>
              <a:t>A</a:t>
            </a:r>
            <a:r>
              <a:rPr lang="zh-CN" altLang="en-US" sz="2400" dirty="0"/>
              <a:t>，且</a:t>
            </a:r>
            <a:r>
              <a:rPr lang="en-US" altLang="zh-CN" sz="2400" dirty="0"/>
              <a:t>A </a:t>
            </a:r>
            <a:r>
              <a:rPr lang="en-US" altLang="zh-CN" sz="2400" dirty="0">
                <a:sym typeface="Symbol" panose="05050102010706020507" pitchFamily="18" charset="2"/>
              </a:rPr>
              <a:t> </a:t>
            </a:r>
            <a:r>
              <a:rPr lang="zh-CN" altLang="en-US" sz="2400" dirty="0">
                <a:sym typeface="Symbol" panose="05050102010706020507" pitchFamily="18" charset="2"/>
              </a:rPr>
              <a:t>，则</a:t>
            </a:r>
            <a:r>
              <a:rPr lang="en-US" altLang="zh-CN" sz="2400" dirty="0" err="1"/>
              <a:t>R</a:t>
            </a:r>
            <a:r>
              <a:rPr lang="en-US" altLang="zh-CN" sz="2400" baseline="-25000" dirty="0" err="1"/>
              <a:t>i</a:t>
            </a:r>
            <a:r>
              <a:rPr lang="zh-CN" altLang="en-US" sz="2400" dirty="0"/>
              <a:t>和</a:t>
            </a:r>
            <a:r>
              <a:rPr lang="en-US" altLang="zh-CN" sz="2400" dirty="0" err="1"/>
              <a:t>R</a:t>
            </a:r>
            <a:r>
              <a:rPr lang="en-US" altLang="zh-CN" sz="2400" baseline="-25000" dirty="0" err="1"/>
              <a:t>j</a:t>
            </a:r>
            <a:r>
              <a:rPr lang="zh-CN" altLang="en-US" sz="2400" dirty="0"/>
              <a:t>在</a:t>
            </a:r>
            <a:r>
              <a:rPr lang="en-US" altLang="zh-CN" sz="2400" dirty="0"/>
              <a:t>B</a:t>
            </a:r>
            <a:r>
              <a:rPr lang="zh-CN" altLang="en-US" sz="2400" dirty="0"/>
              <a:t>上也站点依赖。</a:t>
            </a:r>
          </a:p>
          <a:p>
            <a:pPr lvl="1" eaLnBrk="1" hangingPunct="1">
              <a:lnSpc>
                <a:spcPct val="120000"/>
              </a:lnSpc>
            </a:pPr>
            <a:r>
              <a:rPr lang="en-US" altLang="zh-CN" sz="2400" dirty="0"/>
              <a:t>3 </a:t>
            </a:r>
            <a:r>
              <a:rPr lang="zh-CN" altLang="en-US" sz="2400" dirty="0"/>
              <a:t>若</a:t>
            </a:r>
            <a:r>
              <a:rPr lang="en-US" altLang="zh-CN" sz="2400" dirty="0" err="1"/>
              <a:t>R</a:t>
            </a:r>
            <a:r>
              <a:rPr lang="en-US" altLang="zh-CN" sz="2400" baseline="-25000" dirty="0" err="1"/>
              <a:t>i</a:t>
            </a:r>
            <a:r>
              <a:rPr lang="zh-CN" altLang="en-US" sz="2400" dirty="0"/>
              <a:t>和</a:t>
            </a:r>
            <a:r>
              <a:rPr lang="en-US" altLang="zh-CN" sz="2400" dirty="0" err="1"/>
              <a:t>R</a:t>
            </a:r>
            <a:r>
              <a:rPr lang="en-US" altLang="zh-CN" sz="2400" baseline="-25000" dirty="0" err="1"/>
              <a:t>j</a:t>
            </a:r>
            <a:r>
              <a:rPr lang="zh-CN" altLang="en-US" sz="2400" dirty="0"/>
              <a:t>在属性</a:t>
            </a:r>
            <a:r>
              <a:rPr lang="en-US" altLang="zh-CN" sz="2400" dirty="0"/>
              <a:t>A</a:t>
            </a:r>
            <a:r>
              <a:rPr lang="zh-CN" altLang="en-US" sz="2400" dirty="0"/>
              <a:t>上站点依赖，且若</a:t>
            </a:r>
            <a:r>
              <a:rPr lang="en-US" altLang="zh-CN" sz="2400" dirty="0" err="1"/>
              <a:t>R</a:t>
            </a:r>
            <a:r>
              <a:rPr lang="en-US" altLang="zh-CN" sz="2400" baseline="-25000" dirty="0" err="1"/>
              <a:t>j</a:t>
            </a:r>
            <a:r>
              <a:rPr lang="zh-CN" altLang="en-US" sz="2400" dirty="0"/>
              <a:t>和</a:t>
            </a:r>
            <a:r>
              <a:rPr lang="en-US" altLang="zh-CN" sz="2400" dirty="0" err="1"/>
              <a:t>R</a:t>
            </a:r>
            <a:r>
              <a:rPr lang="en-US" altLang="zh-CN" sz="2400" baseline="-25000" dirty="0" err="1"/>
              <a:t>k</a:t>
            </a:r>
            <a:r>
              <a:rPr lang="zh-CN" altLang="en-US" sz="2400" dirty="0"/>
              <a:t>在属性</a:t>
            </a:r>
            <a:r>
              <a:rPr lang="en-US" altLang="zh-CN" sz="2400" dirty="0"/>
              <a:t>B</a:t>
            </a:r>
            <a:r>
              <a:rPr lang="zh-CN" altLang="en-US" sz="2400" dirty="0"/>
              <a:t>上站点依赖，则（</a:t>
            </a:r>
            <a:r>
              <a:rPr lang="en-US" altLang="zh-CN" sz="2400" dirty="0" err="1"/>
              <a:t>R</a:t>
            </a:r>
            <a:r>
              <a:rPr lang="en-US" altLang="zh-CN" sz="2400" baseline="-25000" dirty="0" err="1"/>
              <a:t>i</a:t>
            </a:r>
            <a:r>
              <a:rPr lang="en-US" altLang="zh-CN" sz="2400" baseline="-25000" dirty="0"/>
              <a:t> </a:t>
            </a:r>
            <a:r>
              <a:rPr lang="en-US" altLang="en-US" dirty="0"/>
              <a:t>∞</a:t>
            </a:r>
            <a:r>
              <a:rPr lang="en-US" altLang="zh-CN" sz="2400" baseline="-25000" dirty="0"/>
              <a:t> </a:t>
            </a:r>
            <a:r>
              <a:rPr lang="en-US" altLang="zh-CN" sz="2400" baseline="-25000" dirty="0" err="1"/>
              <a:t>A</a:t>
            </a:r>
            <a:r>
              <a:rPr lang="en-US" altLang="zh-CN" sz="2400" dirty="0" err="1"/>
              <a:t>R</a:t>
            </a:r>
            <a:r>
              <a:rPr lang="en-US" altLang="zh-CN" sz="2400" baseline="-25000" dirty="0" err="1"/>
              <a:t>j</a:t>
            </a:r>
            <a:r>
              <a:rPr lang="en-US" altLang="zh-CN" sz="2400" baseline="-25000" dirty="0"/>
              <a:t> </a:t>
            </a:r>
            <a:r>
              <a:rPr lang="en-US" altLang="en-US" dirty="0"/>
              <a:t>∞</a:t>
            </a:r>
            <a:r>
              <a:rPr lang="en-US" altLang="zh-CN" sz="2400" baseline="-25000" dirty="0"/>
              <a:t> B </a:t>
            </a:r>
            <a:r>
              <a:rPr lang="en-US" altLang="zh-CN" sz="2400" dirty="0" err="1"/>
              <a:t>R</a:t>
            </a:r>
            <a:r>
              <a:rPr lang="en-US" altLang="zh-CN" sz="2400" baseline="-25000" dirty="0" err="1"/>
              <a:t>k</a:t>
            </a:r>
            <a:r>
              <a:rPr lang="zh-CN" altLang="en-US" sz="2400" dirty="0"/>
              <a:t>）</a:t>
            </a:r>
            <a:r>
              <a:rPr lang="en-US" altLang="zh-CN" sz="2400" dirty="0"/>
              <a:t>=</a:t>
            </a:r>
            <a:r>
              <a:rPr lang="en-US" altLang="zh-CN" sz="2400" dirty="0">
                <a:sym typeface="+mn-ea"/>
              </a:rPr>
              <a:t>U</a:t>
            </a:r>
            <a:r>
              <a:rPr lang="zh-CN" altLang="en-US" sz="2400" dirty="0"/>
              <a:t>（</a:t>
            </a:r>
            <a:r>
              <a:rPr lang="en-US" altLang="zh-CN" sz="2400" dirty="0" err="1"/>
              <a:t>F</a:t>
            </a:r>
            <a:r>
              <a:rPr lang="en-US" altLang="zh-CN" sz="2400" baseline="-25000" dirty="0" err="1"/>
              <a:t>is</a:t>
            </a:r>
            <a:r>
              <a:rPr lang="en-US" altLang="zh-CN" sz="2400" dirty="0"/>
              <a:t> </a:t>
            </a:r>
            <a:r>
              <a:rPr lang="en-US" altLang="en-US" dirty="0"/>
              <a:t>∞</a:t>
            </a:r>
            <a:r>
              <a:rPr lang="en-US" altLang="zh-CN" sz="2400" dirty="0"/>
              <a:t> </a:t>
            </a:r>
            <a:r>
              <a:rPr lang="en-US" altLang="zh-CN" sz="2400" baseline="-25000" dirty="0"/>
              <a:t>A</a:t>
            </a:r>
            <a:r>
              <a:rPr lang="en-US" altLang="zh-CN" sz="2400" dirty="0"/>
              <a:t> </a:t>
            </a:r>
            <a:r>
              <a:rPr lang="en-US" altLang="zh-CN" sz="2400" dirty="0" err="1"/>
              <a:t>F</a:t>
            </a:r>
            <a:r>
              <a:rPr lang="en-US" altLang="zh-CN" sz="2400" baseline="-25000" dirty="0" err="1"/>
              <a:t>js</a:t>
            </a:r>
            <a:r>
              <a:rPr lang="en-US" altLang="zh-CN" sz="2400" dirty="0"/>
              <a:t> </a:t>
            </a:r>
            <a:r>
              <a:rPr lang="en-US" altLang="en-US" dirty="0"/>
              <a:t>∞</a:t>
            </a:r>
            <a:r>
              <a:rPr lang="en-US" altLang="zh-CN" sz="2400" dirty="0"/>
              <a:t> </a:t>
            </a:r>
            <a:r>
              <a:rPr lang="en-US" altLang="zh-CN" sz="2400" baseline="-25000" dirty="0"/>
              <a:t>B</a:t>
            </a:r>
            <a:r>
              <a:rPr lang="en-US" altLang="zh-CN" sz="2400" dirty="0"/>
              <a:t> </a:t>
            </a:r>
            <a:r>
              <a:rPr lang="en-US" altLang="zh-CN" sz="2400" dirty="0" err="1"/>
              <a:t>F</a:t>
            </a:r>
            <a:r>
              <a:rPr lang="en-US" altLang="zh-CN" sz="2400" baseline="-25000" dirty="0" err="1"/>
              <a:t>ks</a:t>
            </a:r>
            <a:r>
              <a:rPr lang="en-US" altLang="zh-CN" sz="2400" dirty="0"/>
              <a:t>)</a:t>
            </a:r>
            <a:r>
              <a:rPr lang="zh-CN" altLang="en-US" sz="2400" dirty="0"/>
              <a:t>；查询</a:t>
            </a:r>
            <a:r>
              <a:rPr lang="en-US" altLang="zh-CN" sz="2400" dirty="0" err="1"/>
              <a:t>R</a:t>
            </a:r>
            <a:r>
              <a:rPr lang="en-US" altLang="zh-CN" sz="2400" baseline="-25000" dirty="0" err="1"/>
              <a:t>i</a:t>
            </a:r>
            <a:r>
              <a:rPr lang="en-US" altLang="zh-CN" sz="2400" baseline="-25000" dirty="0"/>
              <a:t> </a:t>
            </a:r>
            <a:r>
              <a:rPr lang="en-US" altLang="en-US" dirty="0"/>
              <a:t>∞</a:t>
            </a:r>
            <a:r>
              <a:rPr lang="en-US" altLang="zh-CN" sz="2400" baseline="-25000" dirty="0"/>
              <a:t> A</a:t>
            </a:r>
            <a:r>
              <a:rPr lang="en-US" altLang="zh-CN" sz="2400" dirty="0"/>
              <a:t> </a:t>
            </a:r>
            <a:r>
              <a:rPr lang="en-US" altLang="zh-CN" sz="2400" dirty="0" err="1"/>
              <a:t>R</a:t>
            </a:r>
            <a:r>
              <a:rPr lang="en-US" altLang="zh-CN" sz="2400" baseline="-25000" dirty="0" err="1"/>
              <a:t>j</a:t>
            </a:r>
            <a:r>
              <a:rPr lang="en-US" altLang="zh-CN" sz="2400" baseline="-25000" dirty="0"/>
              <a:t>  </a:t>
            </a:r>
            <a:r>
              <a:rPr lang="en-US" altLang="en-US" dirty="0"/>
              <a:t>∞</a:t>
            </a:r>
            <a:r>
              <a:rPr lang="en-US" altLang="zh-CN" sz="2400" baseline="-25000" dirty="0"/>
              <a:t> B </a:t>
            </a:r>
            <a:r>
              <a:rPr lang="en-US" altLang="zh-CN" sz="2400" dirty="0" err="1"/>
              <a:t>R</a:t>
            </a:r>
            <a:r>
              <a:rPr lang="en-US" altLang="zh-CN" sz="2400" baseline="-25000" dirty="0" err="1"/>
              <a:t>k</a:t>
            </a:r>
            <a:r>
              <a:rPr lang="zh-CN" altLang="en-US" sz="2400" dirty="0"/>
              <a:t>的连接操作能够以无数据传输的方式处理。</a:t>
            </a:r>
            <a:r>
              <a:rPr lang="zh-CN" altLang="en-US" sz="1800" dirty="0"/>
              <a:t>  </a:t>
            </a:r>
          </a:p>
        </p:txBody>
      </p:sp>
      <p:grpSp>
        <p:nvGrpSpPr>
          <p:cNvPr id="75779" name="Group 11"/>
          <p:cNvGrpSpPr/>
          <p:nvPr/>
        </p:nvGrpSpPr>
        <p:grpSpPr>
          <a:xfrm>
            <a:off x="34925" y="44450"/>
            <a:ext cx="6121400" cy="960438"/>
            <a:chOff x="113" y="119"/>
            <a:chExt cx="3856" cy="605"/>
          </a:xfrm>
        </p:grpSpPr>
        <p:sp>
          <p:nvSpPr>
            <p:cNvPr id="75780" name="Text Box 12"/>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利用站点依赖信息的算法</a:t>
              </a:r>
            </a:p>
          </p:txBody>
        </p:sp>
        <p:sp>
          <p:nvSpPr>
            <p:cNvPr id="75781" name="Line 13"/>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75782" name="Text Box 14"/>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75783" name="Line 15"/>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idx="1"/>
          </p:nvPr>
        </p:nvSpPr>
        <p:spPr>
          <a:xfrm>
            <a:off x="323850" y="1125538"/>
            <a:ext cx="8640763" cy="5543550"/>
          </a:xfrm>
        </p:spPr>
        <p:txBody>
          <a:bodyPr vert="horz" wrap="square" lIns="91440" tIns="45720" rIns="91440" bIns="45720" anchor="t"/>
          <a:lstStyle/>
          <a:p>
            <a:pPr eaLnBrk="1" hangingPunct="1">
              <a:lnSpc>
                <a:spcPct val="90000"/>
              </a:lnSpc>
            </a:pPr>
            <a:r>
              <a:rPr lang="zh-CN" altLang="en-US" sz="2400" dirty="0"/>
              <a:t>算法描述</a:t>
            </a:r>
          </a:p>
          <a:p>
            <a:pPr lvl="1" eaLnBrk="1" hangingPunct="1">
              <a:lnSpc>
                <a:spcPct val="90000"/>
              </a:lnSpc>
            </a:pPr>
            <a:r>
              <a:rPr lang="en-US" altLang="zh-CN" sz="2000" err="1"/>
              <a:t>Placement_Dependency</a:t>
            </a:r>
            <a:r>
              <a:rPr lang="en-US" altLang="zh-CN" sz="2000"/>
              <a:t> (Q, P, S)</a:t>
            </a:r>
            <a:r>
              <a:rPr lang="zh-CN" altLang="en-US" sz="2000" dirty="0"/>
              <a:t>，其中：</a:t>
            </a:r>
          </a:p>
          <a:p>
            <a:pPr lvl="2" eaLnBrk="1" hangingPunct="1">
              <a:lnSpc>
                <a:spcPct val="90000"/>
              </a:lnSpc>
            </a:pPr>
            <a:r>
              <a:rPr lang="en-US" altLang="zh-CN" sz="1800"/>
              <a:t>R={R1,R2,R3,…,</a:t>
            </a:r>
            <a:r>
              <a:rPr lang="en-US" altLang="zh-CN" sz="1800" err="1"/>
              <a:t>Rn</a:t>
            </a:r>
            <a:r>
              <a:rPr lang="en-US" altLang="zh-CN" sz="1800"/>
              <a:t>}</a:t>
            </a:r>
            <a:r>
              <a:rPr lang="zh-CN" altLang="en-US" sz="1800" dirty="0"/>
              <a:t>是查询</a:t>
            </a:r>
            <a:r>
              <a:rPr lang="en-US" altLang="zh-CN" sz="1800"/>
              <a:t>Q</a:t>
            </a:r>
            <a:r>
              <a:rPr lang="zh-CN" altLang="en-US" sz="1800" dirty="0"/>
              <a:t>引用的一组关系</a:t>
            </a:r>
          </a:p>
          <a:p>
            <a:pPr lvl="2" eaLnBrk="1" hangingPunct="1">
              <a:lnSpc>
                <a:spcPct val="90000"/>
              </a:lnSpc>
            </a:pPr>
            <a:r>
              <a:rPr lang="en-US" altLang="zh-CN" sz="1800"/>
              <a:t>P</a:t>
            </a:r>
            <a:r>
              <a:rPr lang="zh-CN" altLang="en-US" sz="1800" dirty="0"/>
              <a:t>是站点依赖信息</a:t>
            </a:r>
          </a:p>
          <a:p>
            <a:pPr lvl="2" eaLnBrk="1" hangingPunct="1">
              <a:lnSpc>
                <a:spcPct val="90000"/>
              </a:lnSpc>
            </a:pPr>
            <a:r>
              <a:rPr lang="en-US" altLang="zh-CN" sz="1800"/>
              <a:t>S</a:t>
            </a:r>
            <a:r>
              <a:rPr lang="zh-CN" altLang="en-US" sz="1800" dirty="0"/>
              <a:t>是一个连接操作可以无数据传输的执行的最大关系集合</a:t>
            </a:r>
          </a:p>
          <a:p>
            <a:pPr lvl="2" eaLnBrk="1" hangingPunct="1">
              <a:lnSpc>
                <a:spcPct val="90000"/>
              </a:lnSpc>
            </a:pPr>
            <a:r>
              <a:rPr lang="zh-CN" altLang="en-US" sz="1800" dirty="0"/>
              <a:t>开始时</a:t>
            </a:r>
            <a:r>
              <a:rPr lang="en-US" altLang="zh-CN" sz="1800"/>
              <a:t>S</a:t>
            </a:r>
            <a:r>
              <a:rPr lang="zh-CN" altLang="en-US" sz="1800" dirty="0"/>
              <a:t>是空集。算法结束时，</a:t>
            </a:r>
            <a:r>
              <a:rPr lang="zh-CN" altLang="en-US" sz="1800" b="1" dirty="0">
                <a:solidFill>
                  <a:srgbClr val="FF0000"/>
                </a:solidFill>
              </a:rPr>
              <a:t>若</a:t>
            </a:r>
            <a:r>
              <a:rPr lang="en-US" altLang="zh-CN" sz="1800" b="1">
                <a:solidFill>
                  <a:srgbClr val="FF0000"/>
                </a:solidFill>
              </a:rPr>
              <a:t>S=R,</a:t>
            </a:r>
            <a:r>
              <a:rPr lang="zh-CN" altLang="en-US" sz="1800" b="1" dirty="0">
                <a:solidFill>
                  <a:srgbClr val="FF0000"/>
                </a:solidFill>
              </a:rPr>
              <a:t>则</a:t>
            </a:r>
            <a:r>
              <a:rPr lang="en-US" altLang="zh-CN" sz="1800" b="1">
                <a:solidFill>
                  <a:srgbClr val="FF0000"/>
                </a:solidFill>
              </a:rPr>
              <a:t>Q</a:t>
            </a:r>
            <a:r>
              <a:rPr lang="zh-CN" altLang="en-US" sz="1800" b="1" dirty="0">
                <a:solidFill>
                  <a:srgbClr val="FF0000"/>
                </a:solidFill>
              </a:rPr>
              <a:t>可以无数据传输执行</a:t>
            </a:r>
          </a:p>
          <a:p>
            <a:pPr lvl="1" eaLnBrk="1" hangingPunct="1">
              <a:lnSpc>
                <a:spcPct val="120000"/>
              </a:lnSpc>
            </a:pPr>
            <a:r>
              <a:rPr lang="zh-CN" altLang="en-US" sz="2000" dirty="0"/>
              <a:t>算法步骤</a:t>
            </a:r>
          </a:p>
          <a:p>
            <a:pPr lvl="2" eaLnBrk="1" hangingPunct="1">
              <a:lnSpc>
                <a:spcPct val="120000"/>
              </a:lnSpc>
            </a:pPr>
            <a:r>
              <a:rPr lang="zh-CN" altLang="en-US" sz="1800" dirty="0"/>
              <a:t>初始化</a:t>
            </a:r>
            <a:r>
              <a:rPr lang="en-US" altLang="zh-CN" sz="1800"/>
              <a:t>S= </a:t>
            </a:r>
            <a:r>
              <a:rPr lang="en-US" altLang="zh-CN" sz="1800">
                <a:sym typeface="Symbol" panose="05050102010706020507" pitchFamily="18" charset="2"/>
              </a:rPr>
              <a:t></a:t>
            </a:r>
            <a:r>
              <a:rPr lang="zh-CN" altLang="en-US" sz="1800" dirty="0">
                <a:sym typeface="Symbol" panose="05050102010706020507" pitchFamily="18" charset="2"/>
              </a:rPr>
              <a:t>，</a:t>
            </a:r>
            <a:r>
              <a:rPr lang="zh-CN" altLang="en-US" sz="1400" dirty="0"/>
              <a:t> </a:t>
            </a:r>
            <a:r>
              <a:rPr lang="en-US" altLang="zh-CN" sz="1800"/>
              <a:t>R={R1,R2,R3,…,</a:t>
            </a:r>
            <a:r>
              <a:rPr lang="en-US" altLang="zh-CN" sz="1800" err="1"/>
              <a:t>Rn</a:t>
            </a:r>
            <a:r>
              <a:rPr lang="en-US" altLang="zh-CN" sz="1800"/>
              <a:t>}</a:t>
            </a:r>
          </a:p>
          <a:p>
            <a:pPr lvl="2" eaLnBrk="1" hangingPunct="1">
              <a:lnSpc>
                <a:spcPct val="120000"/>
              </a:lnSpc>
            </a:pPr>
            <a:r>
              <a:rPr lang="zh-CN" altLang="en-US" sz="1800" dirty="0"/>
              <a:t>若能找到一对关系</a:t>
            </a:r>
            <a:r>
              <a:rPr lang="en-US" altLang="zh-CN" sz="1800" err="1"/>
              <a:t>R</a:t>
            </a:r>
            <a:r>
              <a:rPr lang="en-US" altLang="zh-CN" sz="1800" baseline="-25000" err="1"/>
              <a:t>i</a:t>
            </a:r>
            <a:r>
              <a:rPr lang="zh-CN" altLang="en-US" sz="1800" dirty="0"/>
              <a:t>和</a:t>
            </a:r>
            <a:r>
              <a:rPr lang="en-US" altLang="zh-CN" sz="1800" err="1"/>
              <a:t>R</a:t>
            </a:r>
            <a:r>
              <a:rPr lang="en-US" altLang="zh-CN" sz="1800" baseline="-25000" err="1"/>
              <a:t>j</a:t>
            </a:r>
            <a:r>
              <a:rPr lang="zh-CN" altLang="en-US" sz="1800" dirty="0"/>
              <a:t>在属性</a:t>
            </a:r>
            <a:r>
              <a:rPr lang="en-US" altLang="zh-CN" sz="1800"/>
              <a:t>A</a:t>
            </a:r>
            <a:r>
              <a:rPr lang="zh-CN" altLang="en-US" sz="1800" dirty="0"/>
              <a:t>上站点依赖，且</a:t>
            </a:r>
            <a:r>
              <a:rPr lang="en-US" altLang="zh-CN" sz="1800" err="1"/>
              <a:t>R</a:t>
            </a:r>
            <a:r>
              <a:rPr lang="en-US" altLang="zh-CN" sz="1800" baseline="-25000" err="1"/>
              <a:t>i</a:t>
            </a:r>
            <a:r>
              <a:rPr lang="en-US" altLang="zh-CN" sz="1800" baseline="-25000"/>
              <a:t> </a:t>
            </a:r>
            <a:r>
              <a:rPr lang="en-US" altLang="en-US" sz="2000"/>
              <a:t>∞</a:t>
            </a:r>
            <a:r>
              <a:rPr lang="en-US" altLang="zh-CN" sz="1800" baseline="-25000"/>
              <a:t> </a:t>
            </a:r>
            <a:r>
              <a:rPr lang="en-US" altLang="zh-CN" sz="1800" baseline="-25000" err="1"/>
              <a:t>C</a:t>
            </a:r>
            <a:r>
              <a:rPr lang="en-US" altLang="zh-CN" sz="1800" err="1"/>
              <a:t>R</a:t>
            </a:r>
            <a:r>
              <a:rPr lang="en-US" altLang="zh-CN" sz="1800" baseline="-25000" err="1"/>
              <a:t>j</a:t>
            </a:r>
            <a:r>
              <a:rPr lang="en-US" altLang="zh-CN" sz="1800" baseline="-25000"/>
              <a:t> </a:t>
            </a:r>
            <a:r>
              <a:rPr lang="zh-CN" altLang="en-US" sz="1800" dirty="0"/>
              <a:t>包含在</a:t>
            </a:r>
            <a:r>
              <a:rPr lang="en-US" altLang="zh-CN" sz="1800"/>
              <a:t>Q</a:t>
            </a:r>
            <a:r>
              <a:rPr lang="zh-CN" altLang="en-US" sz="1800" dirty="0"/>
              <a:t>中，其中</a:t>
            </a:r>
            <a:r>
              <a:rPr lang="en-US" altLang="zh-CN" sz="1800"/>
              <a:t>C</a:t>
            </a:r>
            <a:r>
              <a:rPr lang="zh-CN" altLang="en-US" sz="1800" dirty="0"/>
              <a:t>包含</a:t>
            </a:r>
            <a:r>
              <a:rPr lang="en-US" altLang="zh-CN" sz="1800"/>
              <a:t>A,</a:t>
            </a:r>
            <a:r>
              <a:rPr lang="zh-CN" altLang="en-US" sz="1800" dirty="0"/>
              <a:t>那么把</a:t>
            </a:r>
            <a:r>
              <a:rPr lang="en-US" altLang="zh-CN" sz="1800" err="1"/>
              <a:t>R</a:t>
            </a:r>
            <a:r>
              <a:rPr lang="en-US" altLang="zh-CN" sz="1800" baseline="-25000" err="1"/>
              <a:t>i</a:t>
            </a:r>
            <a:r>
              <a:rPr lang="zh-CN" altLang="en-US" sz="1800" dirty="0"/>
              <a:t>和</a:t>
            </a:r>
            <a:r>
              <a:rPr lang="en-US" altLang="zh-CN" sz="1800" err="1"/>
              <a:t>R</a:t>
            </a:r>
            <a:r>
              <a:rPr lang="en-US" altLang="zh-CN" sz="1800" baseline="-25000" err="1"/>
              <a:t>j</a:t>
            </a:r>
            <a:r>
              <a:rPr lang="zh-CN" altLang="en-US" sz="1800" dirty="0"/>
              <a:t>放到</a:t>
            </a:r>
            <a:r>
              <a:rPr lang="en-US" altLang="zh-CN" sz="1800"/>
              <a:t>S</a:t>
            </a:r>
            <a:r>
              <a:rPr lang="zh-CN" altLang="en-US" sz="1800" dirty="0"/>
              <a:t>中，否则算法终止，返回空集</a:t>
            </a:r>
            <a:r>
              <a:rPr lang="en-US" altLang="zh-CN" sz="1800"/>
              <a:t>S</a:t>
            </a:r>
            <a:r>
              <a:rPr lang="zh-CN" altLang="en-US" sz="1800" dirty="0"/>
              <a:t>。</a:t>
            </a:r>
          </a:p>
          <a:p>
            <a:pPr lvl="2" eaLnBrk="1" hangingPunct="1">
              <a:lnSpc>
                <a:spcPct val="120000"/>
              </a:lnSpc>
            </a:pPr>
            <a:r>
              <a:rPr lang="zh-CN" altLang="en-US" sz="1800" dirty="0"/>
              <a:t>只要存在</a:t>
            </a:r>
            <a:r>
              <a:rPr lang="en-US" altLang="zh-CN" sz="1800"/>
              <a:t>R</a:t>
            </a:r>
            <a:r>
              <a:rPr lang="zh-CN" altLang="en-US" sz="1800" dirty="0"/>
              <a:t>中而不在</a:t>
            </a:r>
            <a:r>
              <a:rPr lang="en-US" altLang="zh-CN" sz="1800"/>
              <a:t>S</a:t>
            </a:r>
            <a:r>
              <a:rPr lang="zh-CN" altLang="en-US" sz="1800" dirty="0"/>
              <a:t>中的关系</a:t>
            </a:r>
            <a:r>
              <a:rPr lang="en-US" altLang="zh-CN" sz="1800" err="1"/>
              <a:t>R</a:t>
            </a:r>
            <a:r>
              <a:rPr lang="en-US" altLang="zh-CN" sz="1800" baseline="-25000" err="1"/>
              <a:t>k</a:t>
            </a:r>
            <a:r>
              <a:rPr lang="zh-CN" altLang="en-US" sz="1800" dirty="0"/>
              <a:t>满足下面的特性，就把其放入</a:t>
            </a:r>
            <a:r>
              <a:rPr lang="en-US" altLang="zh-CN" sz="1800"/>
              <a:t>S</a:t>
            </a:r>
            <a:r>
              <a:rPr lang="zh-CN" altLang="en-US" sz="1800" dirty="0"/>
              <a:t>中：有</a:t>
            </a:r>
            <a:r>
              <a:rPr lang="en-US" altLang="zh-CN" sz="1800"/>
              <a:t>S</a:t>
            </a:r>
            <a:r>
              <a:rPr lang="zh-CN" altLang="en-US" sz="1800" dirty="0"/>
              <a:t>中的关系比如</a:t>
            </a:r>
            <a:r>
              <a:rPr lang="en-US" altLang="zh-CN" sz="1800" err="1"/>
              <a:t>R</a:t>
            </a:r>
            <a:r>
              <a:rPr lang="en-US" altLang="zh-CN" sz="1800" baseline="-25000" err="1"/>
              <a:t>j</a:t>
            </a:r>
            <a:r>
              <a:rPr lang="en-US" altLang="zh-CN" sz="1800" baseline="-25000"/>
              <a:t> </a:t>
            </a:r>
            <a:r>
              <a:rPr lang="zh-CN" altLang="en-US" sz="1800" dirty="0"/>
              <a:t>，与</a:t>
            </a:r>
            <a:r>
              <a:rPr lang="en-US" altLang="zh-CN" sz="1800" err="1"/>
              <a:t>R</a:t>
            </a:r>
            <a:r>
              <a:rPr lang="en-US" altLang="zh-CN" sz="1800" baseline="-25000" err="1"/>
              <a:t>k</a:t>
            </a:r>
            <a:r>
              <a:rPr lang="zh-CN" altLang="en-US" sz="1800" dirty="0"/>
              <a:t>在属性</a:t>
            </a:r>
            <a:r>
              <a:rPr lang="en-US" altLang="zh-CN" sz="1800"/>
              <a:t>B</a:t>
            </a:r>
            <a:r>
              <a:rPr lang="zh-CN" altLang="en-US" sz="1800" dirty="0"/>
              <a:t>上有站点依赖关系，且</a:t>
            </a:r>
            <a:r>
              <a:rPr lang="en-US" altLang="zh-CN" sz="1800" err="1"/>
              <a:t>R</a:t>
            </a:r>
            <a:r>
              <a:rPr lang="en-US" altLang="zh-CN" sz="1800" baseline="-25000" err="1"/>
              <a:t>j</a:t>
            </a:r>
            <a:r>
              <a:rPr lang="en-US" altLang="zh-CN" sz="1800" baseline="-25000"/>
              <a:t> </a:t>
            </a:r>
            <a:r>
              <a:rPr lang="en-US" altLang="en-US" sz="2000"/>
              <a:t>∞</a:t>
            </a:r>
            <a:r>
              <a:rPr lang="en-US" altLang="zh-CN" sz="1800" baseline="-25000"/>
              <a:t> </a:t>
            </a:r>
            <a:r>
              <a:rPr lang="en-US" altLang="zh-CN" sz="1800" baseline="-25000" err="1"/>
              <a:t>B</a:t>
            </a:r>
            <a:r>
              <a:rPr lang="en-US" altLang="zh-CN" sz="1800" err="1"/>
              <a:t>R</a:t>
            </a:r>
            <a:r>
              <a:rPr lang="en-US" altLang="zh-CN" sz="1800" baseline="-25000" err="1"/>
              <a:t>k</a:t>
            </a:r>
            <a:r>
              <a:rPr lang="zh-CN" altLang="en-US" sz="1800" dirty="0"/>
              <a:t>在</a:t>
            </a:r>
            <a:r>
              <a:rPr lang="en-US" altLang="zh-CN" sz="1800"/>
              <a:t>Q</a:t>
            </a:r>
            <a:r>
              <a:rPr lang="zh-CN" altLang="en-US" sz="1800" dirty="0"/>
              <a:t>中或者可以由</a:t>
            </a:r>
            <a:r>
              <a:rPr lang="en-US" altLang="zh-CN" sz="1800"/>
              <a:t>Q</a:t>
            </a:r>
            <a:r>
              <a:rPr lang="zh-CN" altLang="en-US" sz="1800" dirty="0"/>
              <a:t>导出，根据推论</a:t>
            </a:r>
            <a:r>
              <a:rPr lang="en-US" altLang="zh-CN" sz="1800"/>
              <a:t>3</a:t>
            </a:r>
            <a:r>
              <a:rPr lang="zh-CN" altLang="en-US" sz="1800" dirty="0"/>
              <a:t>，则</a:t>
            </a:r>
            <a:r>
              <a:rPr lang="en-US" altLang="zh-CN" sz="1800" err="1"/>
              <a:t>R</a:t>
            </a:r>
            <a:r>
              <a:rPr lang="en-US" altLang="zh-CN" sz="1800" baseline="-25000" err="1"/>
              <a:t>k</a:t>
            </a:r>
            <a:r>
              <a:rPr lang="zh-CN" altLang="en-US" sz="1800" dirty="0"/>
              <a:t>可被包含在</a:t>
            </a:r>
            <a:r>
              <a:rPr lang="en-US" altLang="zh-CN" sz="1800"/>
              <a:t>S</a:t>
            </a:r>
            <a:r>
              <a:rPr lang="zh-CN" altLang="en-US" sz="1800" dirty="0"/>
              <a:t>中。</a:t>
            </a:r>
          </a:p>
          <a:p>
            <a:pPr lvl="2" eaLnBrk="1" hangingPunct="1">
              <a:lnSpc>
                <a:spcPct val="120000"/>
              </a:lnSpc>
            </a:pPr>
            <a:endParaRPr lang="zh-CN" altLang="en-US" sz="1800" dirty="0"/>
          </a:p>
          <a:p>
            <a:pPr lvl="2" eaLnBrk="1" hangingPunct="1">
              <a:lnSpc>
                <a:spcPct val="120000"/>
              </a:lnSpc>
            </a:pPr>
            <a:endParaRPr lang="en-US" altLang="zh-CN" sz="1800"/>
          </a:p>
        </p:txBody>
      </p:sp>
      <p:grpSp>
        <p:nvGrpSpPr>
          <p:cNvPr id="76803" name="Group 3"/>
          <p:cNvGrpSpPr/>
          <p:nvPr/>
        </p:nvGrpSpPr>
        <p:grpSpPr>
          <a:xfrm>
            <a:off x="34925" y="44450"/>
            <a:ext cx="6121400" cy="960438"/>
            <a:chOff x="113" y="119"/>
            <a:chExt cx="3856" cy="605"/>
          </a:xfrm>
        </p:grpSpPr>
        <p:sp>
          <p:nvSpPr>
            <p:cNvPr id="76804"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6.2</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利用站点依赖信息的算法</a:t>
              </a:r>
            </a:p>
          </p:txBody>
        </p:sp>
        <p:sp>
          <p:nvSpPr>
            <p:cNvPr id="76805"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76806" name="Text Box 6"/>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76807" name="Line 7"/>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2"/>
          <p:cNvGrpSpPr/>
          <p:nvPr/>
        </p:nvGrpSpPr>
        <p:grpSpPr>
          <a:xfrm>
            <a:off x="34925" y="44450"/>
            <a:ext cx="6121400" cy="960438"/>
            <a:chOff x="113" y="119"/>
            <a:chExt cx="3856" cy="605"/>
          </a:xfrm>
        </p:grpSpPr>
        <p:sp>
          <p:nvSpPr>
            <p:cNvPr id="77841" name="Text Box 3"/>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分片和复制算法</a:t>
              </a:r>
            </a:p>
          </p:txBody>
        </p:sp>
        <p:sp>
          <p:nvSpPr>
            <p:cNvPr id="77842" name="Line 4"/>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77843" name="Text Box 5"/>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77844" name="Line 6"/>
            <p:cNvSpPr/>
            <p:nvPr/>
          </p:nvSpPr>
          <p:spPr>
            <a:xfrm>
              <a:off x="158" y="391"/>
              <a:ext cx="3675" cy="0"/>
            </a:xfrm>
            <a:prstGeom prst="line">
              <a:avLst/>
            </a:prstGeom>
            <a:ln w="19050" cap="flat" cmpd="sng">
              <a:solidFill>
                <a:srgbClr val="FF9900"/>
              </a:solidFill>
              <a:prstDash val="solid"/>
              <a:headEnd type="none" w="med" len="med"/>
              <a:tailEnd type="none" w="med" len="med"/>
            </a:ln>
          </p:spPr>
        </p:sp>
      </p:grpSp>
      <p:grpSp>
        <p:nvGrpSpPr>
          <p:cNvPr id="77827" name="Group 27"/>
          <p:cNvGrpSpPr/>
          <p:nvPr/>
        </p:nvGrpSpPr>
        <p:grpSpPr>
          <a:xfrm>
            <a:off x="603250" y="1700213"/>
            <a:ext cx="8001000" cy="4968875"/>
            <a:chOff x="380" y="1071"/>
            <a:chExt cx="5040" cy="3130"/>
          </a:xfrm>
        </p:grpSpPr>
        <p:grpSp>
          <p:nvGrpSpPr>
            <p:cNvPr id="77828" name="Group 7"/>
            <p:cNvGrpSpPr/>
            <p:nvPr/>
          </p:nvGrpSpPr>
          <p:grpSpPr>
            <a:xfrm>
              <a:off x="380" y="1071"/>
              <a:ext cx="5040" cy="2832"/>
              <a:chOff x="384" y="480"/>
              <a:chExt cx="5040" cy="2832"/>
            </a:xfrm>
          </p:grpSpPr>
          <p:sp>
            <p:nvSpPr>
              <p:cNvPr id="77830" name="Rectangle 8"/>
              <p:cNvSpPr/>
              <p:nvPr/>
            </p:nvSpPr>
            <p:spPr>
              <a:xfrm>
                <a:off x="384" y="480"/>
                <a:ext cx="5040" cy="2832"/>
              </a:xfrm>
              <a:prstGeom prst="rect">
                <a:avLst/>
              </a:prstGeom>
              <a:noFill/>
              <a:ln w="9525" cap="flat" cmpd="sng">
                <a:solidFill>
                  <a:schemeClr val="bg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77831" name="Line 9"/>
              <p:cNvSpPr/>
              <p:nvPr/>
            </p:nvSpPr>
            <p:spPr>
              <a:xfrm>
                <a:off x="1536" y="480"/>
                <a:ext cx="0" cy="2832"/>
              </a:xfrm>
              <a:prstGeom prst="line">
                <a:avLst/>
              </a:prstGeom>
              <a:ln w="9525" cap="flat" cmpd="sng">
                <a:solidFill>
                  <a:schemeClr val="bg1"/>
                </a:solidFill>
                <a:prstDash val="solid"/>
                <a:headEnd type="none" w="med" len="med"/>
                <a:tailEnd type="none" w="med" len="med"/>
              </a:ln>
            </p:spPr>
          </p:sp>
          <p:sp>
            <p:nvSpPr>
              <p:cNvPr id="77832" name="Line 10"/>
              <p:cNvSpPr/>
              <p:nvPr/>
            </p:nvSpPr>
            <p:spPr>
              <a:xfrm>
                <a:off x="384" y="1440"/>
                <a:ext cx="5040" cy="0"/>
              </a:xfrm>
              <a:prstGeom prst="line">
                <a:avLst/>
              </a:prstGeom>
              <a:ln w="9525" cap="flat" cmpd="sng">
                <a:solidFill>
                  <a:schemeClr val="bg1"/>
                </a:solidFill>
                <a:prstDash val="solid"/>
                <a:headEnd type="none" w="med" len="med"/>
                <a:tailEnd type="none" w="med" len="med"/>
              </a:ln>
            </p:spPr>
          </p:sp>
          <p:sp>
            <p:nvSpPr>
              <p:cNvPr id="77833" name="Line 11"/>
              <p:cNvSpPr/>
              <p:nvPr/>
            </p:nvSpPr>
            <p:spPr>
              <a:xfrm>
                <a:off x="1536" y="960"/>
                <a:ext cx="3888" cy="0"/>
              </a:xfrm>
              <a:prstGeom prst="line">
                <a:avLst/>
              </a:prstGeom>
              <a:ln w="9525">
                <a:noFill/>
              </a:ln>
            </p:spPr>
          </p:sp>
          <p:sp>
            <p:nvSpPr>
              <p:cNvPr id="77834" name="Line 12"/>
              <p:cNvSpPr/>
              <p:nvPr/>
            </p:nvSpPr>
            <p:spPr>
              <a:xfrm>
                <a:off x="960" y="1440"/>
                <a:ext cx="0" cy="1872"/>
              </a:xfrm>
              <a:prstGeom prst="line">
                <a:avLst/>
              </a:prstGeom>
              <a:ln w="9525" cap="flat" cmpd="sng">
                <a:solidFill>
                  <a:schemeClr val="bg1"/>
                </a:solidFill>
                <a:prstDash val="solid"/>
                <a:headEnd type="none" w="med" len="med"/>
                <a:tailEnd type="none" w="med" len="med"/>
              </a:ln>
            </p:spPr>
          </p:sp>
          <p:sp>
            <p:nvSpPr>
              <p:cNvPr id="77835" name="Line 13"/>
              <p:cNvSpPr/>
              <p:nvPr/>
            </p:nvSpPr>
            <p:spPr>
              <a:xfrm>
                <a:off x="960" y="2400"/>
                <a:ext cx="4464" cy="0"/>
              </a:xfrm>
              <a:prstGeom prst="line">
                <a:avLst/>
              </a:prstGeom>
              <a:ln w="9525" cap="flat" cmpd="sng">
                <a:solidFill>
                  <a:schemeClr val="bg1"/>
                </a:solidFill>
                <a:prstDash val="solid"/>
                <a:headEnd type="none" w="med" len="med"/>
                <a:tailEnd type="none" w="med" len="med"/>
              </a:ln>
            </p:spPr>
          </p:sp>
          <p:sp>
            <p:nvSpPr>
              <p:cNvPr id="77836" name="Line 14"/>
              <p:cNvSpPr/>
              <p:nvPr/>
            </p:nvSpPr>
            <p:spPr>
              <a:xfrm>
                <a:off x="3408" y="960"/>
                <a:ext cx="0" cy="2352"/>
              </a:xfrm>
              <a:prstGeom prst="line">
                <a:avLst/>
              </a:prstGeom>
              <a:ln w="9525" cap="flat" cmpd="sng">
                <a:solidFill>
                  <a:schemeClr val="bg1"/>
                </a:solidFill>
                <a:prstDash val="solid"/>
                <a:headEnd type="none" w="med" len="med"/>
                <a:tailEnd type="none" w="med" len="med"/>
              </a:ln>
            </p:spPr>
          </p:sp>
          <p:sp>
            <p:nvSpPr>
              <p:cNvPr id="77837" name="Text Box 15"/>
              <p:cNvSpPr txBox="1"/>
              <p:nvPr/>
            </p:nvSpPr>
            <p:spPr>
              <a:xfrm>
                <a:off x="1536" y="480"/>
                <a:ext cx="3888" cy="333"/>
              </a:xfrm>
              <a:prstGeom prst="rect">
                <a:avLst/>
              </a:prstGeom>
              <a:noFill/>
              <a:ln w="9525" cap="flat" cmpd="sng">
                <a:solidFill>
                  <a:schemeClr val="bg1"/>
                </a:solidFill>
                <a:prstDash val="solid"/>
                <a:miter/>
                <a:headEnd type="none" w="med" len="med"/>
                <a:tailEnd type="none" w="med" len="med"/>
              </a:ln>
            </p:spPr>
            <p:txBody>
              <a:bodyPr>
                <a:spAutoFit/>
              </a:bodyPr>
              <a:lstStyle/>
              <a:p>
                <a:pPr lvl="0" eaLnBrk="1" hangingPunct="1">
                  <a:spcBef>
                    <a:spcPct val="50000"/>
                  </a:spcBef>
                </a:pPr>
                <a:r>
                  <a:rPr lang="en-US" altLang="zh-CN" sz="280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站                      点</a:t>
                </a:r>
              </a:p>
            </p:txBody>
          </p:sp>
          <p:sp>
            <p:nvSpPr>
              <p:cNvPr id="77838" name="Text Box 16"/>
              <p:cNvSpPr txBox="1"/>
              <p:nvPr/>
            </p:nvSpPr>
            <p:spPr>
              <a:xfrm>
                <a:off x="441" y="1440"/>
                <a:ext cx="385" cy="1872"/>
              </a:xfrm>
              <a:prstGeom prst="rect">
                <a:avLst/>
              </a:prstGeom>
              <a:noFill/>
              <a:ln w="9525">
                <a:noFill/>
              </a:ln>
            </p:spPr>
            <p:txBody>
              <a:bodyPr vert="eaVert">
                <a:spAutoFit/>
              </a:bodyPr>
              <a:lstStyle/>
              <a:p>
                <a:pPr lvl="0" eaLnBrk="1" hangingPunct="1">
                  <a:spcBef>
                    <a:spcPct val="50000"/>
                  </a:spcBef>
                </a:pPr>
                <a:r>
                  <a:rPr lang="en-US" altLang="zh-CN" sz="240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关           系</a:t>
                </a:r>
                <a:endParaRPr lang="zh-CN" altLang="en-US" sz="2400" dirty="0">
                  <a:latin typeface="Times New Roman" panose="02020603050405020304" pitchFamily="18" charset="0"/>
                  <a:ea typeface="宋体" panose="02010600030101010101" pitchFamily="2" charset="-122"/>
                </a:endParaRPr>
              </a:p>
            </p:txBody>
          </p:sp>
          <p:sp>
            <p:nvSpPr>
              <p:cNvPr id="77839" name="Text Box 17"/>
              <p:cNvSpPr txBox="1"/>
              <p:nvPr/>
            </p:nvSpPr>
            <p:spPr>
              <a:xfrm>
                <a:off x="1728" y="960"/>
                <a:ext cx="3504" cy="327"/>
              </a:xfrm>
              <a:prstGeom prst="rect">
                <a:avLst/>
              </a:prstGeom>
              <a:noFill/>
              <a:ln w="9525">
                <a:noFill/>
              </a:ln>
            </p:spPr>
            <p:txBody>
              <a:bodyPr>
                <a:spAutoFit/>
              </a:bodyPr>
              <a:lstStyle/>
              <a:p>
                <a:pPr lvl="0" eaLnBrk="1" hangingPunct="1">
                  <a:spcBef>
                    <a:spcPct val="50000"/>
                  </a:spcBef>
                </a:pPr>
                <a:r>
                  <a:rPr lang="en-US" altLang="zh-CN" sz="2800">
                    <a:latin typeface="Times New Roman" panose="02020603050405020304" pitchFamily="18" charset="0"/>
                    <a:ea typeface="宋体" panose="02010600030101010101" pitchFamily="2" charset="-122"/>
                  </a:rPr>
                  <a:t>          S</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S</a:t>
                </a:r>
                <a:r>
                  <a:rPr lang="en-US" altLang="zh-CN" sz="2800" baseline="-25000">
                    <a:latin typeface="Times New Roman" panose="02020603050405020304" pitchFamily="18" charset="0"/>
                    <a:ea typeface="宋体" panose="02010600030101010101" pitchFamily="2" charset="-122"/>
                  </a:rPr>
                  <a:t>2</a:t>
                </a:r>
              </a:p>
            </p:txBody>
          </p:sp>
          <p:sp>
            <p:nvSpPr>
              <p:cNvPr id="77840" name="Text Box 18"/>
              <p:cNvSpPr txBox="1"/>
              <p:nvPr/>
            </p:nvSpPr>
            <p:spPr>
              <a:xfrm>
                <a:off x="1536" y="1440"/>
                <a:ext cx="3888" cy="1786"/>
              </a:xfrm>
              <a:prstGeom prst="rect">
                <a:avLst/>
              </a:prstGeom>
              <a:noFill/>
              <a:ln w="9525">
                <a:noFill/>
              </a:ln>
            </p:spPr>
            <p:txBody>
              <a:bodyPr>
                <a:spAutoFit/>
              </a:bodyPr>
              <a:lstStyle/>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a:p>
                <a:pPr lvl="0" eaLnBrk="1" hangingPunct="1">
                  <a:spcBef>
                    <a:spcPct val="50000"/>
                  </a:spcBef>
                </a:pPr>
                <a:r>
                  <a:rPr lang="en-US" altLang="zh-CN" sz="240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F</a:t>
                </a:r>
                <a:r>
                  <a:rPr lang="en-US" altLang="zh-CN" sz="2800" baseline="-25000">
                    <a:latin typeface="Times New Roman" panose="02020603050405020304" pitchFamily="18" charset="0"/>
                    <a:ea typeface="宋体" panose="02010600030101010101" pitchFamily="2" charset="-122"/>
                  </a:rPr>
                  <a:t>11</a:t>
                </a:r>
                <a:r>
                  <a:rPr lang="en-US" altLang="zh-CN" sz="2800">
                    <a:latin typeface="Times New Roman" panose="02020603050405020304" pitchFamily="18" charset="0"/>
                    <a:ea typeface="宋体" panose="02010600030101010101" pitchFamily="2" charset="-122"/>
                  </a:rPr>
                  <a:t>                            F</a:t>
                </a:r>
                <a:r>
                  <a:rPr lang="en-US" altLang="zh-CN" sz="2800" baseline="-25000">
                    <a:latin typeface="Times New Roman" panose="02020603050405020304" pitchFamily="18" charset="0"/>
                    <a:ea typeface="宋体" panose="02010600030101010101" pitchFamily="2" charset="-122"/>
                  </a:rPr>
                  <a:t>12</a:t>
                </a:r>
              </a:p>
              <a:p>
                <a:pPr lvl="0" eaLnBrk="1" hangingPunct="1">
                  <a:spcBef>
                    <a:spcPct val="50000"/>
                  </a:spcBef>
                </a:pPr>
                <a:endParaRPr lang="en-US" altLang="zh-CN" sz="2800">
                  <a:latin typeface="Times New Roman" panose="02020603050405020304" pitchFamily="18" charset="0"/>
                  <a:ea typeface="宋体" panose="02010600030101010101" pitchFamily="2" charset="-122"/>
                </a:endParaRPr>
              </a:p>
              <a:p>
                <a:pPr lvl="0" eaLnBrk="1" hangingPunct="1">
                  <a:spcBef>
                    <a:spcPct val="50000"/>
                  </a:spcBef>
                </a:pPr>
                <a:r>
                  <a:rPr lang="en-US" altLang="zh-CN" sz="2400">
                    <a:latin typeface="Times New Roman" panose="02020603050405020304" pitchFamily="18" charset="0"/>
                    <a:ea typeface="宋体" panose="02010600030101010101" pitchFamily="2" charset="-122"/>
                  </a:rPr>
                  <a:t>             R</a:t>
                </a:r>
                <a:r>
                  <a:rPr lang="en-US" altLang="zh-CN" sz="2400" baseline="-25000">
                    <a:latin typeface="Times New Roman" panose="02020603050405020304" pitchFamily="18" charset="0"/>
                    <a:ea typeface="宋体" panose="02010600030101010101" pitchFamily="2" charset="-122"/>
                  </a:rPr>
                  <a:t>2 </a:t>
                </a:r>
                <a:r>
                  <a:rPr lang="en-US" altLang="zh-CN" sz="2400">
                    <a:latin typeface="Times New Roman" panose="02020603050405020304" pitchFamily="18" charset="0"/>
                    <a:ea typeface="宋体" panose="02010600030101010101" pitchFamily="2" charset="-122"/>
                  </a:rPr>
                  <a:t>                                 </a:t>
                </a:r>
                <a:r>
                  <a:rPr lang="en-US" altLang="zh-CN" sz="2400" err="1">
                    <a:latin typeface="Times New Roman" panose="02020603050405020304" pitchFamily="18" charset="0"/>
                    <a:ea typeface="宋体" panose="02010600030101010101" pitchFamily="2" charset="-122"/>
                  </a:rPr>
                  <a:t>R</a:t>
                </a:r>
                <a:r>
                  <a:rPr lang="en-US" altLang="zh-CN" sz="2400" baseline="-25000" err="1">
                    <a:latin typeface="Times New Roman" panose="02020603050405020304" pitchFamily="18" charset="0"/>
                    <a:ea typeface="宋体" panose="02010600030101010101" pitchFamily="2" charset="-122"/>
                  </a:rPr>
                  <a:t>2</a:t>
                </a:r>
                <a:endParaRPr lang="en-US" altLang="zh-CN" sz="2400" baseline="-25000">
                  <a:latin typeface="Times New Roman" panose="02020603050405020304" pitchFamily="18" charset="0"/>
                  <a:ea typeface="宋体" panose="02010600030101010101" pitchFamily="2" charset="-122"/>
                </a:endParaRPr>
              </a:p>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p:txBody>
          </p:sp>
        </p:grpSp>
        <p:sp>
          <p:nvSpPr>
            <p:cNvPr id="77829" name="Text Box 19"/>
            <p:cNvSpPr txBox="1"/>
            <p:nvPr/>
          </p:nvSpPr>
          <p:spPr>
            <a:xfrm>
              <a:off x="960" y="2011"/>
              <a:ext cx="576" cy="2190"/>
            </a:xfrm>
            <a:prstGeom prst="rect">
              <a:avLst/>
            </a:prstGeom>
            <a:noFill/>
            <a:ln w="9525">
              <a:noFill/>
            </a:ln>
          </p:spPr>
          <p:txBody>
            <a:bodyPr>
              <a:spAutoFit/>
            </a:bodyPr>
            <a:lstStyle/>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a:p>
              <a:pPr lvl="0" eaLnBrk="1" hangingPunct="1">
                <a:spcBef>
                  <a:spcPct val="50000"/>
                </a:spcBef>
              </a:pPr>
              <a:r>
                <a:rPr lang="en-US" altLang="zh-CN" sz="240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R</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a:t>
              </a:r>
            </a:p>
            <a:p>
              <a:pPr lvl="0" eaLnBrk="1" hangingPunct="1">
                <a:spcBef>
                  <a:spcPct val="50000"/>
                </a:spcBef>
              </a:pPr>
              <a:endParaRPr lang="en-US" altLang="zh-CN" sz="2800">
                <a:latin typeface="Times New Roman" panose="02020603050405020304" pitchFamily="18" charset="0"/>
                <a:ea typeface="宋体" panose="02010600030101010101" pitchFamily="2" charset="-122"/>
              </a:endParaRPr>
            </a:p>
            <a:p>
              <a:pPr lvl="0" eaLnBrk="1" hangingPunct="1">
                <a:spcBef>
                  <a:spcPct val="50000"/>
                </a:spcBef>
              </a:pPr>
              <a:r>
                <a:rPr lang="en-US" altLang="zh-CN" sz="2800">
                  <a:latin typeface="Times New Roman" panose="02020603050405020304" pitchFamily="18" charset="0"/>
                  <a:ea typeface="宋体" panose="02010600030101010101" pitchFamily="2" charset="-122"/>
                </a:rPr>
                <a:t>  R</a:t>
              </a:r>
              <a:r>
                <a:rPr lang="en-US" altLang="zh-CN" sz="2800" baseline="-25000">
                  <a:latin typeface="Times New Roman" panose="02020603050405020304" pitchFamily="18" charset="0"/>
                  <a:ea typeface="宋体" panose="02010600030101010101" pitchFamily="2" charset="-122"/>
                </a:rPr>
                <a:t>2</a:t>
              </a:r>
            </a:p>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a:p>
              <a:pPr lvl="0" eaLnBrk="1" hangingPunct="1">
                <a:spcBef>
                  <a:spcPct val="50000"/>
                </a:spcBef>
              </a:pPr>
              <a:endParaRPr lang="en-US" altLang="zh-CN" sz="24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p:cNvSpPr>
          <p:nvPr>
            <p:ph idx="1"/>
          </p:nvPr>
        </p:nvSpPr>
        <p:spPr>
          <a:xfrm>
            <a:off x="685800" y="1196975"/>
            <a:ext cx="7772400" cy="4899025"/>
          </a:xfrm>
        </p:spPr>
        <p:txBody>
          <a:bodyPr vert="horz" wrap="square" lIns="91440" tIns="45720" rIns="91440" bIns="45720" anchor="t"/>
          <a:lstStyle/>
          <a:p>
            <a:pPr eaLnBrk="1" hangingPunct="1"/>
            <a:r>
              <a:rPr lang="zh-CN" altLang="en-US" sz="2800" dirty="0"/>
              <a:t>查询引用的某个关系的所有片段分布在这些站点上</a:t>
            </a:r>
            <a:r>
              <a:rPr lang="en-US" altLang="zh-CN" sz="2800"/>
              <a:t>,</a:t>
            </a:r>
            <a:r>
              <a:rPr lang="zh-CN" altLang="en-US" sz="2800" dirty="0"/>
              <a:t>其余被引用的关系复制到每一个选定的站点</a:t>
            </a:r>
          </a:p>
          <a:p>
            <a:pPr eaLnBrk="1" hangingPunct="1">
              <a:buNone/>
            </a:pPr>
            <a:r>
              <a:rPr lang="zh-CN" altLang="en-US" sz="2800" dirty="0"/>
              <a:t>     </a:t>
            </a:r>
            <a:r>
              <a:rPr lang="en-US" altLang="zh-CN" sz="2800"/>
              <a:t>R</a:t>
            </a:r>
            <a:r>
              <a:rPr lang="en-US" altLang="zh-CN" sz="2800" baseline="-25000"/>
              <a:t>1</a:t>
            </a:r>
            <a:r>
              <a:rPr lang="en-US" altLang="zh-CN" sz="2800"/>
              <a:t> ∞  R</a:t>
            </a:r>
            <a:r>
              <a:rPr lang="en-US" altLang="zh-CN" sz="2800" baseline="-25000"/>
              <a:t>2</a:t>
            </a:r>
            <a:r>
              <a:rPr lang="en-US" altLang="zh-CN" sz="2800"/>
              <a:t>  = </a:t>
            </a:r>
            <a:r>
              <a:rPr lang="en-US" altLang="zh-CN" sz="2800" err="1"/>
              <a:t>U</a:t>
            </a:r>
            <a:r>
              <a:rPr lang="en-US" altLang="zh-CN" sz="2800" baseline="-25000" err="1"/>
              <a:t>i</a:t>
            </a:r>
            <a:r>
              <a:rPr lang="en-US" altLang="zh-CN" sz="2800"/>
              <a:t> (F</a:t>
            </a:r>
            <a:r>
              <a:rPr lang="en-US" altLang="zh-CN" sz="2800" baseline="-25000"/>
              <a:t>1i</a:t>
            </a:r>
            <a:r>
              <a:rPr lang="en-US" altLang="zh-CN" sz="2800"/>
              <a:t> ∞ R</a:t>
            </a:r>
            <a:r>
              <a:rPr lang="en-US" altLang="zh-CN" sz="2800" baseline="-25000"/>
              <a:t>2</a:t>
            </a:r>
            <a:r>
              <a:rPr lang="en-US" altLang="zh-CN" sz="2800"/>
              <a:t>)</a:t>
            </a:r>
          </a:p>
          <a:p>
            <a:pPr eaLnBrk="1" hangingPunct="1"/>
            <a:r>
              <a:rPr lang="zh-CN" altLang="en-US" sz="2800" dirty="0"/>
              <a:t>算法可应用到涉及两个或两个以上的关系的查询</a:t>
            </a:r>
          </a:p>
          <a:p>
            <a:pPr lvl="1" eaLnBrk="1" hangingPunct="1"/>
            <a:r>
              <a:rPr lang="zh-CN" altLang="en-US" sz="2400" dirty="0"/>
              <a:t>其中一个关系保持分片状态</a:t>
            </a:r>
          </a:p>
          <a:p>
            <a:pPr lvl="1" eaLnBrk="1" hangingPunct="1"/>
            <a:r>
              <a:rPr lang="zh-CN" altLang="en-US" sz="2400" dirty="0"/>
              <a:t>其他关系可先连接起来，再被复制到各个站点</a:t>
            </a:r>
          </a:p>
          <a:p>
            <a:pPr lvl="1" eaLnBrk="1" hangingPunct="1"/>
            <a:r>
              <a:rPr lang="zh-CN" altLang="en-US" sz="2400" dirty="0"/>
              <a:t>在各个站点上，其他关系副本与相应的第一个关系的片断连接</a:t>
            </a:r>
          </a:p>
          <a:p>
            <a:pPr lvl="1" eaLnBrk="1" hangingPunct="1"/>
            <a:r>
              <a:rPr lang="zh-CN" altLang="en-US" sz="2400" b="1" dirty="0">
                <a:solidFill>
                  <a:srgbClr val="FF0000"/>
                </a:solidFill>
              </a:rPr>
              <a:t>要求确定那个分片关系保留</a:t>
            </a:r>
          </a:p>
          <a:p>
            <a:pPr eaLnBrk="1" hangingPunct="1"/>
            <a:endParaRPr lang="zh-CN" altLang="en-US" sz="2800" dirty="0"/>
          </a:p>
          <a:p>
            <a:pPr lvl="1" eaLnBrk="1" hangingPunct="1"/>
            <a:endParaRPr lang="en-US" altLang="zh-CN" sz="2400"/>
          </a:p>
        </p:txBody>
      </p:sp>
      <p:grpSp>
        <p:nvGrpSpPr>
          <p:cNvPr id="78851" name="Group 7"/>
          <p:cNvGrpSpPr/>
          <p:nvPr/>
        </p:nvGrpSpPr>
        <p:grpSpPr>
          <a:xfrm>
            <a:off x="34925" y="44450"/>
            <a:ext cx="6121400" cy="960438"/>
            <a:chOff x="113" y="119"/>
            <a:chExt cx="3856" cy="605"/>
          </a:xfrm>
        </p:grpSpPr>
        <p:sp>
          <p:nvSpPr>
            <p:cNvPr id="78852" name="Text Box 8"/>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分片和复制算法</a:t>
              </a:r>
            </a:p>
          </p:txBody>
        </p:sp>
        <p:sp>
          <p:nvSpPr>
            <p:cNvPr id="78853" name="Line 9"/>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78854" name="Text Box 10"/>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78855" name="Line 11"/>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p:nvPr/>
        </p:nvSpPr>
        <p:spPr>
          <a:xfrm>
            <a:off x="1219200" y="2859088"/>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400" b="0">
                <a:solidFill>
                  <a:schemeClr val="tx1"/>
                </a:solidFill>
                <a:latin typeface="Arial" panose="020B0604020202020204" pitchFamily="34" charset="0"/>
                <a:ea typeface="宋体" panose="02010600030101010101" pitchFamily="2" charset="-122"/>
              </a:rPr>
              <a:t>R</a:t>
            </a:r>
            <a:r>
              <a:rPr lang="en-US" altLang="zh-CN" sz="2400" b="0" baseline="-25000">
                <a:solidFill>
                  <a:schemeClr val="tx1"/>
                </a:solidFill>
                <a:latin typeface="Arial" panose="020B0604020202020204" pitchFamily="34" charset="0"/>
                <a:ea typeface="宋体" panose="02010600030101010101" pitchFamily="2" charset="-122"/>
              </a:rPr>
              <a:t>1</a:t>
            </a:r>
          </a:p>
        </p:txBody>
      </p:sp>
      <p:grpSp>
        <p:nvGrpSpPr>
          <p:cNvPr id="79875" name="Group 3"/>
          <p:cNvGrpSpPr/>
          <p:nvPr/>
        </p:nvGrpSpPr>
        <p:grpSpPr>
          <a:xfrm>
            <a:off x="5486400" y="3011488"/>
            <a:ext cx="533400" cy="2362200"/>
            <a:chOff x="1872" y="1872"/>
            <a:chExt cx="336" cy="1488"/>
          </a:xfrm>
        </p:grpSpPr>
        <p:sp>
          <p:nvSpPr>
            <p:cNvPr id="79917" name="Rectangle 4"/>
            <p:cNvSpPr/>
            <p:nvPr/>
          </p:nvSpPr>
          <p:spPr>
            <a:xfrm>
              <a:off x="1872" y="1872"/>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2</a:t>
              </a:r>
            </a:p>
          </p:txBody>
        </p:sp>
        <p:sp>
          <p:nvSpPr>
            <p:cNvPr id="79918" name="Rectangle 5"/>
            <p:cNvSpPr/>
            <p:nvPr/>
          </p:nvSpPr>
          <p:spPr>
            <a:xfrm>
              <a:off x="1872" y="2400"/>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2</a:t>
              </a:r>
            </a:p>
          </p:txBody>
        </p:sp>
        <p:sp>
          <p:nvSpPr>
            <p:cNvPr id="79919" name="Rectangle 6"/>
            <p:cNvSpPr/>
            <p:nvPr/>
          </p:nvSpPr>
          <p:spPr>
            <a:xfrm>
              <a:off x="1872" y="3024"/>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2</a:t>
              </a:r>
            </a:p>
          </p:txBody>
        </p:sp>
      </p:grpSp>
      <p:sp>
        <p:nvSpPr>
          <p:cNvPr id="79876" name="Line 7"/>
          <p:cNvSpPr/>
          <p:nvPr/>
        </p:nvSpPr>
        <p:spPr>
          <a:xfrm>
            <a:off x="1905000" y="3087688"/>
            <a:ext cx="914400" cy="0"/>
          </a:xfrm>
          <a:prstGeom prst="line">
            <a:avLst/>
          </a:prstGeom>
          <a:ln w="9525" cap="flat" cmpd="sng">
            <a:solidFill>
              <a:schemeClr val="bg1"/>
            </a:solidFill>
            <a:prstDash val="solid"/>
            <a:headEnd type="none" w="med" len="med"/>
            <a:tailEnd type="triangle" w="med" len="med"/>
          </a:ln>
        </p:spPr>
      </p:sp>
      <p:sp>
        <p:nvSpPr>
          <p:cNvPr id="79877" name="Line 8"/>
          <p:cNvSpPr/>
          <p:nvPr/>
        </p:nvSpPr>
        <p:spPr>
          <a:xfrm>
            <a:off x="1981200" y="3240088"/>
            <a:ext cx="914400" cy="609600"/>
          </a:xfrm>
          <a:prstGeom prst="line">
            <a:avLst/>
          </a:prstGeom>
          <a:ln w="9525" cap="flat" cmpd="sng">
            <a:solidFill>
              <a:schemeClr val="bg1"/>
            </a:solidFill>
            <a:prstDash val="solid"/>
            <a:headEnd type="none" w="med" len="med"/>
            <a:tailEnd type="triangle" w="med" len="med"/>
          </a:ln>
        </p:spPr>
      </p:sp>
      <p:sp>
        <p:nvSpPr>
          <p:cNvPr id="79878" name="Line 9"/>
          <p:cNvSpPr/>
          <p:nvPr/>
        </p:nvSpPr>
        <p:spPr>
          <a:xfrm>
            <a:off x="1981200" y="3392488"/>
            <a:ext cx="1066800" cy="1498600"/>
          </a:xfrm>
          <a:prstGeom prst="line">
            <a:avLst/>
          </a:prstGeom>
          <a:ln w="9525" cap="flat" cmpd="sng">
            <a:solidFill>
              <a:schemeClr val="bg1"/>
            </a:solidFill>
            <a:prstDash val="solid"/>
            <a:headEnd type="none" w="med" len="med"/>
            <a:tailEnd type="triangle" w="med" len="med"/>
          </a:ln>
        </p:spPr>
      </p:sp>
      <p:grpSp>
        <p:nvGrpSpPr>
          <p:cNvPr id="79879" name="Group 10"/>
          <p:cNvGrpSpPr/>
          <p:nvPr/>
        </p:nvGrpSpPr>
        <p:grpSpPr>
          <a:xfrm>
            <a:off x="3124200" y="3011488"/>
            <a:ext cx="533400" cy="2362200"/>
            <a:chOff x="1872" y="1872"/>
            <a:chExt cx="336" cy="1488"/>
          </a:xfrm>
        </p:grpSpPr>
        <p:sp>
          <p:nvSpPr>
            <p:cNvPr id="79914" name="Rectangle 11"/>
            <p:cNvSpPr/>
            <p:nvPr/>
          </p:nvSpPr>
          <p:spPr>
            <a:xfrm>
              <a:off x="1872" y="1872"/>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11</a:t>
              </a:r>
            </a:p>
          </p:txBody>
        </p:sp>
        <p:sp>
          <p:nvSpPr>
            <p:cNvPr id="79915" name="Rectangle 12"/>
            <p:cNvSpPr/>
            <p:nvPr/>
          </p:nvSpPr>
          <p:spPr>
            <a:xfrm>
              <a:off x="1872" y="2400"/>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12</a:t>
              </a:r>
            </a:p>
          </p:txBody>
        </p:sp>
        <p:sp>
          <p:nvSpPr>
            <p:cNvPr id="79916" name="Rectangle 13"/>
            <p:cNvSpPr/>
            <p:nvPr/>
          </p:nvSpPr>
          <p:spPr>
            <a:xfrm>
              <a:off x="1872" y="3024"/>
              <a:ext cx="33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13</a:t>
              </a:r>
            </a:p>
          </p:txBody>
        </p:sp>
      </p:grpSp>
      <p:sp>
        <p:nvSpPr>
          <p:cNvPr id="79880" name="Rectangle 14"/>
          <p:cNvSpPr/>
          <p:nvPr/>
        </p:nvSpPr>
        <p:spPr>
          <a:xfrm>
            <a:off x="7467600" y="3011488"/>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21</a:t>
            </a:r>
          </a:p>
        </p:txBody>
      </p:sp>
      <p:sp>
        <p:nvSpPr>
          <p:cNvPr id="79881" name="Rectangle 15"/>
          <p:cNvSpPr/>
          <p:nvPr/>
        </p:nvSpPr>
        <p:spPr>
          <a:xfrm>
            <a:off x="7467600" y="3849688"/>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22</a:t>
            </a:r>
          </a:p>
        </p:txBody>
      </p:sp>
      <p:sp>
        <p:nvSpPr>
          <p:cNvPr id="79882" name="Line 16"/>
          <p:cNvSpPr/>
          <p:nvPr/>
        </p:nvSpPr>
        <p:spPr>
          <a:xfrm>
            <a:off x="3657600" y="3163888"/>
            <a:ext cx="1828800" cy="0"/>
          </a:xfrm>
          <a:prstGeom prst="line">
            <a:avLst/>
          </a:prstGeom>
          <a:ln w="9525" cap="flat" cmpd="sng">
            <a:solidFill>
              <a:schemeClr val="bg1"/>
            </a:solidFill>
            <a:prstDash val="solid"/>
            <a:headEnd type="none" w="med" len="med"/>
            <a:tailEnd type="none" w="med" len="med"/>
          </a:ln>
        </p:spPr>
      </p:sp>
      <p:sp>
        <p:nvSpPr>
          <p:cNvPr id="79883" name="AutoShape 17"/>
          <p:cNvSpPr/>
          <p:nvPr/>
        </p:nvSpPr>
        <p:spPr>
          <a:xfrm>
            <a:off x="3810000" y="3316288"/>
            <a:ext cx="304800" cy="381000"/>
          </a:xfrm>
          <a:prstGeom prst="downArrow">
            <a:avLst>
              <a:gd name="adj1" fmla="val 50000"/>
              <a:gd name="adj2" fmla="val 31250"/>
            </a:avLst>
          </a:prstGeom>
          <a:solidFill>
            <a:schemeClr val="bg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79884" name="Line 18"/>
          <p:cNvSpPr/>
          <p:nvPr/>
        </p:nvSpPr>
        <p:spPr>
          <a:xfrm>
            <a:off x="3657600" y="3316288"/>
            <a:ext cx="1828800" cy="0"/>
          </a:xfrm>
          <a:prstGeom prst="line">
            <a:avLst/>
          </a:prstGeom>
          <a:ln w="9525" cap="flat" cmpd="sng">
            <a:solidFill>
              <a:schemeClr val="bg1"/>
            </a:solidFill>
            <a:prstDash val="solid"/>
            <a:headEnd type="none" w="med" len="med"/>
            <a:tailEnd type="none" w="med" len="med"/>
          </a:ln>
        </p:spPr>
      </p:sp>
      <p:sp>
        <p:nvSpPr>
          <p:cNvPr id="79885" name="AutoShape 19"/>
          <p:cNvSpPr/>
          <p:nvPr/>
        </p:nvSpPr>
        <p:spPr>
          <a:xfrm>
            <a:off x="4267200" y="4154488"/>
            <a:ext cx="304800" cy="381000"/>
          </a:xfrm>
          <a:prstGeom prst="downArrow">
            <a:avLst>
              <a:gd name="adj1" fmla="val 50000"/>
              <a:gd name="adj2" fmla="val 31250"/>
            </a:avLst>
          </a:prstGeom>
          <a:solidFill>
            <a:schemeClr val="bg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79886" name="AutoShape 20"/>
          <p:cNvSpPr/>
          <p:nvPr/>
        </p:nvSpPr>
        <p:spPr>
          <a:xfrm>
            <a:off x="4800600" y="5145088"/>
            <a:ext cx="304800" cy="381000"/>
          </a:xfrm>
          <a:prstGeom prst="downArrow">
            <a:avLst>
              <a:gd name="adj1" fmla="val 50000"/>
              <a:gd name="adj2" fmla="val 31250"/>
            </a:avLst>
          </a:prstGeom>
          <a:solidFill>
            <a:schemeClr val="bg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79887" name="Line 21"/>
          <p:cNvSpPr/>
          <p:nvPr/>
        </p:nvSpPr>
        <p:spPr>
          <a:xfrm>
            <a:off x="3657600" y="4002088"/>
            <a:ext cx="1828800" cy="0"/>
          </a:xfrm>
          <a:prstGeom prst="line">
            <a:avLst/>
          </a:prstGeom>
          <a:ln w="9525" cap="flat" cmpd="sng">
            <a:solidFill>
              <a:schemeClr val="bg1"/>
            </a:solidFill>
            <a:prstDash val="solid"/>
            <a:headEnd type="none" w="med" len="med"/>
            <a:tailEnd type="none" w="med" len="med"/>
          </a:ln>
        </p:spPr>
      </p:sp>
      <p:sp>
        <p:nvSpPr>
          <p:cNvPr id="79888" name="Line 22"/>
          <p:cNvSpPr/>
          <p:nvPr/>
        </p:nvSpPr>
        <p:spPr>
          <a:xfrm>
            <a:off x="3657600" y="4154488"/>
            <a:ext cx="1828800" cy="0"/>
          </a:xfrm>
          <a:prstGeom prst="line">
            <a:avLst/>
          </a:prstGeom>
          <a:ln w="9525" cap="flat" cmpd="sng">
            <a:solidFill>
              <a:schemeClr val="bg1"/>
            </a:solidFill>
            <a:prstDash val="solid"/>
            <a:headEnd type="none" w="med" len="med"/>
            <a:tailEnd type="none" w="med" len="med"/>
          </a:ln>
        </p:spPr>
      </p:sp>
      <p:sp>
        <p:nvSpPr>
          <p:cNvPr id="79889" name="Line 23"/>
          <p:cNvSpPr/>
          <p:nvPr/>
        </p:nvSpPr>
        <p:spPr>
          <a:xfrm>
            <a:off x="3657600" y="4992688"/>
            <a:ext cx="1828800" cy="0"/>
          </a:xfrm>
          <a:prstGeom prst="line">
            <a:avLst/>
          </a:prstGeom>
          <a:ln w="9525" cap="flat" cmpd="sng">
            <a:solidFill>
              <a:schemeClr val="bg1"/>
            </a:solidFill>
            <a:prstDash val="solid"/>
            <a:headEnd type="none" w="med" len="med"/>
            <a:tailEnd type="none" w="med" len="med"/>
          </a:ln>
        </p:spPr>
      </p:sp>
      <p:sp>
        <p:nvSpPr>
          <p:cNvPr id="79890" name="Line 24"/>
          <p:cNvSpPr/>
          <p:nvPr/>
        </p:nvSpPr>
        <p:spPr>
          <a:xfrm>
            <a:off x="3657600" y="5145088"/>
            <a:ext cx="1828800" cy="0"/>
          </a:xfrm>
          <a:prstGeom prst="line">
            <a:avLst/>
          </a:prstGeom>
          <a:ln w="9525" cap="flat" cmpd="sng">
            <a:solidFill>
              <a:schemeClr val="bg1"/>
            </a:solidFill>
            <a:prstDash val="solid"/>
            <a:headEnd type="none" w="med" len="med"/>
            <a:tailEnd type="none" w="med" len="med"/>
          </a:ln>
        </p:spPr>
      </p:sp>
      <p:sp>
        <p:nvSpPr>
          <p:cNvPr id="79891" name="Text Box 25"/>
          <p:cNvSpPr txBox="1"/>
          <p:nvPr/>
        </p:nvSpPr>
        <p:spPr>
          <a:xfrm>
            <a:off x="4065588" y="2522538"/>
            <a:ext cx="1098550" cy="366712"/>
          </a:xfrm>
          <a:prstGeom prst="rect">
            <a:avLst/>
          </a:prstGeom>
          <a:noFill/>
          <a:ln w="9525">
            <a:noFill/>
          </a:ln>
        </p:spPr>
        <p:txBody>
          <a:bodyPr wrap="none" anchor="ctr">
            <a:spAutoFit/>
          </a:bodyPr>
          <a:lstStyle/>
          <a:p>
            <a:pPr lvl="0" algn="ctr" eaLnBrk="1" hangingPunct="1">
              <a:spcBef>
                <a:spcPct val="50000"/>
              </a:spcBef>
            </a:pPr>
            <a:r>
              <a:rPr lang="zh-CN" altLang="en-US" b="0" dirty="0">
                <a:latin typeface="Arial" panose="020B0604020202020204" pitchFamily="34" charset="0"/>
                <a:ea typeface="宋体" panose="02010600030101010101" pitchFamily="2" charset="-122"/>
              </a:rPr>
              <a:t>本地连接</a:t>
            </a:r>
          </a:p>
        </p:txBody>
      </p:sp>
      <p:sp>
        <p:nvSpPr>
          <p:cNvPr id="79892" name="Text Box 26"/>
          <p:cNvSpPr txBox="1"/>
          <p:nvPr/>
        </p:nvSpPr>
        <p:spPr>
          <a:xfrm>
            <a:off x="4079875" y="5532438"/>
            <a:ext cx="831850" cy="366712"/>
          </a:xfrm>
          <a:prstGeom prst="rect">
            <a:avLst/>
          </a:prstGeom>
          <a:noFill/>
          <a:ln w="9525">
            <a:noFill/>
          </a:ln>
        </p:spPr>
        <p:txBody>
          <a:bodyPr wrap="none" anchor="ctr">
            <a:spAutoFit/>
          </a:bodyPr>
          <a:lstStyle/>
          <a:p>
            <a:pPr lvl="0" algn="ctr" eaLnBrk="1" hangingPunct="1">
              <a:spcBef>
                <a:spcPct val="50000"/>
              </a:spcBef>
            </a:pPr>
            <a:r>
              <a:rPr lang="en-US" altLang="zh-CN" b="0">
                <a:latin typeface="Arial" panose="020B0604020202020204" pitchFamily="34" charset="0"/>
                <a:ea typeface="宋体" panose="02010600030101010101" pitchFamily="2" charset="-122"/>
              </a:rPr>
              <a:t>Result</a:t>
            </a:r>
          </a:p>
        </p:txBody>
      </p:sp>
      <p:sp>
        <p:nvSpPr>
          <p:cNvPr id="79893" name="Text Box 27"/>
          <p:cNvSpPr txBox="1"/>
          <p:nvPr/>
        </p:nvSpPr>
        <p:spPr>
          <a:xfrm>
            <a:off x="1757363" y="5087938"/>
            <a:ext cx="996950" cy="560387"/>
          </a:xfrm>
          <a:prstGeom prst="rect">
            <a:avLst/>
          </a:prstGeom>
          <a:noFill/>
          <a:ln w="9525">
            <a:noFill/>
          </a:ln>
        </p:spPr>
        <p:txBody>
          <a:bodyPr wrap="none" anchor="ctr">
            <a:spAutoFit/>
          </a:bodyPr>
          <a:lstStyle/>
          <a:p>
            <a:pPr lvl="0" algn="ctr" eaLnBrk="1" hangingPunct="1">
              <a:spcBef>
                <a:spcPct val="50000"/>
              </a:spcBef>
            </a:pPr>
            <a:r>
              <a:rPr lang="en-US" altLang="zh-CN" b="0">
                <a:latin typeface="Arial" panose="020B0604020202020204" pitchFamily="34" charset="0"/>
                <a:ea typeface="宋体" panose="02010600030101010101" pitchFamily="2" charset="-122"/>
              </a:rPr>
              <a:t>f</a:t>
            </a:r>
          </a:p>
          <a:p>
            <a:pPr lvl="0" algn="ctr" eaLnBrk="1" hangingPunct="1">
              <a:lnSpc>
                <a:spcPct val="20000"/>
              </a:lnSpc>
              <a:spcBef>
                <a:spcPct val="50000"/>
              </a:spcBef>
            </a:pPr>
            <a:r>
              <a:rPr lang="en-US" altLang="zh-CN" b="0">
                <a:latin typeface="Arial" panose="020B0604020202020204" pitchFamily="34" charset="0"/>
                <a:ea typeface="宋体" panose="02010600030101010101" pitchFamily="2" charset="-122"/>
              </a:rPr>
              <a:t>partition</a:t>
            </a:r>
          </a:p>
        </p:txBody>
      </p:sp>
      <p:sp>
        <p:nvSpPr>
          <p:cNvPr id="79894" name="Text Box 28"/>
          <p:cNvSpPr txBox="1"/>
          <p:nvPr/>
        </p:nvSpPr>
        <p:spPr>
          <a:xfrm>
            <a:off x="5959475" y="5799138"/>
            <a:ext cx="742950" cy="366712"/>
          </a:xfrm>
          <a:prstGeom prst="rect">
            <a:avLst/>
          </a:prstGeom>
          <a:noFill/>
          <a:ln w="9525">
            <a:noFill/>
          </a:ln>
        </p:spPr>
        <p:txBody>
          <a:bodyPr wrap="none" anchor="ctr">
            <a:spAutoFit/>
          </a:bodyPr>
          <a:lstStyle/>
          <a:p>
            <a:pPr lvl="0" algn="ctr" eaLnBrk="1" hangingPunct="1">
              <a:spcBef>
                <a:spcPct val="50000"/>
              </a:spcBef>
            </a:pPr>
            <a:r>
              <a:rPr lang="en-US" altLang="zh-CN" b="0">
                <a:latin typeface="Arial" panose="020B0604020202020204" pitchFamily="34" charset="0"/>
                <a:ea typeface="宋体" panose="02010600030101010101" pitchFamily="2" charset="-122"/>
              </a:rPr>
              <a:t>union</a:t>
            </a:r>
          </a:p>
        </p:txBody>
      </p:sp>
      <p:sp>
        <p:nvSpPr>
          <p:cNvPr id="79895" name="Line 29"/>
          <p:cNvSpPr/>
          <p:nvPr/>
        </p:nvSpPr>
        <p:spPr>
          <a:xfrm flipV="1">
            <a:off x="2209800" y="4535488"/>
            <a:ext cx="0" cy="457200"/>
          </a:xfrm>
          <a:prstGeom prst="line">
            <a:avLst/>
          </a:prstGeom>
          <a:ln w="9525" cap="flat" cmpd="sng">
            <a:solidFill>
              <a:srgbClr val="FF6600"/>
            </a:solidFill>
            <a:prstDash val="sysDot"/>
            <a:headEnd type="none" w="med" len="med"/>
            <a:tailEnd type="triangle" w="med" len="med"/>
          </a:ln>
        </p:spPr>
      </p:sp>
      <p:sp>
        <p:nvSpPr>
          <p:cNvPr id="79896" name="Line 30"/>
          <p:cNvSpPr/>
          <p:nvPr/>
        </p:nvSpPr>
        <p:spPr>
          <a:xfrm flipV="1">
            <a:off x="6248400" y="5373688"/>
            <a:ext cx="0" cy="457200"/>
          </a:xfrm>
          <a:prstGeom prst="line">
            <a:avLst/>
          </a:prstGeom>
          <a:ln w="9525" cap="flat" cmpd="sng">
            <a:solidFill>
              <a:srgbClr val="FF6600"/>
            </a:solidFill>
            <a:prstDash val="sysDot"/>
            <a:headEnd type="none" w="med" len="med"/>
            <a:tailEnd type="triangle" w="med" len="med"/>
          </a:ln>
        </p:spPr>
      </p:sp>
      <p:sp>
        <p:nvSpPr>
          <p:cNvPr id="79897" name="Line 31"/>
          <p:cNvSpPr/>
          <p:nvPr/>
        </p:nvSpPr>
        <p:spPr>
          <a:xfrm flipH="1">
            <a:off x="6248400" y="4078288"/>
            <a:ext cx="1066800" cy="0"/>
          </a:xfrm>
          <a:prstGeom prst="line">
            <a:avLst/>
          </a:prstGeom>
          <a:ln w="9525" cap="flat" cmpd="sng">
            <a:solidFill>
              <a:schemeClr val="bg1"/>
            </a:solidFill>
            <a:prstDash val="solid"/>
            <a:headEnd type="none" w="med" len="med"/>
            <a:tailEnd type="triangle" w="med" len="med"/>
          </a:ln>
        </p:spPr>
      </p:sp>
      <p:sp>
        <p:nvSpPr>
          <p:cNvPr id="79898" name="Line 32"/>
          <p:cNvSpPr/>
          <p:nvPr/>
        </p:nvSpPr>
        <p:spPr>
          <a:xfrm flipH="1" flipV="1">
            <a:off x="6172200" y="3240088"/>
            <a:ext cx="1143000" cy="838200"/>
          </a:xfrm>
          <a:prstGeom prst="line">
            <a:avLst/>
          </a:prstGeom>
          <a:ln w="9525" cap="flat" cmpd="sng">
            <a:solidFill>
              <a:schemeClr val="bg1"/>
            </a:solidFill>
            <a:prstDash val="solid"/>
            <a:headEnd type="none" w="med" len="med"/>
            <a:tailEnd type="triangle" w="med" len="med"/>
          </a:ln>
        </p:spPr>
      </p:sp>
      <p:sp>
        <p:nvSpPr>
          <p:cNvPr id="79899" name="Line 33"/>
          <p:cNvSpPr/>
          <p:nvPr/>
        </p:nvSpPr>
        <p:spPr>
          <a:xfrm flipH="1">
            <a:off x="6096000" y="4078288"/>
            <a:ext cx="1219200" cy="1092200"/>
          </a:xfrm>
          <a:prstGeom prst="line">
            <a:avLst/>
          </a:prstGeom>
          <a:ln w="9525" cap="flat" cmpd="sng">
            <a:solidFill>
              <a:schemeClr val="bg1"/>
            </a:solidFill>
            <a:prstDash val="solid"/>
            <a:headEnd type="none" w="med" len="med"/>
            <a:tailEnd type="triangle" w="med" len="med"/>
          </a:ln>
        </p:spPr>
      </p:sp>
      <p:sp>
        <p:nvSpPr>
          <p:cNvPr id="79900" name="Line 34"/>
          <p:cNvSpPr/>
          <p:nvPr/>
        </p:nvSpPr>
        <p:spPr>
          <a:xfrm flipH="1">
            <a:off x="6400800" y="3240088"/>
            <a:ext cx="914400" cy="0"/>
          </a:xfrm>
          <a:prstGeom prst="line">
            <a:avLst/>
          </a:prstGeom>
          <a:ln w="9525" cap="flat" cmpd="sng">
            <a:solidFill>
              <a:schemeClr val="bg1"/>
            </a:solidFill>
            <a:prstDash val="solid"/>
            <a:headEnd type="none" w="med" len="med"/>
            <a:tailEnd type="triangle" w="med" len="med"/>
          </a:ln>
        </p:spPr>
      </p:sp>
      <p:sp>
        <p:nvSpPr>
          <p:cNvPr id="79901" name="Line 35"/>
          <p:cNvSpPr/>
          <p:nvPr/>
        </p:nvSpPr>
        <p:spPr>
          <a:xfrm flipH="1">
            <a:off x="6172200" y="3316288"/>
            <a:ext cx="1143000" cy="685800"/>
          </a:xfrm>
          <a:prstGeom prst="line">
            <a:avLst/>
          </a:prstGeom>
          <a:ln w="9525" cap="flat" cmpd="sng">
            <a:solidFill>
              <a:schemeClr val="bg1"/>
            </a:solidFill>
            <a:prstDash val="solid"/>
            <a:headEnd type="none" w="med" len="med"/>
            <a:tailEnd type="triangle" w="med" len="med"/>
          </a:ln>
        </p:spPr>
      </p:sp>
      <p:sp>
        <p:nvSpPr>
          <p:cNvPr id="79902" name="Line 36"/>
          <p:cNvSpPr/>
          <p:nvPr/>
        </p:nvSpPr>
        <p:spPr>
          <a:xfrm flipH="1">
            <a:off x="6070600" y="3316288"/>
            <a:ext cx="1244600" cy="1714500"/>
          </a:xfrm>
          <a:prstGeom prst="line">
            <a:avLst/>
          </a:prstGeom>
          <a:ln w="9525" cap="flat" cmpd="sng">
            <a:solidFill>
              <a:schemeClr val="bg1"/>
            </a:solidFill>
            <a:prstDash val="solid"/>
            <a:headEnd type="none" w="med" len="med"/>
            <a:tailEnd type="triangle" w="med" len="med"/>
          </a:ln>
        </p:spPr>
      </p:sp>
      <p:sp>
        <p:nvSpPr>
          <p:cNvPr id="79903" name="Line 37"/>
          <p:cNvSpPr/>
          <p:nvPr/>
        </p:nvSpPr>
        <p:spPr>
          <a:xfrm>
            <a:off x="3962400" y="3697288"/>
            <a:ext cx="0" cy="1676400"/>
          </a:xfrm>
          <a:prstGeom prst="line">
            <a:avLst/>
          </a:prstGeom>
          <a:ln w="9525" cap="flat" cmpd="sng">
            <a:solidFill>
              <a:srgbClr val="FF6600"/>
            </a:solidFill>
            <a:prstDash val="sysDot"/>
            <a:headEnd type="none" w="med" len="med"/>
            <a:tailEnd type="none" w="med" len="med"/>
          </a:ln>
        </p:spPr>
      </p:sp>
      <p:sp>
        <p:nvSpPr>
          <p:cNvPr id="79904" name="Line 38"/>
          <p:cNvSpPr/>
          <p:nvPr/>
        </p:nvSpPr>
        <p:spPr>
          <a:xfrm>
            <a:off x="4419600" y="4611688"/>
            <a:ext cx="0" cy="838200"/>
          </a:xfrm>
          <a:prstGeom prst="line">
            <a:avLst/>
          </a:prstGeom>
          <a:ln w="9525" cap="flat" cmpd="sng">
            <a:solidFill>
              <a:srgbClr val="FF6600"/>
            </a:solidFill>
            <a:prstDash val="sysDot"/>
            <a:headEnd type="none" w="med" len="med"/>
            <a:tailEnd type="none" w="med" len="med"/>
          </a:ln>
        </p:spPr>
      </p:sp>
      <p:sp>
        <p:nvSpPr>
          <p:cNvPr id="79905" name="Line 39"/>
          <p:cNvSpPr/>
          <p:nvPr/>
        </p:nvSpPr>
        <p:spPr>
          <a:xfrm>
            <a:off x="4572000" y="3316288"/>
            <a:ext cx="76200" cy="0"/>
          </a:xfrm>
          <a:prstGeom prst="line">
            <a:avLst/>
          </a:prstGeom>
          <a:ln w="9525" cap="flat" cmpd="sng">
            <a:solidFill>
              <a:schemeClr val="bg1"/>
            </a:solidFill>
            <a:prstDash val="solid"/>
            <a:headEnd type="none" w="med" len="med"/>
            <a:tailEnd type="none" w="med" len="med"/>
          </a:ln>
        </p:spPr>
      </p:sp>
      <p:sp>
        <p:nvSpPr>
          <p:cNvPr id="79906" name="Text Box 43"/>
          <p:cNvSpPr txBox="1"/>
          <p:nvPr/>
        </p:nvSpPr>
        <p:spPr>
          <a:xfrm>
            <a:off x="381000" y="1868488"/>
            <a:ext cx="685800" cy="457200"/>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R</a:t>
            </a:r>
            <a:r>
              <a:rPr lang="en-US" altLang="zh-CN" sz="2400" b="0" baseline="-25000">
                <a:latin typeface="Times New Roman" panose="02020603050405020304" pitchFamily="18" charset="0"/>
                <a:ea typeface="宋体" panose="02010600030101010101" pitchFamily="2" charset="-122"/>
              </a:rPr>
              <a:t>1</a:t>
            </a:r>
          </a:p>
        </p:txBody>
      </p:sp>
      <p:sp>
        <p:nvSpPr>
          <p:cNvPr id="79907" name="Text Box 44"/>
          <p:cNvSpPr txBox="1"/>
          <p:nvPr/>
        </p:nvSpPr>
        <p:spPr>
          <a:xfrm>
            <a:off x="1676400" y="1868488"/>
            <a:ext cx="685800" cy="457200"/>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R</a:t>
            </a:r>
            <a:r>
              <a:rPr lang="en-US" altLang="zh-CN" sz="2400" b="0" baseline="-25000">
                <a:latin typeface="Times New Roman" panose="02020603050405020304" pitchFamily="18" charset="0"/>
                <a:ea typeface="宋体" panose="02010600030101010101" pitchFamily="2" charset="-122"/>
              </a:rPr>
              <a:t>2</a:t>
            </a:r>
          </a:p>
        </p:txBody>
      </p:sp>
      <p:grpSp>
        <p:nvGrpSpPr>
          <p:cNvPr id="79908" name="Group 45"/>
          <p:cNvGrpSpPr/>
          <p:nvPr/>
        </p:nvGrpSpPr>
        <p:grpSpPr>
          <a:xfrm>
            <a:off x="34925" y="44450"/>
            <a:ext cx="6121400" cy="960438"/>
            <a:chOff x="113" y="119"/>
            <a:chExt cx="3856" cy="605"/>
          </a:xfrm>
        </p:grpSpPr>
        <p:sp>
          <p:nvSpPr>
            <p:cNvPr id="79910" name="Text Box 46"/>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分片和复制算法</a:t>
              </a:r>
            </a:p>
          </p:txBody>
        </p:sp>
        <p:sp>
          <p:nvSpPr>
            <p:cNvPr id="79911" name="Line 47"/>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79912" name="Text Box 48"/>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79913" name="Line 49"/>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
        <p:nvSpPr>
          <p:cNvPr id="79909" name="Text Box 50"/>
          <p:cNvSpPr txBox="1"/>
          <p:nvPr/>
        </p:nvSpPr>
        <p:spPr>
          <a:xfrm>
            <a:off x="1042988" y="1916113"/>
            <a:ext cx="576262" cy="366712"/>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idx="1"/>
          </p:nvPr>
        </p:nvSpPr>
        <p:spPr>
          <a:xfrm>
            <a:off x="611188" y="1887538"/>
            <a:ext cx="8134350" cy="4970462"/>
          </a:xfrm>
        </p:spPr>
        <p:txBody>
          <a:bodyPr vert="horz" wrap="square" lIns="91440" tIns="45720" rIns="91440" bIns="45720" anchor="t"/>
          <a:lstStyle/>
          <a:p>
            <a:pPr eaLnBrk="1" hangingPunct="1">
              <a:buNone/>
            </a:pPr>
            <a:r>
              <a:rPr lang="zh-CN" altLang="en-US" dirty="0">
                <a:solidFill>
                  <a:srgbClr val="FF3300"/>
                </a:solidFill>
              </a:rPr>
              <a:t>查询</a:t>
            </a:r>
            <a:r>
              <a:rPr lang="en-US" altLang="zh-CN">
                <a:solidFill>
                  <a:srgbClr val="FF3300"/>
                </a:solidFill>
              </a:rPr>
              <a:t>:</a:t>
            </a:r>
            <a:r>
              <a:rPr lang="en-US" altLang="zh-CN"/>
              <a:t>  </a:t>
            </a:r>
            <a:r>
              <a:rPr lang="zh-CN" altLang="en-US" dirty="0">
                <a:solidFill>
                  <a:srgbClr val="FF3300"/>
                </a:solidFill>
              </a:rPr>
              <a:t>所有选修</a:t>
            </a:r>
            <a:r>
              <a:rPr lang="en-US" altLang="zh-CN" err="1">
                <a:solidFill>
                  <a:srgbClr val="FF3300"/>
                </a:solidFill>
              </a:rPr>
              <a:t>maths</a:t>
            </a:r>
            <a:r>
              <a:rPr lang="en-US" altLang="zh-CN">
                <a:solidFill>
                  <a:srgbClr val="FF3300"/>
                </a:solidFill>
              </a:rPr>
              <a:t> </a:t>
            </a:r>
            <a:r>
              <a:rPr lang="zh-CN" altLang="en-US" dirty="0">
                <a:solidFill>
                  <a:srgbClr val="FF3300"/>
                </a:solidFill>
              </a:rPr>
              <a:t>课的男生学号和姓名</a:t>
            </a:r>
            <a:r>
              <a:rPr lang="en-US" altLang="zh-CN">
                <a:solidFill>
                  <a:srgbClr val="FF3300"/>
                </a:solidFill>
              </a:rPr>
              <a:t>.</a:t>
            </a:r>
          </a:p>
          <a:p>
            <a:pPr eaLnBrk="1" hangingPunct="1">
              <a:buNone/>
            </a:pPr>
            <a:r>
              <a:rPr lang="en-US" altLang="zh-CN"/>
              <a:t>         SELECT   s#, </a:t>
            </a:r>
            <a:r>
              <a:rPr lang="en-US" altLang="zh-CN" err="1"/>
              <a:t>sname</a:t>
            </a:r>
            <a:endParaRPr lang="en-US" altLang="zh-CN"/>
          </a:p>
          <a:p>
            <a:pPr eaLnBrk="1" hangingPunct="1">
              <a:buNone/>
            </a:pPr>
            <a:r>
              <a:rPr lang="en-US" altLang="zh-CN"/>
              <a:t>         FROM   S, C, SC</a:t>
            </a:r>
          </a:p>
          <a:p>
            <a:pPr eaLnBrk="1" hangingPunct="1">
              <a:buNone/>
            </a:pPr>
            <a:r>
              <a:rPr lang="en-US" altLang="zh-CN"/>
              <a:t>         WHERE  </a:t>
            </a:r>
            <a:r>
              <a:rPr lang="en-US" altLang="zh-CN" err="1"/>
              <a:t>S.s</a:t>
            </a:r>
            <a:r>
              <a:rPr lang="en-US" altLang="zh-CN"/>
              <a:t>#=</a:t>
            </a:r>
            <a:r>
              <a:rPr lang="en-US" altLang="zh-CN" err="1"/>
              <a:t>SC.s</a:t>
            </a:r>
            <a:r>
              <a:rPr lang="en-US" altLang="zh-CN"/>
              <a:t>#  AND</a:t>
            </a:r>
          </a:p>
          <a:p>
            <a:pPr eaLnBrk="1" hangingPunct="1">
              <a:buNone/>
            </a:pPr>
            <a:r>
              <a:rPr lang="en-US" altLang="zh-CN"/>
              <a:t>                         </a:t>
            </a:r>
            <a:r>
              <a:rPr lang="en-US" altLang="zh-CN" err="1"/>
              <a:t>C.c</a:t>
            </a:r>
            <a:r>
              <a:rPr lang="en-US" altLang="zh-CN"/>
              <a:t>#=</a:t>
            </a:r>
            <a:r>
              <a:rPr lang="en-US" altLang="zh-CN" err="1"/>
              <a:t>SC.c</a:t>
            </a:r>
            <a:r>
              <a:rPr lang="en-US" altLang="zh-CN"/>
              <a:t>#  AND  </a:t>
            </a:r>
          </a:p>
          <a:p>
            <a:pPr eaLnBrk="1" hangingPunct="1">
              <a:buNone/>
            </a:pPr>
            <a:r>
              <a:rPr lang="en-US" altLang="zh-CN"/>
              <a:t>                         sex=‘</a:t>
            </a:r>
            <a:r>
              <a:rPr lang="zh-CN" altLang="en-US" dirty="0"/>
              <a:t>男’ </a:t>
            </a:r>
            <a:r>
              <a:rPr lang="en-US" altLang="zh-CN"/>
              <a:t>AND </a:t>
            </a:r>
            <a:r>
              <a:rPr lang="en-US" altLang="zh-CN" err="1"/>
              <a:t>cname</a:t>
            </a:r>
            <a:r>
              <a:rPr lang="en-US" altLang="zh-CN"/>
              <a:t>=‘</a:t>
            </a:r>
            <a:r>
              <a:rPr lang="en-US" altLang="zh-CN" err="1"/>
              <a:t>maths</a:t>
            </a:r>
            <a:r>
              <a:rPr lang="en-US" altLang="zh-CN"/>
              <a:t>’;</a:t>
            </a:r>
          </a:p>
        </p:txBody>
      </p:sp>
      <p:grpSp>
        <p:nvGrpSpPr>
          <p:cNvPr id="14339" name="Group 3"/>
          <p:cNvGrpSpPr/>
          <p:nvPr/>
        </p:nvGrpSpPr>
        <p:grpSpPr>
          <a:xfrm>
            <a:off x="179388" y="188913"/>
            <a:ext cx="5761037" cy="960437"/>
            <a:chOff x="113" y="119"/>
            <a:chExt cx="3629" cy="605"/>
          </a:xfrm>
        </p:grpSpPr>
        <p:sp>
          <p:nvSpPr>
            <p:cNvPr id="14340" name="Text Box 4"/>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1.3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分布式查询策略的重要性</a:t>
              </a:r>
            </a:p>
          </p:txBody>
        </p:sp>
        <p:sp>
          <p:nvSpPr>
            <p:cNvPr id="14341" name="Line 5"/>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14342" name="Text Box 6"/>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分布式查询优化概述</a:t>
              </a:r>
            </a:p>
          </p:txBody>
        </p:sp>
        <p:sp>
          <p:nvSpPr>
            <p:cNvPr id="14343" name="Line 7"/>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idx="1"/>
          </p:nvPr>
        </p:nvSpPr>
        <p:spPr>
          <a:xfrm>
            <a:off x="457200" y="1068388"/>
            <a:ext cx="8229600" cy="5745162"/>
          </a:xfrm>
        </p:spPr>
        <p:txBody>
          <a:bodyPr vert="horz" wrap="square" lIns="91440" tIns="45720" rIns="91440" bIns="45720" anchor="t"/>
          <a:lstStyle/>
          <a:p>
            <a:pPr eaLnBrk="1" hangingPunct="1">
              <a:buNone/>
            </a:pPr>
            <a:endParaRPr lang="en-US" altLang="zh-CN" sz="2400"/>
          </a:p>
          <a:p>
            <a:pPr eaLnBrk="1" hangingPunct="1">
              <a:buNone/>
            </a:pPr>
            <a:r>
              <a:rPr lang="en-US" altLang="zh-CN" sz="2400"/>
              <a:t> </a:t>
            </a:r>
            <a:r>
              <a:rPr lang="en-US" altLang="zh-CN" sz="2400" err="1"/>
              <a:t>Fragmentation_and_replicate(Q</a:t>
            </a:r>
            <a:r>
              <a:rPr lang="en-US" altLang="zh-CN" sz="2400"/>
              <a:t>, R, S)</a:t>
            </a:r>
          </a:p>
          <a:p>
            <a:pPr eaLnBrk="1" hangingPunct="1">
              <a:buNone/>
            </a:pPr>
            <a:r>
              <a:rPr lang="en-US" altLang="zh-CN" sz="2400"/>
              <a:t>     For </a:t>
            </a:r>
            <a:r>
              <a:rPr lang="zh-CN" altLang="en-US" sz="2400" dirty="0"/>
              <a:t>每个保持分片状态的关系</a:t>
            </a:r>
            <a:r>
              <a:rPr lang="en-US" altLang="zh-CN" sz="2400" err="1"/>
              <a:t>R</a:t>
            </a:r>
            <a:r>
              <a:rPr lang="en-US" altLang="zh-CN" sz="2400" baseline="-25000" err="1"/>
              <a:t>i</a:t>
            </a:r>
            <a:endParaRPr lang="en-US" altLang="zh-CN" sz="2400" baseline="-25000"/>
          </a:p>
          <a:p>
            <a:pPr eaLnBrk="1" hangingPunct="1">
              <a:buNone/>
            </a:pPr>
            <a:r>
              <a:rPr lang="en-US" altLang="zh-CN" sz="2400"/>
              <a:t>       For </a:t>
            </a:r>
            <a:r>
              <a:rPr lang="zh-CN" altLang="en-US" sz="2400" dirty="0"/>
              <a:t>每个包含关系</a:t>
            </a:r>
            <a:r>
              <a:rPr lang="en-US" altLang="zh-CN" sz="2400" err="1"/>
              <a:t>R</a:t>
            </a:r>
            <a:r>
              <a:rPr lang="en-US" altLang="zh-CN" sz="2400" baseline="-25000" err="1"/>
              <a:t>i</a:t>
            </a:r>
            <a:r>
              <a:rPr lang="zh-CN" altLang="en-US" sz="2400" dirty="0"/>
              <a:t>的一个片段的站点</a:t>
            </a:r>
            <a:r>
              <a:rPr lang="en-US" altLang="zh-CN" sz="2400" err="1"/>
              <a:t>S</a:t>
            </a:r>
            <a:r>
              <a:rPr lang="en-US" altLang="zh-CN" sz="2400" baseline="-25000" err="1"/>
              <a:t>j</a:t>
            </a:r>
            <a:endParaRPr lang="en-US" altLang="zh-CN" sz="2400" baseline="-25000"/>
          </a:p>
          <a:p>
            <a:pPr eaLnBrk="1" hangingPunct="1">
              <a:buNone/>
            </a:pPr>
            <a:r>
              <a:rPr lang="en-US" altLang="zh-CN" sz="2400"/>
              <a:t>          </a:t>
            </a:r>
            <a:r>
              <a:rPr lang="zh-CN" altLang="en-US" sz="2400" dirty="0"/>
              <a:t>计算在站点</a:t>
            </a:r>
            <a:r>
              <a:rPr lang="en-US" altLang="zh-CN" sz="2400" err="1"/>
              <a:t>S</a:t>
            </a:r>
            <a:r>
              <a:rPr lang="en-US" altLang="zh-CN" sz="2400" baseline="-25000" err="1"/>
              <a:t>j</a:t>
            </a:r>
            <a:r>
              <a:rPr lang="zh-CN" altLang="en-US" sz="2400" dirty="0"/>
              <a:t>执行子查询的完成时间</a:t>
            </a:r>
          </a:p>
          <a:p>
            <a:pPr eaLnBrk="1" hangingPunct="1">
              <a:buNone/>
            </a:pPr>
            <a:r>
              <a:rPr lang="zh-CN" altLang="en-US" sz="2400" dirty="0"/>
              <a:t>                    </a:t>
            </a:r>
            <a:r>
              <a:rPr lang="en-US" altLang="zh-CN" sz="2400"/>
              <a:t>FT(Q, </a:t>
            </a:r>
            <a:r>
              <a:rPr lang="en-US" altLang="zh-CN" sz="2400" err="1"/>
              <a:t>S</a:t>
            </a:r>
            <a:r>
              <a:rPr lang="en-US" altLang="zh-CN" sz="2400" baseline="-25000" err="1"/>
              <a:t>j</a:t>
            </a:r>
            <a:r>
              <a:rPr lang="en-US" altLang="zh-CN" sz="2400"/>
              <a:t>,  </a:t>
            </a:r>
            <a:r>
              <a:rPr lang="en-US" altLang="zh-CN" sz="2400" err="1"/>
              <a:t>R</a:t>
            </a:r>
            <a:r>
              <a:rPr lang="en-US" altLang="zh-CN" sz="2400" baseline="-25000" err="1"/>
              <a:t>i</a:t>
            </a:r>
            <a:r>
              <a:rPr lang="en-US" altLang="zh-CN" sz="2400"/>
              <a:t>)</a:t>
            </a:r>
          </a:p>
          <a:p>
            <a:pPr eaLnBrk="1" hangingPunct="1">
              <a:buNone/>
            </a:pPr>
            <a:r>
              <a:rPr lang="en-US" altLang="zh-CN" sz="2400"/>
              <a:t>       </a:t>
            </a:r>
            <a:r>
              <a:rPr lang="zh-CN" altLang="en-US" sz="2400" dirty="0"/>
              <a:t>计算关系</a:t>
            </a:r>
            <a:r>
              <a:rPr lang="en-US" altLang="zh-CN" sz="2400" err="1"/>
              <a:t>Ri</a:t>
            </a:r>
            <a:r>
              <a:rPr lang="zh-CN" altLang="en-US" sz="2400" dirty="0"/>
              <a:t>保持分片状态下的响应时间</a:t>
            </a:r>
          </a:p>
          <a:p>
            <a:pPr eaLnBrk="1" hangingPunct="1">
              <a:buNone/>
            </a:pPr>
            <a:r>
              <a:rPr lang="zh-CN" altLang="en-US" sz="2400" dirty="0"/>
              <a:t>                  </a:t>
            </a:r>
            <a:r>
              <a:rPr lang="en-US" altLang="zh-CN" sz="2400"/>
              <a:t>T</a:t>
            </a:r>
            <a:r>
              <a:rPr lang="en-US" altLang="zh-CN" sz="2400" baseline="-25000"/>
              <a:t>i</a:t>
            </a:r>
            <a:r>
              <a:rPr lang="en-US" altLang="zh-CN" sz="2400"/>
              <a:t> = </a:t>
            </a:r>
            <a:r>
              <a:rPr lang="en-US" altLang="zh-CN" sz="2400" err="1"/>
              <a:t>max</a:t>
            </a:r>
            <a:r>
              <a:rPr lang="en-US" altLang="zh-CN" sz="2400" baseline="-25000" err="1"/>
              <a:t>j</a:t>
            </a:r>
            <a:r>
              <a:rPr lang="en-US" altLang="zh-CN" sz="2400"/>
              <a:t> (FT(Q, </a:t>
            </a:r>
            <a:r>
              <a:rPr lang="en-US" altLang="zh-CN" sz="2400" err="1"/>
              <a:t>S</a:t>
            </a:r>
            <a:r>
              <a:rPr lang="en-US" altLang="zh-CN" sz="2400" baseline="-25000" err="1"/>
              <a:t>j</a:t>
            </a:r>
            <a:r>
              <a:rPr lang="en-US" altLang="zh-CN" sz="2400"/>
              <a:t>, </a:t>
            </a:r>
            <a:r>
              <a:rPr lang="en-US" altLang="zh-CN" sz="2400" err="1"/>
              <a:t>R</a:t>
            </a:r>
            <a:r>
              <a:rPr lang="en-US" altLang="zh-CN" sz="2400" baseline="-25000" err="1"/>
              <a:t>i</a:t>
            </a:r>
            <a:r>
              <a:rPr lang="en-US" altLang="zh-CN" sz="2400"/>
              <a:t>))</a:t>
            </a:r>
          </a:p>
          <a:p>
            <a:pPr eaLnBrk="1" hangingPunct="1">
              <a:buNone/>
            </a:pPr>
            <a:r>
              <a:rPr lang="en-US" altLang="zh-CN" sz="2400"/>
              <a:t>    </a:t>
            </a:r>
            <a:r>
              <a:rPr lang="zh-CN" altLang="en-US" sz="2400" dirty="0"/>
              <a:t>选择</a:t>
            </a:r>
            <a:r>
              <a:rPr lang="en-US" altLang="zh-CN" sz="2400" err="1"/>
              <a:t>R</a:t>
            </a:r>
            <a:r>
              <a:rPr lang="en-US" altLang="zh-CN" sz="2400" baseline="-25000" err="1"/>
              <a:t>k</a:t>
            </a:r>
            <a:r>
              <a:rPr lang="en-US" altLang="zh-CN" sz="2400"/>
              <a:t> = min</a:t>
            </a:r>
            <a:r>
              <a:rPr lang="en-US" altLang="zh-CN" sz="2400" baseline="-25000"/>
              <a:t>i</a:t>
            </a:r>
            <a:r>
              <a:rPr lang="en-US" altLang="zh-CN" sz="2400"/>
              <a:t> (T</a:t>
            </a:r>
            <a:r>
              <a:rPr lang="en-US" altLang="zh-CN" sz="2400" baseline="-25000"/>
              <a:t>i</a:t>
            </a:r>
            <a:r>
              <a:rPr lang="en-US" altLang="zh-CN" sz="2400"/>
              <a:t>)</a:t>
            </a:r>
            <a:r>
              <a:rPr lang="zh-CN" altLang="en-US" sz="2400" dirty="0"/>
              <a:t>为保持分片状态的关系</a:t>
            </a:r>
            <a:endParaRPr lang="zh-CN" altLang="en-US" dirty="0"/>
          </a:p>
        </p:txBody>
      </p:sp>
      <p:grpSp>
        <p:nvGrpSpPr>
          <p:cNvPr id="81923" name="Group 5"/>
          <p:cNvGrpSpPr/>
          <p:nvPr/>
        </p:nvGrpSpPr>
        <p:grpSpPr>
          <a:xfrm>
            <a:off x="34925" y="44450"/>
            <a:ext cx="6121400" cy="960438"/>
            <a:chOff x="113" y="119"/>
            <a:chExt cx="3856" cy="605"/>
          </a:xfrm>
        </p:grpSpPr>
        <p:sp>
          <p:nvSpPr>
            <p:cNvPr id="81924" name="Text Box 6"/>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分片和复制算法</a:t>
              </a:r>
            </a:p>
          </p:txBody>
        </p:sp>
        <p:sp>
          <p:nvSpPr>
            <p:cNvPr id="81925" name="Line 7"/>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81926" name="Text Box 8"/>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81927" name="Line 9"/>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p:nvPr/>
        </p:nvSpPr>
        <p:spPr>
          <a:xfrm>
            <a:off x="1219200" y="2325688"/>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400" b="0">
                <a:solidFill>
                  <a:schemeClr val="tx1"/>
                </a:solidFill>
                <a:latin typeface="Arial" panose="020B0604020202020204" pitchFamily="34" charset="0"/>
                <a:ea typeface="宋体" panose="02010600030101010101" pitchFamily="2" charset="-122"/>
              </a:rPr>
              <a:t>R</a:t>
            </a:r>
            <a:r>
              <a:rPr lang="en-US" altLang="zh-CN" sz="2400" b="0" baseline="-25000">
                <a:solidFill>
                  <a:schemeClr val="tx1"/>
                </a:solidFill>
                <a:latin typeface="Arial" panose="020B0604020202020204" pitchFamily="34" charset="0"/>
                <a:ea typeface="宋体" panose="02010600030101010101" pitchFamily="2" charset="-122"/>
              </a:rPr>
              <a:t>1</a:t>
            </a:r>
          </a:p>
        </p:txBody>
      </p:sp>
      <p:sp>
        <p:nvSpPr>
          <p:cNvPr id="82947" name="Rectangle 3"/>
          <p:cNvSpPr/>
          <p:nvPr/>
        </p:nvSpPr>
        <p:spPr>
          <a:xfrm>
            <a:off x="5486400" y="2478088"/>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2</a:t>
            </a:r>
          </a:p>
        </p:txBody>
      </p:sp>
      <p:sp>
        <p:nvSpPr>
          <p:cNvPr id="82948" name="Rectangle 4"/>
          <p:cNvSpPr/>
          <p:nvPr/>
        </p:nvSpPr>
        <p:spPr>
          <a:xfrm>
            <a:off x="5486400" y="3316288"/>
            <a:ext cx="533400" cy="533400"/>
          </a:xfrm>
          <a:prstGeom prst="rect">
            <a:avLst/>
          </a:prstGeom>
          <a:solidFill>
            <a:srgbClr val="CBA4FA"/>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2</a:t>
            </a:r>
          </a:p>
        </p:txBody>
      </p:sp>
      <p:sp>
        <p:nvSpPr>
          <p:cNvPr id="82949" name="Rectangle 5"/>
          <p:cNvSpPr/>
          <p:nvPr/>
        </p:nvSpPr>
        <p:spPr>
          <a:xfrm>
            <a:off x="5486400" y="4306888"/>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R</a:t>
            </a:r>
            <a:r>
              <a:rPr lang="en-US" altLang="zh-CN" b="0" baseline="-25000">
                <a:solidFill>
                  <a:schemeClr val="tx1"/>
                </a:solidFill>
                <a:latin typeface="Arial" panose="020B0604020202020204" pitchFamily="34" charset="0"/>
                <a:ea typeface="宋体" panose="02010600030101010101" pitchFamily="2" charset="-122"/>
              </a:rPr>
              <a:t>2</a:t>
            </a:r>
          </a:p>
        </p:txBody>
      </p:sp>
      <p:sp>
        <p:nvSpPr>
          <p:cNvPr id="82950" name="Line 6"/>
          <p:cNvSpPr/>
          <p:nvPr/>
        </p:nvSpPr>
        <p:spPr>
          <a:xfrm>
            <a:off x="1905000" y="2554288"/>
            <a:ext cx="914400" cy="0"/>
          </a:xfrm>
          <a:prstGeom prst="line">
            <a:avLst/>
          </a:prstGeom>
          <a:ln w="9525" cap="flat" cmpd="sng">
            <a:solidFill>
              <a:schemeClr val="bg1"/>
            </a:solidFill>
            <a:prstDash val="solid"/>
            <a:headEnd type="none" w="med" len="med"/>
            <a:tailEnd type="triangle" w="med" len="med"/>
          </a:ln>
        </p:spPr>
      </p:sp>
      <p:sp>
        <p:nvSpPr>
          <p:cNvPr id="82951" name="Line 7"/>
          <p:cNvSpPr/>
          <p:nvPr/>
        </p:nvSpPr>
        <p:spPr>
          <a:xfrm>
            <a:off x="1981200" y="2706688"/>
            <a:ext cx="914400" cy="609600"/>
          </a:xfrm>
          <a:prstGeom prst="line">
            <a:avLst/>
          </a:prstGeom>
          <a:ln w="9525" cap="flat" cmpd="sng">
            <a:solidFill>
              <a:srgbClr val="FF66FF"/>
            </a:solidFill>
            <a:prstDash val="solid"/>
            <a:headEnd type="none" w="med" len="med"/>
            <a:tailEnd type="triangle" w="med" len="med"/>
          </a:ln>
        </p:spPr>
      </p:sp>
      <p:sp>
        <p:nvSpPr>
          <p:cNvPr id="82952" name="Line 8"/>
          <p:cNvSpPr/>
          <p:nvPr/>
        </p:nvSpPr>
        <p:spPr>
          <a:xfrm>
            <a:off x="1981200" y="2859088"/>
            <a:ext cx="1066800" cy="1498600"/>
          </a:xfrm>
          <a:prstGeom prst="line">
            <a:avLst/>
          </a:prstGeom>
          <a:ln w="9525" cap="flat" cmpd="sng">
            <a:solidFill>
              <a:schemeClr val="bg1"/>
            </a:solidFill>
            <a:prstDash val="solid"/>
            <a:headEnd type="none" w="med" len="med"/>
            <a:tailEnd type="triangle" w="med" len="med"/>
          </a:ln>
        </p:spPr>
      </p:sp>
      <p:sp>
        <p:nvSpPr>
          <p:cNvPr id="82953" name="Rectangle 9"/>
          <p:cNvSpPr/>
          <p:nvPr/>
        </p:nvSpPr>
        <p:spPr>
          <a:xfrm>
            <a:off x="3124200" y="2478088"/>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F</a:t>
            </a:r>
            <a:r>
              <a:rPr lang="en-US" altLang="zh-CN" b="0" baseline="-25000">
                <a:solidFill>
                  <a:schemeClr val="tx1"/>
                </a:solidFill>
                <a:latin typeface="Arial" panose="020B0604020202020204" pitchFamily="34" charset="0"/>
                <a:ea typeface="宋体" panose="02010600030101010101" pitchFamily="2" charset="-122"/>
              </a:rPr>
              <a:t>11</a:t>
            </a:r>
          </a:p>
        </p:txBody>
      </p:sp>
      <p:sp>
        <p:nvSpPr>
          <p:cNvPr id="82954" name="Rectangle 10"/>
          <p:cNvSpPr/>
          <p:nvPr/>
        </p:nvSpPr>
        <p:spPr>
          <a:xfrm>
            <a:off x="3124200" y="4306888"/>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F</a:t>
            </a:r>
            <a:r>
              <a:rPr lang="en-US" altLang="zh-CN" b="0" baseline="-25000">
                <a:solidFill>
                  <a:schemeClr val="tx1"/>
                </a:solidFill>
                <a:latin typeface="Arial" panose="020B0604020202020204" pitchFamily="34" charset="0"/>
                <a:ea typeface="宋体" panose="02010600030101010101" pitchFamily="2" charset="-122"/>
              </a:rPr>
              <a:t>13</a:t>
            </a:r>
          </a:p>
        </p:txBody>
      </p:sp>
      <p:sp>
        <p:nvSpPr>
          <p:cNvPr id="82955" name="Rectangle 11"/>
          <p:cNvSpPr/>
          <p:nvPr/>
        </p:nvSpPr>
        <p:spPr>
          <a:xfrm>
            <a:off x="7467600" y="2478088"/>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F</a:t>
            </a:r>
            <a:r>
              <a:rPr lang="en-US" altLang="zh-CN" b="0" baseline="-25000">
                <a:solidFill>
                  <a:schemeClr val="tx1"/>
                </a:solidFill>
                <a:latin typeface="Arial" panose="020B0604020202020204" pitchFamily="34" charset="0"/>
                <a:ea typeface="宋体" panose="02010600030101010101" pitchFamily="2" charset="-122"/>
              </a:rPr>
              <a:t>21</a:t>
            </a:r>
          </a:p>
        </p:txBody>
      </p:sp>
      <p:sp>
        <p:nvSpPr>
          <p:cNvPr id="82956" name="Rectangle 12"/>
          <p:cNvSpPr/>
          <p:nvPr/>
        </p:nvSpPr>
        <p:spPr>
          <a:xfrm>
            <a:off x="7467600" y="3316288"/>
            <a:ext cx="533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Arial" panose="020B0604020202020204" pitchFamily="34" charset="0"/>
                <a:ea typeface="宋体" panose="02010600030101010101" pitchFamily="2" charset="-122"/>
              </a:rPr>
              <a:t>F</a:t>
            </a:r>
            <a:r>
              <a:rPr lang="en-US" altLang="zh-CN" b="0" baseline="-25000">
                <a:solidFill>
                  <a:schemeClr val="tx1"/>
                </a:solidFill>
                <a:latin typeface="Arial" panose="020B0604020202020204" pitchFamily="34" charset="0"/>
                <a:ea typeface="宋体" panose="02010600030101010101" pitchFamily="2" charset="-122"/>
              </a:rPr>
              <a:t>22</a:t>
            </a:r>
          </a:p>
        </p:txBody>
      </p:sp>
      <p:sp>
        <p:nvSpPr>
          <p:cNvPr id="82957" name="Line 13"/>
          <p:cNvSpPr/>
          <p:nvPr/>
        </p:nvSpPr>
        <p:spPr>
          <a:xfrm>
            <a:off x="3657600" y="2630488"/>
            <a:ext cx="1828800" cy="0"/>
          </a:xfrm>
          <a:prstGeom prst="line">
            <a:avLst/>
          </a:prstGeom>
          <a:ln w="9525" cap="flat" cmpd="sng">
            <a:solidFill>
              <a:schemeClr val="bg1"/>
            </a:solidFill>
            <a:prstDash val="solid"/>
            <a:headEnd type="none" w="med" len="med"/>
            <a:tailEnd type="none" w="med" len="med"/>
          </a:ln>
        </p:spPr>
      </p:sp>
      <p:sp>
        <p:nvSpPr>
          <p:cNvPr id="82958" name="AutoShape 14"/>
          <p:cNvSpPr/>
          <p:nvPr/>
        </p:nvSpPr>
        <p:spPr>
          <a:xfrm>
            <a:off x="3810000" y="2782888"/>
            <a:ext cx="304800" cy="381000"/>
          </a:xfrm>
          <a:prstGeom prst="downArrow">
            <a:avLst>
              <a:gd name="adj1" fmla="val 50000"/>
              <a:gd name="adj2" fmla="val 31250"/>
            </a:avLst>
          </a:prstGeom>
          <a:solidFill>
            <a:schemeClr val="bg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82959" name="Line 15"/>
          <p:cNvSpPr/>
          <p:nvPr/>
        </p:nvSpPr>
        <p:spPr>
          <a:xfrm>
            <a:off x="3657600" y="2782888"/>
            <a:ext cx="1828800" cy="0"/>
          </a:xfrm>
          <a:prstGeom prst="line">
            <a:avLst/>
          </a:prstGeom>
          <a:ln w="9525" cap="flat" cmpd="sng">
            <a:solidFill>
              <a:schemeClr val="bg1"/>
            </a:solidFill>
            <a:prstDash val="solid"/>
            <a:headEnd type="none" w="med" len="med"/>
            <a:tailEnd type="none" w="med" len="med"/>
          </a:ln>
        </p:spPr>
      </p:sp>
      <p:sp>
        <p:nvSpPr>
          <p:cNvPr id="82960" name="AutoShape 16"/>
          <p:cNvSpPr/>
          <p:nvPr/>
        </p:nvSpPr>
        <p:spPr>
          <a:xfrm>
            <a:off x="4267200" y="3621088"/>
            <a:ext cx="304800" cy="381000"/>
          </a:xfrm>
          <a:prstGeom prst="downArrow">
            <a:avLst>
              <a:gd name="adj1" fmla="val 50000"/>
              <a:gd name="adj2" fmla="val 31250"/>
            </a:avLst>
          </a:prstGeom>
          <a:solidFill>
            <a:schemeClr val="bg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82961" name="AutoShape 17"/>
          <p:cNvSpPr/>
          <p:nvPr/>
        </p:nvSpPr>
        <p:spPr>
          <a:xfrm>
            <a:off x="4800600" y="4611688"/>
            <a:ext cx="304800" cy="381000"/>
          </a:xfrm>
          <a:prstGeom prst="downArrow">
            <a:avLst>
              <a:gd name="adj1" fmla="val 50000"/>
              <a:gd name="adj2" fmla="val 31250"/>
            </a:avLst>
          </a:prstGeom>
          <a:solidFill>
            <a:schemeClr val="bg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
        <p:nvSpPr>
          <p:cNvPr id="82962" name="Line 18"/>
          <p:cNvSpPr/>
          <p:nvPr/>
        </p:nvSpPr>
        <p:spPr>
          <a:xfrm>
            <a:off x="3657600" y="3468688"/>
            <a:ext cx="1828800" cy="0"/>
          </a:xfrm>
          <a:prstGeom prst="line">
            <a:avLst/>
          </a:prstGeom>
          <a:ln w="9525" cap="flat" cmpd="sng">
            <a:solidFill>
              <a:schemeClr val="bg1"/>
            </a:solidFill>
            <a:prstDash val="solid"/>
            <a:headEnd type="none" w="med" len="med"/>
            <a:tailEnd type="none" w="med" len="med"/>
          </a:ln>
        </p:spPr>
      </p:sp>
      <p:sp>
        <p:nvSpPr>
          <p:cNvPr id="82963" name="Line 19"/>
          <p:cNvSpPr/>
          <p:nvPr/>
        </p:nvSpPr>
        <p:spPr>
          <a:xfrm>
            <a:off x="3657600" y="3621088"/>
            <a:ext cx="1828800" cy="0"/>
          </a:xfrm>
          <a:prstGeom prst="line">
            <a:avLst/>
          </a:prstGeom>
          <a:ln w="9525" cap="flat" cmpd="sng">
            <a:solidFill>
              <a:schemeClr val="bg1"/>
            </a:solidFill>
            <a:prstDash val="solid"/>
            <a:headEnd type="none" w="med" len="med"/>
            <a:tailEnd type="none" w="med" len="med"/>
          </a:ln>
        </p:spPr>
      </p:sp>
      <p:sp>
        <p:nvSpPr>
          <p:cNvPr id="82964" name="Line 20"/>
          <p:cNvSpPr/>
          <p:nvPr/>
        </p:nvSpPr>
        <p:spPr>
          <a:xfrm>
            <a:off x="3657600" y="4459288"/>
            <a:ext cx="1828800" cy="0"/>
          </a:xfrm>
          <a:prstGeom prst="line">
            <a:avLst/>
          </a:prstGeom>
          <a:ln w="9525" cap="flat" cmpd="sng">
            <a:solidFill>
              <a:schemeClr val="bg1"/>
            </a:solidFill>
            <a:prstDash val="solid"/>
            <a:headEnd type="none" w="med" len="med"/>
            <a:tailEnd type="none" w="med" len="med"/>
          </a:ln>
        </p:spPr>
      </p:sp>
      <p:sp>
        <p:nvSpPr>
          <p:cNvPr id="82965" name="Line 21"/>
          <p:cNvSpPr/>
          <p:nvPr/>
        </p:nvSpPr>
        <p:spPr>
          <a:xfrm>
            <a:off x="3657600" y="4611688"/>
            <a:ext cx="1828800" cy="0"/>
          </a:xfrm>
          <a:prstGeom prst="line">
            <a:avLst/>
          </a:prstGeom>
          <a:ln w="9525" cap="flat" cmpd="sng">
            <a:solidFill>
              <a:schemeClr val="bg1"/>
            </a:solidFill>
            <a:prstDash val="solid"/>
            <a:headEnd type="none" w="med" len="med"/>
            <a:tailEnd type="none" w="med" len="med"/>
          </a:ln>
        </p:spPr>
      </p:sp>
      <p:sp>
        <p:nvSpPr>
          <p:cNvPr id="82966" name="Text Box 22"/>
          <p:cNvSpPr txBox="1"/>
          <p:nvPr/>
        </p:nvSpPr>
        <p:spPr>
          <a:xfrm>
            <a:off x="4065588" y="1989138"/>
            <a:ext cx="1098550" cy="366712"/>
          </a:xfrm>
          <a:prstGeom prst="rect">
            <a:avLst/>
          </a:prstGeom>
          <a:noFill/>
          <a:ln w="9525">
            <a:noFill/>
          </a:ln>
        </p:spPr>
        <p:txBody>
          <a:bodyPr wrap="none" anchor="ctr">
            <a:spAutoFit/>
          </a:bodyPr>
          <a:lstStyle/>
          <a:p>
            <a:pPr lvl="0" algn="ctr" eaLnBrk="1" hangingPunct="1">
              <a:spcBef>
                <a:spcPct val="50000"/>
              </a:spcBef>
            </a:pPr>
            <a:r>
              <a:rPr lang="zh-CN" altLang="en-US" b="0" dirty="0">
                <a:latin typeface="Arial" panose="020B0604020202020204" pitchFamily="34" charset="0"/>
                <a:ea typeface="宋体" panose="02010600030101010101" pitchFamily="2" charset="-122"/>
              </a:rPr>
              <a:t>本地连接</a:t>
            </a:r>
          </a:p>
        </p:txBody>
      </p:sp>
      <p:sp>
        <p:nvSpPr>
          <p:cNvPr id="82967" name="Text Box 23"/>
          <p:cNvSpPr txBox="1"/>
          <p:nvPr/>
        </p:nvSpPr>
        <p:spPr>
          <a:xfrm>
            <a:off x="4079875" y="4999038"/>
            <a:ext cx="831850" cy="366712"/>
          </a:xfrm>
          <a:prstGeom prst="rect">
            <a:avLst/>
          </a:prstGeom>
          <a:noFill/>
          <a:ln w="9525">
            <a:noFill/>
          </a:ln>
        </p:spPr>
        <p:txBody>
          <a:bodyPr wrap="none" anchor="ctr">
            <a:spAutoFit/>
          </a:bodyPr>
          <a:lstStyle/>
          <a:p>
            <a:pPr lvl="0" algn="ctr" eaLnBrk="1" hangingPunct="1">
              <a:spcBef>
                <a:spcPct val="50000"/>
              </a:spcBef>
            </a:pPr>
            <a:r>
              <a:rPr lang="en-US" altLang="zh-CN" b="0">
                <a:latin typeface="Arial" panose="020B0604020202020204" pitchFamily="34" charset="0"/>
                <a:ea typeface="宋体" panose="02010600030101010101" pitchFamily="2" charset="-122"/>
              </a:rPr>
              <a:t>Result</a:t>
            </a:r>
          </a:p>
        </p:txBody>
      </p:sp>
      <p:sp>
        <p:nvSpPr>
          <p:cNvPr id="82968" name="Text Box 24"/>
          <p:cNvSpPr txBox="1"/>
          <p:nvPr/>
        </p:nvSpPr>
        <p:spPr>
          <a:xfrm>
            <a:off x="1757363" y="4554538"/>
            <a:ext cx="996950" cy="560387"/>
          </a:xfrm>
          <a:prstGeom prst="rect">
            <a:avLst/>
          </a:prstGeom>
          <a:noFill/>
          <a:ln w="9525">
            <a:noFill/>
          </a:ln>
        </p:spPr>
        <p:txBody>
          <a:bodyPr wrap="none" anchor="ctr">
            <a:spAutoFit/>
          </a:bodyPr>
          <a:lstStyle/>
          <a:p>
            <a:pPr lvl="0" algn="ctr" eaLnBrk="1" hangingPunct="1">
              <a:spcBef>
                <a:spcPct val="50000"/>
              </a:spcBef>
            </a:pPr>
            <a:r>
              <a:rPr lang="en-US" altLang="zh-CN" b="0">
                <a:latin typeface="Arial" panose="020B0604020202020204" pitchFamily="34" charset="0"/>
                <a:ea typeface="宋体" panose="02010600030101010101" pitchFamily="2" charset="-122"/>
              </a:rPr>
              <a:t>f</a:t>
            </a:r>
          </a:p>
          <a:p>
            <a:pPr lvl="0" algn="ctr" eaLnBrk="1" hangingPunct="1">
              <a:lnSpc>
                <a:spcPct val="20000"/>
              </a:lnSpc>
              <a:spcBef>
                <a:spcPct val="50000"/>
              </a:spcBef>
            </a:pPr>
            <a:r>
              <a:rPr lang="en-US" altLang="zh-CN" b="0">
                <a:latin typeface="Arial" panose="020B0604020202020204" pitchFamily="34" charset="0"/>
                <a:ea typeface="宋体" panose="02010600030101010101" pitchFamily="2" charset="-122"/>
              </a:rPr>
              <a:t>partition</a:t>
            </a:r>
          </a:p>
        </p:txBody>
      </p:sp>
      <p:sp>
        <p:nvSpPr>
          <p:cNvPr id="82969" name="Text Box 25"/>
          <p:cNvSpPr txBox="1"/>
          <p:nvPr/>
        </p:nvSpPr>
        <p:spPr>
          <a:xfrm>
            <a:off x="5959475" y="5265738"/>
            <a:ext cx="742950" cy="366712"/>
          </a:xfrm>
          <a:prstGeom prst="rect">
            <a:avLst/>
          </a:prstGeom>
          <a:noFill/>
          <a:ln w="9525">
            <a:noFill/>
          </a:ln>
        </p:spPr>
        <p:txBody>
          <a:bodyPr wrap="none" anchor="ctr">
            <a:spAutoFit/>
          </a:bodyPr>
          <a:lstStyle/>
          <a:p>
            <a:pPr lvl="0" algn="ctr" eaLnBrk="1" hangingPunct="1">
              <a:spcBef>
                <a:spcPct val="50000"/>
              </a:spcBef>
            </a:pPr>
            <a:r>
              <a:rPr lang="en-US" altLang="zh-CN" b="0">
                <a:latin typeface="Arial" panose="020B0604020202020204" pitchFamily="34" charset="0"/>
                <a:ea typeface="宋体" panose="02010600030101010101" pitchFamily="2" charset="-122"/>
              </a:rPr>
              <a:t>union</a:t>
            </a:r>
          </a:p>
        </p:txBody>
      </p:sp>
      <p:sp>
        <p:nvSpPr>
          <p:cNvPr id="82970" name="Line 26"/>
          <p:cNvSpPr/>
          <p:nvPr/>
        </p:nvSpPr>
        <p:spPr>
          <a:xfrm flipV="1">
            <a:off x="2209800" y="4002088"/>
            <a:ext cx="0" cy="457200"/>
          </a:xfrm>
          <a:prstGeom prst="line">
            <a:avLst/>
          </a:prstGeom>
          <a:ln w="9525" cap="flat" cmpd="sng">
            <a:solidFill>
              <a:srgbClr val="FF6600"/>
            </a:solidFill>
            <a:prstDash val="sysDot"/>
            <a:headEnd type="none" w="med" len="med"/>
            <a:tailEnd type="triangle" w="med" len="med"/>
          </a:ln>
        </p:spPr>
      </p:sp>
      <p:sp>
        <p:nvSpPr>
          <p:cNvPr id="82971" name="Line 27"/>
          <p:cNvSpPr/>
          <p:nvPr/>
        </p:nvSpPr>
        <p:spPr>
          <a:xfrm flipV="1">
            <a:off x="6248400" y="4840288"/>
            <a:ext cx="0" cy="457200"/>
          </a:xfrm>
          <a:prstGeom prst="line">
            <a:avLst/>
          </a:prstGeom>
          <a:ln w="9525" cap="flat" cmpd="sng">
            <a:solidFill>
              <a:srgbClr val="FF6600"/>
            </a:solidFill>
            <a:prstDash val="sysDot"/>
            <a:headEnd type="none" w="med" len="med"/>
            <a:tailEnd type="triangle" w="med" len="med"/>
          </a:ln>
        </p:spPr>
      </p:sp>
      <p:sp>
        <p:nvSpPr>
          <p:cNvPr id="82972" name="Line 28"/>
          <p:cNvSpPr/>
          <p:nvPr/>
        </p:nvSpPr>
        <p:spPr>
          <a:xfrm flipH="1">
            <a:off x="6248400" y="3544888"/>
            <a:ext cx="1066800" cy="0"/>
          </a:xfrm>
          <a:prstGeom prst="line">
            <a:avLst/>
          </a:prstGeom>
          <a:ln w="9525" cap="flat" cmpd="sng">
            <a:solidFill>
              <a:srgbClr val="FF66FF"/>
            </a:solidFill>
            <a:prstDash val="solid"/>
            <a:headEnd type="none" w="med" len="med"/>
            <a:tailEnd type="triangle" w="med" len="med"/>
          </a:ln>
        </p:spPr>
      </p:sp>
      <p:sp>
        <p:nvSpPr>
          <p:cNvPr id="82973" name="Line 29"/>
          <p:cNvSpPr/>
          <p:nvPr/>
        </p:nvSpPr>
        <p:spPr>
          <a:xfrm flipH="1" flipV="1">
            <a:off x="6172200" y="2706688"/>
            <a:ext cx="1143000" cy="838200"/>
          </a:xfrm>
          <a:prstGeom prst="line">
            <a:avLst/>
          </a:prstGeom>
          <a:ln w="9525" cap="flat" cmpd="sng">
            <a:solidFill>
              <a:schemeClr val="bg1"/>
            </a:solidFill>
            <a:prstDash val="solid"/>
            <a:headEnd type="none" w="med" len="med"/>
            <a:tailEnd type="triangle" w="med" len="med"/>
          </a:ln>
        </p:spPr>
      </p:sp>
      <p:sp>
        <p:nvSpPr>
          <p:cNvPr id="82974" name="Line 30"/>
          <p:cNvSpPr/>
          <p:nvPr/>
        </p:nvSpPr>
        <p:spPr>
          <a:xfrm flipH="1">
            <a:off x="6096000" y="3544888"/>
            <a:ext cx="1219200" cy="1092200"/>
          </a:xfrm>
          <a:prstGeom prst="line">
            <a:avLst/>
          </a:prstGeom>
          <a:ln w="9525" cap="flat" cmpd="sng">
            <a:solidFill>
              <a:schemeClr val="bg1"/>
            </a:solidFill>
            <a:prstDash val="solid"/>
            <a:headEnd type="none" w="med" len="med"/>
            <a:tailEnd type="triangle" w="med" len="med"/>
          </a:ln>
        </p:spPr>
      </p:sp>
      <p:sp>
        <p:nvSpPr>
          <p:cNvPr id="82975" name="Line 31"/>
          <p:cNvSpPr/>
          <p:nvPr/>
        </p:nvSpPr>
        <p:spPr>
          <a:xfrm flipH="1">
            <a:off x="6400800" y="2706688"/>
            <a:ext cx="914400" cy="0"/>
          </a:xfrm>
          <a:prstGeom prst="line">
            <a:avLst/>
          </a:prstGeom>
          <a:ln w="9525" cap="flat" cmpd="sng">
            <a:solidFill>
              <a:schemeClr val="bg1"/>
            </a:solidFill>
            <a:prstDash val="solid"/>
            <a:headEnd type="none" w="med" len="med"/>
            <a:tailEnd type="triangle" w="med" len="med"/>
          </a:ln>
        </p:spPr>
      </p:sp>
      <p:sp>
        <p:nvSpPr>
          <p:cNvPr id="82976" name="Line 32"/>
          <p:cNvSpPr/>
          <p:nvPr/>
        </p:nvSpPr>
        <p:spPr>
          <a:xfrm flipH="1">
            <a:off x="6172200" y="2782888"/>
            <a:ext cx="1143000" cy="685800"/>
          </a:xfrm>
          <a:prstGeom prst="line">
            <a:avLst/>
          </a:prstGeom>
          <a:ln w="9525" cap="flat" cmpd="sng">
            <a:solidFill>
              <a:srgbClr val="FF66FF"/>
            </a:solidFill>
            <a:prstDash val="solid"/>
            <a:headEnd type="none" w="med" len="med"/>
            <a:tailEnd type="triangle" w="med" len="med"/>
          </a:ln>
        </p:spPr>
      </p:sp>
      <p:sp>
        <p:nvSpPr>
          <p:cNvPr id="82977" name="Line 33"/>
          <p:cNvSpPr/>
          <p:nvPr/>
        </p:nvSpPr>
        <p:spPr>
          <a:xfrm flipH="1">
            <a:off x="6070600" y="2782888"/>
            <a:ext cx="1244600" cy="1714500"/>
          </a:xfrm>
          <a:prstGeom prst="line">
            <a:avLst/>
          </a:prstGeom>
          <a:ln w="9525" cap="flat" cmpd="sng">
            <a:solidFill>
              <a:schemeClr val="bg1"/>
            </a:solidFill>
            <a:prstDash val="solid"/>
            <a:headEnd type="none" w="med" len="med"/>
            <a:tailEnd type="triangle" w="med" len="med"/>
          </a:ln>
        </p:spPr>
      </p:sp>
      <p:sp>
        <p:nvSpPr>
          <p:cNvPr id="82978" name="Line 34"/>
          <p:cNvSpPr/>
          <p:nvPr/>
        </p:nvSpPr>
        <p:spPr>
          <a:xfrm>
            <a:off x="3962400" y="3163888"/>
            <a:ext cx="0" cy="1676400"/>
          </a:xfrm>
          <a:prstGeom prst="line">
            <a:avLst/>
          </a:prstGeom>
          <a:ln w="9525" cap="flat" cmpd="sng">
            <a:solidFill>
              <a:srgbClr val="FF3300"/>
            </a:solidFill>
            <a:prstDash val="sysDot"/>
            <a:headEnd type="none" w="med" len="med"/>
            <a:tailEnd type="none" w="med" len="med"/>
          </a:ln>
        </p:spPr>
      </p:sp>
      <p:sp>
        <p:nvSpPr>
          <p:cNvPr id="82979" name="Line 35"/>
          <p:cNvSpPr/>
          <p:nvPr/>
        </p:nvSpPr>
        <p:spPr>
          <a:xfrm>
            <a:off x="4419600" y="4078288"/>
            <a:ext cx="0" cy="838200"/>
          </a:xfrm>
          <a:prstGeom prst="line">
            <a:avLst/>
          </a:prstGeom>
          <a:ln w="9525" cap="flat" cmpd="sng">
            <a:solidFill>
              <a:srgbClr val="FF3300"/>
            </a:solidFill>
            <a:prstDash val="sysDot"/>
            <a:headEnd type="none" w="med" len="med"/>
            <a:tailEnd type="none" w="med" len="med"/>
          </a:ln>
        </p:spPr>
      </p:sp>
      <p:sp>
        <p:nvSpPr>
          <p:cNvPr id="82980" name="Line 36"/>
          <p:cNvSpPr/>
          <p:nvPr/>
        </p:nvSpPr>
        <p:spPr>
          <a:xfrm>
            <a:off x="4572000" y="2782888"/>
            <a:ext cx="76200" cy="0"/>
          </a:xfrm>
          <a:prstGeom prst="line">
            <a:avLst/>
          </a:prstGeom>
          <a:ln w="9525" cap="flat" cmpd="sng">
            <a:solidFill>
              <a:schemeClr val="bg1"/>
            </a:solidFill>
            <a:prstDash val="solid"/>
            <a:headEnd type="none" w="med" len="med"/>
            <a:tailEnd type="none" w="med" len="med"/>
          </a:ln>
        </p:spPr>
      </p:sp>
      <p:sp>
        <p:nvSpPr>
          <p:cNvPr id="82981" name="Text Box 40"/>
          <p:cNvSpPr txBox="1"/>
          <p:nvPr/>
        </p:nvSpPr>
        <p:spPr>
          <a:xfrm>
            <a:off x="430213" y="1335088"/>
            <a:ext cx="685800" cy="457200"/>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R</a:t>
            </a:r>
            <a:r>
              <a:rPr lang="en-US" altLang="zh-CN" sz="2400" b="0" baseline="-25000">
                <a:latin typeface="Times New Roman" panose="02020603050405020304" pitchFamily="18" charset="0"/>
                <a:ea typeface="宋体" panose="02010600030101010101" pitchFamily="2" charset="-122"/>
              </a:rPr>
              <a:t>1</a:t>
            </a:r>
          </a:p>
        </p:txBody>
      </p:sp>
      <p:sp>
        <p:nvSpPr>
          <p:cNvPr id="82982" name="Text Box 41"/>
          <p:cNvSpPr txBox="1"/>
          <p:nvPr/>
        </p:nvSpPr>
        <p:spPr>
          <a:xfrm>
            <a:off x="1476375" y="1335088"/>
            <a:ext cx="685800" cy="457200"/>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R</a:t>
            </a:r>
            <a:r>
              <a:rPr lang="en-US" altLang="zh-CN" sz="2400" b="0" baseline="-25000">
                <a:latin typeface="Times New Roman" panose="02020603050405020304" pitchFamily="18" charset="0"/>
                <a:ea typeface="宋体" panose="02010600030101010101" pitchFamily="2" charset="-122"/>
              </a:rPr>
              <a:t>2</a:t>
            </a:r>
          </a:p>
        </p:txBody>
      </p:sp>
      <p:sp>
        <p:nvSpPr>
          <p:cNvPr id="82983" name="Rectangle 42"/>
          <p:cNvSpPr/>
          <p:nvPr/>
        </p:nvSpPr>
        <p:spPr>
          <a:xfrm>
            <a:off x="3048000" y="3316288"/>
            <a:ext cx="533400" cy="457200"/>
          </a:xfrm>
          <a:prstGeom prst="rect">
            <a:avLst/>
          </a:prstGeom>
          <a:solidFill>
            <a:srgbClr val="CBA4FA"/>
          </a:solid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b="0">
                <a:solidFill>
                  <a:schemeClr val="tx1"/>
                </a:solidFill>
                <a:latin typeface="Times New Roman" panose="02020603050405020304" pitchFamily="18" charset="0"/>
                <a:ea typeface="宋体" panose="02010600030101010101" pitchFamily="2" charset="-122"/>
              </a:rPr>
              <a:t>F</a:t>
            </a:r>
            <a:r>
              <a:rPr lang="en-US" altLang="zh-CN" b="0" baseline="-25000">
                <a:solidFill>
                  <a:schemeClr val="tx1"/>
                </a:solidFill>
                <a:latin typeface="Times New Roman" panose="02020603050405020304" pitchFamily="18" charset="0"/>
                <a:ea typeface="宋体" panose="02010600030101010101" pitchFamily="2" charset="-122"/>
              </a:rPr>
              <a:t>12</a:t>
            </a:r>
          </a:p>
        </p:txBody>
      </p:sp>
      <p:grpSp>
        <p:nvGrpSpPr>
          <p:cNvPr id="82984" name="Group 45"/>
          <p:cNvGrpSpPr/>
          <p:nvPr/>
        </p:nvGrpSpPr>
        <p:grpSpPr>
          <a:xfrm>
            <a:off x="34925" y="44450"/>
            <a:ext cx="6121400" cy="960438"/>
            <a:chOff x="113" y="119"/>
            <a:chExt cx="3856" cy="605"/>
          </a:xfrm>
        </p:grpSpPr>
        <p:sp>
          <p:nvSpPr>
            <p:cNvPr id="82986" name="Text Box 46"/>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分片和复制算法</a:t>
              </a:r>
            </a:p>
          </p:txBody>
        </p:sp>
        <p:sp>
          <p:nvSpPr>
            <p:cNvPr id="82987" name="Line 47"/>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82988" name="Text Box 48"/>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82989" name="Line 49"/>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
        <p:nvSpPr>
          <p:cNvPr id="82985" name="Text Box 50"/>
          <p:cNvSpPr txBox="1"/>
          <p:nvPr/>
        </p:nvSpPr>
        <p:spPr>
          <a:xfrm>
            <a:off x="971550" y="1341438"/>
            <a:ext cx="431800" cy="366712"/>
          </a:xfrm>
          <a:prstGeom prst="rect">
            <a:avLst/>
          </a:prstGeom>
          <a:noFill/>
          <a:ln w="9525">
            <a:noFill/>
          </a:ln>
        </p:spPr>
        <p:txBody>
          <a:bodyPr>
            <a:spAutoFit/>
          </a:bodyPr>
          <a:lstStyle/>
          <a:p>
            <a:pPr lvl="0" eaLnBrk="1" hangingPunct="1">
              <a:spcBef>
                <a:spcPct val="50000"/>
              </a:spcBef>
            </a:pPr>
            <a:r>
              <a:rPr lang="en-US" altLang="zh-CN">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p:nvPr/>
        </p:nvSpPr>
        <p:spPr>
          <a:xfrm>
            <a:off x="179388" y="1211263"/>
            <a:ext cx="8964612" cy="5446395"/>
          </a:xfrm>
          <a:prstGeom prst="rect">
            <a:avLst/>
          </a:prstGeom>
          <a:noFill/>
          <a:ln w="9525">
            <a:noFill/>
          </a:ln>
        </p:spPr>
        <p:txBody>
          <a:bodyPr>
            <a:spAutoFit/>
          </a:bodyPr>
          <a:lstStyle/>
          <a:p>
            <a:pPr lvl="0" eaLnBrk="1" hangingPunct="1">
              <a:spcBef>
                <a:spcPct val="50000"/>
              </a:spcBef>
            </a:pPr>
            <a:r>
              <a:rPr lang="zh-CN" altLang="en-US" sz="2400" b="0" dirty="0">
                <a:latin typeface="Times New Roman" panose="02020603050405020304" pitchFamily="18" charset="0"/>
                <a:ea typeface="宋体" panose="02010600030101010101" pitchFamily="2" charset="-122"/>
              </a:rPr>
              <a:t>举例</a:t>
            </a:r>
          </a:p>
          <a:p>
            <a:pPr lvl="0" eaLnBrk="1" hangingPunct="1">
              <a:spcBef>
                <a:spcPct val="50000"/>
              </a:spcBef>
            </a:pPr>
            <a:r>
              <a:rPr lang="zh-CN" altLang="en-US" sz="2400" b="0" dirty="0">
                <a:latin typeface="Times New Roman" panose="02020603050405020304" pitchFamily="18" charset="0"/>
                <a:ea typeface="宋体" panose="02010600030101010101" pitchFamily="2" charset="-122"/>
              </a:rPr>
              <a:t> 已知</a:t>
            </a:r>
            <a:r>
              <a:rPr lang="en-US" altLang="zh-CN" sz="2400" b="0">
                <a:latin typeface="Times New Roman" panose="02020603050405020304" pitchFamily="18" charset="0"/>
                <a:ea typeface="宋体" panose="02010600030101010101" pitchFamily="2" charset="-122"/>
              </a:rPr>
              <a:t>R</a:t>
            </a:r>
            <a:r>
              <a:rPr lang="en-US" altLang="zh-CN" sz="2400" b="0" baseline="-25000">
                <a:latin typeface="Times New Roman" panose="02020603050405020304" pitchFamily="18" charset="0"/>
                <a:ea typeface="宋体" panose="02010600030101010101" pitchFamily="2" charset="-122"/>
              </a:rPr>
              <a:t>1</a:t>
            </a:r>
            <a:r>
              <a:rPr lang="zh-CN" altLang="en-US" sz="2400" b="0" dirty="0">
                <a:latin typeface="Times New Roman" panose="02020603050405020304" pitchFamily="18" charset="0"/>
                <a:ea typeface="宋体" panose="02010600030101010101" pitchFamily="2" charset="-122"/>
              </a:rPr>
              <a:t>分段</a:t>
            </a:r>
            <a:r>
              <a:rPr lang="en-US" altLang="zh-CN" sz="2400" b="0">
                <a:latin typeface="Times New Roman" panose="02020603050405020304" pitchFamily="18" charset="0"/>
                <a:ea typeface="宋体" panose="02010600030101010101" pitchFamily="2" charset="-122"/>
              </a:rPr>
              <a:t>F</a:t>
            </a:r>
            <a:r>
              <a:rPr lang="en-US" altLang="zh-CN" sz="2400" b="0" baseline="-25000">
                <a:latin typeface="Times New Roman" panose="02020603050405020304" pitchFamily="18" charset="0"/>
                <a:ea typeface="宋体" panose="02010600030101010101" pitchFamily="2" charset="-122"/>
              </a:rPr>
              <a:t>11</a:t>
            </a:r>
            <a:r>
              <a:rPr lang="zh-CN" altLang="en-US" sz="2400" b="0" dirty="0">
                <a:latin typeface="Times New Roman" panose="02020603050405020304" pitchFamily="18" charset="0"/>
                <a:ea typeface="宋体" panose="02010600030101010101" pitchFamily="2" charset="-122"/>
              </a:rPr>
              <a:t>和</a:t>
            </a:r>
            <a:r>
              <a:rPr lang="en-US" altLang="zh-CN" sz="2400" b="0">
                <a:latin typeface="Times New Roman" panose="02020603050405020304" pitchFamily="18" charset="0"/>
                <a:ea typeface="宋体" panose="02010600030101010101" pitchFamily="2" charset="-122"/>
              </a:rPr>
              <a:t>F</a:t>
            </a:r>
            <a:r>
              <a:rPr lang="en-US" altLang="zh-CN" sz="2400" b="0" baseline="-25000">
                <a:latin typeface="Times New Roman" panose="02020603050405020304" pitchFamily="18" charset="0"/>
                <a:ea typeface="宋体" panose="02010600030101010101" pitchFamily="2" charset="-122"/>
              </a:rPr>
              <a:t>12</a:t>
            </a:r>
            <a:r>
              <a:rPr lang="zh-CN" altLang="en-US" sz="2400" b="0" dirty="0">
                <a:latin typeface="Times New Roman" panose="02020603050405020304" pitchFamily="18" charset="0"/>
                <a:ea typeface="宋体" panose="02010600030101010101" pitchFamily="2" charset="-122"/>
              </a:rPr>
              <a:t>的大小为</a:t>
            </a:r>
            <a:r>
              <a:rPr lang="en-US" altLang="zh-CN" sz="2400" b="0">
                <a:latin typeface="Times New Roman" panose="02020603050405020304" pitchFamily="18" charset="0"/>
                <a:ea typeface="宋体" panose="02010600030101010101" pitchFamily="2" charset="-122"/>
              </a:rPr>
              <a:t>: |F</a:t>
            </a:r>
            <a:r>
              <a:rPr lang="en-US" altLang="zh-CN" sz="2400" b="0" baseline="-25000">
                <a:latin typeface="Times New Roman" panose="02020603050405020304" pitchFamily="18" charset="0"/>
                <a:ea typeface="宋体" panose="02010600030101010101" pitchFamily="2" charset="-122"/>
              </a:rPr>
              <a:t>11</a:t>
            </a:r>
            <a:r>
              <a:rPr lang="en-US" altLang="zh-CN" sz="2400" b="0">
                <a:latin typeface="Times New Roman" panose="02020603050405020304" pitchFamily="18" charset="0"/>
                <a:ea typeface="宋体" panose="02010600030101010101" pitchFamily="2" charset="-122"/>
              </a:rPr>
              <a:t>|=|F</a:t>
            </a:r>
            <a:r>
              <a:rPr lang="en-US" altLang="zh-CN" sz="2400" b="0" baseline="-25000">
                <a:latin typeface="Times New Roman" panose="02020603050405020304" pitchFamily="18" charset="0"/>
                <a:ea typeface="宋体" panose="02010600030101010101" pitchFamily="2" charset="-122"/>
              </a:rPr>
              <a:t>12</a:t>
            </a:r>
            <a:r>
              <a:rPr lang="en-US" altLang="zh-CN" sz="2400" b="0">
                <a:latin typeface="Times New Roman" panose="02020603050405020304" pitchFamily="18" charset="0"/>
                <a:ea typeface="宋体" panose="02010600030101010101" pitchFamily="2" charset="-122"/>
              </a:rPr>
              <a:t>|=50</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R</a:t>
            </a:r>
            <a:r>
              <a:rPr lang="en-US" altLang="zh-CN" sz="2400" b="0" baseline="-25000">
                <a:latin typeface="Times New Roman" panose="02020603050405020304" pitchFamily="18" charset="0"/>
                <a:ea typeface="宋体" panose="02010600030101010101" pitchFamily="2" charset="-122"/>
              </a:rPr>
              <a:t>2</a:t>
            </a:r>
            <a:r>
              <a:rPr lang="zh-CN" altLang="en-US" sz="2400" b="0" dirty="0">
                <a:latin typeface="Times New Roman" panose="02020603050405020304" pitchFamily="18" charset="0"/>
                <a:ea typeface="宋体" panose="02010600030101010101" pitchFamily="2" charset="-122"/>
              </a:rPr>
              <a:t>分段</a:t>
            </a:r>
            <a:r>
              <a:rPr lang="en-US" altLang="zh-CN" sz="2400" b="0">
                <a:latin typeface="Times New Roman" panose="02020603050405020304" pitchFamily="18" charset="0"/>
                <a:ea typeface="宋体" panose="02010600030101010101" pitchFamily="2" charset="-122"/>
              </a:rPr>
              <a:t>F</a:t>
            </a:r>
            <a:r>
              <a:rPr lang="en-US" altLang="zh-CN" sz="2400" b="0" baseline="-25000">
                <a:latin typeface="Times New Roman" panose="02020603050405020304" pitchFamily="18" charset="0"/>
                <a:ea typeface="宋体" panose="02010600030101010101" pitchFamily="2" charset="-122"/>
              </a:rPr>
              <a:t>21</a:t>
            </a:r>
            <a:r>
              <a:rPr lang="zh-CN" altLang="en-US" sz="2400" b="0" dirty="0">
                <a:latin typeface="Times New Roman" panose="02020603050405020304" pitchFamily="18" charset="0"/>
                <a:ea typeface="宋体" panose="02010600030101010101" pitchFamily="2" charset="-122"/>
              </a:rPr>
              <a:t>和</a:t>
            </a:r>
            <a:r>
              <a:rPr lang="en-US" altLang="zh-CN" sz="2400" b="0">
                <a:latin typeface="Times New Roman" panose="02020603050405020304" pitchFamily="18" charset="0"/>
                <a:ea typeface="宋体" panose="02010600030101010101" pitchFamily="2" charset="-122"/>
              </a:rPr>
              <a:t>F</a:t>
            </a:r>
            <a:r>
              <a:rPr lang="en-US" altLang="zh-CN" sz="2400" b="0" baseline="-25000">
                <a:latin typeface="Times New Roman" panose="02020603050405020304" pitchFamily="18" charset="0"/>
                <a:ea typeface="宋体" panose="02010600030101010101" pitchFamily="2" charset="-122"/>
              </a:rPr>
              <a:t>22</a:t>
            </a:r>
            <a:r>
              <a:rPr lang="zh-CN" altLang="en-US" sz="2400" b="0" dirty="0">
                <a:latin typeface="Times New Roman" panose="02020603050405020304" pitchFamily="18" charset="0"/>
                <a:ea typeface="宋体" panose="02010600030101010101" pitchFamily="2" charset="-122"/>
              </a:rPr>
              <a:t>的大小为</a:t>
            </a:r>
            <a:r>
              <a:rPr lang="en-US" altLang="zh-CN" sz="2400" b="0">
                <a:latin typeface="Times New Roman" panose="02020603050405020304" pitchFamily="18" charset="0"/>
                <a:ea typeface="宋体" panose="02010600030101010101" pitchFamily="2" charset="-122"/>
              </a:rPr>
              <a:t>: |F</a:t>
            </a:r>
            <a:r>
              <a:rPr lang="en-US" altLang="zh-CN" sz="2400" b="0" baseline="-25000">
                <a:latin typeface="Times New Roman" panose="02020603050405020304" pitchFamily="18" charset="0"/>
                <a:ea typeface="宋体" panose="02010600030101010101" pitchFamily="2" charset="-122"/>
              </a:rPr>
              <a:t>21</a:t>
            </a:r>
            <a:r>
              <a:rPr lang="en-US" altLang="zh-CN" sz="2400" b="0">
                <a:latin typeface="Times New Roman" panose="02020603050405020304" pitchFamily="18" charset="0"/>
                <a:ea typeface="宋体" panose="02010600030101010101" pitchFamily="2" charset="-122"/>
              </a:rPr>
              <a:t>|= 100    |F</a:t>
            </a:r>
            <a:r>
              <a:rPr lang="en-US" altLang="zh-CN" sz="2400" b="0" baseline="-25000">
                <a:latin typeface="Times New Roman" panose="02020603050405020304" pitchFamily="18" charset="0"/>
                <a:ea typeface="宋体" panose="02010600030101010101" pitchFamily="2" charset="-122"/>
              </a:rPr>
              <a:t>22</a:t>
            </a:r>
            <a:r>
              <a:rPr lang="en-US" altLang="zh-CN" sz="2400" b="0">
                <a:latin typeface="Times New Roman" panose="02020603050405020304" pitchFamily="18" charset="0"/>
                <a:ea typeface="宋体" panose="02010600030101010101" pitchFamily="2" charset="-122"/>
              </a:rPr>
              <a:t>|=200</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设     数据通讯</a:t>
            </a:r>
            <a:r>
              <a:rPr lang="en-US" altLang="zh-CN" sz="2400" b="0">
                <a:latin typeface="Times New Roman" panose="02020603050405020304" pitchFamily="18" charset="0"/>
                <a:ea typeface="宋体" panose="02010600030101010101" pitchFamily="2" charset="-122"/>
              </a:rPr>
              <a:t>C</a:t>
            </a:r>
            <a:r>
              <a:rPr lang="en-US" altLang="zh-CN" sz="2400" b="0" baseline="-25000">
                <a:latin typeface="Times New Roman" panose="02020603050405020304" pitchFamily="18" charset="0"/>
                <a:ea typeface="宋体" panose="02010600030101010101" pitchFamily="2" charset="-122"/>
              </a:rPr>
              <a:t>0</a:t>
            </a:r>
            <a:r>
              <a:rPr lang="en-US" altLang="zh-CN" sz="2400" b="0">
                <a:latin typeface="Times New Roman" panose="02020603050405020304" pitchFamily="18" charset="0"/>
                <a:ea typeface="宋体" panose="02010600030101010101" pitchFamily="2" charset="-122"/>
              </a:rPr>
              <a:t>=0, C</a:t>
            </a:r>
            <a:r>
              <a:rPr lang="en-US" altLang="zh-CN" sz="2400" b="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=1 </a:t>
            </a:r>
            <a:r>
              <a:rPr lang="zh-CN" altLang="en-US" sz="2400" b="0">
                <a:latin typeface="Times New Roman" panose="02020603050405020304" pitchFamily="18" charset="0"/>
                <a:ea typeface="宋体" panose="02010600030101010101" pitchFamily="2" charset="-122"/>
              </a:rPr>
              <a:t>（参照半连接优化定义）</a:t>
            </a:r>
            <a:r>
              <a:rPr lang="en-US" altLang="zh-CN" sz="2400" b="0">
                <a:latin typeface="Times New Roman" panose="02020603050405020304" pitchFamily="18" charset="0"/>
                <a:ea typeface="宋体" panose="02010600030101010101" pitchFamily="2" charset="-122"/>
              </a:rPr>
              <a:t> </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本地连接</a:t>
            </a:r>
            <a:r>
              <a:rPr lang="en-US" altLang="zh-CN" sz="2400" b="0">
                <a:latin typeface="Times New Roman" panose="02020603050405020304" pitchFamily="18" charset="0"/>
                <a:ea typeface="宋体" panose="02010600030101010101" pitchFamily="2" charset="-122"/>
              </a:rPr>
              <a:t>Cost=J(x</a:t>
            </a:r>
            <a:r>
              <a:rPr lang="en-US" altLang="zh-CN" sz="2400" b="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 x</a:t>
            </a:r>
            <a:r>
              <a:rPr lang="en-US" altLang="zh-CN" sz="2400" b="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)=5*(x</a:t>
            </a:r>
            <a:r>
              <a:rPr lang="en-US" altLang="zh-CN" sz="2400" b="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+x</a:t>
            </a:r>
            <a:r>
              <a:rPr lang="en-US" altLang="zh-CN" sz="2400" b="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并操作</a:t>
            </a:r>
            <a:r>
              <a:rPr lang="en-US" altLang="zh-CN" sz="2400" b="0">
                <a:latin typeface="Times New Roman" panose="02020603050405020304" pitchFamily="18" charset="0"/>
                <a:ea typeface="宋体" panose="02010600030101010101" pitchFamily="2" charset="-122"/>
              </a:rPr>
              <a:t>Cost = U(x</a:t>
            </a:r>
            <a:r>
              <a:rPr lang="en-US" altLang="zh-CN" sz="2400" b="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 x</a:t>
            </a:r>
            <a:r>
              <a:rPr lang="en-US" altLang="zh-CN" sz="2400" b="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 = 2*(x</a:t>
            </a:r>
            <a:r>
              <a:rPr lang="en-US" altLang="zh-CN" sz="2400" b="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+x</a:t>
            </a:r>
            <a:r>
              <a:rPr lang="en-US" altLang="zh-CN" sz="2400" b="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令</a:t>
            </a:r>
            <a:r>
              <a:rPr lang="en-US" altLang="zh-CN" sz="2400" b="0">
                <a:latin typeface="Times New Roman" panose="02020603050405020304" pitchFamily="18" charset="0"/>
                <a:ea typeface="宋体" panose="02010600030101010101" pitchFamily="2" charset="-122"/>
              </a:rPr>
              <a:t>R</a:t>
            </a:r>
            <a:r>
              <a:rPr lang="en-US" altLang="zh-CN" sz="2400" b="0" baseline="-25000">
                <a:latin typeface="Times New Roman" panose="02020603050405020304" pitchFamily="18" charset="0"/>
                <a:ea typeface="宋体" panose="02010600030101010101" pitchFamily="2" charset="-122"/>
              </a:rPr>
              <a:t>1</a:t>
            </a:r>
            <a:r>
              <a:rPr lang="zh-CN" altLang="en-US" sz="2400" b="0" dirty="0">
                <a:latin typeface="Times New Roman" panose="02020603050405020304" pitchFamily="18" charset="0"/>
                <a:ea typeface="宋体" panose="02010600030101010101" pitchFamily="2" charset="-122"/>
              </a:rPr>
              <a:t>保持分片状态</a:t>
            </a: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则</a:t>
            </a: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站点</a:t>
            </a:r>
            <a:r>
              <a:rPr lang="en-US" altLang="zh-CN" sz="2400" b="0">
                <a:latin typeface="Times New Roman" panose="02020603050405020304" pitchFamily="18" charset="0"/>
                <a:ea typeface="宋体" panose="02010600030101010101" pitchFamily="2" charset="-122"/>
              </a:rPr>
              <a:t>S</a:t>
            </a:r>
            <a:r>
              <a:rPr lang="en-US" altLang="zh-CN" sz="2400" b="0" baseline="-25000">
                <a:latin typeface="Times New Roman" panose="02020603050405020304" pitchFamily="18" charset="0"/>
                <a:ea typeface="宋体" panose="02010600030101010101" pitchFamily="2" charset="-122"/>
              </a:rPr>
              <a:t>1</a:t>
            </a:r>
            <a:r>
              <a:rPr lang="zh-CN" altLang="en-US" sz="2400" b="0" dirty="0">
                <a:latin typeface="Times New Roman" panose="02020603050405020304" pitchFamily="18" charset="0"/>
                <a:ea typeface="宋体" panose="02010600030101010101" pitchFamily="2" charset="-122"/>
              </a:rPr>
              <a:t>的完成时间</a:t>
            </a:r>
          </a:p>
          <a:p>
            <a:pPr lvl="0" eaLnBrk="1" hangingPunct="1">
              <a:spcBef>
                <a:spcPct val="50000"/>
              </a:spcBef>
            </a:pPr>
            <a:r>
              <a:rPr lang="zh-CN" altLang="en-US" sz="2400" b="0" dirty="0">
                <a:latin typeface="Times New Roman" panose="02020603050405020304" pitchFamily="18" charset="0"/>
                <a:ea typeface="宋体" panose="02010600030101010101" pitchFamily="2" charset="-122"/>
              </a:rPr>
              <a:t>         </a:t>
            </a:r>
            <a:r>
              <a:rPr lang="en-US" altLang="zh-CN" sz="2400" b="0">
                <a:latin typeface="Times New Roman" panose="02020603050405020304" pitchFamily="18" charset="0"/>
                <a:ea typeface="宋体" panose="02010600030101010101" pitchFamily="2" charset="-122"/>
              </a:rPr>
              <a:t>FT(Q, S</a:t>
            </a:r>
            <a:r>
              <a:rPr lang="en-US" altLang="zh-CN" sz="2400" b="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 R</a:t>
            </a:r>
            <a:r>
              <a:rPr lang="en-US" altLang="zh-CN" sz="2400" b="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 = 200+2*(100+200)+5*(50+300)=2550</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同理</a:t>
            </a:r>
            <a:r>
              <a:rPr lang="en-US" altLang="zh-CN" sz="2400" b="0">
                <a:latin typeface="Times New Roman" panose="02020603050405020304" pitchFamily="18" charset="0"/>
                <a:ea typeface="宋体" panose="02010600030101010101" pitchFamily="2" charset="-122"/>
              </a:rPr>
              <a:t>: FT(Q, S</a:t>
            </a:r>
            <a:r>
              <a:rPr lang="en-US" altLang="zh-CN" sz="2400" b="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 R</a:t>
            </a:r>
            <a:r>
              <a:rPr lang="en-US" altLang="zh-CN" sz="2400" b="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 = 100+2*(100+200)+5*(50+300)=2450</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因此</a:t>
            </a: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查询响应时间在</a:t>
            </a:r>
            <a:r>
              <a:rPr lang="en-US" altLang="zh-CN" sz="2400" b="0">
                <a:latin typeface="Times New Roman" panose="02020603050405020304" pitchFamily="18" charset="0"/>
                <a:ea typeface="宋体" panose="02010600030101010101" pitchFamily="2" charset="-122"/>
              </a:rPr>
              <a:t>R</a:t>
            </a:r>
            <a:r>
              <a:rPr lang="en-US" altLang="zh-CN" sz="2400" b="0" baseline="-25000">
                <a:latin typeface="Times New Roman" panose="02020603050405020304" pitchFamily="18" charset="0"/>
                <a:ea typeface="宋体" panose="02010600030101010101" pitchFamily="2" charset="-122"/>
              </a:rPr>
              <a:t>1</a:t>
            </a:r>
            <a:r>
              <a:rPr lang="zh-CN" altLang="en-US" sz="2400" b="0" dirty="0">
                <a:latin typeface="Times New Roman" panose="02020603050405020304" pitchFamily="18" charset="0"/>
                <a:ea typeface="宋体" panose="02010600030101010101" pitchFamily="2" charset="-122"/>
              </a:rPr>
              <a:t>保持分片状态为 </a:t>
            </a:r>
            <a:r>
              <a:rPr lang="en-US" altLang="zh-CN" sz="2400" b="0">
                <a:latin typeface="Times New Roman" panose="02020603050405020304" pitchFamily="18" charset="0"/>
                <a:ea typeface="宋体" panose="02010600030101010101" pitchFamily="2" charset="-122"/>
              </a:rPr>
              <a:t>2550.</a:t>
            </a:r>
          </a:p>
        </p:txBody>
      </p:sp>
      <p:grpSp>
        <p:nvGrpSpPr>
          <p:cNvPr id="83971" name="Group 3"/>
          <p:cNvGrpSpPr/>
          <p:nvPr/>
        </p:nvGrpSpPr>
        <p:grpSpPr>
          <a:xfrm>
            <a:off x="34925" y="44450"/>
            <a:ext cx="6121400" cy="960438"/>
            <a:chOff x="113" y="119"/>
            <a:chExt cx="3856" cy="605"/>
          </a:xfrm>
        </p:grpSpPr>
        <p:sp>
          <p:nvSpPr>
            <p:cNvPr id="83972"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分片和复制算法</a:t>
              </a:r>
            </a:p>
          </p:txBody>
        </p:sp>
        <p:sp>
          <p:nvSpPr>
            <p:cNvPr id="83973"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83974" name="Text Box 6"/>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83975" name="Line 7"/>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p:nvPr/>
        </p:nvSpPr>
        <p:spPr>
          <a:xfrm>
            <a:off x="611188" y="1268413"/>
            <a:ext cx="8001000" cy="5386387"/>
          </a:xfrm>
          <a:prstGeom prst="rect">
            <a:avLst/>
          </a:prstGeom>
          <a:noFill/>
          <a:ln w="9525">
            <a:noFill/>
          </a:ln>
        </p:spPr>
        <p:txBody>
          <a:bodyPr>
            <a:spAutoFit/>
          </a:bodyPr>
          <a:lstStyle/>
          <a:p>
            <a:pPr lvl="0" eaLnBrk="1" hangingPunct="1">
              <a:spcBef>
                <a:spcPct val="50000"/>
              </a:spcBef>
            </a:pPr>
            <a:r>
              <a:rPr lang="zh-CN" altLang="en-US" sz="2400" b="0" dirty="0">
                <a:latin typeface="Times New Roman" panose="02020603050405020304" pitchFamily="18" charset="0"/>
                <a:ea typeface="宋体" panose="02010600030101010101" pitchFamily="2" charset="-122"/>
              </a:rPr>
              <a:t>令</a:t>
            </a:r>
            <a:r>
              <a:rPr lang="en-US" altLang="zh-CN" sz="2400" b="0">
                <a:latin typeface="Times New Roman" panose="02020603050405020304" pitchFamily="18" charset="0"/>
                <a:ea typeface="宋体" panose="02010600030101010101" pitchFamily="2" charset="-122"/>
              </a:rPr>
              <a:t>R</a:t>
            </a:r>
            <a:r>
              <a:rPr lang="en-US" altLang="zh-CN" sz="2400" b="0" baseline="-25000">
                <a:latin typeface="Times New Roman" panose="02020603050405020304" pitchFamily="18" charset="0"/>
                <a:ea typeface="宋体" panose="02010600030101010101" pitchFamily="2" charset="-122"/>
              </a:rPr>
              <a:t>2</a:t>
            </a:r>
            <a:r>
              <a:rPr lang="zh-CN" altLang="en-US" sz="2400" b="0" dirty="0">
                <a:latin typeface="Times New Roman" panose="02020603050405020304" pitchFamily="18" charset="0"/>
                <a:ea typeface="宋体" panose="02010600030101010101" pitchFamily="2" charset="-122"/>
              </a:rPr>
              <a:t>保持分片状态</a:t>
            </a: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则</a:t>
            </a: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站点</a:t>
            </a:r>
            <a:r>
              <a:rPr lang="en-US" altLang="zh-CN" sz="2400" b="0">
                <a:latin typeface="Times New Roman" panose="02020603050405020304" pitchFamily="18" charset="0"/>
                <a:ea typeface="宋体" panose="02010600030101010101" pitchFamily="2" charset="-122"/>
              </a:rPr>
              <a:t>S</a:t>
            </a:r>
            <a:r>
              <a:rPr lang="en-US" altLang="zh-CN" sz="2400" b="0" baseline="-25000">
                <a:latin typeface="Times New Roman" panose="02020603050405020304" pitchFamily="18" charset="0"/>
                <a:ea typeface="宋体" panose="02010600030101010101" pitchFamily="2" charset="-122"/>
              </a:rPr>
              <a:t>1</a:t>
            </a:r>
            <a:r>
              <a:rPr lang="zh-CN" altLang="en-US" sz="2400" b="0" dirty="0">
                <a:latin typeface="Times New Roman" panose="02020603050405020304" pitchFamily="18" charset="0"/>
                <a:ea typeface="宋体" panose="02010600030101010101" pitchFamily="2" charset="-122"/>
              </a:rPr>
              <a:t>的完成时间</a:t>
            </a:r>
          </a:p>
          <a:p>
            <a:pPr lvl="0" eaLnBrk="1" hangingPunct="1">
              <a:spcBef>
                <a:spcPct val="50000"/>
              </a:spcBef>
            </a:pPr>
            <a:r>
              <a:rPr lang="zh-CN" altLang="en-US" sz="2400" b="0" dirty="0">
                <a:latin typeface="Times New Roman" panose="02020603050405020304" pitchFamily="18" charset="0"/>
                <a:ea typeface="宋体" panose="02010600030101010101" pitchFamily="2" charset="-122"/>
              </a:rPr>
              <a:t>         </a:t>
            </a:r>
            <a:r>
              <a:rPr lang="en-US" altLang="zh-CN" sz="2400" b="0">
                <a:latin typeface="Times New Roman" panose="02020603050405020304" pitchFamily="18" charset="0"/>
                <a:ea typeface="宋体" panose="02010600030101010101" pitchFamily="2" charset="-122"/>
              </a:rPr>
              <a:t>FT(Q, S</a:t>
            </a:r>
            <a:r>
              <a:rPr lang="en-US" altLang="zh-CN" sz="2400" b="0" baseline="-25000">
                <a:latin typeface="Times New Roman" panose="02020603050405020304" pitchFamily="18" charset="0"/>
                <a:ea typeface="宋体" panose="02010600030101010101" pitchFamily="2" charset="-122"/>
              </a:rPr>
              <a:t>1</a:t>
            </a:r>
            <a:r>
              <a:rPr lang="en-US" altLang="zh-CN" sz="2400" b="0">
                <a:latin typeface="Times New Roman" panose="02020603050405020304" pitchFamily="18" charset="0"/>
                <a:ea typeface="宋体" panose="02010600030101010101" pitchFamily="2" charset="-122"/>
              </a:rPr>
              <a:t>, R</a:t>
            </a:r>
            <a:r>
              <a:rPr lang="en-US" altLang="zh-CN" sz="2400" b="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 = 50+2*(50+50)+5*(100+100)=1250</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同理</a:t>
            </a:r>
            <a:r>
              <a:rPr lang="en-US" altLang="zh-CN" sz="2400" b="0">
                <a:latin typeface="Times New Roman" panose="02020603050405020304" pitchFamily="18" charset="0"/>
                <a:ea typeface="宋体" panose="02010600030101010101" pitchFamily="2" charset="-122"/>
              </a:rPr>
              <a:t>: </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FT(Q, S</a:t>
            </a:r>
            <a:r>
              <a:rPr lang="en-US" altLang="zh-CN" sz="2400" b="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 R</a:t>
            </a:r>
            <a:r>
              <a:rPr lang="en-US" altLang="zh-CN" sz="2400" b="0" baseline="-25000">
                <a:latin typeface="Times New Roman" panose="02020603050405020304" pitchFamily="18" charset="0"/>
                <a:ea typeface="宋体" panose="02010600030101010101" pitchFamily="2" charset="-122"/>
              </a:rPr>
              <a:t>2</a:t>
            </a:r>
            <a:r>
              <a:rPr lang="en-US" altLang="zh-CN" sz="2400" b="0">
                <a:latin typeface="Times New Roman" panose="02020603050405020304" pitchFamily="18" charset="0"/>
                <a:ea typeface="宋体" panose="02010600030101010101" pitchFamily="2" charset="-122"/>
              </a:rPr>
              <a:t>) = 50+2*(50+50)+5*(200+100)=1750</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因此</a:t>
            </a: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查询响应时间在</a:t>
            </a:r>
            <a:r>
              <a:rPr lang="en-US" altLang="zh-CN" sz="2400" b="0">
                <a:latin typeface="Times New Roman" panose="02020603050405020304" pitchFamily="18" charset="0"/>
                <a:ea typeface="宋体" panose="02010600030101010101" pitchFamily="2" charset="-122"/>
              </a:rPr>
              <a:t>R</a:t>
            </a:r>
            <a:r>
              <a:rPr lang="en-US" altLang="zh-CN" sz="2400" b="0" baseline="-25000">
                <a:latin typeface="Times New Roman" panose="02020603050405020304" pitchFamily="18" charset="0"/>
                <a:ea typeface="宋体" panose="02010600030101010101" pitchFamily="2" charset="-122"/>
              </a:rPr>
              <a:t>2</a:t>
            </a:r>
            <a:r>
              <a:rPr lang="zh-CN" altLang="en-US" sz="2400" b="0" dirty="0">
                <a:latin typeface="Times New Roman" panose="02020603050405020304" pitchFamily="18" charset="0"/>
                <a:ea typeface="宋体" panose="02010600030101010101" pitchFamily="2" charset="-122"/>
              </a:rPr>
              <a:t>保持分片状态为 </a:t>
            </a:r>
            <a:r>
              <a:rPr lang="en-US" altLang="zh-CN" sz="2400" b="0">
                <a:latin typeface="Times New Roman" panose="02020603050405020304" pitchFamily="18" charset="0"/>
                <a:ea typeface="宋体" panose="02010600030101010101" pitchFamily="2" charset="-122"/>
              </a:rPr>
              <a:t>1750.</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因为</a:t>
            </a:r>
            <a:r>
              <a:rPr lang="en-US" altLang="zh-CN" sz="2400" b="0">
                <a:latin typeface="Times New Roman" panose="02020603050405020304" pitchFamily="18" charset="0"/>
                <a:ea typeface="宋体" panose="02010600030101010101" pitchFamily="2" charset="-122"/>
              </a:rPr>
              <a:t>:   </a:t>
            </a:r>
          </a:p>
          <a:p>
            <a:pPr lvl="0" eaLnBrk="1" hangingPunct="1">
              <a:spcBef>
                <a:spcPct val="50000"/>
              </a:spcBef>
            </a:pPr>
            <a:r>
              <a:rPr lang="en-US" altLang="zh-CN" sz="2400" b="0">
                <a:latin typeface="Times New Roman" panose="02020603050405020304" pitchFamily="18" charset="0"/>
                <a:ea typeface="宋体" panose="02010600030101010101" pitchFamily="2" charset="-122"/>
              </a:rPr>
              <a:t>   R</a:t>
            </a:r>
            <a:r>
              <a:rPr lang="en-US" altLang="zh-CN" sz="2400" b="0" baseline="-25000">
                <a:latin typeface="Times New Roman" panose="02020603050405020304" pitchFamily="18" charset="0"/>
                <a:ea typeface="宋体" panose="02010600030101010101" pitchFamily="2" charset="-122"/>
              </a:rPr>
              <a:t>1</a:t>
            </a:r>
            <a:r>
              <a:rPr lang="zh-CN" altLang="en-US" sz="2400" b="0" dirty="0">
                <a:latin typeface="Times New Roman" panose="02020603050405020304" pitchFamily="18" charset="0"/>
                <a:ea typeface="宋体" panose="02010600030101010101" pitchFamily="2" charset="-122"/>
              </a:rPr>
              <a:t>保持分片状态的响应时间</a:t>
            </a:r>
            <a:r>
              <a:rPr lang="en-US" altLang="zh-CN" sz="2400" b="0">
                <a:latin typeface="Times New Roman" panose="02020603050405020304" pitchFamily="18" charset="0"/>
                <a:ea typeface="宋体" panose="02010600030101010101" pitchFamily="2" charset="-122"/>
              </a:rPr>
              <a:t>&gt;R</a:t>
            </a:r>
            <a:r>
              <a:rPr lang="en-US" altLang="zh-CN" sz="2400" b="0" baseline="-25000">
                <a:latin typeface="Times New Roman" panose="02020603050405020304" pitchFamily="18" charset="0"/>
                <a:ea typeface="宋体" panose="02010600030101010101" pitchFamily="2" charset="-122"/>
              </a:rPr>
              <a:t>2</a:t>
            </a:r>
            <a:r>
              <a:rPr lang="zh-CN" altLang="en-US" sz="2400" b="0" dirty="0">
                <a:latin typeface="Times New Roman" panose="02020603050405020304" pitchFamily="18" charset="0"/>
                <a:ea typeface="宋体" panose="02010600030101010101" pitchFamily="2" charset="-122"/>
              </a:rPr>
              <a:t>保持分片状态的响应时间</a:t>
            </a:r>
          </a:p>
          <a:p>
            <a:pPr lvl="0" eaLnBrk="1" hangingPunct="1">
              <a:spcBef>
                <a:spcPct val="50000"/>
              </a:spcBef>
            </a:pPr>
            <a:r>
              <a:rPr lang="zh-CN" altLang="en-US" sz="2400" b="0" dirty="0">
                <a:latin typeface="Times New Roman" panose="02020603050405020304" pitchFamily="18" charset="0"/>
                <a:ea typeface="宋体" panose="02010600030101010101" pitchFamily="2" charset="-122"/>
              </a:rPr>
              <a:t>    所以</a:t>
            </a:r>
            <a:r>
              <a:rPr lang="en-US" altLang="zh-CN" sz="2400" b="0">
                <a:latin typeface="Times New Roman" panose="02020603050405020304" pitchFamily="18" charset="0"/>
                <a:ea typeface="宋体" panose="02010600030101010101" pitchFamily="2" charset="-122"/>
              </a:rPr>
              <a:t>:   </a:t>
            </a:r>
            <a:r>
              <a:rPr lang="zh-CN" altLang="en-US" sz="2400" b="0" dirty="0">
                <a:latin typeface="Times New Roman" panose="02020603050405020304" pitchFamily="18" charset="0"/>
                <a:ea typeface="宋体" panose="02010600030101010101" pitchFamily="2" charset="-122"/>
              </a:rPr>
              <a:t>选择</a:t>
            </a:r>
            <a:r>
              <a:rPr lang="en-US" altLang="zh-CN" sz="2400" b="0">
                <a:latin typeface="Times New Roman" panose="02020603050405020304" pitchFamily="18" charset="0"/>
                <a:ea typeface="宋体" panose="02010600030101010101" pitchFamily="2" charset="-122"/>
              </a:rPr>
              <a:t>R</a:t>
            </a:r>
            <a:r>
              <a:rPr lang="en-US" altLang="zh-CN" sz="2400" b="0" baseline="-25000">
                <a:latin typeface="Times New Roman" panose="02020603050405020304" pitchFamily="18" charset="0"/>
                <a:ea typeface="宋体" panose="02010600030101010101" pitchFamily="2" charset="-122"/>
              </a:rPr>
              <a:t>2</a:t>
            </a:r>
            <a:r>
              <a:rPr lang="zh-CN" altLang="en-US" sz="2400" b="0" dirty="0">
                <a:latin typeface="Times New Roman" panose="02020603050405020304" pitchFamily="18" charset="0"/>
                <a:ea typeface="宋体" panose="02010600030101010101" pitchFamily="2" charset="-122"/>
              </a:rPr>
              <a:t>保持分片计算查询</a:t>
            </a:r>
          </a:p>
          <a:p>
            <a:pPr lvl="0" eaLnBrk="1" hangingPunct="1">
              <a:spcBef>
                <a:spcPct val="50000"/>
              </a:spcBef>
            </a:pPr>
            <a:endParaRPr lang="en-US" altLang="zh-CN" sz="2400" b="0">
              <a:latin typeface="Times New Roman" panose="02020603050405020304" pitchFamily="18" charset="0"/>
              <a:ea typeface="宋体" panose="02010600030101010101" pitchFamily="2" charset="-122"/>
            </a:endParaRPr>
          </a:p>
        </p:txBody>
      </p:sp>
      <p:grpSp>
        <p:nvGrpSpPr>
          <p:cNvPr id="84995" name="Group 3"/>
          <p:cNvGrpSpPr/>
          <p:nvPr/>
        </p:nvGrpSpPr>
        <p:grpSpPr>
          <a:xfrm>
            <a:off x="34925" y="44450"/>
            <a:ext cx="6121400" cy="960438"/>
            <a:chOff x="113" y="119"/>
            <a:chExt cx="3856" cy="605"/>
          </a:xfrm>
        </p:grpSpPr>
        <p:sp>
          <p:nvSpPr>
            <p:cNvPr id="84996"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分片和复制算法</a:t>
              </a:r>
            </a:p>
          </p:txBody>
        </p:sp>
        <p:sp>
          <p:nvSpPr>
            <p:cNvPr id="84997"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84998" name="Text Box 6"/>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84999" name="Line 7"/>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idx="1"/>
          </p:nvPr>
        </p:nvSpPr>
        <p:spPr>
          <a:xfrm>
            <a:off x="457200" y="1600200"/>
            <a:ext cx="8305800" cy="4800600"/>
          </a:xfrm>
        </p:spPr>
        <p:txBody>
          <a:bodyPr vert="horz" wrap="square" lIns="91440" tIns="45720" rIns="91440" bIns="45720" anchor="t"/>
          <a:lstStyle/>
          <a:p>
            <a:pPr eaLnBrk="1" hangingPunct="1"/>
            <a:r>
              <a:rPr lang="zh-CN" altLang="en-US" dirty="0"/>
              <a:t>利用</a:t>
            </a:r>
            <a:r>
              <a:rPr lang="en-US" altLang="zh-CN"/>
              <a:t>Hash</a:t>
            </a:r>
            <a:r>
              <a:rPr lang="zh-CN" altLang="en-US" dirty="0"/>
              <a:t>函数对分片关系上的连接属性作站点依赖计算</a:t>
            </a:r>
            <a:r>
              <a:rPr lang="en-US" altLang="zh-CN"/>
              <a:t>, </a:t>
            </a:r>
            <a:r>
              <a:rPr lang="zh-CN" altLang="en-US" dirty="0"/>
              <a:t>再据此分片</a:t>
            </a:r>
            <a:r>
              <a:rPr lang="en-US" altLang="zh-CN"/>
              <a:t>,  </a:t>
            </a:r>
            <a:r>
              <a:rPr lang="zh-CN" altLang="en-US" dirty="0"/>
              <a:t>以获取站点依赖的连接算法</a:t>
            </a:r>
          </a:p>
          <a:p>
            <a:pPr eaLnBrk="1" hangingPunct="1"/>
            <a:r>
              <a:rPr lang="zh-CN" altLang="en-US" dirty="0"/>
              <a:t>例如</a:t>
            </a:r>
            <a:r>
              <a:rPr lang="en-US" altLang="zh-CN"/>
              <a:t>, </a:t>
            </a:r>
            <a:r>
              <a:rPr lang="zh-CN" altLang="en-US" dirty="0"/>
              <a:t>运用</a:t>
            </a:r>
            <a:r>
              <a:rPr lang="en-US" altLang="zh-CN"/>
              <a:t>Hash</a:t>
            </a:r>
            <a:r>
              <a:rPr lang="zh-CN" altLang="en-US" dirty="0"/>
              <a:t>函数 </a:t>
            </a:r>
          </a:p>
          <a:p>
            <a:pPr lvl="1" eaLnBrk="1" hangingPunct="1">
              <a:buNone/>
            </a:pPr>
            <a:r>
              <a:rPr lang="zh-CN" altLang="en-US" dirty="0"/>
              <a:t>                     </a:t>
            </a:r>
            <a:r>
              <a:rPr lang="en-US" altLang="zh-CN"/>
              <a:t>1     </a:t>
            </a:r>
            <a:r>
              <a:rPr lang="zh-CN" altLang="en-US" dirty="0"/>
              <a:t>若</a:t>
            </a:r>
            <a:r>
              <a:rPr lang="en-US" altLang="zh-CN"/>
              <a:t>a </a:t>
            </a:r>
            <a:r>
              <a:rPr lang="zh-CN" altLang="en-US" dirty="0"/>
              <a:t>是奇数</a:t>
            </a:r>
          </a:p>
          <a:p>
            <a:pPr lvl="1" eaLnBrk="1" hangingPunct="1">
              <a:buNone/>
            </a:pPr>
            <a:r>
              <a:rPr lang="zh-CN" altLang="en-US" dirty="0"/>
              <a:t>                      </a:t>
            </a:r>
            <a:r>
              <a:rPr lang="en-US" altLang="zh-CN"/>
              <a:t>0     </a:t>
            </a:r>
            <a:r>
              <a:rPr lang="zh-CN" altLang="en-US" dirty="0"/>
              <a:t>若</a:t>
            </a:r>
            <a:r>
              <a:rPr lang="en-US" altLang="zh-CN"/>
              <a:t>a </a:t>
            </a:r>
            <a:r>
              <a:rPr lang="zh-CN" altLang="en-US" dirty="0"/>
              <a:t>是偶数</a:t>
            </a:r>
          </a:p>
          <a:p>
            <a:pPr lvl="1" eaLnBrk="1" hangingPunct="1">
              <a:buNone/>
            </a:pPr>
            <a:r>
              <a:rPr lang="zh-CN" altLang="en-US" dirty="0"/>
              <a:t> 对</a:t>
            </a:r>
            <a:r>
              <a:rPr lang="en-US" altLang="zh-CN"/>
              <a:t>R</a:t>
            </a:r>
            <a:r>
              <a:rPr lang="zh-CN" altLang="en-US" dirty="0"/>
              <a:t>中每个元组</a:t>
            </a:r>
            <a:r>
              <a:rPr lang="en-US" altLang="zh-CN"/>
              <a:t>, </a:t>
            </a:r>
            <a:r>
              <a:rPr lang="en-US" altLang="zh-CN" err="1"/>
              <a:t>h(a</a:t>
            </a:r>
            <a:r>
              <a:rPr lang="en-US" altLang="zh-CN"/>
              <a:t>)</a:t>
            </a:r>
            <a:r>
              <a:rPr lang="zh-CN" altLang="en-US" dirty="0"/>
              <a:t>为</a:t>
            </a:r>
            <a:r>
              <a:rPr lang="en-US" altLang="zh-CN"/>
              <a:t>1</a:t>
            </a:r>
            <a:r>
              <a:rPr lang="zh-CN" altLang="en-US" dirty="0"/>
              <a:t>送入站点</a:t>
            </a:r>
            <a:r>
              <a:rPr lang="en-US" altLang="zh-CN"/>
              <a:t>S</a:t>
            </a:r>
            <a:r>
              <a:rPr lang="en-US" altLang="zh-CN" baseline="-25000"/>
              <a:t>1</a:t>
            </a:r>
            <a:r>
              <a:rPr lang="en-US" altLang="zh-CN"/>
              <a:t>, </a:t>
            </a:r>
            <a:r>
              <a:rPr lang="en-US" altLang="zh-CN" err="1"/>
              <a:t>h(a</a:t>
            </a:r>
            <a:r>
              <a:rPr lang="en-US" altLang="zh-CN"/>
              <a:t>)</a:t>
            </a:r>
            <a:r>
              <a:rPr lang="zh-CN" altLang="en-US" dirty="0"/>
              <a:t>为</a:t>
            </a:r>
            <a:r>
              <a:rPr lang="en-US" altLang="zh-CN"/>
              <a:t>0</a:t>
            </a:r>
            <a:r>
              <a:rPr lang="zh-CN" altLang="en-US" dirty="0"/>
              <a:t>送入站点</a:t>
            </a:r>
            <a:r>
              <a:rPr lang="en-US" altLang="zh-CN"/>
              <a:t>S</a:t>
            </a:r>
            <a:r>
              <a:rPr lang="en-US" altLang="zh-CN" baseline="-25000"/>
              <a:t>2</a:t>
            </a:r>
            <a:r>
              <a:rPr lang="en-US" altLang="zh-CN"/>
              <a:t>.  </a:t>
            </a:r>
            <a:r>
              <a:rPr lang="zh-CN" altLang="en-US" dirty="0"/>
              <a:t>于是片段关系</a:t>
            </a:r>
            <a:r>
              <a:rPr lang="en-US" altLang="zh-CN"/>
              <a:t>R</a:t>
            </a:r>
            <a:r>
              <a:rPr lang="zh-CN" altLang="en-US" dirty="0"/>
              <a:t>被划分为</a:t>
            </a:r>
            <a:r>
              <a:rPr lang="en-US" altLang="zh-CN"/>
              <a:t>R</a:t>
            </a:r>
            <a:r>
              <a:rPr lang="en-US" altLang="zh-CN" baseline="30000"/>
              <a:t>o</a:t>
            </a:r>
            <a:r>
              <a:rPr lang="zh-CN" altLang="en-US" dirty="0"/>
              <a:t>和</a:t>
            </a:r>
            <a:r>
              <a:rPr lang="en-US" altLang="zh-CN"/>
              <a:t>R</a:t>
            </a:r>
            <a:r>
              <a:rPr lang="en-US" altLang="zh-CN" baseline="30000"/>
              <a:t>e</a:t>
            </a:r>
          </a:p>
          <a:p>
            <a:pPr eaLnBrk="1" hangingPunct="1"/>
            <a:r>
              <a:rPr lang="en-US" altLang="zh-CN"/>
              <a:t>R</a:t>
            </a:r>
            <a:r>
              <a:rPr lang="en-US" altLang="zh-CN" baseline="-25000"/>
              <a:t>1 </a:t>
            </a:r>
            <a:r>
              <a:rPr lang="en-US" altLang="zh-CN"/>
              <a:t>∞  R</a:t>
            </a:r>
            <a:r>
              <a:rPr lang="en-US" altLang="zh-CN" baseline="-25000"/>
              <a:t>2</a:t>
            </a:r>
            <a:r>
              <a:rPr lang="en-US" altLang="zh-CN"/>
              <a:t>   =  (R</a:t>
            </a:r>
            <a:r>
              <a:rPr lang="en-US" altLang="zh-CN" baseline="-25000"/>
              <a:t>1</a:t>
            </a:r>
            <a:r>
              <a:rPr lang="en-US" altLang="zh-CN" baseline="30000"/>
              <a:t>o </a:t>
            </a:r>
            <a:r>
              <a:rPr lang="en-US" altLang="zh-CN"/>
              <a:t>∞</a:t>
            </a:r>
            <a:r>
              <a:rPr lang="en-US" altLang="zh-CN" baseline="30000"/>
              <a:t>       </a:t>
            </a:r>
            <a:r>
              <a:rPr lang="en-US" altLang="zh-CN"/>
              <a:t>R</a:t>
            </a:r>
            <a:r>
              <a:rPr lang="en-US" altLang="zh-CN" baseline="-25000"/>
              <a:t>2</a:t>
            </a:r>
            <a:r>
              <a:rPr lang="en-US" altLang="zh-CN" baseline="30000"/>
              <a:t>o</a:t>
            </a:r>
            <a:r>
              <a:rPr lang="en-US" altLang="zh-CN"/>
              <a:t>) U (R</a:t>
            </a:r>
            <a:r>
              <a:rPr lang="en-US" altLang="zh-CN" baseline="-25000"/>
              <a:t>1</a:t>
            </a:r>
            <a:r>
              <a:rPr lang="en-US" altLang="zh-CN" baseline="30000"/>
              <a:t>e </a:t>
            </a:r>
            <a:r>
              <a:rPr lang="en-US" altLang="zh-CN"/>
              <a:t>∞</a:t>
            </a:r>
            <a:r>
              <a:rPr lang="en-US" altLang="zh-CN" baseline="30000"/>
              <a:t>  </a:t>
            </a:r>
            <a:r>
              <a:rPr lang="en-US" altLang="zh-CN"/>
              <a:t>R</a:t>
            </a:r>
            <a:r>
              <a:rPr lang="en-US" altLang="zh-CN" baseline="-25000"/>
              <a:t>2</a:t>
            </a:r>
            <a:r>
              <a:rPr lang="en-US" altLang="zh-CN" baseline="30000"/>
              <a:t>e</a:t>
            </a:r>
            <a:r>
              <a:rPr lang="en-US" altLang="zh-CN"/>
              <a:t>)</a:t>
            </a:r>
          </a:p>
        </p:txBody>
      </p:sp>
      <p:sp>
        <p:nvSpPr>
          <p:cNvPr id="89091" name="Text Box 4"/>
          <p:cNvSpPr txBox="1"/>
          <p:nvPr/>
        </p:nvSpPr>
        <p:spPr>
          <a:xfrm>
            <a:off x="1600200" y="3962400"/>
            <a:ext cx="914400" cy="519113"/>
          </a:xfrm>
          <a:prstGeom prst="rect">
            <a:avLst/>
          </a:prstGeom>
          <a:noFill/>
          <a:ln w="9525">
            <a:noFill/>
          </a:ln>
        </p:spPr>
        <p:txBody>
          <a:bodyPr>
            <a:spAutoFit/>
          </a:bodyPr>
          <a:lstStyle/>
          <a:p>
            <a:pPr lvl="0" eaLnBrk="1" hangingPunct="1">
              <a:spcBef>
                <a:spcPct val="50000"/>
              </a:spcBef>
            </a:pPr>
            <a:r>
              <a:rPr lang="en-US" altLang="zh-CN" sz="2800" b="0" err="1">
                <a:latin typeface="Arial" panose="020B0604020202020204" pitchFamily="34" charset="0"/>
                <a:ea typeface="宋体" panose="02010600030101010101" pitchFamily="2" charset="-122"/>
              </a:rPr>
              <a:t>h(a</a:t>
            </a:r>
            <a:r>
              <a:rPr lang="en-US" altLang="zh-CN" sz="2800" b="0">
                <a:latin typeface="Arial" panose="020B0604020202020204" pitchFamily="34" charset="0"/>
                <a:ea typeface="宋体" panose="02010600030101010101" pitchFamily="2" charset="-122"/>
              </a:rPr>
              <a:t>)</a:t>
            </a:r>
            <a:endParaRPr lang="en-US" altLang="zh-CN" b="0">
              <a:latin typeface="Arial" panose="020B0604020202020204" pitchFamily="34" charset="0"/>
              <a:ea typeface="宋体" panose="02010600030101010101" pitchFamily="2" charset="-122"/>
            </a:endParaRPr>
          </a:p>
        </p:txBody>
      </p:sp>
      <p:sp>
        <p:nvSpPr>
          <p:cNvPr id="89092" name="Text Box 5"/>
          <p:cNvSpPr txBox="1"/>
          <p:nvPr/>
        </p:nvSpPr>
        <p:spPr>
          <a:xfrm>
            <a:off x="2362200" y="3962400"/>
            <a:ext cx="533400" cy="519113"/>
          </a:xfrm>
          <a:prstGeom prst="rect">
            <a:avLst/>
          </a:prstGeom>
          <a:noFill/>
          <a:ln w="9525">
            <a:noFill/>
          </a:ln>
        </p:spPr>
        <p:txBody>
          <a:bodyPr>
            <a:spAutoFit/>
          </a:bodyPr>
          <a:lstStyle/>
          <a:p>
            <a:pPr lvl="0" eaLnBrk="1" hangingPunct="1">
              <a:spcBef>
                <a:spcPct val="50000"/>
              </a:spcBef>
            </a:pPr>
            <a:r>
              <a:rPr lang="en-US" altLang="zh-CN" sz="2800" b="0">
                <a:latin typeface="Times New Roman" panose="02020603050405020304" pitchFamily="18" charset="0"/>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89093" name="AutoShape 6"/>
          <p:cNvSpPr/>
          <p:nvPr/>
        </p:nvSpPr>
        <p:spPr>
          <a:xfrm>
            <a:off x="2700338" y="3886200"/>
            <a:ext cx="76200" cy="685800"/>
          </a:xfrm>
          <a:prstGeom prst="leftBrace">
            <a:avLst>
              <a:gd name="adj1" fmla="val 75000"/>
              <a:gd name="adj2" fmla="val 50000"/>
            </a:avLst>
          </a:prstGeom>
          <a:noFill/>
          <a:ln w="9525" cap="flat" cmpd="sng">
            <a:solidFill>
              <a:schemeClr val="bg1"/>
            </a:solidFill>
            <a:prstDash val="soli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grpSp>
        <p:nvGrpSpPr>
          <p:cNvPr id="89094" name="Group 11"/>
          <p:cNvGrpSpPr/>
          <p:nvPr/>
        </p:nvGrpSpPr>
        <p:grpSpPr>
          <a:xfrm>
            <a:off x="34925" y="44450"/>
            <a:ext cx="6121400" cy="965201"/>
            <a:chOff x="113" y="119"/>
            <a:chExt cx="3856" cy="608"/>
          </a:xfrm>
        </p:grpSpPr>
        <p:sp>
          <p:nvSpPr>
            <p:cNvPr id="89095" name="Text Box 12"/>
            <p:cNvSpPr txBox="1"/>
            <p:nvPr/>
          </p:nvSpPr>
          <p:spPr>
            <a:xfrm>
              <a:off x="128" y="436"/>
              <a:ext cx="2880" cy="291"/>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6.4</a:t>
              </a:r>
              <a:r>
                <a:rPr lang="en-US" altLang="zh-CN" sz="2400">
                  <a:latin typeface="宋体" panose="02010600030101010101" pitchFamily="2" charset="-122"/>
                  <a:ea typeface="宋体" panose="02010600030101010101" pitchFamily="2" charset="-122"/>
                </a:rPr>
                <a:t> Hash</a:t>
              </a:r>
              <a:r>
                <a:rPr lang="zh-CN" altLang="en-US" sz="2400" dirty="0">
                  <a:latin typeface="宋体" panose="02010600030101010101" pitchFamily="2" charset="-122"/>
                  <a:ea typeface="宋体" panose="02010600030101010101" pitchFamily="2" charset="-122"/>
                </a:rPr>
                <a:t>划分算法</a:t>
              </a:r>
            </a:p>
          </p:txBody>
        </p:sp>
        <p:sp>
          <p:nvSpPr>
            <p:cNvPr id="89096" name="Line 13"/>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89097" name="Text Box 14"/>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89098" name="Line 15"/>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idx="1"/>
          </p:nvPr>
        </p:nvSpPr>
        <p:spPr>
          <a:xfrm>
            <a:off x="457200" y="1600200"/>
            <a:ext cx="8305800" cy="4800600"/>
          </a:xfrm>
        </p:spPr>
        <p:txBody>
          <a:bodyPr vert="horz" wrap="square" lIns="91440" tIns="45720" rIns="91440" bIns="45720" anchor="t"/>
          <a:lstStyle/>
          <a:p>
            <a:pPr eaLnBrk="1" hangingPunct="1">
              <a:lnSpc>
                <a:spcPct val="80000"/>
              </a:lnSpc>
            </a:pPr>
            <a:r>
              <a:rPr lang="zh-CN" altLang="en-US" sz="2400" dirty="0"/>
              <a:t>利用</a:t>
            </a:r>
            <a:r>
              <a:rPr lang="en-US" altLang="zh-CN" sz="2400"/>
              <a:t>Hash</a:t>
            </a:r>
            <a:r>
              <a:rPr lang="zh-CN" altLang="en-US" sz="2400" dirty="0"/>
              <a:t>函数对分片关系上的连接属性作站点依赖计算</a:t>
            </a:r>
            <a:r>
              <a:rPr lang="en-US" altLang="zh-CN" sz="2400"/>
              <a:t>, </a:t>
            </a:r>
            <a:r>
              <a:rPr lang="zh-CN" altLang="en-US" sz="2400" dirty="0"/>
              <a:t>再据此分片</a:t>
            </a:r>
            <a:r>
              <a:rPr lang="en-US" altLang="zh-CN" sz="2400"/>
              <a:t>,  </a:t>
            </a:r>
            <a:r>
              <a:rPr lang="zh-CN" altLang="en-US" sz="2400" dirty="0"/>
              <a:t>以获取站点依赖的</a:t>
            </a:r>
            <a:r>
              <a:rPr lang="en-US" altLang="zh-CN" sz="2400"/>
              <a:t>JN</a:t>
            </a:r>
            <a:r>
              <a:rPr lang="zh-CN" altLang="en-US" sz="2400" dirty="0"/>
              <a:t>算法</a:t>
            </a:r>
          </a:p>
          <a:p>
            <a:pPr eaLnBrk="1" hangingPunct="1">
              <a:lnSpc>
                <a:spcPct val="80000"/>
              </a:lnSpc>
            </a:pPr>
            <a:r>
              <a:rPr lang="zh-CN" altLang="en-US" sz="2400" dirty="0"/>
              <a:t>例如</a:t>
            </a:r>
            <a:r>
              <a:rPr lang="en-US" altLang="zh-CN" sz="2400"/>
              <a:t>, </a:t>
            </a:r>
            <a:r>
              <a:rPr lang="zh-CN" altLang="en-US" sz="2400" dirty="0"/>
              <a:t>运用</a:t>
            </a:r>
            <a:r>
              <a:rPr lang="en-US" altLang="zh-CN" sz="2400"/>
              <a:t>Hash</a:t>
            </a:r>
            <a:r>
              <a:rPr lang="zh-CN" altLang="en-US" sz="2400" dirty="0"/>
              <a:t>函数 </a:t>
            </a:r>
          </a:p>
          <a:p>
            <a:pPr lvl="1" eaLnBrk="1" hangingPunct="1">
              <a:lnSpc>
                <a:spcPct val="80000"/>
              </a:lnSpc>
              <a:buNone/>
            </a:pPr>
            <a:r>
              <a:rPr lang="zh-CN" altLang="en-US" sz="2000" dirty="0"/>
              <a:t>                     </a:t>
            </a:r>
            <a:r>
              <a:rPr lang="en-US" altLang="zh-CN" sz="2000"/>
              <a:t>1     </a:t>
            </a:r>
            <a:r>
              <a:rPr lang="zh-CN" altLang="en-US" sz="2000" dirty="0"/>
              <a:t>若</a:t>
            </a:r>
            <a:r>
              <a:rPr lang="en-US" altLang="zh-CN" sz="2000"/>
              <a:t>a </a:t>
            </a:r>
            <a:r>
              <a:rPr lang="zh-CN" altLang="en-US" sz="2000" dirty="0"/>
              <a:t>是奇数</a:t>
            </a:r>
          </a:p>
          <a:p>
            <a:pPr lvl="1" eaLnBrk="1" hangingPunct="1">
              <a:lnSpc>
                <a:spcPct val="80000"/>
              </a:lnSpc>
              <a:buNone/>
            </a:pPr>
            <a:r>
              <a:rPr lang="zh-CN" altLang="en-US" sz="2000" dirty="0"/>
              <a:t>                     </a:t>
            </a:r>
            <a:r>
              <a:rPr lang="en-US" altLang="zh-CN" sz="2000"/>
              <a:t>0     </a:t>
            </a:r>
            <a:r>
              <a:rPr lang="zh-CN" altLang="en-US" sz="2000" dirty="0"/>
              <a:t>若</a:t>
            </a:r>
            <a:r>
              <a:rPr lang="en-US" altLang="zh-CN" sz="2000"/>
              <a:t>a </a:t>
            </a:r>
            <a:r>
              <a:rPr lang="zh-CN" altLang="en-US" sz="2000" dirty="0"/>
              <a:t>是偶数</a:t>
            </a:r>
          </a:p>
          <a:p>
            <a:pPr eaLnBrk="1" hangingPunct="1">
              <a:lnSpc>
                <a:spcPct val="80000"/>
              </a:lnSpc>
            </a:pPr>
            <a:r>
              <a:rPr lang="zh-CN" altLang="en-US" sz="2400" dirty="0"/>
              <a:t>片断</a:t>
            </a:r>
            <a:r>
              <a:rPr lang="en-US" altLang="zh-CN" sz="2400"/>
              <a:t>F</a:t>
            </a:r>
            <a:r>
              <a:rPr lang="en-US" altLang="zh-CN" sz="2400" baseline="-25000"/>
              <a:t>11</a:t>
            </a:r>
            <a:r>
              <a:rPr lang="zh-CN" altLang="en-US" sz="2400" dirty="0"/>
              <a:t>按属性</a:t>
            </a:r>
            <a:r>
              <a:rPr lang="en-US" altLang="zh-CN" sz="2400"/>
              <a:t>A</a:t>
            </a:r>
            <a:r>
              <a:rPr lang="zh-CN" altLang="en-US" sz="2400" dirty="0"/>
              <a:t>的值为奇和偶数划分成</a:t>
            </a:r>
            <a:r>
              <a:rPr lang="en-US" altLang="zh-CN" sz="2400"/>
              <a:t>F</a:t>
            </a:r>
            <a:r>
              <a:rPr lang="en-US" altLang="zh-CN" sz="2400" baseline="-25000"/>
              <a:t>11</a:t>
            </a:r>
            <a:r>
              <a:rPr lang="en-US" altLang="zh-CN" sz="2400" baseline="30000"/>
              <a:t>o</a:t>
            </a:r>
            <a:r>
              <a:rPr lang="zh-CN" altLang="en-US" sz="2400" dirty="0"/>
              <a:t>和</a:t>
            </a:r>
            <a:r>
              <a:rPr lang="en-US" altLang="zh-CN" sz="2400"/>
              <a:t>F</a:t>
            </a:r>
            <a:r>
              <a:rPr lang="en-US" altLang="zh-CN" sz="2400" baseline="-25000"/>
              <a:t>11</a:t>
            </a:r>
            <a:r>
              <a:rPr lang="en-US" altLang="zh-CN" sz="2400" baseline="30000"/>
              <a:t>e</a:t>
            </a:r>
            <a:r>
              <a:rPr lang="zh-CN" altLang="en-US" sz="2400" dirty="0"/>
              <a:t>，片断</a:t>
            </a:r>
            <a:r>
              <a:rPr lang="en-US" altLang="zh-CN" sz="2400"/>
              <a:t>F</a:t>
            </a:r>
            <a:r>
              <a:rPr lang="en-US" altLang="zh-CN" sz="2400" baseline="-25000"/>
              <a:t>12</a:t>
            </a:r>
            <a:r>
              <a:rPr lang="zh-CN" altLang="en-US" sz="2400" dirty="0"/>
              <a:t>划分成</a:t>
            </a:r>
            <a:r>
              <a:rPr lang="en-US" altLang="zh-CN" sz="2400"/>
              <a:t>F</a:t>
            </a:r>
            <a:r>
              <a:rPr lang="en-US" altLang="zh-CN" sz="2400" baseline="-25000"/>
              <a:t>12</a:t>
            </a:r>
            <a:r>
              <a:rPr lang="en-US" altLang="zh-CN" sz="2400" baseline="30000"/>
              <a:t>o</a:t>
            </a:r>
            <a:r>
              <a:rPr lang="zh-CN" altLang="en-US" sz="2400" dirty="0"/>
              <a:t>和</a:t>
            </a:r>
            <a:r>
              <a:rPr lang="en-US" altLang="zh-CN" sz="2400"/>
              <a:t>F</a:t>
            </a:r>
            <a:r>
              <a:rPr lang="en-US" altLang="zh-CN" sz="2400" baseline="-25000"/>
              <a:t>12</a:t>
            </a:r>
            <a:r>
              <a:rPr lang="en-US" altLang="zh-CN" sz="2400" baseline="30000"/>
              <a:t>e</a:t>
            </a:r>
          </a:p>
          <a:p>
            <a:pPr eaLnBrk="1" hangingPunct="1">
              <a:lnSpc>
                <a:spcPct val="80000"/>
              </a:lnSpc>
            </a:pPr>
            <a:r>
              <a:rPr lang="zh-CN" altLang="en-US" sz="2400" dirty="0"/>
              <a:t>站点</a:t>
            </a:r>
            <a:r>
              <a:rPr lang="en-US" altLang="zh-CN" sz="2400"/>
              <a:t>S</a:t>
            </a:r>
            <a:r>
              <a:rPr lang="en-US" altLang="zh-CN" sz="2400" baseline="-25000"/>
              <a:t>2</a:t>
            </a:r>
            <a:r>
              <a:rPr lang="zh-CN" altLang="en-US" sz="2400" dirty="0"/>
              <a:t>上</a:t>
            </a:r>
            <a:r>
              <a:rPr lang="en-US" altLang="zh-CN" sz="2400"/>
              <a:t>F</a:t>
            </a:r>
            <a:r>
              <a:rPr lang="en-US" altLang="zh-CN" sz="2400" baseline="-25000"/>
              <a:t>12</a:t>
            </a:r>
            <a:r>
              <a:rPr lang="en-US" altLang="zh-CN" sz="2400" baseline="30000"/>
              <a:t>’</a:t>
            </a:r>
            <a:r>
              <a:rPr lang="en-US" altLang="zh-CN" sz="2400"/>
              <a:t>=F</a:t>
            </a:r>
            <a:r>
              <a:rPr lang="en-US" altLang="zh-CN" sz="2400" baseline="-25000"/>
              <a:t>11</a:t>
            </a:r>
            <a:r>
              <a:rPr lang="en-US" altLang="zh-CN" sz="2400" baseline="30000"/>
              <a:t>e</a:t>
            </a:r>
            <a:r>
              <a:rPr lang="en-US" altLang="zh-CN" sz="2400"/>
              <a:t>∪F</a:t>
            </a:r>
            <a:r>
              <a:rPr lang="en-US" altLang="zh-CN" sz="2400" baseline="-25000"/>
              <a:t>12</a:t>
            </a:r>
            <a:r>
              <a:rPr lang="en-US" altLang="zh-CN" sz="2400" baseline="30000"/>
              <a:t>e</a:t>
            </a:r>
            <a:r>
              <a:rPr lang="zh-CN" altLang="en-US" sz="2400" dirty="0"/>
              <a:t>，站点</a:t>
            </a:r>
            <a:r>
              <a:rPr lang="en-US" altLang="zh-CN" sz="2400"/>
              <a:t>S</a:t>
            </a:r>
            <a:r>
              <a:rPr lang="en-US" altLang="zh-CN" sz="2400" baseline="-25000"/>
              <a:t>1</a:t>
            </a:r>
            <a:r>
              <a:rPr lang="zh-CN" altLang="en-US" sz="2400" dirty="0"/>
              <a:t>上</a:t>
            </a:r>
            <a:r>
              <a:rPr lang="en-US" altLang="zh-CN" sz="2400"/>
              <a:t>F</a:t>
            </a:r>
            <a:r>
              <a:rPr lang="en-US" altLang="zh-CN" sz="2400" baseline="-25000"/>
              <a:t>11</a:t>
            </a:r>
            <a:r>
              <a:rPr lang="en-US" altLang="zh-CN" sz="2400" baseline="30000"/>
              <a:t>’</a:t>
            </a:r>
            <a:r>
              <a:rPr lang="en-US" altLang="zh-CN" sz="2400"/>
              <a:t>=F</a:t>
            </a:r>
            <a:r>
              <a:rPr lang="en-US" altLang="zh-CN" sz="2400" baseline="-25000"/>
              <a:t>11</a:t>
            </a:r>
            <a:r>
              <a:rPr lang="en-US" altLang="zh-CN" sz="2400" baseline="30000"/>
              <a:t>o</a:t>
            </a:r>
            <a:r>
              <a:rPr lang="en-US" altLang="zh-CN" sz="2400"/>
              <a:t>∪F</a:t>
            </a:r>
            <a:r>
              <a:rPr lang="en-US" altLang="zh-CN" sz="2400" baseline="-25000"/>
              <a:t>12</a:t>
            </a:r>
            <a:r>
              <a:rPr lang="en-US" altLang="zh-CN" sz="2400" baseline="30000"/>
              <a:t>o</a:t>
            </a:r>
          </a:p>
          <a:p>
            <a:pPr eaLnBrk="1" hangingPunct="1">
              <a:lnSpc>
                <a:spcPct val="80000"/>
              </a:lnSpc>
            </a:pPr>
            <a:r>
              <a:rPr lang="zh-CN" altLang="en-US" sz="2400" dirty="0"/>
              <a:t>显然</a:t>
            </a:r>
            <a:r>
              <a:rPr lang="zh-CN" altLang="en-US" sz="2400" dirty="0">
                <a:sym typeface="Symbol" panose="05050102010706020507" pitchFamily="18" charset="2"/>
              </a:rPr>
              <a:t></a:t>
            </a:r>
            <a:r>
              <a:rPr lang="en-US" altLang="zh-CN" sz="2400" baseline="-25000">
                <a:sym typeface="Symbol" panose="05050102010706020507" pitchFamily="18" charset="2"/>
              </a:rPr>
              <a:t>A</a:t>
            </a:r>
            <a:r>
              <a:rPr lang="en-US" altLang="zh-CN" sz="2400"/>
              <a:t> ( F</a:t>
            </a:r>
            <a:r>
              <a:rPr lang="en-US" altLang="zh-CN" sz="2400" baseline="-25000"/>
              <a:t>11 </a:t>
            </a:r>
            <a:r>
              <a:rPr lang="en-US" altLang="zh-CN" sz="2400" baseline="30000"/>
              <a:t>’</a:t>
            </a:r>
            <a:r>
              <a:rPr lang="en-US" altLang="zh-CN" sz="2400"/>
              <a:t> )</a:t>
            </a:r>
            <a:r>
              <a:rPr lang="zh-CN" altLang="en-US" sz="2400" baseline="-25000" dirty="0"/>
              <a:t>和</a:t>
            </a:r>
            <a:r>
              <a:rPr lang="zh-CN" altLang="en-US" sz="2400" dirty="0">
                <a:sym typeface="Symbol" panose="05050102010706020507" pitchFamily="18" charset="2"/>
              </a:rPr>
              <a:t></a:t>
            </a:r>
            <a:r>
              <a:rPr lang="en-US" altLang="zh-CN" sz="2400" baseline="-25000"/>
              <a:t>A</a:t>
            </a:r>
            <a:r>
              <a:rPr lang="en-US" altLang="zh-CN" sz="2400"/>
              <a:t>(F</a:t>
            </a:r>
            <a:r>
              <a:rPr lang="en-US" altLang="zh-CN" sz="2400" baseline="-25000"/>
              <a:t>12</a:t>
            </a:r>
            <a:r>
              <a:rPr lang="en-US" altLang="zh-CN" sz="2400" baseline="30000"/>
              <a:t>’</a:t>
            </a:r>
            <a:r>
              <a:rPr lang="en-US" altLang="zh-CN" sz="2400"/>
              <a:t>)</a:t>
            </a:r>
            <a:r>
              <a:rPr lang="zh-CN" altLang="en-US" sz="2400" dirty="0"/>
              <a:t>没有公共值</a:t>
            </a:r>
            <a:r>
              <a:rPr lang="en-US" altLang="zh-CN" sz="2400"/>
              <a:t>,</a:t>
            </a:r>
            <a:r>
              <a:rPr lang="zh-CN" altLang="en-US" sz="2400" dirty="0"/>
              <a:t>前面是奇数值后面是偶数值</a:t>
            </a:r>
          </a:p>
          <a:p>
            <a:pPr eaLnBrk="1" hangingPunct="1">
              <a:lnSpc>
                <a:spcPct val="80000"/>
              </a:lnSpc>
            </a:pPr>
            <a:r>
              <a:rPr lang="en-US" altLang="zh-CN" sz="2400"/>
              <a:t>F</a:t>
            </a:r>
            <a:r>
              <a:rPr lang="en-US" altLang="zh-CN" sz="2400" baseline="-25000"/>
              <a:t>12</a:t>
            </a:r>
            <a:r>
              <a:rPr lang="en-US" altLang="zh-CN" sz="2400" baseline="30000"/>
              <a:t>’</a:t>
            </a:r>
            <a:r>
              <a:rPr lang="en-US" altLang="en-US" sz="2400"/>
              <a:t>∞</a:t>
            </a:r>
            <a:r>
              <a:rPr lang="en-US" altLang="zh-CN" sz="2400"/>
              <a:t> F</a:t>
            </a:r>
            <a:r>
              <a:rPr lang="en-US" altLang="zh-CN" sz="2400" baseline="-25000"/>
              <a:t>11</a:t>
            </a:r>
            <a:r>
              <a:rPr lang="en-US" altLang="zh-CN" sz="2400" baseline="30000"/>
              <a:t>’</a:t>
            </a:r>
            <a:r>
              <a:rPr lang="zh-CN" altLang="en-US" sz="2400" dirty="0"/>
              <a:t>是空集，这说明</a:t>
            </a:r>
            <a:r>
              <a:rPr lang="en-US" altLang="zh-CN" sz="2400"/>
              <a:t>R</a:t>
            </a:r>
            <a:r>
              <a:rPr lang="en-US" altLang="zh-CN" sz="2400" baseline="-25000"/>
              <a:t>1</a:t>
            </a:r>
            <a:r>
              <a:rPr lang="zh-CN" altLang="en-US" sz="2400" dirty="0"/>
              <a:t>和</a:t>
            </a:r>
            <a:r>
              <a:rPr lang="en-US" altLang="zh-CN" sz="2400"/>
              <a:t>R</a:t>
            </a:r>
            <a:r>
              <a:rPr lang="en-US" altLang="zh-CN" sz="2400" baseline="-25000"/>
              <a:t>2</a:t>
            </a:r>
            <a:r>
              <a:rPr lang="zh-CN" altLang="en-US" sz="2400" dirty="0"/>
              <a:t>在新组成的片断下在属性</a:t>
            </a:r>
            <a:r>
              <a:rPr lang="en-US" altLang="zh-CN" sz="2400"/>
              <a:t>A</a:t>
            </a:r>
            <a:r>
              <a:rPr lang="zh-CN" altLang="en-US" sz="2400" dirty="0"/>
              <a:t>上站点依赖。</a:t>
            </a:r>
          </a:p>
          <a:p>
            <a:pPr eaLnBrk="1" hangingPunct="1">
              <a:lnSpc>
                <a:spcPct val="80000"/>
              </a:lnSpc>
            </a:pPr>
            <a:r>
              <a:rPr lang="en-US" altLang="zh-CN" sz="2400"/>
              <a:t>R</a:t>
            </a:r>
            <a:r>
              <a:rPr lang="en-US" altLang="zh-CN" sz="2400" baseline="-25000"/>
              <a:t>1</a:t>
            </a:r>
            <a:r>
              <a:rPr lang="en-US" altLang="zh-CN" sz="2400"/>
              <a:t> ∞  R</a:t>
            </a:r>
            <a:r>
              <a:rPr lang="en-US" altLang="zh-CN" sz="2400" baseline="-25000"/>
              <a:t>2</a:t>
            </a:r>
            <a:r>
              <a:rPr lang="en-US" altLang="zh-CN" sz="2400"/>
              <a:t>   = </a:t>
            </a:r>
            <a:r>
              <a:rPr lang="zh-CN" altLang="en-US" sz="2400" dirty="0"/>
              <a:t>（</a:t>
            </a:r>
            <a:r>
              <a:rPr lang="en-US" altLang="zh-CN" sz="2400"/>
              <a:t>F</a:t>
            </a:r>
            <a:r>
              <a:rPr lang="en-US" altLang="zh-CN" sz="2400" baseline="-25000"/>
              <a:t>11</a:t>
            </a:r>
            <a:r>
              <a:rPr lang="en-US" altLang="zh-CN" sz="2400" baseline="30000"/>
              <a:t>’</a:t>
            </a:r>
            <a:r>
              <a:rPr lang="en-US" altLang="en-US" sz="2400"/>
              <a:t>∞</a:t>
            </a:r>
            <a:r>
              <a:rPr lang="en-US" altLang="zh-CN" sz="2400"/>
              <a:t> F</a:t>
            </a:r>
            <a:r>
              <a:rPr lang="en-US" altLang="zh-CN" sz="2400" baseline="-25000"/>
              <a:t>21</a:t>
            </a:r>
            <a:r>
              <a:rPr lang="en-US" altLang="zh-CN" sz="2400" baseline="30000"/>
              <a:t>’</a:t>
            </a:r>
            <a:r>
              <a:rPr lang="zh-CN" altLang="en-US" sz="2400" dirty="0"/>
              <a:t>）</a:t>
            </a:r>
            <a:r>
              <a:rPr lang="zh-CN" altLang="en-US" sz="2400" baseline="30000" dirty="0"/>
              <a:t> </a:t>
            </a:r>
            <a:r>
              <a:rPr lang="en-US" altLang="zh-CN" sz="2400"/>
              <a:t>U</a:t>
            </a:r>
            <a:r>
              <a:rPr lang="en-US" altLang="en-US" sz="2400"/>
              <a:t> </a:t>
            </a:r>
            <a:r>
              <a:rPr lang="zh-CN" altLang="en-US" sz="2400" dirty="0"/>
              <a:t>（</a:t>
            </a:r>
            <a:r>
              <a:rPr lang="en-US" altLang="zh-CN" sz="2400"/>
              <a:t>F</a:t>
            </a:r>
            <a:r>
              <a:rPr lang="en-US" altLang="zh-CN" sz="2400" baseline="-25000"/>
              <a:t>12</a:t>
            </a:r>
            <a:r>
              <a:rPr lang="en-US" altLang="zh-CN" sz="2400" baseline="30000"/>
              <a:t>’</a:t>
            </a:r>
            <a:r>
              <a:rPr lang="en-US" altLang="en-US" sz="2400"/>
              <a:t>∞</a:t>
            </a:r>
            <a:r>
              <a:rPr lang="en-US" altLang="zh-CN" sz="2400"/>
              <a:t> F</a:t>
            </a:r>
            <a:r>
              <a:rPr lang="en-US" altLang="zh-CN" sz="2400" baseline="-25000"/>
              <a:t>22</a:t>
            </a:r>
            <a:r>
              <a:rPr lang="en-US" altLang="zh-CN" sz="2400" baseline="30000"/>
              <a:t>’</a:t>
            </a:r>
            <a:r>
              <a:rPr lang="zh-CN" altLang="en-US" sz="2400" dirty="0"/>
              <a:t>）</a:t>
            </a:r>
            <a:r>
              <a:rPr lang="zh-CN" altLang="en-US" sz="2400" baseline="30000" dirty="0"/>
              <a:t> </a:t>
            </a:r>
          </a:p>
        </p:txBody>
      </p:sp>
      <p:sp>
        <p:nvSpPr>
          <p:cNvPr id="90115" name="Text Box 3"/>
          <p:cNvSpPr txBox="1"/>
          <p:nvPr/>
        </p:nvSpPr>
        <p:spPr>
          <a:xfrm>
            <a:off x="900113" y="2636838"/>
            <a:ext cx="914400" cy="519112"/>
          </a:xfrm>
          <a:prstGeom prst="rect">
            <a:avLst/>
          </a:prstGeom>
          <a:noFill/>
          <a:ln w="9525">
            <a:noFill/>
          </a:ln>
        </p:spPr>
        <p:txBody>
          <a:bodyPr>
            <a:spAutoFit/>
          </a:bodyPr>
          <a:lstStyle/>
          <a:p>
            <a:pPr lvl="0" eaLnBrk="1" hangingPunct="1">
              <a:spcBef>
                <a:spcPct val="50000"/>
              </a:spcBef>
            </a:pPr>
            <a:r>
              <a:rPr lang="en-US" altLang="zh-CN" sz="2800" b="0" err="1">
                <a:latin typeface="Arial" panose="020B0604020202020204" pitchFamily="34" charset="0"/>
                <a:ea typeface="宋体" panose="02010600030101010101" pitchFamily="2" charset="-122"/>
              </a:rPr>
              <a:t>h(a</a:t>
            </a:r>
            <a:r>
              <a:rPr lang="en-US" altLang="zh-CN" sz="2800" b="0">
                <a:latin typeface="Arial" panose="020B0604020202020204" pitchFamily="34" charset="0"/>
                <a:ea typeface="宋体" panose="02010600030101010101" pitchFamily="2" charset="-122"/>
              </a:rPr>
              <a:t>)</a:t>
            </a:r>
            <a:endParaRPr lang="en-US" altLang="zh-CN" b="0">
              <a:latin typeface="Arial" panose="020B0604020202020204" pitchFamily="34" charset="0"/>
              <a:ea typeface="宋体" panose="02010600030101010101" pitchFamily="2" charset="-122"/>
            </a:endParaRPr>
          </a:p>
        </p:txBody>
      </p:sp>
      <p:sp>
        <p:nvSpPr>
          <p:cNvPr id="90116" name="Text Box 4"/>
          <p:cNvSpPr txBox="1"/>
          <p:nvPr/>
        </p:nvSpPr>
        <p:spPr>
          <a:xfrm>
            <a:off x="1692275" y="2636838"/>
            <a:ext cx="533400" cy="519112"/>
          </a:xfrm>
          <a:prstGeom prst="rect">
            <a:avLst/>
          </a:prstGeom>
          <a:noFill/>
          <a:ln w="9525">
            <a:noFill/>
          </a:ln>
        </p:spPr>
        <p:txBody>
          <a:bodyPr>
            <a:spAutoFit/>
          </a:bodyPr>
          <a:lstStyle/>
          <a:p>
            <a:pPr lvl="0" eaLnBrk="1" hangingPunct="1">
              <a:spcBef>
                <a:spcPct val="50000"/>
              </a:spcBef>
            </a:pPr>
            <a:r>
              <a:rPr lang="en-US" altLang="zh-CN" sz="2800" b="0">
                <a:latin typeface="Times New Roman" panose="02020603050405020304" pitchFamily="18" charset="0"/>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90117" name="AutoShape 5"/>
          <p:cNvSpPr/>
          <p:nvPr/>
        </p:nvSpPr>
        <p:spPr>
          <a:xfrm>
            <a:off x="2124075" y="2565400"/>
            <a:ext cx="76200" cy="685800"/>
          </a:xfrm>
          <a:prstGeom prst="leftBrace">
            <a:avLst>
              <a:gd name="adj1" fmla="val 75000"/>
              <a:gd name="adj2" fmla="val 50000"/>
            </a:avLst>
          </a:prstGeom>
          <a:noFill/>
          <a:ln w="9525" cap="flat" cmpd="sng">
            <a:solidFill>
              <a:schemeClr val="bg1"/>
            </a:solidFill>
            <a:prstDash val="solid"/>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grpSp>
        <p:nvGrpSpPr>
          <p:cNvPr id="90118" name="Group 6"/>
          <p:cNvGrpSpPr/>
          <p:nvPr/>
        </p:nvGrpSpPr>
        <p:grpSpPr>
          <a:xfrm>
            <a:off x="34925" y="44450"/>
            <a:ext cx="6121400" cy="965201"/>
            <a:chOff x="113" y="119"/>
            <a:chExt cx="3856" cy="608"/>
          </a:xfrm>
        </p:grpSpPr>
        <p:sp>
          <p:nvSpPr>
            <p:cNvPr id="90119" name="Text Box 7"/>
            <p:cNvSpPr txBox="1"/>
            <p:nvPr/>
          </p:nvSpPr>
          <p:spPr>
            <a:xfrm>
              <a:off x="128" y="436"/>
              <a:ext cx="2880" cy="291"/>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6.4</a:t>
              </a:r>
              <a:r>
                <a:rPr lang="en-US" altLang="zh-CN" sz="2400">
                  <a:latin typeface="宋体" panose="02010600030101010101" pitchFamily="2" charset="-122"/>
                  <a:ea typeface="宋体" panose="02010600030101010101" pitchFamily="2" charset="-122"/>
                </a:rPr>
                <a:t> Hash</a:t>
              </a:r>
              <a:r>
                <a:rPr lang="zh-CN" altLang="en-US" sz="2400" dirty="0">
                  <a:latin typeface="宋体" panose="02010600030101010101" pitchFamily="2" charset="-122"/>
                  <a:ea typeface="宋体" panose="02010600030101010101" pitchFamily="2" charset="-122"/>
                </a:rPr>
                <a:t>划分算法</a:t>
              </a:r>
            </a:p>
          </p:txBody>
        </p:sp>
        <p:sp>
          <p:nvSpPr>
            <p:cNvPr id="90120" name="Line 8"/>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90121" name="Text Box 9"/>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90122" name="Line 10"/>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idx="1"/>
          </p:nvPr>
        </p:nvSpPr>
        <p:spPr>
          <a:xfrm>
            <a:off x="457200" y="1600200"/>
            <a:ext cx="8305800" cy="4800600"/>
          </a:xfrm>
        </p:spPr>
        <p:txBody>
          <a:bodyPr vert="horz" wrap="square" lIns="91440" tIns="45720" rIns="91440" bIns="45720" anchor="t"/>
          <a:lstStyle/>
          <a:p>
            <a:pPr eaLnBrk="1" hangingPunct="1"/>
            <a:r>
              <a:rPr lang="zh-CN" altLang="en-US" dirty="0"/>
              <a:t>考察三个关系</a:t>
            </a:r>
            <a:r>
              <a:rPr lang="en-US" altLang="zh-CN"/>
              <a:t>R</a:t>
            </a:r>
            <a:r>
              <a:rPr lang="en-US" altLang="zh-CN" baseline="-25000"/>
              <a:t>1</a:t>
            </a:r>
            <a:r>
              <a:rPr lang="zh-CN" altLang="en-US" dirty="0"/>
              <a:t>，</a:t>
            </a:r>
            <a:r>
              <a:rPr lang="en-US" altLang="zh-CN"/>
              <a:t>R</a:t>
            </a:r>
            <a:r>
              <a:rPr lang="en-US" altLang="zh-CN" baseline="-25000"/>
              <a:t>2</a:t>
            </a:r>
            <a:r>
              <a:rPr lang="zh-CN" altLang="en-US" dirty="0"/>
              <a:t>和</a:t>
            </a:r>
            <a:r>
              <a:rPr lang="en-US" altLang="zh-CN"/>
              <a:t>R</a:t>
            </a:r>
            <a:r>
              <a:rPr lang="en-US" altLang="zh-CN" baseline="-25000"/>
              <a:t>3</a:t>
            </a:r>
            <a:r>
              <a:rPr lang="en-US" altLang="zh-CN"/>
              <a:t> ,</a:t>
            </a:r>
            <a:r>
              <a:rPr lang="zh-CN" altLang="en-US" dirty="0"/>
              <a:t>它们在两个站点上，有两种情况：</a:t>
            </a:r>
          </a:p>
          <a:p>
            <a:pPr lvl="1" eaLnBrk="1" hangingPunct="1"/>
            <a:r>
              <a:rPr lang="zh-CN" altLang="en-US" dirty="0"/>
              <a:t>在同一属性</a:t>
            </a:r>
            <a:r>
              <a:rPr lang="en-US" altLang="zh-CN"/>
              <a:t>A</a:t>
            </a:r>
            <a:r>
              <a:rPr lang="zh-CN" altLang="en-US" dirty="0"/>
              <a:t>上连接，</a:t>
            </a:r>
            <a:r>
              <a:rPr lang="en-US" altLang="zh-CN"/>
              <a:t>R</a:t>
            </a:r>
            <a:r>
              <a:rPr lang="en-US" altLang="zh-CN" baseline="-25000"/>
              <a:t>1</a:t>
            </a:r>
            <a:r>
              <a:rPr lang="en-US" altLang="en-US"/>
              <a:t>∞</a:t>
            </a:r>
            <a:r>
              <a:rPr lang="en-US" altLang="zh-CN" baseline="-25000"/>
              <a:t>A</a:t>
            </a:r>
            <a:r>
              <a:rPr lang="en-US" altLang="zh-CN"/>
              <a:t> R</a:t>
            </a:r>
            <a:r>
              <a:rPr lang="en-US" altLang="zh-CN" baseline="-25000"/>
              <a:t>2</a:t>
            </a:r>
            <a:r>
              <a:rPr lang="en-US" altLang="zh-CN" baseline="30000"/>
              <a:t> </a:t>
            </a:r>
            <a:r>
              <a:rPr lang="en-US" altLang="en-US"/>
              <a:t>∞</a:t>
            </a:r>
            <a:r>
              <a:rPr lang="en-US" altLang="zh-CN" baseline="-25000"/>
              <a:t>A</a:t>
            </a:r>
            <a:r>
              <a:rPr lang="en-US" altLang="zh-CN"/>
              <a:t>R</a:t>
            </a:r>
            <a:r>
              <a:rPr lang="en-US" altLang="zh-CN" baseline="-25000"/>
              <a:t>3</a:t>
            </a:r>
          </a:p>
          <a:p>
            <a:pPr lvl="2" eaLnBrk="1" hangingPunct="1"/>
            <a:r>
              <a:rPr lang="zh-CN" altLang="en-US" dirty="0"/>
              <a:t>在三个关系的片断上应用</a:t>
            </a:r>
            <a:r>
              <a:rPr lang="en-US" altLang="zh-CN"/>
              <a:t>Hash</a:t>
            </a:r>
            <a:r>
              <a:rPr lang="zh-CN" altLang="en-US" dirty="0"/>
              <a:t>函数</a:t>
            </a:r>
          </a:p>
          <a:p>
            <a:pPr lvl="2" eaLnBrk="1" hangingPunct="1"/>
            <a:r>
              <a:rPr lang="zh-CN" altLang="en-US" dirty="0"/>
              <a:t>使用新组建的片断，三个关系在属性</a:t>
            </a:r>
            <a:r>
              <a:rPr lang="en-US" altLang="zh-CN"/>
              <a:t>A</a:t>
            </a:r>
            <a:r>
              <a:rPr lang="zh-CN" altLang="en-US" dirty="0"/>
              <a:t>上将满足站点依赖</a:t>
            </a:r>
          </a:p>
          <a:p>
            <a:pPr lvl="2" eaLnBrk="1" hangingPunct="1"/>
            <a:r>
              <a:rPr lang="zh-CN" altLang="en-US" dirty="0"/>
              <a:t>经这种划分和数据传送之后，两个站点上的片断在属性</a:t>
            </a:r>
            <a:r>
              <a:rPr lang="en-US" altLang="zh-CN"/>
              <a:t>A</a:t>
            </a:r>
            <a:r>
              <a:rPr lang="zh-CN" altLang="en-US" dirty="0"/>
              <a:t>上的连接就可以并行进行，合并执行结果给出答案</a:t>
            </a:r>
          </a:p>
          <a:p>
            <a:pPr lvl="1" eaLnBrk="1" hangingPunct="1"/>
            <a:r>
              <a:rPr lang="zh-CN" altLang="en-US" dirty="0"/>
              <a:t>在不同属性上连接， </a:t>
            </a:r>
            <a:r>
              <a:rPr lang="en-US" altLang="zh-CN"/>
              <a:t>R</a:t>
            </a:r>
            <a:r>
              <a:rPr lang="en-US" altLang="zh-CN" baseline="-25000"/>
              <a:t>1</a:t>
            </a:r>
            <a:r>
              <a:rPr lang="en-US" altLang="en-US"/>
              <a:t>∞</a:t>
            </a:r>
            <a:r>
              <a:rPr lang="en-US" altLang="zh-CN" baseline="-25000"/>
              <a:t>A</a:t>
            </a:r>
            <a:r>
              <a:rPr lang="en-US" altLang="zh-CN"/>
              <a:t> R</a:t>
            </a:r>
            <a:r>
              <a:rPr lang="en-US" altLang="zh-CN" baseline="-25000"/>
              <a:t>2</a:t>
            </a:r>
            <a:r>
              <a:rPr lang="en-US" altLang="zh-CN" baseline="30000"/>
              <a:t> </a:t>
            </a:r>
            <a:r>
              <a:rPr lang="en-US" altLang="en-US"/>
              <a:t>∞</a:t>
            </a:r>
            <a:r>
              <a:rPr lang="en-US" altLang="zh-CN" baseline="-25000"/>
              <a:t>B</a:t>
            </a:r>
            <a:r>
              <a:rPr lang="en-US" altLang="zh-CN"/>
              <a:t>R</a:t>
            </a:r>
            <a:r>
              <a:rPr lang="en-US" altLang="zh-CN" baseline="-25000"/>
              <a:t>3</a:t>
            </a:r>
          </a:p>
          <a:p>
            <a:pPr lvl="1" eaLnBrk="1" hangingPunct="1"/>
            <a:endParaRPr lang="en-US" altLang="zh-CN" baseline="-25000"/>
          </a:p>
        </p:txBody>
      </p:sp>
      <p:grpSp>
        <p:nvGrpSpPr>
          <p:cNvPr id="91139" name="Group 6"/>
          <p:cNvGrpSpPr/>
          <p:nvPr/>
        </p:nvGrpSpPr>
        <p:grpSpPr>
          <a:xfrm>
            <a:off x="34925" y="44450"/>
            <a:ext cx="6121400" cy="965201"/>
            <a:chOff x="113" y="119"/>
            <a:chExt cx="3856" cy="608"/>
          </a:xfrm>
        </p:grpSpPr>
        <p:sp>
          <p:nvSpPr>
            <p:cNvPr id="91140" name="Text Box 7"/>
            <p:cNvSpPr txBox="1"/>
            <p:nvPr/>
          </p:nvSpPr>
          <p:spPr>
            <a:xfrm>
              <a:off x="128" y="436"/>
              <a:ext cx="2880" cy="291"/>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6.4</a:t>
              </a:r>
              <a:r>
                <a:rPr lang="en-US" altLang="zh-CN" sz="2400">
                  <a:latin typeface="宋体" panose="02010600030101010101" pitchFamily="2" charset="-122"/>
                  <a:ea typeface="宋体" panose="02010600030101010101" pitchFamily="2" charset="-122"/>
                </a:rPr>
                <a:t> Hash</a:t>
              </a:r>
              <a:r>
                <a:rPr lang="zh-CN" altLang="en-US" sz="2400" dirty="0">
                  <a:latin typeface="宋体" panose="02010600030101010101" pitchFamily="2" charset="-122"/>
                  <a:ea typeface="宋体" panose="02010600030101010101" pitchFamily="2" charset="-122"/>
                </a:rPr>
                <a:t>划分算法</a:t>
              </a:r>
            </a:p>
          </p:txBody>
        </p:sp>
        <p:sp>
          <p:nvSpPr>
            <p:cNvPr id="91141" name="Line 8"/>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91142" name="Text Box 9"/>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91143" name="Line 10"/>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idx="1"/>
          </p:nvPr>
        </p:nvSpPr>
        <p:spPr>
          <a:xfrm>
            <a:off x="457200" y="1600200"/>
            <a:ext cx="8305800" cy="4800600"/>
          </a:xfrm>
        </p:spPr>
        <p:txBody>
          <a:bodyPr vert="horz" wrap="square" lIns="91440" tIns="45720" rIns="91440" bIns="45720" anchor="t"/>
          <a:lstStyle/>
          <a:p>
            <a:pPr eaLnBrk="1" hangingPunct="1"/>
            <a:r>
              <a:rPr lang="zh-CN" altLang="en-US" dirty="0"/>
              <a:t>两种情况：</a:t>
            </a:r>
          </a:p>
          <a:p>
            <a:pPr lvl="1" eaLnBrk="1" hangingPunct="1"/>
            <a:r>
              <a:rPr lang="zh-CN" altLang="en-US" dirty="0"/>
              <a:t>在同一属性</a:t>
            </a:r>
            <a:r>
              <a:rPr lang="en-US" altLang="zh-CN"/>
              <a:t>A</a:t>
            </a:r>
            <a:r>
              <a:rPr lang="zh-CN" altLang="en-US" dirty="0"/>
              <a:t>上连接，</a:t>
            </a:r>
            <a:r>
              <a:rPr lang="en-US" altLang="zh-CN"/>
              <a:t>R</a:t>
            </a:r>
            <a:r>
              <a:rPr lang="en-US" altLang="zh-CN" baseline="-25000"/>
              <a:t>1</a:t>
            </a:r>
            <a:r>
              <a:rPr lang="en-US" altLang="en-US"/>
              <a:t>∞</a:t>
            </a:r>
            <a:r>
              <a:rPr lang="en-US" altLang="zh-CN" baseline="-25000"/>
              <a:t>A</a:t>
            </a:r>
            <a:r>
              <a:rPr lang="en-US" altLang="zh-CN"/>
              <a:t> R</a:t>
            </a:r>
            <a:r>
              <a:rPr lang="en-US" altLang="zh-CN" baseline="-25000"/>
              <a:t>2</a:t>
            </a:r>
            <a:r>
              <a:rPr lang="en-US" altLang="zh-CN" baseline="30000"/>
              <a:t> </a:t>
            </a:r>
            <a:r>
              <a:rPr lang="en-US" altLang="en-US"/>
              <a:t>∞</a:t>
            </a:r>
            <a:r>
              <a:rPr lang="en-US" altLang="zh-CN" baseline="-25000"/>
              <a:t>A</a:t>
            </a:r>
            <a:r>
              <a:rPr lang="en-US" altLang="zh-CN"/>
              <a:t>R</a:t>
            </a:r>
            <a:r>
              <a:rPr lang="en-US" altLang="zh-CN" baseline="-25000"/>
              <a:t>3</a:t>
            </a:r>
          </a:p>
          <a:p>
            <a:pPr lvl="1" eaLnBrk="1" hangingPunct="1"/>
            <a:r>
              <a:rPr lang="zh-CN" altLang="en-US" dirty="0"/>
              <a:t>在不同属性上连接， </a:t>
            </a:r>
            <a:r>
              <a:rPr lang="en-US" altLang="zh-CN"/>
              <a:t>R</a:t>
            </a:r>
            <a:r>
              <a:rPr lang="en-US" altLang="zh-CN" baseline="-25000"/>
              <a:t>1</a:t>
            </a:r>
            <a:r>
              <a:rPr lang="en-US" altLang="en-US"/>
              <a:t>∞</a:t>
            </a:r>
            <a:r>
              <a:rPr lang="en-US" altLang="zh-CN" baseline="-25000"/>
              <a:t>A</a:t>
            </a:r>
            <a:r>
              <a:rPr lang="en-US" altLang="zh-CN"/>
              <a:t> R</a:t>
            </a:r>
            <a:r>
              <a:rPr lang="en-US" altLang="zh-CN" baseline="-25000"/>
              <a:t>2</a:t>
            </a:r>
            <a:r>
              <a:rPr lang="en-US" altLang="zh-CN" baseline="30000"/>
              <a:t> </a:t>
            </a:r>
            <a:r>
              <a:rPr lang="en-US" altLang="en-US"/>
              <a:t>∞</a:t>
            </a:r>
            <a:r>
              <a:rPr lang="en-US" altLang="zh-CN" baseline="-25000"/>
              <a:t>B</a:t>
            </a:r>
            <a:r>
              <a:rPr lang="en-US" altLang="zh-CN"/>
              <a:t>R</a:t>
            </a:r>
            <a:r>
              <a:rPr lang="en-US" altLang="zh-CN" baseline="-25000"/>
              <a:t>3</a:t>
            </a:r>
          </a:p>
          <a:p>
            <a:pPr lvl="2" eaLnBrk="1" hangingPunct="1"/>
            <a:r>
              <a:rPr lang="zh-CN" altLang="en-US" dirty="0"/>
              <a:t>在属性</a:t>
            </a:r>
            <a:r>
              <a:rPr lang="en-US" altLang="zh-CN"/>
              <a:t>A</a:t>
            </a:r>
            <a:r>
              <a:rPr lang="zh-CN" altLang="en-US" dirty="0"/>
              <a:t>上应用同样的</a:t>
            </a:r>
            <a:r>
              <a:rPr lang="en-US" altLang="zh-CN"/>
              <a:t>Hash</a:t>
            </a:r>
            <a:r>
              <a:rPr lang="zh-CN" altLang="en-US" dirty="0"/>
              <a:t>函数，在属性</a:t>
            </a:r>
            <a:r>
              <a:rPr lang="en-US" altLang="zh-CN"/>
              <a:t>B</a:t>
            </a:r>
            <a:r>
              <a:rPr lang="zh-CN" altLang="en-US" dirty="0"/>
              <a:t>上也应用同样的</a:t>
            </a:r>
            <a:r>
              <a:rPr lang="en-US" altLang="zh-CN"/>
              <a:t>Hash</a:t>
            </a:r>
            <a:r>
              <a:rPr lang="zh-CN" altLang="en-US" dirty="0"/>
              <a:t>函数，可能得不到希望的站点依赖</a:t>
            </a:r>
          </a:p>
          <a:p>
            <a:pPr lvl="2" eaLnBrk="1" hangingPunct="1"/>
            <a:r>
              <a:rPr lang="zh-CN" altLang="en-US" dirty="0"/>
              <a:t>因</a:t>
            </a:r>
            <a:r>
              <a:rPr lang="en-US" altLang="zh-CN"/>
              <a:t>R1</a:t>
            </a:r>
            <a:r>
              <a:rPr lang="zh-CN" altLang="en-US" dirty="0"/>
              <a:t>中属性</a:t>
            </a:r>
            <a:r>
              <a:rPr lang="en-US" altLang="zh-CN"/>
              <a:t>A</a:t>
            </a:r>
            <a:r>
              <a:rPr lang="zh-CN" altLang="en-US" dirty="0"/>
              <a:t>的值是奇数的发往</a:t>
            </a:r>
            <a:r>
              <a:rPr lang="en-US" altLang="zh-CN"/>
              <a:t>S1</a:t>
            </a:r>
            <a:r>
              <a:rPr lang="zh-CN" altLang="en-US" dirty="0"/>
              <a:t>，</a:t>
            </a:r>
            <a:r>
              <a:rPr lang="en-US" altLang="zh-CN"/>
              <a:t>R3</a:t>
            </a:r>
            <a:r>
              <a:rPr lang="zh-CN" altLang="en-US" dirty="0"/>
              <a:t>中属性</a:t>
            </a:r>
            <a:r>
              <a:rPr lang="en-US" altLang="zh-CN"/>
              <a:t>B</a:t>
            </a:r>
            <a:r>
              <a:rPr lang="zh-CN" altLang="en-US" dirty="0"/>
              <a:t>是奇数的元组发往</a:t>
            </a:r>
            <a:r>
              <a:rPr lang="en-US" altLang="zh-CN"/>
              <a:t>S1.</a:t>
            </a:r>
            <a:r>
              <a:rPr lang="zh-CN" altLang="en-US" dirty="0"/>
              <a:t>但</a:t>
            </a:r>
            <a:r>
              <a:rPr lang="en-US" altLang="zh-CN"/>
              <a:t>R2</a:t>
            </a:r>
            <a:r>
              <a:rPr lang="zh-CN" altLang="en-US" dirty="0"/>
              <a:t>中某些元组可能在</a:t>
            </a:r>
            <a:r>
              <a:rPr lang="en-US" altLang="zh-CN"/>
              <a:t>A</a:t>
            </a:r>
            <a:r>
              <a:rPr lang="zh-CN" altLang="en-US" dirty="0"/>
              <a:t>上有奇数值，而在</a:t>
            </a:r>
            <a:r>
              <a:rPr lang="en-US" altLang="zh-CN"/>
              <a:t>B</a:t>
            </a:r>
            <a:r>
              <a:rPr lang="zh-CN" altLang="en-US" dirty="0"/>
              <a:t>上有偶数值</a:t>
            </a:r>
          </a:p>
          <a:p>
            <a:pPr lvl="2" eaLnBrk="1" hangingPunct="1"/>
            <a:r>
              <a:rPr lang="zh-CN" altLang="en-US" dirty="0"/>
              <a:t>解决方法是允许这些元组在两个站点上都存在。</a:t>
            </a:r>
          </a:p>
          <a:p>
            <a:pPr lvl="2" eaLnBrk="1" hangingPunct="1"/>
            <a:endParaRPr lang="zh-CN" altLang="en-US" dirty="0"/>
          </a:p>
          <a:p>
            <a:pPr lvl="1" eaLnBrk="1" hangingPunct="1"/>
            <a:endParaRPr lang="en-US" altLang="zh-CN" sz="2400"/>
          </a:p>
        </p:txBody>
      </p:sp>
      <p:grpSp>
        <p:nvGrpSpPr>
          <p:cNvPr id="92163" name="Group 3"/>
          <p:cNvGrpSpPr/>
          <p:nvPr/>
        </p:nvGrpSpPr>
        <p:grpSpPr>
          <a:xfrm>
            <a:off x="34925" y="44450"/>
            <a:ext cx="6121400" cy="960438"/>
            <a:chOff x="113" y="119"/>
            <a:chExt cx="3856" cy="605"/>
          </a:xfrm>
        </p:grpSpPr>
        <p:sp>
          <p:nvSpPr>
            <p:cNvPr id="92164" name="Text Box 4"/>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6.5</a:t>
              </a:r>
              <a:r>
                <a:rPr lang="en-US" altLang="zh-CN" sz="2400">
                  <a:latin typeface="宋体" panose="02010600030101010101" pitchFamily="2" charset="-122"/>
                  <a:ea typeface="宋体" panose="02010600030101010101" pitchFamily="2" charset="-122"/>
                </a:rPr>
                <a:t> Hash</a:t>
              </a:r>
              <a:r>
                <a:rPr lang="zh-CN" altLang="en-US" sz="2400" dirty="0">
                  <a:latin typeface="宋体" panose="02010600030101010101" pitchFamily="2" charset="-122"/>
                  <a:ea typeface="宋体" panose="02010600030101010101" pitchFamily="2" charset="-122"/>
                </a:rPr>
                <a:t>划分算法</a:t>
              </a:r>
            </a:p>
          </p:txBody>
        </p:sp>
        <p:sp>
          <p:nvSpPr>
            <p:cNvPr id="92165" name="Line 5"/>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92166" name="Text Box 6"/>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92167" name="Line 7"/>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p:cNvSpPr>
          <p:nvPr>
            <p:ph idx="1"/>
          </p:nvPr>
        </p:nvSpPr>
        <p:spPr>
          <a:xfrm>
            <a:off x="304800" y="1524000"/>
            <a:ext cx="8534400" cy="1524000"/>
          </a:xfrm>
        </p:spPr>
        <p:txBody>
          <a:bodyPr vert="horz" wrap="square" lIns="91440" tIns="45720" rIns="91440" bIns="45720" anchor="t"/>
          <a:lstStyle/>
          <a:p>
            <a:pPr eaLnBrk="1" hangingPunct="1"/>
            <a:r>
              <a:rPr lang="en-US" altLang="zh-CN"/>
              <a:t>R1 ∞ </a:t>
            </a:r>
            <a:r>
              <a:rPr lang="en-US" altLang="zh-CN" baseline="-25000"/>
              <a:t>A</a:t>
            </a:r>
            <a:r>
              <a:rPr lang="en-US" altLang="zh-CN"/>
              <a:t> R2  ∞ </a:t>
            </a:r>
            <a:r>
              <a:rPr lang="en-US" altLang="zh-CN" baseline="-25000"/>
              <a:t>B</a:t>
            </a:r>
            <a:r>
              <a:rPr lang="en-US" altLang="zh-CN"/>
              <a:t> R3  </a:t>
            </a:r>
          </a:p>
          <a:p>
            <a:pPr eaLnBrk="1" hangingPunct="1">
              <a:buNone/>
            </a:pPr>
            <a:r>
              <a:rPr lang="en-US" altLang="zh-CN"/>
              <a:t>   </a:t>
            </a:r>
            <a:r>
              <a:rPr lang="zh-CN" altLang="en-US" sz="2400" dirty="0"/>
              <a:t>若</a:t>
            </a:r>
            <a:r>
              <a:rPr lang="en-US" altLang="zh-CN" sz="2400"/>
              <a:t>R1</a:t>
            </a:r>
            <a:r>
              <a:rPr lang="zh-CN" altLang="en-US" sz="2400" dirty="0"/>
              <a:t>与</a:t>
            </a:r>
            <a:r>
              <a:rPr lang="en-US" altLang="zh-CN" sz="2400"/>
              <a:t>R2</a:t>
            </a:r>
            <a:r>
              <a:rPr lang="zh-CN" altLang="en-US" sz="2400" dirty="0"/>
              <a:t>在</a:t>
            </a:r>
            <a:r>
              <a:rPr lang="en-US" altLang="zh-CN" sz="2400"/>
              <a:t>A</a:t>
            </a:r>
            <a:r>
              <a:rPr lang="zh-CN" altLang="en-US" sz="2400" dirty="0"/>
              <a:t>上有相同的</a:t>
            </a:r>
            <a:r>
              <a:rPr lang="en-US" altLang="zh-CN" sz="2400"/>
              <a:t>Hash</a:t>
            </a:r>
            <a:r>
              <a:rPr lang="zh-CN" altLang="en-US" sz="2400" dirty="0"/>
              <a:t>函数</a:t>
            </a:r>
            <a:r>
              <a:rPr lang="en-US" altLang="zh-CN" sz="2400"/>
              <a:t>, R2</a:t>
            </a:r>
            <a:r>
              <a:rPr lang="zh-CN" altLang="en-US" sz="2400" dirty="0"/>
              <a:t>与</a:t>
            </a:r>
            <a:r>
              <a:rPr lang="en-US" altLang="zh-CN" sz="2400"/>
              <a:t>R3</a:t>
            </a:r>
            <a:r>
              <a:rPr lang="zh-CN" altLang="en-US" sz="2400" dirty="0"/>
              <a:t>在属性</a:t>
            </a:r>
            <a:r>
              <a:rPr lang="en-US" altLang="zh-CN" sz="2400"/>
              <a:t>B</a:t>
            </a:r>
            <a:r>
              <a:rPr lang="zh-CN" altLang="en-US" sz="2400" dirty="0"/>
              <a:t>上有相同的</a:t>
            </a:r>
            <a:r>
              <a:rPr lang="en-US" altLang="zh-CN" sz="2400"/>
              <a:t>Hash</a:t>
            </a:r>
            <a:r>
              <a:rPr lang="zh-CN" altLang="en-US" sz="2400" dirty="0"/>
              <a:t>函数</a:t>
            </a:r>
          </a:p>
        </p:txBody>
      </p:sp>
      <p:grpSp>
        <p:nvGrpSpPr>
          <p:cNvPr id="93187" name="Group 6"/>
          <p:cNvGrpSpPr/>
          <p:nvPr/>
        </p:nvGrpSpPr>
        <p:grpSpPr>
          <a:xfrm>
            <a:off x="1752600" y="3429000"/>
            <a:ext cx="5334000" cy="3124200"/>
            <a:chOff x="1248" y="1728"/>
            <a:chExt cx="3360" cy="1968"/>
          </a:xfrm>
        </p:grpSpPr>
        <p:sp>
          <p:nvSpPr>
            <p:cNvPr id="93194" name="Text Box 7"/>
            <p:cNvSpPr txBox="1"/>
            <p:nvPr/>
          </p:nvSpPr>
          <p:spPr>
            <a:xfrm>
              <a:off x="1776" y="1776"/>
              <a:ext cx="480"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S1</a:t>
              </a:r>
            </a:p>
          </p:txBody>
        </p:sp>
        <p:sp>
          <p:nvSpPr>
            <p:cNvPr id="93195" name="Text Box 8"/>
            <p:cNvSpPr txBox="1"/>
            <p:nvPr/>
          </p:nvSpPr>
          <p:spPr>
            <a:xfrm>
              <a:off x="3360" y="1776"/>
              <a:ext cx="624"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S2</a:t>
              </a:r>
            </a:p>
          </p:txBody>
        </p:sp>
        <p:sp>
          <p:nvSpPr>
            <p:cNvPr id="93196" name="Text Box 9"/>
            <p:cNvSpPr txBox="1"/>
            <p:nvPr/>
          </p:nvSpPr>
          <p:spPr>
            <a:xfrm>
              <a:off x="1680" y="2352"/>
              <a:ext cx="720"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F</a:t>
              </a:r>
              <a:r>
                <a:rPr lang="en-US" altLang="zh-CN" sz="2400" b="0" baseline="30000">
                  <a:latin typeface="Times New Roman" panose="02020603050405020304" pitchFamily="18" charset="0"/>
                  <a:ea typeface="宋体" panose="02010600030101010101" pitchFamily="2" charset="-122"/>
                </a:rPr>
                <a:t>0</a:t>
              </a:r>
              <a:r>
                <a:rPr lang="en-US" altLang="zh-CN" sz="2400" b="0" baseline="-25000">
                  <a:latin typeface="Times New Roman" panose="02020603050405020304" pitchFamily="18" charset="0"/>
                  <a:ea typeface="宋体" panose="02010600030101010101" pitchFamily="2" charset="-122"/>
                </a:rPr>
                <a:t>11</a:t>
              </a:r>
              <a:r>
                <a:rPr lang="en-US" altLang="zh-CN" sz="2400" b="0">
                  <a:latin typeface="Times New Roman" panose="02020603050405020304" pitchFamily="18" charset="0"/>
                  <a:ea typeface="宋体" panose="02010600030101010101" pitchFamily="2" charset="-122"/>
                </a:rPr>
                <a:t>(A)</a:t>
              </a:r>
            </a:p>
          </p:txBody>
        </p:sp>
        <p:sp>
          <p:nvSpPr>
            <p:cNvPr id="93197" name="Line 10"/>
            <p:cNvSpPr/>
            <p:nvPr/>
          </p:nvSpPr>
          <p:spPr>
            <a:xfrm>
              <a:off x="1248" y="1728"/>
              <a:ext cx="3360" cy="0"/>
            </a:xfrm>
            <a:prstGeom prst="line">
              <a:avLst/>
            </a:prstGeom>
            <a:ln w="9525" cap="flat" cmpd="sng">
              <a:solidFill>
                <a:schemeClr val="bg1"/>
              </a:solidFill>
              <a:prstDash val="solid"/>
              <a:headEnd type="none" w="med" len="med"/>
              <a:tailEnd type="none" w="med" len="med"/>
            </a:ln>
          </p:spPr>
        </p:sp>
        <p:sp>
          <p:nvSpPr>
            <p:cNvPr id="93198" name="Line 11"/>
            <p:cNvSpPr/>
            <p:nvPr/>
          </p:nvSpPr>
          <p:spPr>
            <a:xfrm flipH="1">
              <a:off x="1248" y="1728"/>
              <a:ext cx="0" cy="1968"/>
            </a:xfrm>
            <a:prstGeom prst="line">
              <a:avLst/>
            </a:prstGeom>
            <a:ln w="9525" cap="flat" cmpd="sng">
              <a:solidFill>
                <a:schemeClr val="bg1"/>
              </a:solidFill>
              <a:prstDash val="solid"/>
              <a:headEnd type="none" w="med" len="med"/>
              <a:tailEnd type="none" w="med" len="med"/>
            </a:ln>
          </p:spPr>
        </p:sp>
        <p:sp>
          <p:nvSpPr>
            <p:cNvPr id="93199" name="Line 12"/>
            <p:cNvSpPr/>
            <p:nvPr/>
          </p:nvSpPr>
          <p:spPr>
            <a:xfrm>
              <a:off x="1248" y="2064"/>
              <a:ext cx="3312" cy="0"/>
            </a:xfrm>
            <a:prstGeom prst="line">
              <a:avLst/>
            </a:prstGeom>
            <a:ln w="9525" cap="flat" cmpd="sng">
              <a:solidFill>
                <a:schemeClr val="bg1"/>
              </a:solidFill>
              <a:prstDash val="solid"/>
              <a:headEnd type="none" w="med" len="med"/>
              <a:tailEnd type="none" w="med" len="med"/>
            </a:ln>
          </p:spPr>
        </p:sp>
        <p:sp>
          <p:nvSpPr>
            <p:cNvPr id="93200" name="Line 13"/>
            <p:cNvSpPr/>
            <p:nvPr/>
          </p:nvSpPr>
          <p:spPr>
            <a:xfrm>
              <a:off x="2832" y="1728"/>
              <a:ext cx="0" cy="1968"/>
            </a:xfrm>
            <a:prstGeom prst="line">
              <a:avLst/>
            </a:prstGeom>
            <a:ln w="9525" cap="flat" cmpd="sng">
              <a:solidFill>
                <a:schemeClr val="bg1"/>
              </a:solidFill>
              <a:prstDash val="solid"/>
              <a:headEnd type="none" w="med" len="med"/>
              <a:tailEnd type="none" w="med" len="med"/>
            </a:ln>
          </p:spPr>
        </p:sp>
        <p:sp>
          <p:nvSpPr>
            <p:cNvPr id="93201" name="Line 14"/>
            <p:cNvSpPr/>
            <p:nvPr/>
          </p:nvSpPr>
          <p:spPr>
            <a:xfrm>
              <a:off x="1248" y="3696"/>
              <a:ext cx="3360" cy="0"/>
            </a:xfrm>
            <a:prstGeom prst="line">
              <a:avLst/>
            </a:prstGeom>
            <a:ln w="9525" cap="flat" cmpd="sng">
              <a:solidFill>
                <a:schemeClr val="bg1"/>
              </a:solidFill>
              <a:prstDash val="solid"/>
              <a:headEnd type="none" w="med" len="med"/>
              <a:tailEnd type="none" w="med" len="med"/>
            </a:ln>
          </p:spPr>
        </p:sp>
        <p:sp>
          <p:nvSpPr>
            <p:cNvPr id="93202" name="Line 15"/>
            <p:cNvSpPr/>
            <p:nvPr/>
          </p:nvSpPr>
          <p:spPr>
            <a:xfrm>
              <a:off x="4608" y="1728"/>
              <a:ext cx="0" cy="1968"/>
            </a:xfrm>
            <a:prstGeom prst="line">
              <a:avLst/>
            </a:prstGeom>
            <a:ln w="9525" cap="flat" cmpd="sng">
              <a:solidFill>
                <a:schemeClr val="bg1"/>
              </a:solidFill>
              <a:prstDash val="solid"/>
              <a:headEnd type="none" w="med" len="med"/>
              <a:tailEnd type="none" w="med" len="med"/>
            </a:ln>
          </p:spPr>
        </p:sp>
        <p:sp>
          <p:nvSpPr>
            <p:cNvPr id="93203" name="Text Box 16"/>
            <p:cNvSpPr txBox="1"/>
            <p:nvPr/>
          </p:nvSpPr>
          <p:spPr>
            <a:xfrm>
              <a:off x="3264" y="2352"/>
              <a:ext cx="720"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F</a:t>
              </a:r>
              <a:r>
                <a:rPr lang="en-US" altLang="zh-CN" sz="2400" b="0" baseline="30000">
                  <a:latin typeface="Times New Roman" panose="02020603050405020304" pitchFamily="18" charset="0"/>
                  <a:ea typeface="宋体" panose="02010600030101010101" pitchFamily="2" charset="-122"/>
                </a:rPr>
                <a:t>e</a:t>
              </a:r>
              <a:r>
                <a:rPr lang="en-US" altLang="zh-CN" sz="2400" b="0" baseline="-25000">
                  <a:latin typeface="Times New Roman" panose="02020603050405020304" pitchFamily="18" charset="0"/>
                  <a:ea typeface="宋体" panose="02010600030101010101" pitchFamily="2" charset="-122"/>
                </a:rPr>
                <a:t>12</a:t>
              </a:r>
              <a:r>
                <a:rPr lang="en-US" altLang="zh-CN" sz="2400" b="0">
                  <a:latin typeface="Times New Roman" panose="02020603050405020304" pitchFamily="18" charset="0"/>
                  <a:ea typeface="宋体" panose="02010600030101010101" pitchFamily="2" charset="-122"/>
                </a:rPr>
                <a:t>(A)</a:t>
              </a:r>
            </a:p>
          </p:txBody>
        </p:sp>
        <p:sp>
          <p:nvSpPr>
            <p:cNvPr id="93204" name="Text Box 17"/>
            <p:cNvSpPr txBox="1"/>
            <p:nvPr/>
          </p:nvSpPr>
          <p:spPr>
            <a:xfrm>
              <a:off x="1392" y="2832"/>
              <a:ext cx="1536"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F</a:t>
              </a:r>
              <a:r>
                <a:rPr lang="en-US" altLang="zh-CN" sz="2400" b="0" baseline="30000">
                  <a:latin typeface="Times New Roman" panose="02020603050405020304" pitchFamily="18" charset="0"/>
                  <a:ea typeface="宋体" panose="02010600030101010101" pitchFamily="2" charset="-122"/>
                </a:rPr>
                <a:t>0</a:t>
              </a:r>
              <a:r>
                <a:rPr lang="en-US" altLang="zh-CN" sz="2400" b="0" baseline="-25000">
                  <a:latin typeface="Times New Roman" panose="02020603050405020304" pitchFamily="18" charset="0"/>
                  <a:ea typeface="宋体" panose="02010600030101010101" pitchFamily="2" charset="-122"/>
                </a:rPr>
                <a:t>21</a:t>
              </a:r>
              <a:r>
                <a:rPr lang="en-US" altLang="zh-CN" sz="2400" b="0">
                  <a:latin typeface="Times New Roman" panose="02020603050405020304" pitchFamily="18" charset="0"/>
                  <a:ea typeface="宋体" panose="02010600030101010101" pitchFamily="2" charset="-122"/>
                </a:rPr>
                <a:t>(A)U F</a:t>
              </a:r>
              <a:r>
                <a:rPr lang="en-US" altLang="zh-CN" sz="2400" b="0" baseline="30000">
                  <a:latin typeface="Times New Roman" panose="02020603050405020304" pitchFamily="18" charset="0"/>
                  <a:ea typeface="宋体" panose="02010600030101010101" pitchFamily="2" charset="-122"/>
                </a:rPr>
                <a:t>0</a:t>
              </a:r>
              <a:r>
                <a:rPr lang="en-US" altLang="zh-CN" sz="2400" b="0" baseline="-25000">
                  <a:latin typeface="Times New Roman" panose="02020603050405020304" pitchFamily="18" charset="0"/>
                  <a:ea typeface="宋体" panose="02010600030101010101" pitchFamily="2" charset="-122"/>
                </a:rPr>
                <a:t>21</a:t>
              </a:r>
              <a:r>
                <a:rPr lang="en-US" altLang="zh-CN" sz="2400" b="0">
                  <a:latin typeface="Times New Roman" panose="02020603050405020304" pitchFamily="18" charset="0"/>
                  <a:ea typeface="宋体" panose="02010600030101010101" pitchFamily="2" charset="-122"/>
                </a:rPr>
                <a:t>(B)</a:t>
              </a:r>
            </a:p>
          </p:txBody>
        </p:sp>
        <p:sp>
          <p:nvSpPr>
            <p:cNvPr id="93205" name="Text Box 18"/>
            <p:cNvSpPr txBox="1"/>
            <p:nvPr/>
          </p:nvSpPr>
          <p:spPr>
            <a:xfrm>
              <a:off x="1680" y="3312"/>
              <a:ext cx="720"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F</a:t>
              </a:r>
              <a:r>
                <a:rPr lang="en-US" altLang="zh-CN" sz="2400" b="0" baseline="30000">
                  <a:latin typeface="Times New Roman" panose="02020603050405020304" pitchFamily="18" charset="0"/>
                  <a:ea typeface="宋体" panose="02010600030101010101" pitchFamily="2" charset="-122"/>
                </a:rPr>
                <a:t>0</a:t>
              </a:r>
              <a:r>
                <a:rPr lang="en-US" altLang="zh-CN" sz="2400" b="0" baseline="-25000">
                  <a:latin typeface="Times New Roman" panose="02020603050405020304" pitchFamily="18" charset="0"/>
                  <a:ea typeface="宋体" panose="02010600030101010101" pitchFamily="2" charset="-122"/>
                </a:rPr>
                <a:t>31</a:t>
              </a:r>
              <a:r>
                <a:rPr lang="en-US" altLang="zh-CN" sz="2400" b="0">
                  <a:latin typeface="Times New Roman" panose="02020603050405020304" pitchFamily="18" charset="0"/>
                  <a:ea typeface="宋体" panose="02010600030101010101" pitchFamily="2" charset="-122"/>
                </a:rPr>
                <a:t>(B)</a:t>
              </a:r>
            </a:p>
          </p:txBody>
        </p:sp>
        <p:sp>
          <p:nvSpPr>
            <p:cNvPr id="93206" name="Text Box 19"/>
            <p:cNvSpPr txBox="1"/>
            <p:nvPr/>
          </p:nvSpPr>
          <p:spPr>
            <a:xfrm>
              <a:off x="3216" y="3264"/>
              <a:ext cx="720"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F</a:t>
              </a:r>
              <a:r>
                <a:rPr lang="en-US" altLang="zh-CN" sz="2400" b="0" baseline="30000">
                  <a:latin typeface="Times New Roman" panose="02020603050405020304" pitchFamily="18" charset="0"/>
                  <a:ea typeface="宋体" panose="02010600030101010101" pitchFamily="2" charset="-122"/>
                </a:rPr>
                <a:t>e</a:t>
              </a:r>
              <a:r>
                <a:rPr lang="en-US" altLang="zh-CN" sz="2400" b="0" baseline="-25000">
                  <a:latin typeface="Times New Roman" panose="02020603050405020304" pitchFamily="18" charset="0"/>
                  <a:ea typeface="宋体" panose="02010600030101010101" pitchFamily="2" charset="-122"/>
                </a:rPr>
                <a:t>32</a:t>
              </a:r>
              <a:r>
                <a:rPr lang="en-US" altLang="zh-CN" sz="2400" b="0">
                  <a:latin typeface="Times New Roman" panose="02020603050405020304" pitchFamily="18" charset="0"/>
                  <a:ea typeface="宋体" panose="02010600030101010101" pitchFamily="2" charset="-122"/>
                </a:rPr>
                <a:t>(B)</a:t>
              </a:r>
            </a:p>
          </p:txBody>
        </p:sp>
        <p:sp>
          <p:nvSpPr>
            <p:cNvPr id="93207" name="Text Box 20"/>
            <p:cNvSpPr txBox="1"/>
            <p:nvPr/>
          </p:nvSpPr>
          <p:spPr>
            <a:xfrm>
              <a:off x="3024" y="2832"/>
              <a:ext cx="1536" cy="288"/>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F</a:t>
              </a:r>
              <a:r>
                <a:rPr lang="en-US" altLang="zh-CN" sz="2400" b="0" baseline="30000">
                  <a:latin typeface="Times New Roman" panose="02020603050405020304" pitchFamily="18" charset="0"/>
                  <a:ea typeface="宋体" panose="02010600030101010101" pitchFamily="2" charset="-122"/>
                </a:rPr>
                <a:t>e</a:t>
              </a:r>
              <a:r>
                <a:rPr lang="en-US" altLang="zh-CN" sz="2400" b="0" baseline="-25000">
                  <a:latin typeface="Times New Roman" panose="02020603050405020304" pitchFamily="18" charset="0"/>
                  <a:ea typeface="宋体" panose="02010600030101010101" pitchFamily="2" charset="-122"/>
                </a:rPr>
                <a:t>22</a:t>
              </a:r>
              <a:r>
                <a:rPr lang="en-US" altLang="zh-CN" sz="2400" b="0">
                  <a:latin typeface="Times New Roman" panose="02020603050405020304" pitchFamily="18" charset="0"/>
                  <a:ea typeface="宋体" panose="02010600030101010101" pitchFamily="2" charset="-122"/>
                </a:rPr>
                <a:t>(A)U F</a:t>
              </a:r>
              <a:r>
                <a:rPr lang="en-US" altLang="zh-CN" sz="2400" b="0" baseline="30000">
                  <a:latin typeface="Times New Roman" panose="02020603050405020304" pitchFamily="18" charset="0"/>
                  <a:ea typeface="宋体" panose="02010600030101010101" pitchFamily="2" charset="-122"/>
                </a:rPr>
                <a:t>e</a:t>
              </a:r>
              <a:r>
                <a:rPr lang="en-US" altLang="zh-CN" sz="2400" b="0" baseline="-25000">
                  <a:latin typeface="Times New Roman" panose="02020603050405020304" pitchFamily="18" charset="0"/>
                  <a:ea typeface="宋体" panose="02010600030101010101" pitchFamily="2" charset="-122"/>
                </a:rPr>
                <a:t>22</a:t>
              </a:r>
              <a:r>
                <a:rPr lang="en-US" altLang="zh-CN" sz="2400" b="0">
                  <a:latin typeface="Times New Roman" panose="02020603050405020304" pitchFamily="18" charset="0"/>
                  <a:ea typeface="宋体" panose="02010600030101010101" pitchFamily="2" charset="-122"/>
                </a:rPr>
                <a:t>(B)</a:t>
              </a:r>
            </a:p>
          </p:txBody>
        </p:sp>
      </p:grpSp>
      <p:grpSp>
        <p:nvGrpSpPr>
          <p:cNvPr id="93188" name="Group 22"/>
          <p:cNvGrpSpPr/>
          <p:nvPr/>
        </p:nvGrpSpPr>
        <p:grpSpPr>
          <a:xfrm>
            <a:off x="34925" y="44450"/>
            <a:ext cx="6121400" cy="960438"/>
            <a:chOff x="113" y="119"/>
            <a:chExt cx="3856" cy="605"/>
          </a:xfrm>
        </p:grpSpPr>
        <p:sp>
          <p:nvSpPr>
            <p:cNvPr id="93190" name="Text Box 23"/>
            <p:cNvSpPr txBox="1"/>
            <p:nvPr/>
          </p:nvSpPr>
          <p:spPr>
            <a:xfrm>
              <a:off x="128" y="436"/>
              <a:ext cx="2880"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6.5</a:t>
              </a:r>
              <a:r>
                <a:rPr lang="en-US" altLang="zh-CN" sz="2400">
                  <a:latin typeface="宋体" panose="02010600030101010101" pitchFamily="2" charset="-122"/>
                  <a:ea typeface="宋体" panose="02010600030101010101" pitchFamily="2" charset="-122"/>
                </a:rPr>
                <a:t> Hash</a:t>
              </a:r>
              <a:r>
                <a:rPr lang="zh-CN" altLang="en-US" sz="2400" dirty="0">
                  <a:latin typeface="宋体" panose="02010600030101010101" pitchFamily="2" charset="-122"/>
                  <a:ea typeface="宋体" panose="02010600030101010101" pitchFamily="2" charset="-122"/>
                </a:rPr>
                <a:t>划分算法</a:t>
              </a:r>
            </a:p>
          </p:txBody>
        </p:sp>
        <p:sp>
          <p:nvSpPr>
            <p:cNvPr id="93191" name="Line 24"/>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93192" name="Text Box 25"/>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93193" name="Line 26"/>
            <p:cNvSpPr/>
            <p:nvPr/>
          </p:nvSpPr>
          <p:spPr>
            <a:xfrm>
              <a:off x="158" y="391"/>
              <a:ext cx="3675" cy="0"/>
            </a:xfrm>
            <a:prstGeom prst="line">
              <a:avLst/>
            </a:prstGeom>
            <a:ln w="19050" cap="flat" cmpd="sng">
              <a:solidFill>
                <a:srgbClr val="FF9900"/>
              </a:solidFill>
              <a:prstDash val="solid"/>
              <a:headEnd type="none" w="med" len="med"/>
              <a:tailEnd type="none" w="med" len="med"/>
            </a:ln>
          </p:spPr>
        </p:sp>
      </p:grpSp>
      <p:sp>
        <p:nvSpPr>
          <p:cNvPr id="93189" name="Rectangle 27"/>
          <p:cNvSpPr/>
          <p:nvPr/>
        </p:nvSpPr>
        <p:spPr>
          <a:xfrm>
            <a:off x="1116013" y="5013325"/>
            <a:ext cx="6624637" cy="792163"/>
          </a:xfrm>
          <a:prstGeom prst="rect">
            <a:avLst/>
          </a:prstGeom>
          <a:solidFill>
            <a:schemeClr val="accent1">
              <a:alpha val="10980"/>
            </a:schemeClr>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p:cNvSpPr>
          <p:nvPr>
            <p:ph type="body" sz="half" idx="1"/>
          </p:nvPr>
        </p:nvSpPr>
        <p:spPr>
          <a:xfrm>
            <a:off x="107950" y="1557338"/>
            <a:ext cx="5038725" cy="4895850"/>
          </a:xfrm>
        </p:spPr>
        <p:txBody>
          <a:bodyPr vert="horz" wrap="square" lIns="91440" tIns="45720" rIns="91440" bIns="45720" anchor="t"/>
          <a:lstStyle/>
          <a:p>
            <a:pPr eaLnBrk="1" hangingPunct="1"/>
            <a:r>
              <a:rPr lang="zh-CN" altLang="en-US" sz="2400" dirty="0"/>
              <a:t>站点依赖算法</a:t>
            </a:r>
            <a:endParaRPr lang="zh-CN" altLang="en-US" sz="2800" dirty="0"/>
          </a:p>
          <a:p>
            <a:pPr lvl="1" eaLnBrk="1" hangingPunct="1"/>
            <a:r>
              <a:rPr lang="zh-CN" altLang="en-US" sz="2000" dirty="0"/>
              <a:t>无数据传递</a:t>
            </a:r>
          </a:p>
          <a:p>
            <a:pPr lvl="1" eaLnBrk="1" hangingPunct="1"/>
            <a:r>
              <a:rPr lang="zh-CN" altLang="en-US" sz="2000" dirty="0"/>
              <a:t>可利用索引做本地连接</a:t>
            </a:r>
          </a:p>
          <a:p>
            <a:pPr lvl="1" eaLnBrk="1" hangingPunct="1"/>
            <a:r>
              <a:rPr lang="zh-CN" altLang="en-US" sz="2000" dirty="0"/>
              <a:t>每个站点连接数据总量是</a:t>
            </a:r>
            <a:r>
              <a:rPr lang="en-US" altLang="zh-CN" sz="2000"/>
              <a:t>R</a:t>
            </a:r>
            <a:r>
              <a:rPr lang="zh-CN" altLang="en-US" sz="2000" dirty="0"/>
              <a:t>，两个片段</a:t>
            </a:r>
          </a:p>
          <a:p>
            <a:pPr eaLnBrk="1" hangingPunct="1"/>
            <a:r>
              <a:rPr lang="zh-CN" altLang="en-US" sz="2400" dirty="0"/>
              <a:t>分片和复制算法</a:t>
            </a:r>
          </a:p>
          <a:p>
            <a:pPr lvl="1" eaLnBrk="1" hangingPunct="1"/>
            <a:r>
              <a:rPr lang="zh-CN" altLang="en-US" sz="2000" dirty="0"/>
              <a:t>数据传输总量是</a:t>
            </a:r>
            <a:r>
              <a:rPr lang="en-US" altLang="zh-CN" sz="2000"/>
              <a:t>R</a:t>
            </a:r>
            <a:endParaRPr lang="zh-CN" altLang="en-US" sz="2000" dirty="0"/>
          </a:p>
          <a:p>
            <a:pPr lvl="1" eaLnBrk="1" hangingPunct="1"/>
            <a:r>
              <a:rPr lang="zh-CN" altLang="en-US" sz="2000" dirty="0"/>
              <a:t>每个站点的连接数据量是</a:t>
            </a:r>
            <a:r>
              <a:rPr lang="en-US" altLang="zh-CN" sz="2000"/>
              <a:t>(3/2)R,</a:t>
            </a:r>
            <a:r>
              <a:rPr lang="zh-CN" altLang="en-US" sz="2000" dirty="0"/>
              <a:t>一个全关系和一个片断</a:t>
            </a:r>
          </a:p>
          <a:p>
            <a:pPr eaLnBrk="1" hangingPunct="1"/>
            <a:r>
              <a:rPr lang="en-US" altLang="zh-CN" sz="2400"/>
              <a:t>Hash</a:t>
            </a:r>
            <a:r>
              <a:rPr lang="zh-CN" altLang="en-US" sz="2400" dirty="0"/>
              <a:t>划分算法</a:t>
            </a:r>
          </a:p>
          <a:p>
            <a:pPr lvl="1" eaLnBrk="1" hangingPunct="1"/>
            <a:r>
              <a:rPr lang="zh-CN" altLang="en-US" sz="2000" dirty="0"/>
              <a:t>数据传送量是</a:t>
            </a:r>
            <a:r>
              <a:rPr lang="en-US" altLang="zh-CN" sz="2000"/>
              <a:t>R</a:t>
            </a:r>
            <a:endParaRPr lang="zh-CN" altLang="en-US" sz="2000" dirty="0"/>
          </a:p>
          <a:p>
            <a:pPr lvl="1" eaLnBrk="1" hangingPunct="1"/>
            <a:r>
              <a:rPr lang="zh-CN" altLang="en-US" sz="2000" dirty="0"/>
              <a:t>每个站点的连接数据量同站点依赖</a:t>
            </a:r>
            <a:endParaRPr lang="zh-CN" altLang="en-US" sz="2400" dirty="0"/>
          </a:p>
        </p:txBody>
      </p:sp>
      <p:grpSp>
        <p:nvGrpSpPr>
          <p:cNvPr id="94211" name="Group 5"/>
          <p:cNvGrpSpPr/>
          <p:nvPr/>
        </p:nvGrpSpPr>
        <p:grpSpPr>
          <a:xfrm>
            <a:off x="34925" y="44450"/>
            <a:ext cx="6121400" cy="965201"/>
            <a:chOff x="113" y="119"/>
            <a:chExt cx="3856" cy="608"/>
          </a:xfrm>
        </p:grpSpPr>
        <p:sp>
          <p:nvSpPr>
            <p:cNvPr id="94235" name="Text Box 6"/>
            <p:cNvSpPr txBox="1"/>
            <p:nvPr/>
          </p:nvSpPr>
          <p:spPr>
            <a:xfrm>
              <a:off x="128" y="436"/>
              <a:ext cx="2880" cy="291"/>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6.5</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算法比较</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两个关系）</a:t>
              </a:r>
            </a:p>
          </p:txBody>
        </p:sp>
        <p:sp>
          <p:nvSpPr>
            <p:cNvPr id="94236" name="Line 7"/>
            <p:cNvSpPr/>
            <p:nvPr/>
          </p:nvSpPr>
          <p:spPr>
            <a:xfrm>
              <a:off x="158" y="709"/>
              <a:ext cx="2586" cy="0"/>
            </a:xfrm>
            <a:prstGeom prst="line">
              <a:avLst/>
            </a:prstGeom>
            <a:ln w="19050" cap="flat" cmpd="sng">
              <a:solidFill>
                <a:srgbClr val="FF9900"/>
              </a:solidFill>
              <a:prstDash val="solid"/>
              <a:headEnd type="none" w="med" len="med"/>
              <a:tailEnd type="none" w="med" len="med"/>
            </a:ln>
          </p:spPr>
        </p:sp>
        <p:sp>
          <p:nvSpPr>
            <p:cNvPr id="94237" name="Text Box 8"/>
            <p:cNvSpPr txBox="1"/>
            <p:nvPr/>
          </p:nvSpPr>
          <p:spPr>
            <a:xfrm>
              <a:off x="113" y="119"/>
              <a:ext cx="3856"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6 </a:t>
              </a:r>
              <a:r>
                <a:rPr lang="zh-CN" altLang="en-US" sz="2400" dirty="0">
                  <a:latin typeface="宋体" panose="02010600030101010101" pitchFamily="2" charset="-122"/>
                  <a:ea typeface="宋体" panose="02010600030101010101" pitchFamily="2" charset="-122"/>
                </a:rPr>
                <a:t>基于直接连接算法的查询优化处理</a:t>
              </a:r>
            </a:p>
          </p:txBody>
        </p:sp>
        <p:sp>
          <p:nvSpPr>
            <p:cNvPr id="94238" name="Line 9"/>
            <p:cNvSpPr/>
            <p:nvPr/>
          </p:nvSpPr>
          <p:spPr>
            <a:xfrm>
              <a:off x="158" y="391"/>
              <a:ext cx="3675" cy="0"/>
            </a:xfrm>
            <a:prstGeom prst="line">
              <a:avLst/>
            </a:prstGeom>
            <a:ln w="19050" cap="flat" cmpd="sng">
              <a:solidFill>
                <a:srgbClr val="FF9900"/>
              </a:solidFill>
              <a:prstDash val="solid"/>
              <a:headEnd type="none" w="med" len="med"/>
              <a:tailEnd type="none" w="med" len="med"/>
            </a:ln>
          </p:spPr>
        </p:sp>
      </p:grpSp>
      <p:graphicFrame>
        <p:nvGraphicFramePr>
          <p:cNvPr id="350294" name="Group 86"/>
          <p:cNvGraphicFramePr>
            <a:graphicFrameLocks noGrp="1"/>
          </p:cNvGraphicFramePr>
          <p:nvPr>
            <p:ph sz="half" idx="1"/>
          </p:nvPr>
        </p:nvGraphicFramePr>
        <p:xfrm>
          <a:off x="5148263" y="981075"/>
          <a:ext cx="3810000" cy="2072640"/>
        </p:xfrm>
        <a:graphic>
          <a:graphicData uri="http://schemas.openxmlformats.org/drawingml/2006/table">
            <a:tbl>
              <a:tblPr/>
              <a:tblGrid>
                <a:gridCol w="952500"/>
                <a:gridCol w="952500"/>
                <a:gridCol w="952500"/>
                <a:gridCol w="952500"/>
              </a:tblGrid>
              <a:tr h="452438">
                <a:tc rowSpan="2" gridSpan="2">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hMerge="1">
                  <a:txBody>
                    <a:bodyPr/>
                    <a:lstStyle/>
                    <a:p>
                      <a:endParaRPr lang="zh-CN"/>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站点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r>
              <a:tr h="452438">
                <a:tc gridSpan="2" vMerge="1">
                  <a:txBody>
                    <a:bodyPr/>
                    <a:lstStyle/>
                    <a:p>
                      <a:endParaRPr lang="zh-CN"/>
                    </a:p>
                  </a:txBody>
                  <a:tcPr/>
                </a:tc>
                <a:tc hMerge="1"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bg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bg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0850">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关系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R</a:t>
                      </a:r>
                      <a:r>
                        <a:rPr kumimoji="1" lang="en-US" altLang="zh-CN" sz="2800" b="0" i="0" u="none" strike="noStrike" cap="none" normalizeH="0" baseline="-25000" smtClean="0">
                          <a:ln>
                            <a:noFill/>
                          </a:ln>
                          <a:solidFill>
                            <a:schemeClr val="bg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25000" smtClean="0">
                          <a:ln>
                            <a:noFill/>
                          </a:ln>
                          <a:solidFill>
                            <a:schemeClr val="bg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25000" smtClean="0">
                          <a:ln>
                            <a:noFill/>
                          </a:ln>
                          <a:solidFill>
                            <a:schemeClr val="bg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2438">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R</a:t>
                      </a:r>
                      <a:r>
                        <a:rPr kumimoji="1" lang="en-US" altLang="zh-CN" sz="2800" b="0" i="0" u="none" strike="noStrike" cap="none" normalizeH="0" baseline="-25000" smtClean="0">
                          <a:ln>
                            <a:noFill/>
                          </a:ln>
                          <a:solidFill>
                            <a:schemeClr val="bg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25000" smtClean="0">
                          <a:ln>
                            <a:noFill/>
                          </a:ln>
                          <a:solidFill>
                            <a:schemeClr val="bg1"/>
                          </a:solidFill>
                          <a:effectLst/>
                          <a:latin typeface="Times New Roman" panose="02020603050405020304" pitchFamily="18"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25000" smtClean="0">
                          <a:ln>
                            <a:noFill/>
                          </a:ln>
                          <a:solidFill>
                            <a:schemeClr val="bg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94234" name="Text Box 87"/>
          <p:cNvSpPr txBox="1"/>
          <p:nvPr/>
        </p:nvSpPr>
        <p:spPr>
          <a:xfrm>
            <a:off x="6372225" y="3357563"/>
            <a:ext cx="2160588" cy="1006475"/>
          </a:xfrm>
          <a:prstGeom prst="rect">
            <a:avLst/>
          </a:prstGeom>
          <a:noFill/>
          <a:ln w="9525">
            <a:noFill/>
          </a:ln>
        </p:spPr>
        <p:txBody>
          <a:bodyPr>
            <a:spAutoFit/>
          </a:bodyPr>
          <a:lstStyle/>
          <a:p>
            <a:pPr lvl="0" eaLnBrk="1" hangingPunct="1">
              <a:spcBef>
                <a:spcPct val="50000"/>
              </a:spcBef>
            </a:pPr>
            <a:r>
              <a:rPr lang="zh-CN" altLang="en-US" sz="2000" dirty="0">
                <a:solidFill>
                  <a:srgbClr val="FF3300"/>
                </a:solidFill>
                <a:latin typeface="Times New Roman" panose="02020603050405020304" pitchFamily="18" charset="0"/>
                <a:ea typeface="宋体" panose="02010600030101010101" pitchFamily="2" charset="-122"/>
              </a:rPr>
              <a:t>假定每个片段的大小是</a:t>
            </a:r>
            <a:r>
              <a:rPr lang="en-US" altLang="zh-CN" sz="2000">
                <a:solidFill>
                  <a:srgbClr val="FF3300"/>
                </a:solidFill>
                <a:latin typeface="Times New Roman" panose="02020603050405020304" pitchFamily="18" charset="0"/>
                <a:ea typeface="宋体" panose="02010600030101010101" pitchFamily="2" charset="-122"/>
              </a:rPr>
              <a:t>R</a:t>
            </a:r>
            <a:r>
              <a:rPr lang="zh-CN" altLang="en-US" sz="2000" dirty="0">
                <a:solidFill>
                  <a:srgbClr val="FF3300"/>
                </a:solidFill>
                <a:latin typeface="Times New Roman" panose="02020603050405020304" pitchFamily="18" charset="0"/>
                <a:ea typeface="宋体" panose="02010600030101010101" pitchFamily="2" charset="-122"/>
              </a:rPr>
              <a:t>大小的一半</a:t>
            </a:r>
            <a:r>
              <a:rPr lang="en-US" altLang="zh-CN" sz="2000">
                <a:solidFill>
                  <a:srgbClr val="FF3300"/>
                </a:solidFill>
                <a:latin typeface="Times New Roman" panose="02020603050405020304" pitchFamily="18" charset="0"/>
                <a:ea typeface="宋体" panose="02010600030101010101" pitchFamily="2" charset="-122"/>
              </a:rPr>
              <a:t>R/2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p:cNvSpPr>
          <p:nvPr>
            <p:ph idx="1"/>
          </p:nvPr>
        </p:nvSpPr>
        <p:spPr/>
        <p:txBody>
          <a:bodyPr vert="horz" wrap="square" lIns="91440" tIns="45720" rIns="91440" bIns="45720" anchor="t"/>
          <a:lstStyle/>
          <a:p>
            <a:pPr eaLnBrk="1" hangingPunct="1"/>
            <a:r>
              <a:rPr lang="zh-CN" altLang="en-US" dirty="0"/>
              <a:t>代价公式</a:t>
            </a:r>
          </a:p>
          <a:p>
            <a:pPr eaLnBrk="1" hangingPunct="1">
              <a:buNone/>
            </a:pPr>
            <a:r>
              <a:rPr lang="zh-CN" altLang="en-US" sz="2800" dirty="0"/>
              <a:t>       </a:t>
            </a:r>
            <a:r>
              <a:rPr lang="en-US" altLang="zh-CN" sz="2800"/>
              <a:t>QC = I/O </a:t>
            </a:r>
            <a:r>
              <a:rPr lang="zh-CN" altLang="en-US" sz="2800" dirty="0"/>
              <a:t>代价 </a:t>
            </a:r>
            <a:r>
              <a:rPr lang="en-US" altLang="zh-CN" sz="2800"/>
              <a:t>+ CPU </a:t>
            </a:r>
            <a:r>
              <a:rPr lang="zh-CN" altLang="en-US" sz="2800" dirty="0"/>
              <a:t>代价 </a:t>
            </a:r>
            <a:r>
              <a:rPr lang="en-US" altLang="zh-CN" sz="2800"/>
              <a:t>+ </a:t>
            </a:r>
            <a:r>
              <a:rPr lang="zh-CN" altLang="en-US" sz="2800" dirty="0"/>
              <a:t>通讯代价</a:t>
            </a:r>
          </a:p>
          <a:p>
            <a:pPr eaLnBrk="1" hangingPunct="1">
              <a:buNone/>
            </a:pPr>
            <a:endParaRPr lang="zh-CN" altLang="en-US" sz="2800" dirty="0"/>
          </a:p>
          <a:p>
            <a:pPr eaLnBrk="1" hangingPunct="1"/>
            <a:r>
              <a:rPr lang="zh-CN" altLang="en-US" sz="2800" dirty="0"/>
              <a:t> 通讯代价</a:t>
            </a:r>
          </a:p>
          <a:p>
            <a:pPr eaLnBrk="1" hangingPunct="1">
              <a:buNone/>
            </a:pPr>
            <a:r>
              <a:rPr lang="zh-CN" altLang="en-US" sz="2800" dirty="0"/>
              <a:t>        </a:t>
            </a:r>
            <a:r>
              <a:rPr lang="en-US" altLang="zh-CN" sz="2800"/>
              <a:t>TC = </a:t>
            </a:r>
            <a:r>
              <a:rPr lang="zh-CN" altLang="en-US" sz="2800" dirty="0"/>
              <a:t>传输延迟时间</a:t>
            </a:r>
            <a:r>
              <a:rPr lang="en-US" altLang="zh-CN" sz="2800"/>
              <a:t>C0</a:t>
            </a:r>
          </a:p>
          <a:p>
            <a:pPr eaLnBrk="1" hangingPunct="1">
              <a:buNone/>
            </a:pPr>
            <a:r>
              <a:rPr lang="en-US" altLang="zh-CN" sz="2800"/>
              <a:t>                  + (</a:t>
            </a:r>
            <a:r>
              <a:rPr lang="zh-CN" altLang="en-US" sz="2800" dirty="0"/>
              <a:t>传输数据量</a:t>
            </a:r>
            <a:r>
              <a:rPr lang="en-US" altLang="zh-CN" sz="2800"/>
              <a:t>X /</a:t>
            </a:r>
            <a:r>
              <a:rPr lang="zh-CN" altLang="en-US" sz="2800" dirty="0"/>
              <a:t>数据传输速率</a:t>
            </a:r>
            <a:r>
              <a:rPr lang="en-US" altLang="zh-CN" sz="2800"/>
              <a:t>C1)</a:t>
            </a:r>
          </a:p>
          <a:p>
            <a:pPr eaLnBrk="1" hangingPunct="1">
              <a:buNone/>
            </a:pPr>
            <a:r>
              <a:rPr lang="en-US" altLang="zh-CN" sz="2800"/>
              <a:t>              </a:t>
            </a:r>
            <a:endParaRPr lang="en-US" altLang="zh-CN"/>
          </a:p>
        </p:txBody>
      </p:sp>
      <p:grpSp>
        <p:nvGrpSpPr>
          <p:cNvPr id="15363" name="Group 5"/>
          <p:cNvGrpSpPr/>
          <p:nvPr/>
        </p:nvGrpSpPr>
        <p:grpSpPr>
          <a:xfrm>
            <a:off x="179388" y="188913"/>
            <a:ext cx="5761037" cy="960437"/>
            <a:chOff x="113" y="119"/>
            <a:chExt cx="3629" cy="605"/>
          </a:xfrm>
        </p:grpSpPr>
        <p:sp>
          <p:nvSpPr>
            <p:cNvPr id="15364" name="Text Box 6"/>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1.3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分布式查询策略的重要性</a:t>
              </a:r>
            </a:p>
          </p:txBody>
        </p:sp>
        <p:sp>
          <p:nvSpPr>
            <p:cNvPr id="15365" name="Line 7"/>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15366" name="Text Box 8"/>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分布式查询优化概述</a:t>
              </a:r>
            </a:p>
          </p:txBody>
        </p:sp>
        <p:sp>
          <p:nvSpPr>
            <p:cNvPr id="15367" name="Line 9"/>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4"/>
          <p:cNvSpPr txBox="1"/>
          <p:nvPr/>
        </p:nvSpPr>
        <p:spPr>
          <a:xfrm>
            <a:off x="250825" y="260350"/>
            <a:ext cx="1584325" cy="579438"/>
          </a:xfrm>
          <a:prstGeom prst="rect">
            <a:avLst/>
          </a:prstGeom>
          <a:noFill/>
          <a:ln w="9525">
            <a:noFill/>
          </a:ln>
        </p:spPr>
        <p:txBody>
          <a:bodyPr>
            <a:spAutoFit/>
          </a:bodyPr>
          <a:lstStyle/>
          <a:p>
            <a:pPr lvl="0" eaLnBrk="1" hangingPunct="1">
              <a:spcBef>
                <a:spcPct val="50000"/>
              </a:spcBef>
            </a:pPr>
            <a:r>
              <a:rPr lang="zh-CN" altLang="en-US" sz="3200" dirty="0">
                <a:solidFill>
                  <a:srgbClr val="FF3300"/>
                </a:solidFill>
                <a:latin typeface="Times New Roman" panose="02020603050405020304" pitchFamily="18" charset="0"/>
                <a:ea typeface="宋体" panose="02010600030101010101" pitchFamily="2" charset="-122"/>
              </a:rPr>
              <a:t>练习</a:t>
            </a:r>
            <a:r>
              <a:rPr lang="en-US" altLang="zh-CN" sz="3200">
                <a:solidFill>
                  <a:srgbClr val="FF3300"/>
                </a:solidFill>
                <a:latin typeface="Times New Roman" panose="02020603050405020304" pitchFamily="18" charset="0"/>
                <a:ea typeface="宋体" panose="02010600030101010101" pitchFamily="2" charset="-122"/>
              </a:rPr>
              <a:t>1</a:t>
            </a:r>
          </a:p>
        </p:txBody>
      </p:sp>
      <p:sp>
        <p:nvSpPr>
          <p:cNvPr id="99331" name="Text Box 5"/>
          <p:cNvSpPr txBox="1"/>
          <p:nvPr/>
        </p:nvSpPr>
        <p:spPr>
          <a:xfrm>
            <a:off x="539750" y="1052513"/>
            <a:ext cx="7127875" cy="1188720"/>
          </a:xfrm>
          <a:prstGeom prst="rect">
            <a:avLst/>
          </a:prstGeom>
          <a:noFill/>
          <a:ln w="9525">
            <a:noFill/>
          </a:ln>
        </p:spPr>
        <p:txBody>
          <a:bodyPr>
            <a:spAutoFit/>
          </a:bodyPr>
          <a:lstStyle/>
          <a:p>
            <a:pPr marL="457200" lvl="0" indent="-457200" eaLnBrk="1" hangingPunct="1">
              <a:spcBef>
                <a:spcPct val="50000"/>
              </a:spcBef>
            </a:pPr>
            <a:r>
              <a:rPr lang="zh-CN" altLang="en-US" dirty="0">
                <a:latin typeface="Times New Roman" panose="02020603050405020304" pitchFamily="18" charset="0"/>
                <a:ea typeface="宋体" panose="02010600030101010101" pitchFamily="2" charset="-122"/>
              </a:rPr>
              <a:t>有关系</a:t>
            </a:r>
            <a:r>
              <a:rPr lang="en-US" altLang="zh-CN">
                <a:latin typeface="Times New Roman" panose="02020603050405020304" pitchFamily="18" charset="0"/>
                <a:ea typeface="宋体" panose="02010600030101010101" pitchFamily="2" charset="-122"/>
              </a:rPr>
              <a:t>R</a:t>
            </a:r>
            <a:r>
              <a:rPr lang="zh-CN" altLang="en-US"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S</a:t>
            </a:r>
            <a:r>
              <a:rPr lang="zh-CN" altLang="en-US"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T</a:t>
            </a:r>
            <a:r>
              <a:rPr lang="zh-CN" altLang="en-US" dirty="0">
                <a:latin typeface="Times New Roman" panose="02020603050405020304" pitchFamily="18" charset="0"/>
                <a:ea typeface="宋体" panose="02010600030101010101" pitchFamily="2" charset="-122"/>
              </a:rPr>
              <a:t>，如图所示</a:t>
            </a:r>
          </a:p>
          <a:p>
            <a:pPr marL="457200" lvl="0" indent="-457200" eaLnBrk="1" hangingPunct="1">
              <a:spcBef>
                <a:spcPct val="50000"/>
              </a:spcBef>
              <a:buAutoNum type="arabicPeriod"/>
            </a:pPr>
            <a:r>
              <a:rPr lang="zh-CN" altLang="en-US" dirty="0">
                <a:latin typeface="Times New Roman" panose="02020603050405020304" pitchFamily="18" charset="0"/>
                <a:ea typeface="宋体" panose="02010600030101010101" pitchFamily="2" charset="-122"/>
              </a:rPr>
              <a:t>计算连接</a:t>
            </a:r>
            <a:r>
              <a:rPr lang="en-US" altLang="zh-CN">
                <a:latin typeface="Times New Roman" panose="02020603050405020304" pitchFamily="18" charset="0"/>
                <a:ea typeface="宋体" panose="02010600030101010101" pitchFamily="2" charset="-122"/>
              </a:rPr>
              <a:t>R ∞ S ∞ T</a:t>
            </a:r>
          </a:p>
          <a:p>
            <a:pPr marL="457200" lvl="0" indent="-457200" eaLnBrk="1" hangingPunct="1">
              <a:spcBef>
                <a:spcPct val="50000"/>
              </a:spcBef>
              <a:buAutoNum type="arabicPeriod"/>
            </a:pPr>
            <a:r>
              <a:rPr lang="zh-CN" altLang="en-US" dirty="0">
                <a:latin typeface="Times New Roman" panose="02020603050405020304" pitchFamily="18" charset="0"/>
                <a:ea typeface="宋体" panose="02010600030101010101" pitchFamily="2" charset="-122"/>
              </a:rPr>
              <a:t>计算半连接</a:t>
            </a:r>
            <a:r>
              <a:rPr lang="en-US" altLang="zh-CN">
                <a:latin typeface="Times New Roman" panose="02020603050405020304" pitchFamily="18" charset="0"/>
                <a:ea typeface="宋体" panose="02010600030101010101" pitchFamily="2" charset="-122"/>
              </a:rPr>
              <a:t>R∝S</a:t>
            </a:r>
            <a:r>
              <a:rPr lang="zh-CN" altLang="en-US"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S∝R</a:t>
            </a:r>
            <a:r>
              <a:rPr lang="zh-CN" altLang="en-US"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S∝T</a:t>
            </a:r>
            <a:r>
              <a:rPr lang="zh-CN" altLang="en-US"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T∝S</a:t>
            </a:r>
            <a:r>
              <a:rPr lang="zh-CN" altLang="en-US"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R∝T</a:t>
            </a:r>
            <a:r>
              <a:rPr lang="zh-CN" altLang="en-US"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T∝R </a:t>
            </a:r>
          </a:p>
        </p:txBody>
      </p:sp>
      <p:grpSp>
        <p:nvGrpSpPr>
          <p:cNvPr id="99332" name="Group 107"/>
          <p:cNvGrpSpPr/>
          <p:nvPr/>
        </p:nvGrpSpPr>
        <p:grpSpPr>
          <a:xfrm>
            <a:off x="723900" y="2446338"/>
            <a:ext cx="8102600" cy="4173537"/>
            <a:chOff x="456" y="1541"/>
            <a:chExt cx="5104" cy="2629"/>
          </a:xfrm>
        </p:grpSpPr>
        <p:sp>
          <p:nvSpPr>
            <p:cNvPr id="99333" name="Rectangle 7"/>
            <p:cNvSpPr/>
            <p:nvPr/>
          </p:nvSpPr>
          <p:spPr>
            <a:xfrm>
              <a:off x="1490" y="3844"/>
              <a:ext cx="518"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8</a:t>
              </a:r>
            </a:p>
          </p:txBody>
        </p:sp>
        <p:sp>
          <p:nvSpPr>
            <p:cNvPr id="99334" name="Rectangle 8"/>
            <p:cNvSpPr/>
            <p:nvPr/>
          </p:nvSpPr>
          <p:spPr>
            <a:xfrm>
              <a:off x="1020" y="3844"/>
              <a:ext cx="470"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335" name="Rectangle 9"/>
            <p:cNvSpPr/>
            <p:nvPr/>
          </p:nvSpPr>
          <p:spPr>
            <a:xfrm>
              <a:off x="456" y="3844"/>
              <a:ext cx="564"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2</a:t>
              </a:r>
            </a:p>
          </p:txBody>
        </p:sp>
        <p:sp>
          <p:nvSpPr>
            <p:cNvPr id="99336" name="Rectangle 10"/>
            <p:cNvSpPr/>
            <p:nvPr/>
          </p:nvSpPr>
          <p:spPr>
            <a:xfrm>
              <a:off x="1490" y="3518"/>
              <a:ext cx="518"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5</a:t>
              </a:r>
            </a:p>
          </p:txBody>
        </p:sp>
        <p:sp>
          <p:nvSpPr>
            <p:cNvPr id="99337" name="Rectangle 11"/>
            <p:cNvSpPr/>
            <p:nvPr/>
          </p:nvSpPr>
          <p:spPr>
            <a:xfrm>
              <a:off x="1020" y="3518"/>
              <a:ext cx="470"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3</a:t>
              </a:r>
            </a:p>
          </p:txBody>
        </p:sp>
        <p:sp>
          <p:nvSpPr>
            <p:cNvPr id="99338" name="Rectangle 12"/>
            <p:cNvSpPr/>
            <p:nvPr/>
          </p:nvSpPr>
          <p:spPr>
            <a:xfrm>
              <a:off x="456" y="3518"/>
              <a:ext cx="564"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5</a:t>
              </a:r>
            </a:p>
          </p:txBody>
        </p:sp>
        <p:sp>
          <p:nvSpPr>
            <p:cNvPr id="99339" name="Rectangle 13"/>
            <p:cNvSpPr/>
            <p:nvPr/>
          </p:nvSpPr>
          <p:spPr>
            <a:xfrm>
              <a:off x="1490" y="3192"/>
              <a:ext cx="518"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340" name="Rectangle 14"/>
            <p:cNvSpPr/>
            <p:nvPr/>
          </p:nvSpPr>
          <p:spPr>
            <a:xfrm>
              <a:off x="1020" y="3192"/>
              <a:ext cx="470"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4</a:t>
              </a:r>
            </a:p>
          </p:txBody>
        </p:sp>
        <p:sp>
          <p:nvSpPr>
            <p:cNvPr id="99341" name="Rectangle 15"/>
            <p:cNvSpPr/>
            <p:nvPr/>
          </p:nvSpPr>
          <p:spPr>
            <a:xfrm>
              <a:off x="456" y="3192"/>
              <a:ext cx="564"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3</a:t>
              </a:r>
            </a:p>
          </p:txBody>
        </p:sp>
        <p:sp>
          <p:nvSpPr>
            <p:cNvPr id="99342" name="Rectangle 16"/>
            <p:cNvSpPr/>
            <p:nvPr/>
          </p:nvSpPr>
          <p:spPr>
            <a:xfrm>
              <a:off x="1490" y="2866"/>
              <a:ext cx="518"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8</a:t>
              </a:r>
            </a:p>
          </p:txBody>
        </p:sp>
        <p:sp>
          <p:nvSpPr>
            <p:cNvPr id="99343" name="Rectangle 17"/>
            <p:cNvSpPr/>
            <p:nvPr/>
          </p:nvSpPr>
          <p:spPr>
            <a:xfrm>
              <a:off x="1020" y="2866"/>
              <a:ext cx="470"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344" name="Rectangle 18"/>
            <p:cNvSpPr/>
            <p:nvPr/>
          </p:nvSpPr>
          <p:spPr>
            <a:xfrm>
              <a:off x="456" y="2866"/>
              <a:ext cx="564"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1</a:t>
              </a:r>
            </a:p>
          </p:txBody>
        </p:sp>
        <p:sp>
          <p:nvSpPr>
            <p:cNvPr id="99345" name="Rectangle 19"/>
            <p:cNvSpPr/>
            <p:nvPr/>
          </p:nvSpPr>
          <p:spPr>
            <a:xfrm>
              <a:off x="1490" y="2540"/>
              <a:ext cx="518"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346" name="Rectangle 20"/>
            <p:cNvSpPr/>
            <p:nvPr/>
          </p:nvSpPr>
          <p:spPr>
            <a:xfrm>
              <a:off x="1020" y="2540"/>
              <a:ext cx="470"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3</a:t>
              </a:r>
            </a:p>
          </p:txBody>
        </p:sp>
        <p:sp>
          <p:nvSpPr>
            <p:cNvPr id="99347" name="Rectangle 21"/>
            <p:cNvSpPr/>
            <p:nvPr/>
          </p:nvSpPr>
          <p:spPr>
            <a:xfrm>
              <a:off x="456" y="2540"/>
              <a:ext cx="564"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5</a:t>
              </a:r>
            </a:p>
          </p:txBody>
        </p:sp>
        <p:sp>
          <p:nvSpPr>
            <p:cNvPr id="99348" name="Rectangle 22"/>
            <p:cNvSpPr/>
            <p:nvPr/>
          </p:nvSpPr>
          <p:spPr>
            <a:xfrm>
              <a:off x="1490" y="2214"/>
              <a:ext cx="518"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5</a:t>
              </a:r>
            </a:p>
          </p:txBody>
        </p:sp>
        <p:sp>
          <p:nvSpPr>
            <p:cNvPr id="99349" name="Rectangle 23"/>
            <p:cNvSpPr/>
            <p:nvPr/>
          </p:nvSpPr>
          <p:spPr>
            <a:xfrm>
              <a:off x="1020" y="2214"/>
              <a:ext cx="470"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3</a:t>
              </a:r>
            </a:p>
          </p:txBody>
        </p:sp>
        <p:sp>
          <p:nvSpPr>
            <p:cNvPr id="99350" name="Rectangle 24"/>
            <p:cNvSpPr/>
            <p:nvPr/>
          </p:nvSpPr>
          <p:spPr>
            <a:xfrm>
              <a:off x="456" y="2214"/>
              <a:ext cx="564"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2</a:t>
              </a:r>
            </a:p>
          </p:txBody>
        </p:sp>
        <p:sp>
          <p:nvSpPr>
            <p:cNvPr id="99351" name="Rectangle 25"/>
            <p:cNvSpPr/>
            <p:nvPr/>
          </p:nvSpPr>
          <p:spPr>
            <a:xfrm>
              <a:off x="1490" y="1888"/>
              <a:ext cx="518"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C</a:t>
              </a:r>
            </a:p>
          </p:txBody>
        </p:sp>
        <p:sp>
          <p:nvSpPr>
            <p:cNvPr id="99352" name="Rectangle 26"/>
            <p:cNvSpPr/>
            <p:nvPr/>
          </p:nvSpPr>
          <p:spPr>
            <a:xfrm>
              <a:off x="1020" y="1888"/>
              <a:ext cx="470"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B</a:t>
              </a:r>
            </a:p>
          </p:txBody>
        </p:sp>
        <p:sp>
          <p:nvSpPr>
            <p:cNvPr id="99353" name="Rectangle 27"/>
            <p:cNvSpPr/>
            <p:nvPr/>
          </p:nvSpPr>
          <p:spPr>
            <a:xfrm>
              <a:off x="456" y="1888"/>
              <a:ext cx="564"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A</a:t>
              </a:r>
            </a:p>
          </p:txBody>
        </p:sp>
        <p:sp>
          <p:nvSpPr>
            <p:cNvPr id="99354" name="Line 28"/>
            <p:cNvSpPr/>
            <p:nvPr/>
          </p:nvSpPr>
          <p:spPr>
            <a:xfrm>
              <a:off x="456" y="2214"/>
              <a:ext cx="1552" cy="0"/>
            </a:xfrm>
            <a:prstGeom prst="line">
              <a:avLst/>
            </a:prstGeom>
            <a:ln w="12700" cap="flat" cmpd="sng">
              <a:solidFill>
                <a:schemeClr val="bg1"/>
              </a:solidFill>
              <a:prstDash val="solid"/>
              <a:headEnd type="none" w="med" len="med"/>
              <a:tailEnd type="none" w="med" len="med"/>
            </a:ln>
          </p:spPr>
        </p:sp>
        <p:sp>
          <p:nvSpPr>
            <p:cNvPr id="99355" name="Line 29"/>
            <p:cNvSpPr/>
            <p:nvPr/>
          </p:nvSpPr>
          <p:spPr>
            <a:xfrm>
              <a:off x="456" y="2540"/>
              <a:ext cx="1552" cy="0"/>
            </a:xfrm>
            <a:prstGeom prst="line">
              <a:avLst/>
            </a:prstGeom>
            <a:ln w="12700" cap="flat" cmpd="sng">
              <a:solidFill>
                <a:schemeClr val="bg1"/>
              </a:solidFill>
              <a:prstDash val="solid"/>
              <a:headEnd type="none" w="med" len="med"/>
              <a:tailEnd type="none" w="med" len="med"/>
            </a:ln>
          </p:spPr>
        </p:sp>
        <p:sp>
          <p:nvSpPr>
            <p:cNvPr id="99356" name="Line 30"/>
            <p:cNvSpPr/>
            <p:nvPr/>
          </p:nvSpPr>
          <p:spPr>
            <a:xfrm>
              <a:off x="456" y="2866"/>
              <a:ext cx="1552" cy="0"/>
            </a:xfrm>
            <a:prstGeom prst="line">
              <a:avLst/>
            </a:prstGeom>
            <a:ln w="12700" cap="flat" cmpd="sng">
              <a:solidFill>
                <a:schemeClr val="bg1"/>
              </a:solidFill>
              <a:prstDash val="solid"/>
              <a:headEnd type="none" w="med" len="med"/>
              <a:tailEnd type="none" w="med" len="med"/>
            </a:ln>
          </p:spPr>
        </p:sp>
        <p:sp>
          <p:nvSpPr>
            <p:cNvPr id="99357" name="Line 31"/>
            <p:cNvSpPr/>
            <p:nvPr/>
          </p:nvSpPr>
          <p:spPr>
            <a:xfrm>
              <a:off x="456" y="3192"/>
              <a:ext cx="1552" cy="0"/>
            </a:xfrm>
            <a:prstGeom prst="line">
              <a:avLst/>
            </a:prstGeom>
            <a:ln w="12700" cap="flat" cmpd="sng">
              <a:solidFill>
                <a:schemeClr val="bg1"/>
              </a:solidFill>
              <a:prstDash val="solid"/>
              <a:headEnd type="none" w="med" len="med"/>
              <a:tailEnd type="none" w="med" len="med"/>
            </a:ln>
          </p:spPr>
        </p:sp>
        <p:sp>
          <p:nvSpPr>
            <p:cNvPr id="99358" name="Line 32"/>
            <p:cNvSpPr/>
            <p:nvPr/>
          </p:nvSpPr>
          <p:spPr>
            <a:xfrm>
              <a:off x="456" y="3518"/>
              <a:ext cx="1552" cy="0"/>
            </a:xfrm>
            <a:prstGeom prst="line">
              <a:avLst/>
            </a:prstGeom>
            <a:ln w="12700" cap="flat" cmpd="sng">
              <a:solidFill>
                <a:schemeClr val="bg1"/>
              </a:solidFill>
              <a:prstDash val="solid"/>
              <a:headEnd type="none" w="med" len="med"/>
              <a:tailEnd type="none" w="med" len="med"/>
            </a:ln>
          </p:spPr>
        </p:sp>
        <p:sp>
          <p:nvSpPr>
            <p:cNvPr id="99359" name="Line 33"/>
            <p:cNvSpPr/>
            <p:nvPr/>
          </p:nvSpPr>
          <p:spPr>
            <a:xfrm>
              <a:off x="456" y="3844"/>
              <a:ext cx="1552" cy="0"/>
            </a:xfrm>
            <a:prstGeom prst="line">
              <a:avLst/>
            </a:prstGeom>
            <a:ln w="12700" cap="flat" cmpd="sng">
              <a:solidFill>
                <a:schemeClr val="bg1"/>
              </a:solidFill>
              <a:prstDash val="solid"/>
              <a:headEnd type="none" w="med" len="med"/>
              <a:tailEnd type="none" w="med" len="med"/>
            </a:ln>
          </p:spPr>
        </p:sp>
        <p:sp>
          <p:nvSpPr>
            <p:cNvPr id="99360" name="Line 34"/>
            <p:cNvSpPr/>
            <p:nvPr/>
          </p:nvSpPr>
          <p:spPr>
            <a:xfrm>
              <a:off x="456" y="4170"/>
              <a:ext cx="1552" cy="0"/>
            </a:xfrm>
            <a:prstGeom prst="line">
              <a:avLst/>
            </a:prstGeom>
            <a:ln w="28575" cap="sq" cmpd="sng">
              <a:solidFill>
                <a:schemeClr val="bg1"/>
              </a:solidFill>
              <a:prstDash val="solid"/>
              <a:headEnd type="none" w="med" len="med"/>
              <a:tailEnd type="none" w="med" len="med"/>
            </a:ln>
          </p:spPr>
        </p:sp>
        <p:sp>
          <p:nvSpPr>
            <p:cNvPr id="99361" name="Line 35"/>
            <p:cNvSpPr/>
            <p:nvPr/>
          </p:nvSpPr>
          <p:spPr>
            <a:xfrm>
              <a:off x="456" y="1888"/>
              <a:ext cx="0" cy="2282"/>
            </a:xfrm>
            <a:prstGeom prst="line">
              <a:avLst/>
            </a:prstGeom>
            <a:ln w="28575" cap="sq" cmpd="sng">
              <a:solidFill>
                <a:schemeClr val="bg1"/>
              </a:solidFill>
              <a:prstDash val="solid"/>
              <a:headEnd type="none" w="med" len="med"/>
              <a:tailEnd type="none" w="med" len="med"/>
            </a:ln>
          </p:spPr>
        </p:sp>
        <p:sp>
          <p:nvSpPr>
            <p:cNvPr id="99362" name="Line 36"/>
            <p:cNvSpPr/>
            <p:nvPr/>
          </p:nvSpPr>
          <p:spPr>
            <a:xfrm>
              <a:off x="1020" y="1888"/>
              <a:ext cx="0" cy="2282"/>
            </a:xfrm>
            <a:prstGeom prst="line">
              <a:avLst/>
            </a:prstGeom>
            <a:ln w="12700" cap="flat" cmpd="sng">
              <a:solidFill>
                <a:schemeClr val="bg1"/>
              </a:solidFill>
              <a:prstDash val="solid"/>
              <a:headEnd type="none" w="med" len="med"/>
              <a:tailEnd type="none" w="med" len="med"/>
            </a:ln>
          </p:spPr>
        </p:sp>
        <p:sp>
          <p:nvSpPr>
            <p:cNvPr id="99363" name="Line 37"/>
            <p:cNvSpPr/>
            <p:nvPr/>
          </p:nvSpPr>
          <p:spPr>
            <a:xfrm>
              <a:off x="1490" y="1888"/>
              <a:ext cx="0" cy="2282"/>
            </a:xfrm>
            <a:prstGeom prst="line">
              <a:avLst/>
            </a:prstGeom>
            <a:ln w="12700" cap="flat" cmpd="sng">
              <a:solidFill>
                <a:schemeClr val="bg1"/>
              </a:solidFill>
              <a:prstDash val="solid"/>
              <a:headEnd type="none" w="med" len="med"/>
              <a:tailEnd type="none" w="med" len="med"/>
            </a:ln>
          </p:spPr>
        </p:sp>
        <p:sp>
          <p:nvSpPr>
            <p:cNvPr id="99364" name="Line 38"/>
            <p:cNvSpPr/>
            <p:nvPr/>
          </p:nvSpPr>
          <p:spPr>
            <a:xfrm>
              <a:off x="2008" y="1888"/>
              <a:ext cx="0" cy="2282"/>
            </a:xfrm>
            <a:prstGeom prst="line">
              <a:avLst/>
            </a:prstGeom>
            <a:ln w="28575" cap="sq" cmpd="sng">
              <a:solidFill>
                <a:schemeClr val="bg1"/>
              </a:solidFill>
              <a:prstDash val="solid"/>
              <a:headEnd type="none" w="med" len="med"/>
              <a:tailEnd type="none" w="med" len="med"/>
            </a:ln>
          </p:spPr>
        </p:sp>
        <p:sp>
          <p:nvSpPr>
            <p:cNvPr id="99365" name="Line 39"/>
            <p:cNvSpPr/>
            <p:nvPr/>
          </p:nvSpPr>
          <p:spPr>
            <a:xfrm>
              <a:off x="456" y="1888"/>
              <a:ext cx="1552" cy="0"/>
            </a:xfrm>
            <a:prstGeom prst="line">
              <a:avLst/>
            </a:prstGeom>
            <a:ln w="28575" cap="sq" cmpd="sng">
              <a:solidFill>
                <a:schemeClr val="bg1"/>
              </a:solidFill>
              <a:prstDash val="solid"/>
              <a:headEnd type="none" w="med" len="med"/>
              <a:tailEnd type="none" w="med" len="med"/>
            </a:ln>
          </p:spPr>
        </p:sp>
        <p:sp>
          <p:nvSpPr>
            <p:cNvPr id="99366" name="Rectangle 41"/>
            <p:cNvSpPr/>
            <p:nvPr/>
          </p:nvSpPr>
          <p:spPr>
            <a:xfrm>
              <a:off x="3437" y="3830"/>
              <a:ext cx="491"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4</a:t>
              </a:r>
            </a:p>
          </p:txBody>
        </p:sp>
        <p:sp>
          <p:nvSpPr>
            <p:cNvPr id="99367" name="Rectangle 42"/>
            <p:cNvSpPr/>
            <p:nvPr/>
          </p:nvSpPr>
          <p:spPr>
            <a:xfrm>
              <a:off x="2925" y="3830"/>
              <a:ext cx="512"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8</a:t>
              </a:r>
            </a:p>
          </p:txBody>
        </p:sp>
        <p:sp>
          <p:nvSpPr>
            <p:cNvPr id="99368" name="Rectangle 43"/>
            <p:cNvSpPr/>
            <p:nvPr/>
          </p:nvSpPr>
          <p:spPr>
            <a:xfrm>
              <a:off x="2456" y="3830"/>
              <a:ext cx="469"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5</a:t>
              </a:r>
            </a:p>
          </p:txBody>
        </p:sp>
        <p:sp>
          <p:nvSpPr>
            <p:cNvPr id="99369" name="Rectangle 44"/>
            <p:cNvSpPr/>
            <p:nvPr/>
          </p:nvSpPr>
          <p:spPr>
            <a:xfrm>
              <a:off x="3437" y="3504"/>
              <a:ext cx="491"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370" name="Rectangle 45"/>
            <p:cNvSpPr/>
            <p:nvPr/>
          </p:nvSpPr>
          <p:spPr>
            <a:xfrm>
              <a:off x="2925" y="3504"/>
              <a:ext cx="512"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1</a:t>
              </a:r>
            </a:p>
          </p:txBody>
        </p:sp>
        <p:sp>
          <p:nvSpPr>
            <p:cNvPr id="99371" name="Rectangle 46"/>
            <p:cNvSpPr/>
            <p:nvPr/>
          </p:nvSpPr>
          <p:spPr>
            <a:xfrm>
              <a:off x="2456" y="3504"/>
              <a:ext cx="469"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4</a:t>
              </a:r>
            </a:p>
          </p:txBody>
        </p:sp>
        <p:sp>
          <p:nvSpPr>
            <p:cNvPr id="99372" name="Rectangle 47"/>
            <p:cNvSpPr/>
            <p:nvPr/>
          </p:nvSpPr>
          <p:spPr>
            <a:xfrm>
              <a:off x="3437" y="3178"/>
              <a:ext cx="491"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373" name="Rectangle 48"/>
            <p:cNvSpPr/>
            <p:nvPr/>
          </p:nvSpPr>
          <p:spPr>
            <a:xfrm>
              <a:off x="2925" y="3178"/>
              <a:ext cx="512"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9</a:t>
              </a:r>
            </a:p>
          </p:txBody>
        </p:sp>
        <p:sp>
          <p:nvSpPr>
            <p:cNvPr id="99374" name="Rectangle 49"/>
            <p:cNvSpPr/>
            <p:nvPr/>
          </p:nvSpPr>
          <p:spPr>
            <a:xfrm>
              <a:off x="2456" y="3178"/>
              <a:ext cx="469"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5</a:t>
              </a:r>
            </a:p>
          </p:txBody>
        </p:sp>
        <p:sp>
          <p:nvSpPr>
            <p:cNvPr id="99375" name="Rectangle 50"/>
            <p:cNvSpPr/>
            <p:nvPr/>
          </p:nvSpPr>
          <p:spPr>
            <a:xfrm>
              <a:off x="3437" y="2852"/>
              <a:ext cx="491"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3</a:t>
              </a:r>
            </a:p>
          </p:txBody>
        </p:sp>
        <p:sp>
          <p:nvSpPr>
            <p:cNvPr id="99376" name="Rectangle 51"/>
            <p:cNvSpPr/>
            <p:nvPr/>
          </p:nvSpPr>
          <p:spPr>
            <a:xfrm>
              <a:off x="2925" y="2852"/>
              <a:ext cx="512"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8</a:t>
              </a:r>
            </a:p>
          </p:txBody>
        </p:sp>
        <p:sp>
          <p:nvSpPr>
            <p:cNvPr id="99377" name="Rectangle 52"/>
            <p:cNvSpPr/>
            <p:nvPr/>
          </p:nvSpPr>
          <p:spPr>
            <a:xfrm>
              <a:off x="2456" y="2852"/>
              <a:ext cx="469"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378" name="Rectangle 53"/>
            <p:cNvSpPr/>
            <p:nvPr/>
          </p:nvSpPr>
          <p:spPr>
            <a:xfrm>
              <a:off x="3437" y="2526"/>
              <a:ext cx="491"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9</a:t>
              </a:r>
            </a:p>
          </p:txBody>
        </p:sp>
        <p:sp>
          <p:nvSpPr>
            <p:cNvPr id="99379" name="Rectangle 54"/>
            <p:cNvSpPr/>
            <p:nvPr/>
          </p:nvSpPr>
          <p:spPr>
            <a:xfrm>
              <a:off x="2925" y="2526"/>
              <a:ext cx="512"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5</a:t>
              </a:r>
            </a:p>
          </p:txBody>
        </p:sp>
        <p:sp>
          <p:nvSpPr>
            <p:cNvPr id="99380" name="Rectangle 55"/>
            <p:cNvSpPr/>
            <p:nvPr/>
          </p:nvSpPr>
          <p:spPr>
            <a:xfrm>
              <a:off x="2456" y="2526"/>
              <a:ext cx="469"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3</a:t>
              </a:r>
            </a:p>
          </p:txBody>
        </p:sp>
        <p:sp>
          <p:nvSpPr>
            <p:cNvPr id="99381" name="Rectangle 56"/>
            <p:cNvSpPr/>
            <p:nvPr/>
          </p:nvSpPr>
          <p:spPr>
            <a:xfrm>
              <a:off x="3437" y="2200"/>
              <a:ext cx="491"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382" name="Rectangle 57"/>
            <p:cNvSpPr/>
            <p:nvPr/>
          </p:nvSpPr>
          <p:spPr>
            <a:xfrm>
              <a:off x="2925" y="2200"/>
              <a:ext cx="512"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5</a:t>
              </a:r>
            </a:p>
          </p:txBody>
        </p:sp>
        <p:sp>
          <p:nvSpPr>
            <p:cNvPr id="99383" name="Rectangle 58"/>
            <p:cNvSpPr/>
            <p:nvPr/>
          </p:nvSpPr>
          <p:spPr>
            <a:xfrm>
              <a:off x="2456" y="2200"/>
              <a:ext cx="469"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3</a:t>
              </a:r>
            </a:p>
          </p:txBody>
        </p:sp>
        <p:sp>
          <p:nvSpPr>
            <p:cNvPr id="99384" name="Rectangle 59"/>
            <p:cNvSpPr/>
            <p:nvPr/>
          </p:nvSpPr>
          <p:spPr>
            <a:xfrm>
              <a:off x="3437" y="1874"/>
              <a:ext cx="491"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D</a:t>
              </a:r>
            </a:p>
          </p:txBody>
        </p:sp>
        <p:sp>
          <p:nvSpPr>
            <p:cNvPr id="99385" name="Rectangle 60"/>
            <p:cNvSpPr/>
            <p:nvPr/>
          </p:nvSpPr>
          <p:spPr>
            <a:xfrm>
              <a:off x="2925" y="1874"/>
              <a:ext cx="512"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C</a:t>
              </a:r>
            </a:p>
          </p:txBody>
        </p:sp>
        <p:sp>
          <p:nvSpPr>
            <p:cNvPr id="99386" name="Rectangle 61"/>
            <p:cNvSpPr/>
            <p:nvPr/>
          </p:nvSpPr>
          <p:spPr>
            <a:xfrm>
              <a:off x="2456" y="1874"/>
              <a:ext cx="469" cy="326"/>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B</a:t>
              </a:r>
            </a:p>
          </p:txBody>
        </p:sp>
        <p:sp>
          <p:nvSpPr>
            <p:cNvPr id="99387" name="Line 62"/>
            <p:cNvSpPr/>
            <p:nvPr/>
          </p:nvSpPr>
          <p:spPr>
            <a:xfrm>
              <a:off x="2456" y="2200"/>
              <a:ext cx="1472" cy="0"/>
            </a:xfrm>
            <a:prstGeom prst="line">
              <a:avLst/>
            </a:prstGeom>
            <a:ln w="12700" cap="flat" cmpd="sng">
              <a:solidFill>
                <a:schemeClr val="bg1"/>
              </a:solidFill>
              <a:prstDash val="solid"/>
              <a:headEnd type="none" w="med" len="med"/>
              <a:tailEnd type="none" w="med" len="med"/>
            </a:ln>
          </p:spPr>
        </p:sp>
        <p:sp>
          <p:nvSpPr>
            <p:cNvPr id="99388" name="Line 63"/>
            <p:cNvSpPr/>
            <p:nvPr/>
          </p:nvSpPr>
          <p:spPr>
            <a:xfrm>
              <a:off x="2456" y="2526"/>
              <a:ext cx="1472" cy="0"/>
            </a:xfrm>
            <a:prstGeom prst="line">
              <a:avLst/>
            </a:prstGeom>
            <a:ln w="12700" cap="flat" cmpd="sng">
              <a:solidFill>
                <a:schemeClr val="bg1"/>
              </a:solidFill>
              <a:prstDash val="solid"/>
              <a:headEnd type="none" w="med" len="med"/>
              <a:tailEnd type="none" w="med" len="med"/>
            </a:ln>
          </p:spPr>
        </p:sp>
        <p:sp>
          <p:nvSpPr>
            <p:cNvPr id="99389" name="Line 64"/>
            <p:cNvSpPr/>
            <p:nvPr/>
          </p:nvSpPr>
          <p:spPr>
            <a:xfrm>
              <a:off x="2456" y="2852"/>
              <a:ext cx="1472" cy="0"/>
            </a:xfrm>
            <a:prstGeom prst="line">
              <a:avLst/>
            </a:prstGeom>
            <a:ln w="12700" cap="flat" cmpd="sng">
              <a:solidFill>
                <a:schemeClr val="bg1"/>
              </a:solidFill>
              <a:prstDash val="solid"/>
              <a:headEnd type="none" w="med" len="med"/>
              <a:tailEnd type="none" w="med" len="med"/>
            </a:ln>
          </p:spPr>
        </p:sp>
        <p:sp>
          <p:nvSpPr>
            <p:cNvPr id="99390" name="Line 65"/>
            <p:cNvSpPr/>
            <p:nvPr/>
          </p:nvSpPr>
          <p:spPr>
            <a:xfrm>
              <a:off x="2456" y="3178"/>
              <a:ext cx="1472" cy="0"/>
            </a:xfrm>
            <a:prstGeom prst="line">
              <a:avLst/>
            </a:prstGeom>
            <a:ln w="12700" cap="flat" cmpd="sng">
              <a:solidFill>
                <a:schemeClr val="bg1"/>
              </a:solidFill>
              <a:prstDash val="solid"/>
              <a:headEnd type="none" w="med" len="med"/>
              <a:tailEnd type="none" w="med" len="med"/>
            </a:ln>
          </p:spPr>
        </p:sp>
        <p:sp>
          <p:nvSpPr>
            <p:cNvPr id="99391" name="Line 66"/>
            <p:cNvSpPr/>
            <p:nvPr/>
          </p:nvSpPr>
          <p:spPr>
            <a:xfrm>
              <a:off x="2456" y="3504"/>
              <a:ext cx="1472" cy="0"/>
            </a:xfrm>
            <a:prstGeom prst="line">
              <a:avLst/>
            </a:prstGeom>
            <a:ln w="12700" cap="flat" cmpd="sng">
              <a:solidFill>
                <a:schemeClr val="bg1"/>
              </a:solidFill>
              <a:prstDash val="solid"/>
              <a:headEnd type="none" w="med" len="med"/>
              <a:tailEnd type="none" w="med" len="med"/>
            </a:ln>
          </p:spPr>
        </p:sp>
        <p:sp>
          <p:nvSpPr>
            <p:cNvPr id="99392" name="Line 67"/>
            <p:cNvSpPr/>
            <p:nvPr/>
          </p:nvSpPr>
          <p:spPr>
            <a:xfrm>
              <a:off x="2456" y="3830"/>
              <a:ext cx="1472" cy="0"/>
            </a:xfrm>
            <a:prstGeom prst="line">
              <a:avLst/>
            </a:prstGeom>
            <a:ln w="12700" cap="flat" cmpd="sng">
              <a:solidFill>
                <a:schemeClr val="bg1"/>
              </a:solidFill>
              <a:prstDash val="solid"/>
              <a:headEnd type="none" w="med" len="med"/>
              <a:tailEnd type="none" w="med" len="med"/>
            </a:ln>
          </p:spPr>
        </p:sp>
        <p:sp>
          <p:nvSpPr>
            <p:cNvPr id="99393" name="Line 68"/>
            <p:cNvSpPr/>
            <p:nvPr/>
          </p:nvSpPr>
          <p:spPr>
            <a:xfrm>
              <a:off x="2456" y="4156"/>
              <a:ext cx="1472" cy="0"/>
            </a:xfrm>
            <a:prstGeom prst="line">
              <a:avLst/>
            </a:prstGeom>
            <a:ln w="28575" cap="sq" cmpd="sng">
              <a:solidFill>
                <a:schemeClr val="bg1"/>
              </a:solidFill>
              <a:prstDash val="solid"/>
              <a:headEnd type="none" w="med" len="med"/>
              <a:tailEnd type="none" w="med" len="med"/>
            </a:ln>
          </p:spPr>
        </p:sp>
        <p:sp>
          <p:nvSpPr>
            <p:cNvPr id="99394" name="Line 69"/>
            <p:cNvSpPr/>
            <p:nvPr/>
          </p:nvSpPr>
          <p:spPr>
            <a:xfrm>
              <a:off x="2456" y="1874"/>
              <a:ext cx="0" cy="2282"/>
            </a:xfrm>
            <a:prstGeom prst="line">
              <a:avLst/>
            </a:prstGeom>
            <a:ln w="28575" cap="sq" cmpd="sng">
              <a:solidFill>
                <a:schemeClr val="bg1"/>
              </a:solidFill>
              <a:prstDash val="solid"/>
              <a:headEnd type="none" w="med" len="med"/>
              <a:tailEnd type="none" w="med" len="med"/>
            </a:ln>
          </p:spPr>
        </p:sp>
        <p:sp>
          <p:nvSpPr>
            <p:cNvPr id="99395" name="Line 70"/>
            <p:cNvSpPr/>
            <p:nvPr/>
          </p:nvSpPr>
          <p:spPr>
            <a:xfrm>
              <a:off x="2925" y="1874"/>
              <a:ext cx="0" cy="2282"/>
            </a:xfrm>
            <a:prstGeom prst="line">
              <a:avLst/>
            </a:prstGeom>
            <a:ln w="12700" cap="flat" cmpd="sng">
              <a:solidFill>
                <a:schemeClr val="bg1"/>
              </a:solidFill>
              <a:prstDash val="solid"/>
              <a:headEnd type="none" w="med" len="med"/>
              <a:tailEnd type="none" w="med" len="med"/>
            </a:ln>
          </p:spPr>
        </p:sp>
        <p:sp>
          <p:nvSpPr>
            <p:cNvPr id="99396" name="Line 71"/>
            <p:cNvSpPr/>
            <p:nvPr/>
          </p:nvSpPr>
          <p:spPr>
            <a:xfrm>
              <a:off x="3437" y="1874"/>
              <a:ext cx="0" cy="2282"/>
            </a:xfrm>
            <a:prstGeom prst="line">
              <a:avLst/>
            </a:prstGeom>
            <a:ln w="12700" cap="flat" cmpd="sng">
              <a:solidFill>
                <a:schemeClr val="bg1"/>
              </a:solidFill>
              <a:prstDash val="solid"/>
              <a:headEnd type="none" w="med" len="med"/>
              <a:tailEnd type="none" w="med" len="med"/>
            </a:ln>
          </p:spPr>
        </p:sp>
        <p:sp>
          <p:nvSpPr>
            <p:cNvPr id="99397" name="Line 72"/>
            <p:cNvSpPr/>
            <p:nvPr/>
          </p:nvSpPr>
          <p:spPr>
            <a:xfrm>
              <a:off x="3928" y="1874"/>
              <a:ext cx="0" cy="2282"/>
            </a:xfrm>
            <a:prstGeom prst="line">
              <a:avLst/>
            </a:prstGeom>
            <a:ln w="28575" cap="sq" cmpd="sng">
              <a:solidFill>
                <a:schemeClr val="bg1"/>
              </a:solidFill>
              <a:prstDash val="solid"/>
              <a:headEnd type="none" w="med" len="med"/>
              <a:tailEnd type="none" w="med" len="med"/>
            </a:ln>
          </p:spPr>
        </p:sp>
        <p:sp>
          <p:nvSpPr>
            <p:cNvPr id="99398" name="Line 73"/>
            <p:cNvSpPr/>
            <p:nvPr/>
          </p:nvSpPr>
          <p:spPr>
            <a:xfrm>
              <a:off x="2925" y="1874"/>
              <a:ext cx="512" cy="0"/>
            </a:xfrm>
            <a:prstGeom prst="line">
              <a:avLst/>
            </a:prstGeom>
            <a:ln w="12700" cap="flat" cmpd="sng">
              <a:solidFill>
                <a:schemeClr val="bg1"/>
              </a:solidFill>
              <a:prstDash val="solid"/>
              <a:headEnd type="none" w="med" len="med"/>
              <a:tailEnd type="none" w="med" len="med"/>
            </a:ln>
          </p:spPr>
        </p:sp>
        <p:sp>
          <p:nvSpPr>
            <p:cNvPr id="99399" name="Line 74"/>
            <p:cNvSpPr/>
            <p:nvPr/>
          </p:nvSpPr>
          <p:spPr>
            <a:xfrm>
              <a:off x="2456" y="1874"/>
              <a:ext cx="469" cy="0"/>
            </a:xfrm>
            <a:prstGeom prst="line">
              <a:avLst/>
            </a:prstGeom>
            <a:ln w="28575" cap="sq" cmpd="sng">
              <a:solidFill>
                <a:schemeClr val="bg1"/>
              </a:solidFill>
              <a:prstDash val="solid"/>
              <a:headEnd type="none" w="med" len="med"/>
              <a:tailEnd type="none" w="med" len="med"/>
            </a:ln>
          </p:spPr>
        </p:sp>
        <p:sp>
          <p:nvSpPr>
            <p:cNvPr id="99400" name="Line 75"/>
            <p:cNvSpPr/>
            <p:nvPr/>
          </p:nvSpPr>
          <p:spPr>
            <a:xfrm>
              <a:off x="3437" y="1874"/>
              <a:ext cx="491" cy="0"/>
            </a:xfrm>
            <a:prstGeom prst="line">
              <a:avLst/>
            </a:prstGeom>
            <a:ln w="28575" cap="sq" cmpd="sng">
              <a:solidFill>
                <a:schemeClr val="bg1"/>
              </a:solidFill>
              <a:prstDash val="solid"/>
              <a:headEnd type="none" w="med" len="med"/>
              <a:tailEnd type="none" w="med" len="med"/>
            </a:ln>
          </p:spPr>
        </p:sp>
        <p:sp>
          <p:nvSpPr>
            <p:cNvPr id="99401" name="Rectangle 77"/>
            <p:cNvSpPr/>
            <p:nvPr/>
          </p:nvSpPr>
          <p:spPr>
            <a:xfrm>
              <a:off x="5144" y="3178"/>
              <a:ext cx="416" cy="328"/>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9</a:t>
              </a:r>
            </a:p>
          </p:txBody>
        </p:sp>
        <p:sp>
          <p:nvSpPr>
            <p:cNvPr id="99402" name="Rectangle 78"/>
            <p:cNvSpPr/>
            <p:nvPr/>
          </p:nvSpPr>
          <p:spPr>
            <a:xfrm>
              <a:off x="4728" y="3178"/>
              <a:ext cx="416" cy="328"/>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8</a:t>
              </a:r>
            </a:p>
          </p:txBody>
        </p:sp>
        <p:sp>
          <p:nvSpPr>
            <p:cNvPr id="99403" name="Rectangle 79"/>
            <p:cNvSpPr/>
            <p:nvPr/>
          </p:nvSpPr>
          <p:spPr>
            <a:xfrm>
              <a:off x="4312" y="3178"/>
              <a:ext cx="416" cy="328"/>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3</a:t>
              </a:r>
            </a:p>
          </p:txBody>
        </p:sp>
        <p:sp>
          <p:nvSpPr>
            <p:cNvPr id="99404" name="Rectangle 80"/>
            <p:cNvSpPr/>
            <p:nvPr/>
          </p:nvSpPr>
          <p:spPr>
            <a:xfrm>
              <a:off x="5144" y="2851"/>
              <a:ext cx="416" cy="327"/>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405" name="Rectangle 81"/>
            <p:cNvSpPr/>
            <p:nvPr/>
          </p:nvSpPr>
          <p:spPr>
            <a:xfrm>
              <a:off x="4728" y="2851"/>
              <a:ext cx="416" cy="327"/>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5</a:t>
              </a:r>
            </a:p>
          </p:txBody>
        </p:sp>
        <p:sp>
          <p:nvSpPr>
            <p:cNvPr id="99406" name="Rectangle 82"/>
            <p:cNvSpPr/>
            <p:nvPr/>
          </p:nvSpPr>
          <p:spPr>
            <a:xfrm>
              <a:off x="4312" y="2851"/>
              <a:ext cx="416" cy="327"/>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8</a:t>
              </a:r>
            </a:p>
          </p:txBody>
        </p:sp>
        <p:sp>
          <p:nvSpPr>
            <p:cNvPr id="99407" name="Rectangle 83"/>
            <p:cNvSpPr/>
            <p:nvPr/>
          </p:nvSpPr>
          <p:spPr>
            <a:xfrm>
              <a:off x="5144" y="2523"/>
              <a:ext cx="416" cy="328"/>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8</a:t>
              </a:r>
            </a:p>
          </p:txBody>
        </p:sp>
        <p:sp>
          <p:nvSpPr>
            <p:cNvPr id="99408" name="Rectangle 84"/>
            <p:cNvSpPr/>
            <p:nvPr/>
          </p:nvSpPr>
          <p:spPr>
            <a:xfrm>
              <a:off x="4728" y="2523"/>
              <a:ext cx="416" cy="328"/>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7</a:t>
              </a:r>
            </a:p>
          </p:txBody>
        </p:sp>
        <p:sp>
          <p:nvSpPr>
            <p:cNvPr id="99409" name="Rectangle 85"/>
            <p:cNvSpPr/>
            <p:nvPr/>
          </p:nvSpPr>
          <p:spPr>
            <a:xfrm>
              <a:off x="4312" y="2523"/>
              <a:ext cx="416" cy="328"/>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8</a:t>
              </a:r>
            </a:p>
          </p:txBody>
        </p:sp>
        <p:sp>
          <p:nvSpPr>
            <p:cNvPr id="99410" name="Rectangle 86"/>
            <p:cNvSpPr/>
            <p:nvPr/>
          </p:nvSpPr>
          <p:spPr>
            <a:xfrm>
              <a:off x="5144" y="2196"/>
              <a:ext cx="416" cy="327"/>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9</a:t>
              </a:r>
            </a:p>
          </p:txBody>
        </p:sp>
        <p:sp>
          <p:nvSpPr>
            <p:cNvPr id="99411" name="Rectangle 87"/>
            <p:cNvSpPr/>
            <p:nvPr/>
          </p:nvSpPr>
          <p:spPr>
            <a:xfrm>
              <a:off x="4728" y="2196"/>
              <a:ext cx="416" cy="327"/>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412" name="Rectangle 88"/>
            <p:cNvSpPr/>
            <p:nvPr/>
          </p:nvSpPr>
          <p:spPr>
            <a:xfrm>
              <a:off x="4312" y="2196"/>
              <a:ext cx="416" cy="327"/>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6</a:t>
              </a:r>
            </a:p>
          </p:txBody>
        </p:sp>
        <p:sp>
          <p:nvSpPr>
            <p:cNvPr id="99413" name="Rectangle 89"/>
            <p:cNvSpPr/>
            <p:nvPr/>
          </p:nvSpPr>
          <p:spPr>
            <a:xfrm>
              <a:off x="5144" y="1868"/>
              <a:ext cx="416" cy="328"/>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F</a:t>
              </a:r>
            </a:p>
          </p:txBody>
        </p:sp>
        <p:sp>
          <p:nvSpPr>
            <p:cNvPr id="99414" name="Rectangle 90"/>
            <p:cNvSpPr/>
            <p:nvPr/>
          </p:nvSpPr>
          <p:spPr>
            <a:xfrm>
              <a:off x="4728" y="1868"/>
              <a:ext cx="416" cy="328"/>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E</a:t>
              </a:r>
            </a:p>
          </p:txBody>
        </p:sp>
        <p:sp>
          <p:nvSpPr>
            <p:cNvPr id="99415" name="Rectangle 91"/>
            <p:cNvSpPr/>
            <p:nvPr/>
          </p:nvSpPr>
          <p:spPr>
            <a:xfrm>
              <a:off x="4312" y="1868"/>
              <a:ext cx="416" cy="328"/>
            </a:xfrm>
            <a:prstGeom prst="rect">
              <a:avLst/>
            </a:prstGeom>
            <a:noFill/>
            <a:ln w="9525" cap="flat" cmpd="sng">
              <a:solidFill>
                <a:schemeClr val="bg1"/>
              </a:solidFill>
              <a:prstDash val="solid"/>
              <a:miter/>
              <a:headEnd type="none" w="med" len="med"/>
              <a:tailEnd type="none" w="med" len="med"/>
            </a:ln>
          </p:spPr>
          <p:txBody>
            <a:bodyPr/>
            <a:lstStyle/>
            <a:p>
              <a:pPr lvl="0" eaLnBrk="1" hangingPunct="1">
                <a:spcBef>
                  <a:spcPct val="20000"/>
                </a:spcBef>
              </a:pPr>
              <a:r>
                <a:rPr lang="en-US" altLang="zh-CN" sz="2800" b="0">
                  <a:latin typeface="Times New Roman" panose="02020603050405020304" pitchFamily="18" charset="0"/>
                  <a:ea typeface="宋体" panose="02010600030101010101" pitchFamily="2" charset="-122"/>
                </a:rPr>
                <a:t> D</a:t>
              </a:r>
            </a:p>
          </p:txBody>
        </p:sp>
        <p:sp>
          <p:nvSpPr>
            <p:cNvPr id="99416" name="Line 92"/>
            <p:cNvSpPr/>
            <p:nvPr/>
          </p:nvSpPr>
          <p:spPr>
            <a:xfrm>
              <a:off x="4312" y="1868"/>
              <a:ext cx="1248" cy="0"/>
            </a:xfrm>
            <a:prstGeom prst="line">
              <a:avLst/>
            </a:prstGeom>
            <a:ln w="28575" cap="sq" cmpd="sng">
              <a:solidFill>
                <a:schemeClr val="bg1"/>
              </a:solidFill>
              <a:prstDash val="solid"/>
              <a:headEnd type="none" w="med" len="med"/>
              <a:tailEnd type="none" w="med" len="med"/>
            </a:ln>
          </p:spPr>
        </p:sp>
        <p:sp>
          <p:nvSpPr>
            <p:cNvPr id="99417" name="Line 93"/>
            <p:cNvSpPr/>
            <p:nvPr/>
          </p:nvSpPr>
          <p:spPr>
            <a:xfrm>
              <a:off x="4312" y="2196"/>
              <a:ext cx="1248" cy="0"/>
            </a:xfrm>
            <a:prstGeom prst="line">
              <a:avLst/>
            </a:prstGeom>
            <a:ln w="12700" cap="flat" cmpd="sng">
              <a:solidFill>
                <a:schemeClr val="bg1"/>
              </a:solidFill>
              <a:prstDash val="solid"/>
              <a:headEnd type="none" w="med" len="med"/>
              <a:tailEnd type="none" w="med" len="med"/>
            </a:ln>
          </p:spPr>
        </p:sp>
        <p:sp>
          <p:nvSpPr>
            <p:cNvPr id="99418" name="Line 94"/>
            <p:cNvSpPr/>
            <p:nvPr/>
          </p:nvSpPr>
          <p:spPr>
            <a:xfrm>
              <a:off x="4312" y="2523"/>
              <a:ext cx="1248" cy="0"/>
            </a:xfrm>
            <a:prstGeom prst="line">
              <a:avLst/>
            </a:prstGeom>
            <a:ln w="12700" cap="flat" cmpd="sng">
              <a:solidFill>
                <a:schemeClr val="bg1"/>
              </a:solidFill>
              <a:prstDash val="solid"/>
              <a:headEnd type="none" w="med" len="med"/>
              <a:tailEnd type="none" w="med" len="med"/>
            </a:ln>
          </p:spPr>
        </p:sp>
        <p:sp>
          <p:nvSpPr>
            <p:cNvPr id="99419" name="Line 95"/>
            <p:cNvSpPr/>
            <p:nvPr/>
          </p:nvSpPr>
          <p:spPr>
            <a:xfrm>
              <a:off x="4312" y="2851"/>
              <a:ext cx="1248" cy="0"/>
            </a:xfrm>
            <a:prstGeom prst="line">
              <a:avLst/>
            </a:prstGeom>
            <a:ln w="12700" cap="flat" cmpd="sng">
              <a:solidFill>
                <a:schemeClr val="bg1"/>
              </a:solidFill>
              <a:prstDash val="solid"/>
              <a:headEnd type="none" w="med" len="med"/>
              <a:tailEnd type="none" w="med" len="med"/>
            </a:ln>
          </p:spPr>
        </p:sp>
        <p:sp>
          <p:nvSpPr>
            <p:cNvPr id="99420" name="Line 96"/>
            <p:cNvSpPr/>
            <p:nvPr/>
          </p:nvSpPr>
          <p:spPr>
            <a:xfrm>
              <a:off x="4312" y="3178"/>
              <a:ext cx="1248" cy="0"/>
            </a:xfrm>
            <a:prstGeom prst="line">
              <a:avLst/>
            </a:prstGeom>
            <a:ln w="12700" cap="flat" cmpd="sng">
              <a:solidFill>
                <a:schemeClr val="bg1"/>
              </a:solidFill>
              <a:prstDash val="solid"/>
              <a:headEnd type="none" w="med" len="med"/>
              <a:tailEnd type="none" w="med" len="med"/>
            </a:ln>
          </p:spPr>
        </p:sp>
        <p:sp>
          <p:nvSpPr>
            <p:cNvPr id="99421" name="Line 97"/>
            <p:cNvSpPr/>
            <p:nvPr/>
          </p:nvSpPr>
          <p:spPr>
            <a:xfrm>
              <a:off x="4312" y="3506"/>
              <a:ext cx="1248" cy="0"/>
            </a:xfrm>
            <a:prstGeom prst="line">
              <a:avLst/>
            </a:prstGeom>
            <a:ln w="28575" cap="sq" cmpd="sng">
              <a:solidFill>
                <a:schemeClr val="bg1"/>
              </a:solidFill>
              <a:prstDash val="solid"/>
              <a:headEnd type="none" w="med" len="med"/>
              <a:tailEnd type="none" w="med" len="med"/>
            </a:ln>
          </p:spPr>
        </p:sp>
        <p:sp>
          <p:nvSpPr>
            <p:cNvPr id="99422" name="Line 98"/>
            <p:cNvSpPr/>
            <p:nvPr/>
          </p:nvSpPr>
          <p:spPr>
            <a:xfrm>
              <a:off x="4312" y="1868"/>
              <a:ext cx="0" cy="1638"/>
            </a:xfrm>
            <a:prstGeom prst="line">
              <a:avLst/>
            </a:prstGeom>
            <a:ln w="28575" cap="sq" cmpd="sng">
              <a:solidFill>
                <a:schemeClr val="bg1"/>
              </a:solidFill>
              <a:prstDash val="solid"/>
              <a:headEnd type="none" w="med" len="med"/>
              <a:tailEnd type="none" w="med" len="med"/>
            </a:ln>
          </p:spPr>
        </p:sp>
        <p:sp>
          <p:nvSpPr>
            <p:cNvPr id="99423" name="Line 99"/>
            <p:cNvSpPr/>
            <p:nvPr/>
          </p:nvSpPr>
          <p:spPr>
            <a:xfrm>
              <a:off x="4728" y="1868"/>
              <a:ext cx="0" cy="1638"/>
            </a:xfrm>
            <a:prstGeom prst="line">
              <a:avLst/>
            </a:prstGeom>
            <a:ln w="12700" cap="flat" cmpd="sng">
              <a:solidFill>
                <a:schemeClr val="bg1"/>
              </a:solidFill>
              <a:prstDash val="solid"/>
              <a:headEnd type="none" w="med" len="med"/>
              <a:tailEnd type="none" w="med" len="med"/>
            </a:ln>
          </p:spPr>
        </p:sp>
        <p:sp>
          <p:nvSpPr>
            <p:cNvPr id="99424" name="Line 100"/>
            <p:cNvSpPr/>
            <p:nvPr/>
          </p:nvSpPr>
          <p:spPr>
            <a:xfrm>
              <a:off x="5144" y="1868"/>
              <a:ext cx="0" cy="1638"/>
            </a:xfrm>
            <a:prstGeom prst="line">
              <a:avLst/>
            </a:prstGeom>
            <a:ln w="12700" cap="flat" cmpd="sng">
              <a:solidFill>
                <a:schemeClr val="bg1"/>
              </a:solidFill>
              <a:prstDash val="solid"/>
              <a:headEnd type="none" w="med" len="med"/>
              <a:tailEnd type="none" w="med" len="med"/>
            </a:ln>
          </p:spPr>
        </p:sp>
        <p:sp>
          <p:nvSpPr>
            <p:cNvPr id="99425" name="Line 101"/>
            <p:cNvSpPr/>
            <p:nvPr/>
          </p:nvSpPr>
          <p:spPr>
            <a:xfrm>
              <a:off x="5560" y="1868"/>
              <a:ext cx="0" cy="1638"/>
            </a:xfrm>
            <a:prstGeom prst="line">
              <a:avLst/>
            </a:prstGeom>
            <a:ln w="28575" cap="sq" cmpd="sng">
              <a:solidFill>
                <a:schemeClr val="bg1"/>
              </a:solidFill>
              <a:prstDash val="solid"/>
              <a:headEnd type="none" w="med" len="med"/>
              <a:tailEnd type="none" w="med" len="med"/>
            </a:ln>
          </p:spPr>
        </p:sp>
        <p:sp>
          <p:nvSpPr>
            <p:cNvPr id="99426" name="Text Box 102"/>
            <p:cNvSpPr txBox="1"/>
            <p:nvPr/>
          </p:nvSpPr>
          <p:spPr>
            <a:xfrm>
              <a:off x="2429" y="1541"/>
              <a:ext cx="518" cy="327"/>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en-US" altLang="zh-CN" sz="2800" b="0">
                  <a:latin typeface="Times New Roman" panose="02020603050405020304" pitchFamily="18" charset="0"/>
                  <a:ea typeface="宋体" panose="02010600030101010101" pitchFamily="2" charset="-122"/>
                </a:rPr>
                <a:t>S</a:t>
              </a:r>
            </a:p>
          </p:txBody>
        </p:sp>
        <p:sp>
          <p:nvSpPr>
            <p:cNvPr id="99427" name="Text Box 103"/>
            <p:cNvSpPr txBox="1"/>
            <p:nvPr/>
          </p:nvSpPr>
          <p:spPr>
            <a:xfrm>
              <a:off x="456" y="1541"/>
              <a:ext cx="518" cy="327"/>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en-US" altLang="zh-CN" sz="2800" b="0">
                  <a:latin typeface="Times New Roman" panose="02020603050405020304" pitchFamily="18" charset="0"/>
                  <a:ea typeface="宋体" panose="02010600030101010101" pitchFamily="2" charset="-122"/>
                </a:rPr>
                <a:t>R</a:t>
              </a:r>
            </a:p>
          </p:txBody>
        </p:sp>
        <p:sp>
          <p:nvSpPr>
            <p:cNvPr id="99428" name="Text Box 104"/>
            <p:cNvSpPr txBox="1"/>
            <p:nvPr/>
          </p:nvSpPr>
          <p:spPr>
            <a:xfrm>
              <a:off x="4312" y="1541"/>
              <a:ext cx="518" cy="327"/>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en-US" altLang="zh-CN" sz="2800" b="0">
                  <a:latin typeface="Times New Roman" panose="02020603050405020304" pitchFamily="18" charset="0"/>
                  <a:ea typeface="宋体" panose="02010600030101010101" pitchFamily="2" charset="-122"/>
                </a:rPr>
                <a:t>T</a:t>
              </a: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idx="1"/>
          </p:nvPr>
        </p:nvSpPr>
        <p:spPr>
          <a:xfrm>
            <a:off x="468313" y="333375"/>
            <a:ext cx="8229600" cy="5821363"/>
          </a:xfrm>
        </p:spPr>
        <p:txBody>
          <a:bodyPr vert="horz" wrap="square" lIns="91440" tIns="45720" rIns="91440" bIns="45720" anchor="t"/>
          <a:lstStyle/>
          <a:p>
            <a:pPr eaLnBrk="1" hangingPunct="1">
              <a:lnSpc>
                <a:spcPct val="80000"/>
              </a:lnSpc>
              <a:buNone/>
            </a:pPr>
            <a:r>
              <a:rPr lang="zh-CN" altLang="en-US" b="1" dirty="0">
                <a:solidFill>
                  <a:srgbClr val="FF6600"/>
                </a:solidFill>
              </a:rPr>
              <a:t>练习</a:t>
            </a:r>
            <a:r>
              <a:rPr lang="en-US" altLang="zh-CN" b="1" dirty="0">
                <a:solidFill>
                  <a:srgbClr val="FF6600"/>
                </a:solidFill>
              </a:rPr>
              <a:t>2</a:t>
            </a:r>
            <a:endParaRPr lang="en-US" altLang="zh-CN" b="1" dirty="0"/>
          </a:p>
          <a:p>
            <a:pPr eaLnBrk="1" hangingPunct="1">
              <a:lnSpc>
                <a:spcPct val="80000"/>
              </a:lnSpc>
              <a:buNone/>
            </a:pPr>
            <a:r>
              <a:rPr lang="zh-CN" altLang="en-US" dirty="0"/>
              <a:t>在如下</a:t>
            </a:r>
            <a:r>
              <a:rPr lang="en-US" altLang="zh-CN" dirty="0"/>
              <a:t>R, S</a:t>
            </a:r>
            <a:r>
              <a:rPr lang="zh-CN" altLang="en-US" dirty="0"/>
              <a:t>的概貌上计算</a:t>
            </a:r>
            <a:r>
              <a:rPr lang="en-US" altLang="zh-CN" dirty="0"/>
              <a:t>R  ∞</a:t>
            </a:r>
            <a:r>
              <a:rPr lang="en-US" altLang="zh-CN" baseline="-25000" dirty="0"/>
              <a:t>A=B</a:t>
            </a:r>
            <a:r>
              <a:rPr lang="en-US" altLang="zh-CN" dirty="0"/>
              <a:t>  S</a:t>
            </a:r>
          </a:p>
          <a:p>
            <a:pPr eaLnBrk="1" hangingPunct="1">
              <a:lnSpc>
                <a:spcPct val="80000"/>
              </a:lnSpc>
              <a:buNone/>
            </a:pPr>
            <a:r>
              <a:rPr lang="en-US" altLang="zh-CN" sz="2400" dirty="0"/>
              <a:t>    Size(R)=50,   Card(R)=100,   Val(A[R])=50,   Size(A)=3</a:t>
            </a:r>
          </a:p>
          <a:p>
            <a:pPr eaLnBrk="1" hangingPunct="1">
              <a:lnSpc>
                <a:spcPct val="80000"/>
              </a:lnSpc>
              <a:buNone/>
            </a:pPr>
            <a:r>
              <a:rPr lang="en-US" altLang="zh-CN" sz="2400" dirty="0"/>
              <a:t>    Size(S)=5,     Card(S)=50,      Val(B[S])=50,   Size(B)=3</a:t>
            </a:r>
          </a:p>
          <a:p>
            <a:pPr eaLnBrk="1" hangingPunct="1">
              <a:lnSpc>
                <a:spcPct val="80000"/>
              </a:lnSpc>
              <a:buNone/>
            </a:pPr>
            <a:r>
              <a:rPr lang="en-US" altLang="zh-CN" sz="2400" dirty="0"/>
              <a:t>     R  </a:t>
            </a:r>
            <a:r>
              <a:rPr lang="en-US" altLang="zh-CN" dirty="0"/>
              <a:t>∝</a:t>
            </a:r>
            <a:r>
              <a:rPr lang="en-US" altLang="zh-CN" sz="2400" baseline="-25000" dirty="0"/>
              <a:t>A=B</a:t>
            </a:r>
            <a:r>
              <a:rPr lang="en-US" altLang="zh-CN" sz="2400" dirty="0"/>
              <a:t>   S  </a:t>
            </a:r>
            <a:r>
              <a:rPr lang="zh-CN" altLang="en-US" sz="2400" dirty="0"/>
              <a:t>的选择度     </a:t>
            </a:r>
            <a:r>
              <a:rPr lang="en-US" altLang="zh-CN" dirty="0"/>
              <a:t>ρ</a:t>
            </a:r>
            <a:r>
              <a:rPr lang="en-US" altLang="zh-CN" sz="2400" dirty="0"/>
              <a:t> =  0.2</a:t>
            </a:r>
          </a:p>
          <a:p>
            <a:pPr eaLnBrk="1" hangingPunct="1">
              <a:lnSpc>
                <a:spcPct val="80000"/>
              </a:lnSpc>
              <a:buNone/>
            </a:pPr>
            <a:r>
              <a:rPr lang="en-US" altLang="zh-CN" sz="2400" dirty="0"/>
              <a:t>     S  </a:t>
            </a:r>
            <a:r>
              <a:rPr lang="en-US" altLang="zh-CN" dirty="0"/>
              <a:t>∝</a:t>
            </a:r>
            <a:r>
              <a:rPr lang="en-US" altLang="zh-CN" sz="2400" baseline="-25000" dirty="0"/>
              <a:t>A=B</a:t>
            </a:r>
            <a:r>
              <a:rPr lang="en-US" altLang="zh-CN" sz="2400" dirty="0"/>
              <a:t>   R   </a:t>
            </a:r>
            <a:r>
              <a:rPr lang="zh-CN" altLang="en-US" sz="2400" dirty="0"/>
              <a:t>的选择度    </a:t>
            </a:r>
            <a:r>
              <a:rPr lang="en-US" altLang="zh-CN" dirty="0"/>
              <a:t>ρ</a:t>
            </a:r>
            <a:r>
              <a:rPr lang="en-US" altLang="zh-CN" sz="2400" dirty="0"/>
              <a:t> =  0.8</a:t>
            </a:r>
          </a:p>
          <a:p>
            <a:pPr eaLnBrk="1" hangingPunct="1">
              <a:lnSpc>
                <a:spcPct val="80000"/>
              </a:lnSpc>
              <a:buNone/>
            </a:pPr>
            <a:r>
              <a:rPr lang="en-US" altLang="zh-CN" sz="2400" dirty="0"/>
              <a:t>C</a:t>
            </a:r>
            <a:r>
              <a:rPr lang="en-US" altLang="zh-CN" sz="2400" baseline="-25000" dirty="0"/>
              <a:t>0</a:t>
            </a:r>
            <a:r>
              <a:rPr lang="en-US" altLang="zh-CN" sz="2400" dirty="0"/>
              <a:t>=0,C</a:t>
            </a:r>
            <a:r>
              <a:rPr lang="en-US" altLang="zh-CN" sz="2400" baseline="-25000" dirty="0"/>
              <a:t>1</a:t>
            </a:r>
            <a:r>
              <a:rPr lang="en-US" altLang="zh-CN" sz="2400" dirty="0"/>
              <a:t>=1</a:t>
            </a:r>
          </a:p>
          <a:p>
            <a:pPr eaLnBrk="1" hangingPunct="1">
              <a:lnSpc>
                <a:spcPct val="80000"/>
              </a:lnSpc>
              <a:buNone/>
            </a:pPr>
            <a:r>
              <a:rPr lang="zh-CN" altLang="en-US" sz="2400" dirty="0"/>
              <a:t>问</a:t>
            </a:r>
            <a:r>
              <a:rPr lang="en-US" altLang="zh-CN" sz="2400" dirty="0"/>
              <a:t>:</a:t>
            </a:r>
          </a:p>
          <a:p>
            <a:pPr eaLnBrk="1" hangingPunct="1">
              <a:lnSpc>
                <a:spcPct val="80000"/>
              </a:lnSpc>
              <a:buNone/>
            </a:pPr>
            <a:r>
              <a:rPr lang="en-US" altLang="zh-CN" sz="2400" dirty="0"/>
              <a:t>   1. </a:t>
            </a:r>
            <a:r>
              <a:rPr lang="zh-CN" altLang="en-US" sz="2400" dirty="0"/>
              <a:t>使用 </a:t>
            </a:r>
            <a:r>
              <a:rPr lang="zh-CN" altLang="en-US" dirty="0"/>
              <a:t>∝</a:t>
            </a:r>
            <a:r>
              <a:rPr lang="zh-CN" altLang="en-US" sz="2400" dirty="0"/>
              <a:t>简化程序在</a:t>
            </a:r>
            <a:r>
              <a:rPr lang="en-US" altLang="zh-CN" sz="2400" dirty="0"/>
              <a:t>R</a:t>
            </a:r>
            <a:r>
              <a:rPr lang="zh-CN" altLang="en-US" sz="2400" dirty="0"/>
              <a:t>的站点执行</a:t>
            </a:r>
            <a:r>
              <a:rPr lang="zh-CN" altLang="en-US" dirty="0"/>
              <a:t>∞</a:t>
            </a:r>
            <a:endParaRPr lang="zh-CN" altLang="en-US" sz="2400" dirty="0"/>
          </a:p>
          <a:p>
            <a:pPr eaLnBrk="1" hangingPunct="1">
              <a:lnSpc>
                <a:spcPct val="80000"/>
              </a:lnSpc>
              <a:buNone/>
            </a:pPr>
            <a:r>
              <a:rPr lang="zh-CN" altLang="en-US" sz="2400" dirty="0"/>
              <a:t>   </a:t>
            </a:r>
            <a:r>
              <a:rPr lang="en-US" altLang="zh-CN" sz="2400" dirty="0"/>
              <a:t>2. </a:t>
            </a:r>
            <a:r>
              <a:rPr lang="zh-CN" altLang="en-US" sz="2400" dirty="0"/>
              <a:t>使用 </a:t>
            </a:r>
            <a:r>
              <a:rPr lang="zh-CN" altLang="en-US" dirty="0"/>
              <a:t>∝</a:t>
            </a:r>
            <a:r>
              <a:rPr lang="zh-CN" altLang="en-US" sz="2400" dirty="0"/>
              <a:t>简化程序在</a:t>
            </a:r>
            <a:r>
              <a:rPr lang="en-US" altLang="zh-CN" sz="2400" dirty="0"/>
              <a:t>S</a:t>
            </a:r>
            <a:r>
              <a:rPr lang="zh-CN" altLang="en-US" sz="2400" dirty="0"/>
              <a:t>的站点执行</a:t>
            </a:r>
            <a:r>
              <a:rPr lang="zh-CN" altLang="en-US" dirty="0"/>
              <a:t>∞</a:t>
            </a:r>
            <a:endParaRPr lang="zh-CN" altLang="en-US" sz="2400" dirty="0"/>
          </a:p>
          <a:p>
            <a:pPr eaLnBrk="1" hangingPunct="1">
              <a:lnSpc>
                <a:spcPct val="80000"/>
              </a:lnSpc>
              <a:buNone/>
            </a:pPr>
            <a:r>
              <a:rPr lang="zh-CN" altLang="en-US" sz="2400" dirty="0"/>
              <a:t>   </a:t>
            </a:r>
            <a:r>
              <a:rPr lang="en-US" altLang="zh-CN" sz="2400" dirty="0"/>
              <a:t>3. </a:t>
            </a:r>
            <a:r>
              <a:rPr lang="zh-CN" altLang="en-US" sz="2400" dirty="0"/>
              <a:t>使用直接连接在</a:t>
            </a:r>
            <a:r>
              <a:rPr lang="en-US" altLang="zh-CN" sz="2400" dirty="0"/>
              <a:t>R</a:t>
            </a:r>
            <a:r>
              <a:rPr lang="zh-CN" altLang="en-US" sz="2400" dirty="0"/>
              <a:t>站点执行</a:t>
            </a:r>
            <a:r>
              <a:rPr lang="zh-CN" altLang="en-US" dirty="0"/>
              <a:t>∞</a:t>
            </a:r>
            <a:endParaRPr lang="zh-CN" altLang="en-US" sz="2400" dirty="0"/>
          </a:p>
          <a:p>
            <a:pPr eaLnBrk="1" hangingPunct="1">
              <a:lnSpc>
                <a:spcPct val="80000"/>
              </a:lnSpc>
              <a:buNone/>
            </a:pPr>
            <a:r>
              <a:rPr lang="zh-CN" altLang="en-US" sz="2400" dirty="0"/>
              <a:t>   </a:t>
            </a:r>
            <a:r>
              <a:rPr lang="en-US" altLang="zh-CN" sz="2400" dirty="0"/>
              <a:t>4. </a:t>
            </a:r>
            <a:r>
              <a:rPr lang="zh-CN" altLang="en-US" sz="2400" dirty="0"/>
              <a:t>使用直接连接在</a:t>
            </a:r>
            <a:r>
              <a:rPr lang="en-US" altLang="zh-CN" sz="2400" dirty="0"/>
              <a:t>S</a:t>
            </a:r>
            <a:r>
              <a:rPr lang="zh-CN" altLang="en-US" sz="2400" dirty="0"/>
              <a:t>站点执行</a:t>
            </a:r>
            <a:r>
              <a:rPr lang="zh-CN" altLang="en-US" dirty="0"/>
              <a:t>∞</a:t>
            </a:r>
            <a:endParaRPr lang="zh-CN" altLang="en-US" sz="2400" dirty="0"/>
          </a:p>
          <a:p>
            <a:pPr eaLnBrk="1" hangingPunct="1">
              <a:lnSpc>
                <a:spcPct val="80000"/>
              </a:lnSpc>
              <a:buNone/>
            </a:pPr>
            <a:r>
              <a:rPr lang="zh-CN" altLang="en-US" sz="2400" dirty="0"/>
              <a:t> 那种方案较优</a:t>
            </a:r>
            <a:r>
              <a:rPr lang="en-US" altLang="zh-CN" sz="2400" dirty="0"/>
              <a:t>?</a:t>
            </a:r>
          </a:p>
        </p:txBody>
      </p:sp>
      <p:sp>
        <p:nvSpPr>
          <p:cNvPr id="100355" name="Rectangle 20"/>
          <p:cNvSpPr/>
          <p:nvPr/>
        </p:nvSpPr>
        <p:spPr>
          <a:xfrm>
            <a:off x="5426075" y="5603875"/>
            <a:ext cx="762000" cy="914400"/>
          </a:xfrm>
          <a:prstGeom prst="rect">
            <a:avLst/>
          </a:prstGeom>
          <a:noFill/>
          <a:ln w="9525" cap="flat" cmpd="sng">
            <a:solidFill>
              <a:schemeClr val="bg1"/>
            </a:solidFill>
            <a:prstDash val="solid"/>
            <a:miter/>
            <a:headEnd type="none" w="med" len="med"/>
            <a:tailEnd type="none" w="med" len="med"/>
          </a:ln>
        </p:spPr>
        <p:txBody>
          <a:bodyPr wrap="none" anchor="ctr"/>
          <a:lstStyle/>
          <a:p>
            <a:pPr lvl="0" algn="ctr" eaLnBrk="1" hangingPunct="1"/>
            <a:r>
              <a:rPr lang="en-US" altLang="zh-CN" sz="2400">
                <a:latin typeface="Times New Roman" panose="02020603050405020304" pitchFamily="18" charset="0"/>
                <a:ea typeface="宋体" panose="02010600030101010101" pitchFamily="2" charset="-122"/>
              </a:rPr>
              <a:t>R</a:t>
            </a:r>
          </a:p>
        </p:txBody>
      </p:sp>
      <p:sp>
        <p:nvSpPr>
          <p:cNvPr id="100356" name="Rectangle 21"/>
          <p:cNvSpPr/>
          <p:nvPr/>
        </p:nvSpPr>
        <p:spPr>
          <a:xfrm>
            <a:off x="8161338" y="5662613"/>
            <a:ext cx="762000" cy="914400"/>
          </a:xfrm>
          <a:prstGeom prst="rect">
            <a:avLst/>
          </a:prstGeom>
          <a:noFill/>
          <a:ln w="9525" cap="flat" cmpd="sng">
            <a:solidFill>
              <a:schemeClr val="bg1"/>
            </a:solidFill>
            <a:prstDash val="solid"/>
            <a:miter/>
            <a:headEnd type="none" w="med" len="med"/>
            <a:tailEnd type="none" w="med" len="med"/>
          </a:ln>
        </p:spPr>
        <p:txBody>
          <a:bodyPr wrap="none" anchor="ctr"/>
          <a:lstStyle/>
          <a:p>
            <a:pPr lvl="0" algn="ctr" eaLnBrk="1" hangingPunct="1"/>
            <a:r>
              <a:rPr lang="en-US" altLang="zh-CN" sz="2400">
                <a:latin typeface="Times New Roman" panose="02020603050405020304" pitchFamily="18" charset="0"/>
                <a:ea typeface="宋体" panose="02010600030101010101" pitchFamily="2" charset="-122"/>
              </a:rPr>
              <a:t>S</a:t>
            </a:r>
          </a:p>
        </p:txBody>
      </p:sp>
      <p:sp>
        <p:nvSpPr>
          <p:cNvPr id="100357" name="Line 22"/>
          <p:cNvSpPr/>
          <p:nvPr/>
        </p:nvSpPr>
        <p:spPr>
          <a:xfrm>
            <a:off x="6223000" y="6094413"/>
            <a:ext cx="865188" cy="0"/>
          </a:xfrm>
          <a:prstGeom prst="line">
            <a:avLst/>
          </a:prstGeom>
          <a:ln w="9525" cap="flat" cmpd="sng">
            <a:solidFill>
              <a:schemeClr val="bg1"/>
            </a:solidFill>
            <a:prstDash val="solid"/>
            <a:headEnd type="none" w="med" len="med"/>
            <a:tailEnd type="none" w="med" len="med"/>
          </a:ln>
        </p:spPr>
      </p:sp>
      <p:sp>
        <p:nvSpPr>
          <p:cNvPr id="100358" name="AutoShape 23"/>
          <p:cNvSpPr/>
          <p:nvPr/>
        </p:nvSpPr>
        <p:spPr>
          <a:xfrm>
            <a:off x="7026275" y="5603875"/>
            <a:ext cx="638175" cy="993775"/>
          </a:xfrm>
          <a:prstGeom prst="irregularSeal2">
            <a:avLst/>
          </a:prstGeom>
          <a:noFill/>
          <a:ln w="9525" cap="flat" cmpd="sng">
            <a:solidFill>
              <a:schemeClr val="bg1"/>
            </a:solidFill>
            <a:prstDash val="solid"/>
            <a:miter/>
            <a:headEnd type="none" w="med" len="med"/>
            <a:tailEnd type="none" w="med" len="med"/>
          </a:ln>
        </p:spPr>
        <p:txBody>
          <a:bodyPr wrap="none" anchor="ctr"/>
          <a:lstStyle/>
          <a:p>
            <a:pPr lvl="0" algn="ctr" eaLnBrk="1" hangingPunct="1"/>
            <a:r>
              <a:rPr lang="zh-CN" altLang="en-US" sz="1400" dirty="0">
                <a:latin typeface="Times New Roman" panose="02020603050405020304" pitchFamily="18" charset="0"/>
                <a:ea typeface="宋体" panose="02010600030101010101" pitchFamily="2" charset="-122"/>
              </a:rPr>
              <a:t>网络</a:t>
            </a:r>
          </a:p>
        </p:txBody>
      </p:sp>
      <p:sp>
        <p:nvSpPr>
          <p:cNvPr id="100359" name="Line 24"/>
          <p:cNvSpPr/>
          <p:nvPr/>
        </p:nvSpPr>
        <p:spPr>
          <a:xfrm flipV="1">
            <a:off x="7519988" y="6094413"/>
            <a:ext cx="647700" cy="0"/>
          </a:xfrm>
          <a:prstGeom prst="line">
            <a:avLst/>
          </a:prstGeom>
          <a:ln w="9525" cap="flat" cmpd="sng">
            <a:solidFill>
              <a:schemeClr val="bg1"/>
            </a:solidFill>
            <a:prstDash val="solid"/>
            <a:headEnd type="none" w="med" len="med"/>
            <a:tailEnd type="none" w="med" len="med"/>
          </a:ln>
        </p:spPr>
      </p:sp>
      <p:sp>
        <p:nvSpPr>
          <p:cNvPr id="100360" name="Text Box 25"/>
          <p:cNvSpPr txBox="1"/>
          <p:nvPr/>
        </p:nvSpPr>
        <p:spPr>
          <a:xfrm>
            <a:off x="5076825" y="5132388"/>
            <a:ext cx="3954463" cy="457200"/>
          </a:xfrm>
          <a:prstGeom prst="rect">
            <a:avLst/>
          </a:prstGeom>
          <a:noFill/>
          <a:ln w="9525">
            <a:noFill/>
          </a:ln>
        </p:spPr>
        <p:txBody>
          <a:bodyPr>
            <a:spAutoFit/>
          </a:bodyPr>
          <a:lstStyle/>
          <a:p>
            <a:pPr lvl="0" eaLnBrk="1" hangingPunct="1">
              <a:spcBef>
                <a:spcPct val="50000"/>
              </a:spcBef>
            </a:pPr>
            <a:r>
              <a:rPr lang="en-US" altLang="zh-CN" sz="2400">
                <a:latin typeface="Times New Roman" panose="02020603050405020304" pitchFamily="18" charset="0"/>
                <a:ea typeface="宋体" panose="02010600030101010101" pitchFamily="2" charset="-122"/>
              </a:rPr>
              <a:t>     </a:t>
            </a:r>
            <a:r>
              <a:rPr lang="zh-CN" altLang="en-US" sz="2400" dirty="0">
                <a:solidFill>
                  <a:srgbClr val="FF9900"/>
                </a:solidFill>
                <a:latin typeface="Times New Roman" panose="02020603050405020304" pitchFamily="18" charset="0"/>
                <a:ea typeface="宋体" panose="02010600030101010101" pitchFamily="2" charset="-122"/>
              </a:rPr>
              <a:t>站点</a:t>
            </a:r>
            <a:r>
              <a:rPr lang="en-US" altLang="zh-CN" sz="2400">
                <a:solidFill>
                  <a:srgbClr val="FF9900"/>
                </a:solidFill>
                <a:latin typeface="Times New Roman" panose="02020603050405020304" pitchFamily="18" charset="0"/>
                <a:ea typeface="宋体" panose="02010600030101010101" pitchFamily="2" charset="-122"/>
              </a:rPr>
              <a:t>1                        </a:t>
            </a:r>
            <a:r>
              <a:rPr lang="zh-CN" altLang="en-US" sz="2400" dirty="0">
                <a:solidFill>
                  <a:srgbClr val="FF9900"/>
                </a:solidFill>
                <a:latin typeface="Times New Roman" panose="02020603050405020304" pitchFamily="18" charset="0"/>
                <a:ea typeface="宋体" panose="02010600030101010101" pitchFamily="2" charset="-122"/>
              </a:rPr>
              <a:t>站点</a:t>
            </a:r>
            <a:r>
              <a:rPr lang="en-US" altLang="zh-CN" sz="2400">
                <a:solidFill>
                  <a:srgbClr val="FF9900"/>
                </a:solidFill>
                <a:latin typeface="Times New Roman" panose="02020603050405020304" pitchFamily="18" charset="0"/>
                <a:ea typeface="宋体" panose="02010600030101010101" pitchFamily="2" charset="-122"/>
              </a:rPr>
              <a:t>2</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a:xfrm>
            <a:off x="304800" y="228600"/>
            <a:ext cx="1752600" cy="304800"/>
          </a:xfrm>
        </p:spPr>
        <p:txBody>
          <a:bodyPr vert="horz" wrap="square" lIns="91440" tIns="45720" rIns="91440" bIns="45720" anchor="ctr"/>
          <a:lstStyle/>
          <a:p>
            <a:pPr algn="l" eaLnBrk="1" hangingPunct="1"/>
            <a:r>
              <a:rPr lang="zh-CN" altLang="en-US" sz="2400" b="1" dirty="0">
                <a:latin typeface="宋体" panose="02010600030101010101" pitchFamily="2" charset="-122"/>
              </a:rPr>
              <a:t>总  结</a:t>
            </a:r>
          </a:p>
        </p:txBody>
      </p:sp>
      <p:sp>
        <p:nvSpPr>
          <p:cNvPr id="101379" name="Line 4"/>
          <p:cNvSpPr/>
          <p:nvPr/>
        </p:nvSpPr>
        <p:spPr>
          <a:xfrm>
            <a:off x="228600" y="585788"/>
            <a:ext cx="1295400" cy="0"/>
          </a:xfrm>
          <a:prstGeom prst="line">
            <a:avLst/>
          </a:prstGeom>
          <a:ln w="28575" cap="flat" cmpd="sng">
            <a:solidFill>
              <a:srgbClr val="FF9900"/>
            </a:solidFill>
            <a:prstDash val="solid"/>
            <a:headEnd type="none" w="med" len="med"/>
            <a:tailEnd type="none" w="med" len="med"/>
          </a:ln>
        </p:spPr>
      </p:sp>
      <p:sp>
        <p:nvSpPr>
          <p:cNvPr id="101380" name="Text Box 5"/>
          <p:cNvSpPr txBox="1"/>
          <p:nvPr/>
        </p:nvSpPr>
        <p:spPr>
          <a:xfrm>
            <a:off x="468313" y="1281113"/>
            <a:ext cx="8640762" cy="5128895"/>
          </a:xfrm>
          <a:prstGeom prst="rect">
            <a:avLst/>
          </a:prstGeom>
          <a:noFill/>
          <a:ln w="9525">
            <a:noFill/>
          </a:ln>
        </p:spPr>
        <p:txBody>
          <a:bodyPr lIns="90000" tIns="46800" rIns="90000" bIns="46800">
            <a:spAutoFit/>
          </a:bodyPr>
          <a:lstStyle/>
          <a:p>
            <a:pPr lvl="0" eaLnBrk="1" hangingPunct="1">
              <a:lnSpc>
                <a:spcPct val="120000"/>
              </a:lnSpc>
              <a:spcBef>
                <a:spcPct val="30000"/>
              </a:spcBef>
              <a:buClr>
                <a:schemeClr val="hlink"/>
              </a:buClr>
              <a:buSzPct val="125000"/>
              <a:buChar char="•"/>
            </a:pPr>
            <a:r>
              <a:rPr lang="en-US" altLang="zh-CN" sz="280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分布式查询优化概述（目标、准则和代价估算）</a:t>
            </a:r>
          </a:p>
          <a:p>
            <a:pPr lvl="0" eaLnBrk="1" hangingPunct="1">
              <a:lnSpc>
                <a:spcPct val="120000"/>
              </a:lnSpc>
              <a:spcBef>
                <a:spcPct val="30000"/>
              </a:spcBef>
              <a:buClr>
                <a:schemeClr val="hlink"/>
              </a:buClr>
              <a:buSzPct val="125000"/>
              <a:buChar char="•"/>
            </a:pPr>
            <a:r>
              <a:rPr lang="zh-CN" altLang="en-US" sz="2800" dirty="0">
                <a:latin typeface="华文新魏" panose="02010800040101010101" pitchFamily="2" charset="-122"/>
                <a:ea typeface="华文新魏" panose="02010800040101010101" pitchFamily="2" charset="-122"/>
              </a:rPr>
              <a:t> 基础知识</a:t>
            </a:r>
          </a:p>
          <a:p>
            <a:pPr lvl="1" eaLnBrk="1" hangingPunct="1">
              <a:lnSpc>
                <a:spcPct val="120000"/>
              </a:lnSpc>
              <a:spcBef>
                <a:spcPct val="30000"/>
              </a:spcBef>
              <a:buClr>
                <a:schemeClr val="hlink"/>
              </a:buClr>
              <a:buSzPct val="125000"/>
              <a:buFont typeface="Wingdings" panose="05000000000000000000" pitchFamily="2" charset="2"/>
              <a:buChar char="ü"/>
            </a:pPr>
            <a:r>
              <a:rPr lang="zh-CN" altLang="en-US" sz="2800" dirty="0">
                <a:latin typeface="华文新魏" panose="02010800040101010101" pitchFamily="2" charset="-122"/>
                <a:ea typeface="华文新魏" panose="02010800040101010101" pitchFamily="2" charset="-122"/>
              </a:rPr>
              <a:t>关系代数回顾</a:t>
            </a:r>
          </a:p>
          <a:p>
            <a:pPr lvl="1" eaLnBrk="1" hangingPunct="1">
              <a:lnSpc>
                <a:spcPct val="120000"/>
              </a:lnSpc>
              <a:spcBef>
                <a:spcPct val="30000"/>
              </a:spcBef>
              <a:buClr>
                <a:schemeClr val="hlink"/>
              </a:buClr>
              <a:buSzPct val="125000"/>
              <a:buFont typeface="Wingdings" panose="05000000000000000000" pitchFamily="2" charset="2"/>
              <a:buChar char="ü"/>
            </a:pPr>
            <a:r>
              <a:rPr lang="zh-CN" altLang="en-US" sz="2800" dirty="0">
                <a:latin typeface="华文新魏" panose="02010800040101010101" pitchFamily="2" charset="-122"/>
                <a:ea typeface="华文新魏" panose="02010800040101010101" pitchFamily="2" charset="-122"/>
              </a:rPr>
              <a:t>等价变换规则</a:t>
            </a:r>
          </a:p>
          <a:p>
            <a:pPr lvl="0" eaLnBrk="1" hangingPunct="1">
              <a:lnSpc>
                <a:spcPct val="120000"/>
              </a:lnSpc>
              <a:spcBef>
                <a:spcPct val="30000"/>
              </a:spcBef>
              <a:buClr>
                <a:schemeClr val="hlink"/>
              </a:buClr>
              <a:buSzPct val="125000"/>
              <a:buChar char="•"/>
            </a:pPr>
            <a:r>
              <a:rPr lang="zh-CN" altLang="en-US" sz="2800" dirty="0">
                <a:latin typeface="华文新魏" panose="02010800040101010101" pitchFamily="2" charset="-122"/>
                <a:ea typeface="华文新魏" panose="02010800040101010101" pitchFamily="2" charset="-122"/>
              </a:rPr>
              <a:t>分布式查询分类和层次结构</a:t>
            </a:r>
          </a:p>
          <a:p>
            <a:pPr lvl="0" eaLnBrk="1" hangingPunct="1">
              <a:lnSpc>
                <a:spcPct val="120000"/>
              </a:lnSpc>
              <a:spcBef>
                <a:spcPct val="30000"/>
              </a:spcBef>
              <a:buClr>
                <a:schemeClr val="hlink"/>
              </a:buClr>
              <a:buSzPct val="125000"/>
              <a:buChar char="•"/>
            </a:pPr>
            <a:r>
              <a:rPr lang="zh-CN" altLang="en-US" sz="2800" dirty="0">
                <a:latin typeface="华文新魏" panose="02010800040101010101" pitchFamily="2" charset="-122"/>
                <a:ea typeface="华文新魏" panose="02010800040101010101" pitchFamily="2" charset="-122"/>
              </a:rPr>
              <a:t>基于关系代数等价变换的查询优化</a:t>
            </a:r>
          </a:p>
          <a:p>
            <a:pPr lvl="0" eaLnBrk="1" hangingPunct="1">
              <a:lnSpc>
                <a:spcPct val="120000"/>
              </a:lnSpc>
              <a:spcBef>
                <a:spcPct val="30000"/>
              </a:spcBef>
              <a:buClr>
                <a:schemeClr val="hlink"/>
              </a:buClr>
              <a:buSzPct val="125000"/>
              <a:buChar char="•"/>
            </a:pPr>
            <a:r>
              <a:rPr lang="zh-CN" altLang="en-US" sz="2800" dirty="0">
                <a:latin typeface="华文新魏" panose="02010800040101010101" pitchFamily="2" charset="-122"/>
                <a:ea typeface="华文新魏" panose="02010800040101010101" pitchFamily="2" charset="-122"/>
              </a:rPr>
              <a:t>基于半连接算法的查询优化处理</a:t>
            </a:r>
          </a:p>
          <a:p>
            <a:pPr lvl="0" eaLnBrk="1" hangingPunct="1">
              <a:lnSpc>
                <a:spcPct val="120000"/>
              </a:lnSpc>
              <a:spcBef>
                <a:spcPct val="30000"/>
              </a:spcBef>
              <a:buClr>
                <a:schemeClr val="hlink"/>
              </a:buClr>
              <a:buSzPct val="125000"/>
              <a:buChar char="•"/>
            </a:pPr>
            <a:r>
              <a:rPr lang="zh-CN" altLang="en-US" sz="2800" dirty="0">
                <a:latin typeface="华文新魏" panose="02010800040101010101" pitchFamily="2" charset="-122"/>
                <a:ea typeface="华文新魏" panose="02010800040101010101" pitchFamily="2" charset="-122"/>
              </a:rPr>
              <a:t>基于直接连接算法的查询优化处理</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3"/>
          <p:cNvGrpSpPr/>
          <p:nvPr/>
        </p:nvGrpSpPr>
        <p:grpSpPr>
          <a:xfrm>
            <a:off x="179388" y="188913"/>
            <a:ext cx="5761037" cy="960437"/>
            <a:chOff x="113" y="119"/>
            <a:chExt cx="3629" cy="605"/>
          </a:xfrm>
        </p:grpSpPr>
        <p:sp>
          <p:nvSpPr>
            <p:cNvPr id="16524" name="Text Box 4"/>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1.3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分布式查询策略的重要性</a:t>
              </a:r>
            </a:p>
          </p:txBody>
        </p:sp>
        <p:sp>
          <p:nvSpPr>
            <p:cNvPr id="16525" name="Line 5"/>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16526" name="Text Box 6"/>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分布式查询优化概述</a:t>
              </a:r>
            </a:p>
          </p:txBody>
        </p:sp>
        <p:sp>
          <p:nvSpPr>
            <p:cNvPr id="16527" name="Line 7"/>
            <p:cNvSpPr/>
            <p:nvPr/>
          </p:nvSpPr>
          <p:spPr>
            <a:xfrm>
              <a:off x="158" y="391"/>
              <a:ext cx="2631" cy="0"/>
            </a:xfrm>
            <a:prstGeom prst="line">
              <a:avLst/>
            </a:prstGeom>
            <a:ln w="19050" cap="flat" cmpd="sng">
              <a:solidFill>
                <a:srgbClr val="FF9900"/>
              </a:solidFill>
              <a:prstDash val="solid"/>
              <a:headEnd type="none" w="med" len="med"/>
              <a:tailEnd type="none" w="med" len="med"/>
            </a:ln>
          </p:spPr>
        </p:sp>
      </p:grpSp>
      <p:sp>
        <p:nvSpPr>
          <p:cNvPr id="16395" name="Rectangle 10"/>
          <p:cNvSpPr/>
          <p:nvPr/>
        </p:nvSpPr>
        <p:spPr>
          <a:xfrm>
            <a:off x="393700" y="1247775"/>
            <a:ext cx="714375" cy="427038"/>
          </a:xfrm>
          <a:prstGeom prst="rect">
            <a:avLst/>
          </a:prstGeom>
          <a:noFill/>
          <a:ln w="9525">
            <a:noFill/>
          </a:ln>
        </p:spPr>
        <p:txBody>
          <a:bodyPr wrap="none" lIns="0" tIns="0" rIns="0" bIns="0">
            <a:spAutoFit/>
          </a:bodyPr>
          <a:lstStyle/>
          <a:p>
            <a:pPr lvl="0" eaLnBrk="1" hangingPunct="1"/>
            <a:r>
              <a:rPr lang="zh-CN" altLang="en-US" sz="2800" dirty="0">
                <a:latin typeface="宋体" panose="02010600030101010101" pitchFamily="2" charset="-122"/>
                <a:ea typeface="宋体" panose="02010600030101010101" pitchFamily="2" charset="-122"/>
              </a:rPr>
              <a:t>策略</a:t>
            </a:r>
            <a:endParaRPr lang="zh-CN" altLang="en-US" sz="2800" dirty="0">
              <a:latin typeface="Times New Roman" panose="02020603050405020304" pitchFamily="18" charset="0"/>
              <a:ea typeface="宋体" panose="02010600030101010101" pitchFamily="2" charset="-122"/>
            </a:endParaRPr>
          </a:p>
        </p:txBody>
      </p:sp>
      <p:sp>
        <p:nvSpPr>
          <p:cNvPr id="16396" name="Rectangle 11"/>
          <p:cNvSpPr/>
          <p:nvPr/>
        </p:nvSpPr>
        <p:spPr>
          <a:xfrm>
            <a:off x="1155700" y="1247775"/>
            <a:ext cx="177800" cy="427038"/>
          </a:xfrm>
          <a:prstGeom prst="rect">
            <a:avLst/>
          </a:prstGeom>
          <a:noFill/>
          <a:ln w="9525">
            <a:noFill/>
          </a:ln>
        </p:spPr>
        <p:txBody>
          <a:bodyPr wrap="none" lIns="0" tIns="0" rIns="0" bIns="0">
            <a:spAutoFit/>
          </a:bodyPr>
          <a:lstStyle/>
          <a:p>
            <a:pPr lvl="0" eaLnBrk="1" hangingPunct="1"/>
            <a:r>
              <a:rPr lang="en-US" altLang="zh-CN" sz="2800" b="0">
                <a:latin typeface="宋体" panose="02010600030101010101" pitchFamily="2" charset="-122"/>
                <a:ea typeface="宋体" panose="02010600030101010101" pitchFamily="2" charset="-122"/>
              </a:rPr>
              <a:t>1</a:t>
            </a:r>
            <a:endParaRPr lang="en-US" altLang="zh-CN" sz="2800" b="0">
              <a:latin typeface="Times New Roman" panose="02020603050405020304" pitchFamily="18" charset="0"/>
              <a:ea typeface="宋体" panose="02010600030101010101" pitchFamily="2" charset="-122"/>
            </a:endParaRPr>
          </a:p>
        </p:txBody>
      </p:sp>
      <p:sp>
        <p:nvSpPr>
          <p:cNvPr id="16397" name="Rectangle 12"/>
          <p:cNvSpPr/>
          <p:nvPr/>
        </p:nvSpPr>
        <p:spPr>
          <a:xfrm>
            <a:off x="1282700" y="1247775"/>
            <a:ext cx="177800" cy="427038"/>
          </a:xfrm>
          <a:prstGeom prst="rect">
            <a:avLst/>
          </a:prstGeom>
          <a:noFill/>
          <a:ln w="9525">
            <a:noFill/>
          </a:ln>
        </p:spPr>
        <p:txBody>
          <a:bodyPr wrap="none" lIns="0" tIns="0" rIns="0" bIns="0">
            <a:spAutoFit/>
          </a:bodyPr>
          <a:lstStyle/>
          <a:p>
            <a:pPr lvl="0" eaLnBrk="1" hangingPunct="1"/>
            <a:r>
              <a:rPr lang="en-US" altLang="zh-CN" sz="2800" b="0">
                <a:latin typeface="宋体" panose="02010600030101010101" pitchFamily="2" charset="-122"/>
                <a:ea typeface="宋体" panose="02010600030101010101" pitchFamily="2" charset="-122"/>
              </a:rPr>
              <a:t>:</a:t>
            </a:r>
            <a:endParaRPr lang="en-US" altLang="zh-CN" sz="2800" b="0">
              <a:latin typeface="Times New Roman" panose="02020603050405020304" pitchFamily="18" charset="0"/>
              <a:ea typeface="宋体" panose="02010600030101010101" pitchFamily="2" charset="-122"/>
            </a:endParaRPr>
          </a:p>
        </p:txBody>
      </p:sp>
      <p:sp>
        <p:nvSpPr>
          <p:cNvPr id="16398" name="Rectangle 13"/>
          <p:cNvSpPr/>
          <p:nvPr/>
        </p:nvSpPr>
        <p:spPr>
          <a:xfrm>
            <a:off x="762000" y="1779588"/>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399" name="Rectangle 14"/>
          <p:cNvSpPr/>
          <p:nvPr/>
        </p:nvSpPr>
        <p:spPr>
          <a:xfrm>
            <a:off x="869950" y="1779588"/>
            <a:ext cx="7620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    </a:t>
            </a:r>
            <a:endParaRPr lang="en-US" altLang="zh-CN" sz="2400" b="0">
              <a:latin typeface="Times New Roman" panose="02020603050405020304" pitchFamily="18" charset="0"/>
              <a:ea typeface="宋体" panose="02010600030101010101" pitchFamily="2" charset="-122"/>
            </a:endParaRPr>
          </a:p>
        </p:txBody>
      </p:sp>
      <p:sp>
        <p:nvSpPr>
          <p:cNvPr id="16400" name="Rectangle 15"/>
          <p:cNvSpPr/>
          <p:nvPr/>
        </p:nvSpPr>
        <p:spPr>
          <a:xfrm>
            <a:off x="1401763" y="1779588"/>
            <a:ext cx="3048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传</a:t>
            </a:r>
            <a:endParaRPr lang="zh-CN" altLang="en-US" sz="2400" b="0" dirty="0">
              <a:latin typeface="Times New Roman" panose="02020603050405020304" pitchFamily="18" charset="0"/>
              <a:ea typeface="宋体" panose="02010600030101010101" pitchFamily="2" charset="-122"/>
            </a:endParaRPr>
          </a:p>
        </p:txBody>
      </p:sp>
      <p:sp>
        <p:nvSpPr>
          <p:cNvPr id="16401" name="Rectangle 16"/>
          <p:cNvSpPr/>
          <p:nvPr/>
        </p:nvSpPr>
        <p:spPr>
          <a:xfrm>
            <a:off x="1762125" y="1779588"/>
            <a:ext cx="1676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C     B    </a:t>
            </a:r>
            <a:endParaRPr lang="en-US" altLang="zh-CN" sz="2400" b="0">
              <a:latin typeface="Times New Roman" panose="02020603050405020304" pitchFamily="18" charset="0"/>
              <a:ea typeface="宋体" panose="02010600030101010101" pitchFamily="2" charset="-122"/>
            </a:endParaRPr>
          </a:p>
        </p:txBody>
      </p:sp>
      <p:sp>
        <p:nvSpPr>
          <p:cNvPr id="16402" name="Rectangle 17"/>
          <p:cNvSpPr/>
          <p:nvPr/>
        </p:nvSpPr>
        <p:spPr>
          <a:xfrm>
            <a:off x="2947988" y="1779588"/>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03" name="Rectangle 18"/>
          <p:cNvSpPr/>
          <p:nvPr/>
        </p:nvSpPr>
        <p:spPr>
          <a:xfrm>
            <a:off x="3162300" y="1779588"/>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04" name="Rectangle 19"/>
          <p:cNvSpPr/>
          <p:nvPr/>
        </p:nvSpPr>
        <p:spPr>
          <a:xfrm>
            <a:off x="3267075" y="1779588"/>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05" name="Rectangle 20"/>
          <p:cNvSpPr/>
          <p:nvPr/>
        </p:nvSpPr>
        <p:spPr>
          <a:xfrm>
            <a:off x="3262313" y="1779588"/>
            <a:ext cx="9144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把关系</a:t>
            </a:r>
            <a:endParaRPr lang="zh-CN" altLang="en-US" sz="2400" b="0" dirty="0">
              <a:latin typeface="Times New Roman" panose="02020603050405020304" pitchFamily="18" charset="0"/>
              <a:ea typeface="宋体" panose="02010600030101010101" pitchFamily="2" charset="-122"/>
            </a:endParaRPr>
          </a:p>
        </p:txBody>
      </p:sp>
      <p:sp>
        <p:nvSpPr>
          <p:cNvPr id="16406" name="Rectangle 21"/>
          <p:cNvSpPr/>
          <p:nvPr/>
        </p:nvSpPr>
        <p:spPr>
          <a:xfrm>
            <a:off x="4010025" y="1779588"/>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C </a:t>
            </a:r>
            <a:endParaRPr lang="en-US" altLang="zh-CN" sz="2400" b="0">
              <a:latin typeface="Times New Roman" panose="02020603050405020304" pitchFamily="18" charset="0"/>
              <a:ea typeface="宋体" panose="02010600030101010101" pitchFamily="2" charset="-122"/>
            </a:endParaRPr>
          </a:p>
        </p:txBody>
      </p:sp>
      <p:sp>
        <p:nvSpPr>
          <p:cNvPr id="16407" name="Rectangle 22"/>
          <p:cNvSpPr/>
          <p:nvPr/>
        </p:nvSpPr>
        <p:spPr>
          <a:xfrm>
            <a:off x="4330700" y="1779588"/>
            <a:ext cx="9144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传输到</a:t>
            </a:r>
            <a:endParaRPr lang="zh-CN" altLang="en-US" sz="2400" b="0" dirty="0">
              <a:latin typeface="Times New Roman" panose="02020603050405020304" pitchFamily="18" charset="0"/>
              <a:ea typeface="宋体" panose="02010600030101010101" pitchFamily="2" charset="-122"/>
            </a:endParaRPr>
          </a:p>
        </p:txBody>
      </p:sp>
      <p:sp>
        <p:nvSpPr>
          <p:cNvPr id="16408" name="Rectangle 23"/>
          <p:cNvSpPr/>
          <p:nvPr/>
        </p:nvSpPr>
        <p:spPr>
          <a:xfrm>
            <a:off x="5089525" y="1779588"/>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 </a:t>
            </a:r>
            <a:endParaRPr lang="en-US" altLang="zh-CN" sz="2400" b="0">
              <a:latin typeface="Times New Roman" panose="02020603050405020304" pitchFamily="18" charset="0"/>
              <a:ea typeface="宋体" panose="02010600030101010101" pitchFamily="2" charset="-122"/>
            </a:endParaRPr>
          </a:p>
        </p:txBody>
      </p:sp>
      <p:sp>
        <p:nvSpPr>
          <p:cNvPr id="16409" name="Rectangle 24"/>
          <p:cNvSpPr/>
          <p:nvPr/>
        </p:nvSpPr>
        <p:spPr>
          <a:xfrm>
            <a:off x="5365750" y="1779588"/>
            <a:ext cx="3048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地</a:t>
            </a:r>
            <a:endParaRPr lang="zh-CN" altLang="en-US" sz="2400" b="0" dirty="0">
              <a:latin typeface="Times New Roman" panose="02020603050405020304" pitchFamily="18" charset="0"/>
              <a:ea typeface="宋体" panose="02010600030101010101" pitchFamily="2" charset="-122"/>
            </a:endParaRPr>
          </a:p>
        </p:txBody>
      </p:sp>
      <p:sp>
        <p:nvSpPr>
          <p:cNvPr id="16410" name="Rectangle 25"/>
          <p:cNvSpPr/>
          <p:nvPr/>
        </p:nvSpPr>
        <p:spPr>
          <a:xfrm>
            <a:off x="5715000" y="1779588"/>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在</a:t>
            </a:r>
            <a:endParaRPr lang="zh-CN" altLang="en-US" sz="2400" b="0" dirty="0">
              <a:latin typeface="Times New Roman" panose="02020603050405020304" pitchFamily="18" charset="0"/>
              <a:ea typeface="宋体" panose="02010600030101010101" pitchFamily="2" charset="-122"/>
            </a:endParaRPr>
          </a:p>
        </p:txBody>
      </p:sp>
      <p:sp>
        <p:nvSpPr>
          <p:cNvPr id="16411" name="Rectangle 26"/>
          <p:cNvSpPr/>
          <p:nvPr/>
        </p:nvSpPr>
        <p:spPr>
          <a:xfrm>
            <a:off x="6002338" y="1779588"/>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 </a:t>
            </a:r>
            <a:endParaRPr lang="en-US" altLang="zh-CN" sz="2400" b="0">
              <a:latin typeface="Times New Roman" panose="02020603050405020304" pitchFamily="18" charset="0"/>
              <a:ea typeface="宋体" panose="02010600030101010101" pitchFamily="2" charset="-122"/>
            </a:endParaRPr>
          </a:p>
        </p:txBody>
      </p:sp>
      <p:sp>
        <p:nvSpPr>
          <p:cNvPr id="16412" name="Rectangle 27"/>
          <p:cNvSpPr/>
          <p:nvPr/>
        </p:nvSpPr>
        <p:spPr>
          <a:xfrm>
            <a:off x="6307138" y="1779588"/>
            <a:ext cx="15240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地处理查询</a:t>
            </a:r>
            <a:endParaRPr lang="zh-CN" altLang="en-US" sz="2400" b="0" dirty="0">
              <a:latin typeface="Times New Roman" panose="02020603050405020304" pitchFamily="18" charset="0"/>
              <a:ea typeface="宋体" panose="02010600030101010101" pitchFamily="2" charset="-122"/>
            </a:endParaRPr>
          </a:p>
        </p:txBody>
      </p:sp>
      <p:sp>
        <p:nvSpPr>
          <p:cNvPr id="16413" name="Rectangle 28"/>
          <p:cNvSpPr/>
          <p:nvPr/>
        </p:nvSpPr>
        <p:spPr>
          <a:xfrm>
            <a:off x="444500" y="2139950"/>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14" name="Rectangle 29"/>
          <p:cNvSpPr/>
          <p:nvPr/>
        </p:nvSpPr>
        <p:spPr>
          <a:xfrm>
            <a:off x="765175" y="2139950"/>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15" name="Rectangle 30"/>
          <p:cNvSpPr/>
          <p:nvPr/>
        </p:nvSpPr>
        <p:spPr>
          <a:xfrm>
            <a:off x="979488" y="2139950"/>
            <a:ext cx="1828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16" name="Rectangle 31"/>
          <p:cNvSpPr/>
          <p:nvPr/>
        </p:nvSpPr>
        <p:spPr>
          <a:xfrm>
            <a:off x="2652713" y="2139950"/>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17" name="Rectangle 32"/>
          <p:cNvSpPr/>
          <p:nvPr/>
        </p:nvSpPr>
        <p:spPr>
          <a:xfrm>
            <a:off x="2468563" y="2139950"/>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18" name="Rectangle 33"/>
          <p:cNvSpPr/>
          <p:nvPr/>
        </p:nvSpPr>
        <p:spPr>
          <a:xfrm>
            <a:off x="2574925" y="2139950"/>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19" name="Rectangle 34"/>
          <p:cNvSpPr/>
          <p:nvPr/>
        </p:nvSpPr>
        <p:spPr>
          <a:xfrm>
            <a:off x="2787650" y="2139950"/>
            <a:ext cx="7620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20" name="Rectangle 35"/>
          <p:cNvSpPr/>
          <p:nvPr/>
        </p:nvSpPr>
        <p:spPr>
          <a:xfrm>
            <a:off x="3321050" y="2139950"/>
            <a:ext cx="3860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T1 = 1 + (10</a:t>
            </a:r>
            <a:r>
              <a:rPr lang="en-US" altLang="zh-CN" sz="2400" b="0" baseline="30000">
                <a:latin typeface="宋体" panose="02010600030101010101" pitchFamily="2" charset="-122"/>
                <a:ea typeface="宋体" panose="02010600030101010101" pitchFamily="2" charset="-122"/>
              </a:rPr>
              <a:t>5</a:t>
            </a:r>
            <a:r>
              <a:rPr lang="en-US" altLang="zh-CN" sz="2400" b="0">
                <a:latin typeface="宋体" panose="02010600030101010101" pitchFamily="2" charset="-122"/>
                <a:ea typeface="宋体" panose="02010600030101010101" pitchFamily="2" charset="-122"/>
              </a:rPr>
              <a:t> * 100 / 10</a:t>
            </a:r>
            <a:r>
              <a:rPr lang="en-US" altLang="zh-CN" sz="2400" b="0" baseline="30000">
                <a:latin typeface="宋体" panose="02010600030101010101" pitchFamily="2" charset="-122"/>
                <a:ea typeface="宋体" panose="02010600030101010101" pitchFamily="2" charset="-122"/>
              </a:rPr>
              <a:t>4</a:t>
            </a:r>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21" name="Rectangle 36"/>
          <p:cNvSpPr/>
          <p:nvPr/>
        </p:nvSpPr>
        <p:spPr>
          <a:xfrm>
            <a:off x="292100" y="2500313"/>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S</a:t>
            </a:r>
            <a:endParaRPr lang="en-US" altLang="zh-CN" sz="2400" b="0">
              <a:latin typeface="Times New Roman" panose="02020603050405020304" pitchFamily="18" charset="0"/>
              <a:ea typeface="宋体" panose="02010600030101010101" pitchFamily="2" charset="-122"/>
            </a:endParaRPr>
          </a:p>
        </p:txBody>
      </p:sp>
      <p:sp>
        <p:nvSpPr>
          <p:cNvPr id="16422" name="Rectangle 37"/>
          <p:cNvSpPr/>
          <p:nvPr/>
        </p:nvSpPr>
        <p:spPr>
          <a:xfrm>
            <a:off x="657225" y="2500313"/>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23" name="Rectangle 38"/>
          <p:cNvSpPr/>
          <p:nvPr/>
        </p:nvSpPr>
        <p:spPr>
          <a:xfrm>
            <a:off x="765175" y="2500313"/>
            <a:ext cx="7620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SC   </a:t>
            </a:r>
            <a:endParaRPr lang="en-US" altLang="zh-CN" sz="2400" b="0">
              <a:latin typeface="Times New Roman" panose="02020603050405020304" pitchFamily="18" charset="0"/>
              <a:ea typeface="宋体" panose="02010600030101010101" pitchFamily="2" charset="-122"/>
            </a:endParaRPr>
          </a:p>
        </p:txBody>
      </p:sp>
      <p:sp>
        <p:nvSpPr>
          <p:cNvPr id="16424" name="Rectangle 39"/>
          <p:cNvSpPr/>
          <p:nvPr/>
        </p:nvSpPr>
        <p:spPr>
          <a:xfrm>
            <a:off x="1206500" y="2500313"/>
            <a:ext cx="7620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r>
              <a:rPr lang="zh-CN" altLang="en-US" sz="2400" b="0" dirty="0">
                <a:latin typeface="宋体" panose="02010600030101010101" pitchFamily="2" charset="-122"/>
                <a:ea typeface="宋体" panose="02010600030101010101" pitchFamily="2" charset="-122"/>
              </a:rPr>
              <a:t>通信</a:t>
            </a:r>
            <a:endParaRPr lang="zh-CN" altLang="en-US" sz="2400" b="0" dirty="0">
              <a:latin typeface="Times New Roman" panose="02020603050405020304" pitchFamily="18" charset="0"/>
              <a:ea typeface="宋体" panose="02010600030101010101" pitchFamily="2" charset="-122"/>
            </a:endParaRPr>
          </a:p>
        </p:txBody>
      </p:sp>
      <p:sp>
        <p:nvSpPr>
          <p:cNvPr id="16425" name="Rectangle 40"/>
          <p:cNvSpPr/>
          <p:nvPr/>
        </p:nvSpPr>
        <p:spPr>
          <a:xfrm>
            <a:off x="1966913" y="2500313"/>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1</a:t>
            </a:r>
            <a:endParaRPr lang="en-US" altLang="zh-CN" sz="2400" b="0">
              <a:latin typeface="Times New Roman" panose="02020603050405020304" pitchFamily="18" charset="0"/>
              <a:ea typeface="宋体" panose="02010600030101010101" pitchFamily="2" charset="-122"/>
            </a:endParaRPr>
          </a:p>
        </p:txBody>
      </p:sp>
      <p:sp>
        <p:nvSpPr>
          <p:cNvPr id="16426" name="Rectangle 41"/>
          <p:cNvSpPr/>
          <p:nvPr/>
        </p:nvSpPr>
        <p:spPr>
          <a:xfrm>
            <a:off x="2119313" y="2500313"/>
            <a:ext cx="3048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次</a:t>
            </a:r>
            <a:endParaRPr lang="zh-CN" altLang="en-US" sz="2400" b="0" dirty="0">
              <a:latin typeface="Times New Roman" panose="02020603050405020304" pitchFamily="18" charset="0"/>
              <a:ea typeface="宋体" panose="02010600030101010101" pitchFamily="2" charset="-122"/>
            </a:endParaRPr>
          </a:p>
        </p:txBody>
      </p:sp>
      <p:sp>
        <p:nvSpPr>
          <p:cNvPr id="16427" name="Rectangle 42"/>
          <p:cNvSpPr/>
          <p:nvPr/>
        </p:nvSpPr>
        <p:spPr>
          <a:xfrm>
            <a:off x="2149475" y="2500313"/>
            <a:ext cx="22860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C          </a:t>
            </a:r>
            <a:endParaRPr lang="en-US" altLang="zh-CN" sz="2400" b="0">
              <a:latin typeface="Times New Roman" panose="02020603050405020304" pitchFamily="18" charset="0"/>
              <a:ea typeface="宋体" panose="02010600030101010101" pitchFamily="2" charset="-122"/>
            </a:endParaRPr>
          </a:p>
        </p:txBody>
      </p:sp>
      <p:sp>
        <p:nvSpPr>
          <p:cNvPr id="16428" name="Rectangle 43"/>
          <p:cNvSpPr/>
          <p:nvPr/>
        </p:nvSpPr>
        <p:spPr>
          <a:xfrm>
            <a:off x="3640138" y="2500313"/>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29" name="Rectangle 44"/>
          <p:cNvSpPr/>
          <p:nvPr/>
        </p:nvSpPr>
        <p:spPr>
          <a:xfrm>
            <a:off x="3852863" y="2500313"/>
            <a:ext cx="711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10</a:t>
            </a:r>
            <a:r>
              <a:rPr lang="en-US" altLang="zh-CN" sz="2400" b="0" baseline="30000">
                <a:latin typeface="宋体" panose="02010600030101010101" pitchFamily="2" charset="-122"/>
                <a:ea typeface="宋体" panose="02010600030101010101" pitchFamily="2" charset="-122"/>
              </a:rPr>
              <a:t>3</a:t>
            </a:r>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30" name="Rectangle 45"/>
          <p:cNvSpPr/>
          <p:nvPr/>
        </p:nvSpPr>
        <p:spPr>
          <a:xfrm>
            <a:off x="4784725" y="2500313"/>
            <a:ext cx="3048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秒</a:t>
            </a:r>
            <a:endParaRPr lang="zh-CN" altLang="en-US" sz="2400" b="0" dirty="0">
              <a:latin typeface="Times New Roman" panose="02020603050405020304" pitchFamily="18" charset="0"/>
              <a:ea typeface="宋体" panose="02010600030101010101" pitchFamily="2" charset="-122"/>
            </a:endParaRPr>
          </a:p>
        </p:txBody>
      </p:sp>
      <p:sp>
        <p:nvSpPr>
          <p:cNvPr id="16431" name="Rectangle 46"/>
          <p:cNvSpPr/>
          <p:nvPr/>
        </p:nvSpPr>
        <p:spPr>
          <a:xfrm>
            <a:off x="4810125" y="2500313"/>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32" name="Rectangle 47"/>
          <p:cNvSpPr/>
          <p:nvPr/>
        </p:nvSpPr>
        <p:spPr>
          <a:xfrm>
            <a:off x="5165725" y="2500313"/>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33" name="Rectangle 48"/>
          <p:cNvSpPr/>
          <p:nvPr/>
        </p:nvSpPr>
        <p:spPr>
          <a:xfrm>
            <a:off x="5394325" y="2500313"/>
            <a:ext cx="914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16.7 </a:t>
            </a:r>
            <a:endParaRPr lang="en-US" altLang="zh-CN" sz="2400" b="0">
              <a:latin typeface="Times New Roman" panose="02020603050405020304" pitchFamily="18" charset="0"/>
              <a:ea typeface="宋体" panose="02010600030101010101" pitchFamily="2" charset="-122"/>
            </a:endParaRPr>
          </a:p>
        </p:txBody>
      </p:sp>
      <p:sp>
        <p:nvSpPr>
          <p:cNvPr id="16434" name="Rectangle 49"/>
          <p:cNvSpPr/>
          <p:nvPr/>
        </p:nvSpPr>
        <p:spPr>
          <a:xfrm>
            <a:off x="6154738" y="2500313"/>
            <a:ext cx="6096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分钟</a:t>
            </a:r>
            <a:endParaRPr lang="zh-CN" altLang="en-US" sz="2400" b="0" dirty="0">
              <a:latin typeface="Times New Roman" panose="02020603050405020304" pitchFamily="18" charset="0"/>
              <a:ea typeface="宋体" panose="02010600030101010101" pitchFamily="2" charset="-122"/>
            </a:endParaRPr>
          </a:p>
        </p:txBody>
      </p:sp>
      <p:sp>
        <p:nvSpPr>
          <p:cNvPr id="16435" name="Rectangle 50"/>
          <p:cNvSpPr/>
          <p:nvPr/>
        </p:nvSpPr>
        <p:spPr>
          <a:xfrm>
            <a:off x="762000" y="3575050"/>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36" name="Rectangle 51"/>
          <p:cNvSpPr/>
          <p:nvPr/>
        </p:nvSpPr>
        <p:spPr>
          <a:xfrm>
            <a:off x="869950" y="3575050"/>
            <a:ext cx="7620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    </a:t>
            </a:r>
            <a:endParaRPr lang="en-US" altLang="zh-CN" sz="2400" b="0">
              <a:latin typeface="Times New Roman" panose="02020603050405020304" pitchFamily="18" charset="0"/>
              <a:ea typeface="宋体" panose="02010600030101010101" pitchFamily="2" charset="-122"/>
            </a:endParaRPr>
          </a:p>
        </p:txBody>
      </p:sp>
      <p:sp>
        <p:nvSpPr>
          <p:cNvPr id="16437" name="Rectangle 52"/>
          <p:cNvSpPr/>
          <p:nvPr/>
        </p:nvSpPr>
        <p:spPr>
          <a:xfrm>
            <a:off x="1282700" y="3575050"/>
            <a:ext cx="3048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传</a:t>
            </a:r>
            <a:endParaRPr lang="zh-CN" altLang="en-US" sz="2400" b="0" dirty="0">
              <a:latin typeface="Times New Roman" panose="02020603050405020304" pitchFamily="18" charset="0"/>
              <a:ea typeface="宋体" panose="02010600030101010101" pitchFamily="2" charset="-122"/>
            </a:endParaRPr>
          </a:p>
        </p:txBody>
      </p:sp>
      <p:sp>
        <p:nvSpPr>
          <p:cNvPr id="16438" name="Rectangle 53"/>
          <p:cNvSpPr/>
          <p:nvPr/>
        </p:nvSpPr>
        <p:spPr>
          <a:xfrm>
            <a:off x="1585913" y="3575050"/>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S</a:t>
            </a:r>
            <a:endParaRPr lang="en-US" altLang="zh-CN" sz="2400" b="0">
              <a:latin typeface="Times New Roman" panose="02020603050405020304" pitchFamily="18" charset="0"/>
              <a:ea typeface="宋体" panose="02010600030101010101" pitchFamily="2" charset="-122"/>
            </a:endParaRPr>
          </a:p>
        </p:txBody>
      </p:sp>
      <p:sp>
        <p:nvSpPr>
          <p:cNvPr id="16439" name="Rectangle 54"/>
          <p:cNvSpPr/>
          <p:nvPr/>
        </p:nvSpPr>
        <p:spPr>
          <a:xfrm>
            <a:off x="1774825" y="3575050"/>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,S</a:t>
            </a:r>
            <a:endParaRPr lang="en-US" altLang="zh-CN" sz="2400" b="0">
              <a:latin typeface="Times New Roman" panose="02020603050405020304" pitchFamily="18" charset="0"/>
              <a:ea typeface="宋体" panose="02010600030101010101" pitchFamily="2" charset="-122"/>
            </a:endParaRPr>
          </a:p>
        </p:txBody>
      </p:sp>
      <p:sp>
        <p:nvSpPr>
          <p:cNvPr id="16440" name="Rectangle 55"/>
          <p:cNvSpPr/>
          <p:nvPr/>
        </p:nvSpPr>
        <p:spPr>
          <a:xfrm>
            <a:off x="2119313" y="3575050"/>
            <a:ext cx="15240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C   B     </a:t>
            </a:r>
            <a:endParaRPr lang="en-US" altLang="zh-CN" sz="2400" b="0">
              <a:latin typeface="Times New Roman" panose="02020603050405020304" pitchFamily="18" charset="0"/>
              <a:ea typeface="宋体" panose="02010600030101010101" pitchFamily="2" charset="-122"/>
            </a:endParaRPr>
          </a:p>
        </p:txBody>
      </p:sp>
      <p:sp>
        <p:nvSpPr>
          <p:cNvPr id="16441" name="Rectangle 56"/>
          <p:cNvSpPr/>
          <p:nvPr/>
        </p:nvSpPr>
        <p:spPr>
          <a:xfrm>
            <a:off x="3162300" y="3575050"/>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42" name="Rectangle 57"/>
          <p:cNvSpPr/>
          <p:nvPr/>
        </p:nvSpPr>
        <p:spPr>
          <a:xfrm>
            <a:off x="3109913" y="3575050"/>
            <a:ext cx="9144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把关系</a:t>
            </a:r>
            <a:endParaRPr lang="zh-CN" altLang="en-US" sz="2400" b="0" dirty="0">
              <a:latin typeface="Times New Roman" panose="02020603050405020304" pitchFamily="18" charset="0"/>
              <a:ea typeface="宋体" panose="02010600030101010101" pitchFamily="2" charset="-122"/>
            </a:endParaRPr>
          </a:p>
        </p:txBody>
      </p:sp>
      <p:sp>
        <p:nvSpPr>
          <p:cNvPr id="16443" name="Rectangle 58"/>
          <p:cNvSpPr/>
          <p:nvPr/>
        </p:nvSpPr>
        <p:spPr>
          <a:xfrm>
            <a:off x="3905250" y="3575050"/>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S </a:t>
            </a:r>
            <a:endParaRPr lang="en-US" altLang="zh-CN" sz="2400" b="0">
              <a:latin typeface="Times New Roman" panose="02020603050405020304" pitchFamily="18" charset="0"/>
              <a:ea typeface="宋体" panose="02010600030101010101" pitchFamily="2" charset="-122"/>
            </a:endParaRPr>
          </a:p>
        </p:txBody>
      </p:sp>
      <p:sp>
        <p:nvSpPr>
          <p:cNvPr id="16444" name="Rectangle 59"/>
          <p:cNvSpPr/>
          <p:nvPr/>
        </p:nvSpPr>
        <p:spPr>
          <a:xfrm>
            <a:off x="4225925" y="3575050"/>
            <a:ext cx="3048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和</a:t>
            </a:r>
            <a:endParaRPr lang="zh-CN" altLang="en-US" sz="2400" b="0" dirty="0">
              <a:latin typeface="Times New Roman" panose="02020603050405020304" pitchFamily="18" charset="0"/>
              <a:ea typeface="宋体" panose="02010600030101010101" pitchFamily="2" charset="-122"/>
            </a:endParaRPr>
          </a:p>
        </p:txBody>
      </p:sp>
      <p:sp>
        <p:nvSpPr>
          <p:cNvPr id="16445" name="Rectangle 60"/>
          <p:cNvSpPr/>
          <p:nvPr/>
        </p:nvSpPr>
        <p:spPr>
          <a:xfrm>
            <a:off x="4491038" y="3575050"/>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SC </a:t>
            </a:r>
            <a:endParaRPr lang="en-US" altLang="zh-CN" sz="2400" b="0">
              <a:latin typeface="Times New Roman" panose="02020603050405020304" pitchFamily="18" charset="0"/>
              <a:ea typeface="宋体" panose="02010600030101010101" pitchFamily="2" charset="-122"/>
            </a:endParaRPr>
          </a:p>
        </p:txBody>
      </p:sp>
      <p:sp>
        <p:nvSpPr>
          <p:cNvPr id="16446" name="Rectangle 61"/>
          <p:cNvSpPr/>
          <p:nvPr/>
        </p:nvSpPr>
        <p:spPr>
          <a:xfrm>
            <a:off x="4810125" y="3575050"/>
            <a:ext cx="9144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传输到</a:t>
            </a:r>
            <a:endParaRPr lang="zh-CN" altLang="en-US" sz="2400" b="0" dirty="0">
              <a:latin typeface="Times New Roman" panose="02020603050405020304" pitchFamily="18" charset="0"/>
              <a:ea typeface="宋体" panose="02010600030101010101" pitchFamily="2" charset="-122"/>
            </a:endParaRPr>
          </a:p>
        </p:txBody>
      </p:sp>
      <p:sp>
        <p:nvSpPr>
          <p:cNvPr id="16447" name="Rectangle 62"/>
          <p:cNvSpPr/>
          <p:nvPr/>
        </p:nvSpPr>
        <p:spPr>
          <a:xfrm>
            <a:off x="5622925" y="3575050"/>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B </a:t>
            </a:r>
            <a:endParaRPr lang="en-US" altLang="zh-CN" sz="2400" b="0">
              <a:latin typeface="Times New Roman" panose="02020603050405020304" pitchFamily="18" charset="0"/>
              <a:ea typeface="宋体" panose="02010600030101010101" pitchFamily="2" charset="-122"/>
            </a:endParaRPr>
          </a:p>
        </p:txBody>
      </p:sp>
      <p:sp>
        <p:nvSpPr>
          <p:cNvPr id="16448" name="Rectangle 63"/>
          <p:cNvSpPr/>
          <p:nvPr/>
        </p:nvSpPr>
        <p:spPr>
          <a:xfrm>
            <a:off x="5926138" y="3575050"/>
            <a:ext cx="3048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地</a:t>
            </a:r>
            <a:endParaRPr lang="zh-CN" altLang="en-US" sz="2400" b="0" dirty="0">
              <a:latin typeface="Times New Roman" panose="02020603050405020304" pitchFamily="18" charset="0"/>
              <a:ea typeface="宋体" panose="02010600030101010101" pitchFamily="2" charset="-122"/>
            </a:endParaRPr>
          </a:p>
        </p:txBody>
      </p:sp>
      <p:sp>
        <p:nvSpPr>
          <p:cNvPr id="16449" name="Rectangle 64"/>
          <p:cNvSpPr/>
          <p:nvPr/>
        </p:nvSpPr>
        <p:spPr>
          <a:xfrm>
            <a:off x="6307138" y="3575050"/>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50" name="Rectangle 65"/>
          <p:cNvSpPr/>
          <p:nvPr/>
        </p:nvSpPr>
        <p:spPr>
          <a:xfrm>
            <a:off x="6386513" y="3575050"/>
            <a:ext cx="3048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在</a:t>
            </a:r>
            <a:endParaRPr lang="zh-CN" altLang="en-US" sz="2400" b="0" dirty="0">
              <a:latin typeface="Times New Roman" panose="02020603050405020304" pitchFamily="18" charset="0"/>
              <a:ea typeface="宋体" panose="02010600030101010101" pitchFamily="2" charset="-122"/>
            </a:endParaRPr>
          </a:p>
        </p:txBody>
      </p:sp>
      <p:sp>
        <p:nvSpPr>
          <p:cNvPr id="16451" name="Rectangle 66"/>
          <p:cNvSpPr/>
          <p:nvPr/>
        </p:nvSpPr>
        <p:spPr>
          <a:xfrm>
            <a:off x="6600825" y="3575050"/>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B </a:t>
            </a:r>
            <a:endParaRPr lang="en-US" altLang="zh-CN" sz="2400" b="0">
              <a:latin typeface="Times New Roman" panose="02020603050405020304" pitchFamily="18" charset="0"/>
              <a:ea typeface="宋体" panose="02010600030101010101" pitchFamily="2" charset="-122"/>
            </a:endParaRPr>
          </a:p>
        </p:txBody>
      </p:sp>
      <p:sp>
        <p:nvSpPr>
          <p:cNvPr id="16452" name="Rectangle 67"/>
          <p:cNvSpPr/>
          <p:nvPr/>
        </p:nvSpPr>
        <p:spPr>
          <a:xfrm>
            <a:off x="6916738" y="3575050"/>
            <a:ext cx="15240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地处理查询</a:t>
            </a:r>
            <a:endParaRPr lang="zh-CN" altLang="en-US" sz="2400" b="0" dirty="0">
              <a:latin typeface="Times New Roman" panose="02020603050405020304" pitchFamily="18" charset="0"/>
              <a:ea typeface="宋体" panose="02010600030101010101" pitchFamily="2" charset="-122"/>
            </a:endParaRPr>
          </a:p>
        </p:txBody>
      </p:sp>
      <p:sp>
        <p:nvSpPr>
          <p:cNvPr id="16453" name="Rectangle 68"/>
          <p:cNvSpPr/>
          <p:nvPr/>
        </p:nvSpPr>
        <p:spPr>
          <a:xfrm>
            <a:off x="444500" y="3935413"/>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54" name="Rectangle 69"/>
          <p:cNvSpPr/>
          <p:nvPr/>
        </p:nvSpPr>
        <p:spPr>
          <a:xfrm>
            <a:off x="765175" y="3935413"/>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55" name="Rectangle 70"/>
          <p:cNvSpPr/>
          <p:nvPr/>
        </p:nvSpPr>
        <p:spPr>
          <a:xfrm>
            <a:off x="979488" y="3935413"/>
            <a:ext cx="21336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56" name="Rectangle 71"/>
          <p:cNvSpPr/>
          <p:nvPr/>
        </p:nvSpPr>
        <p:spPr>
          <a:xfrm>
            <a:off x="2652713" y="3935413"/>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57" name="Rectangle 72"/>
          <p:cNvSpPr/>
          <p:nvPr/>
        </p:nvSpPr>
        <p:spPr>
          <a:xfrm>
            <a:off x="2682875" y="3935413"/>
            <a:ext cx="7620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58" name="Rectangle 73"/>
          <p:cNvSpPr/>
          <p:nvPr/>
        </p:nvSpPr>
        <p:spPr>
          <a:xfrm>
            <a:off x="3214688" y="3935413"/>
            <a:ext cx="426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T2 = 2+ (10</a:t>
            </a:r>
            <a:r>
              <a:rPr lang="en-US" altLang="zh-CN" sz="2400" b="0" baseline="30000">
                <a:latin typeface="宋体" panose="02010600030101010101" pitchFamily="2" charset="-122"/>
                <a:ea typeface="宋体" panose="02010600030101010101" pitchFamily="2" charset="-122"/>
              </a:rPr>
              <a:t>4</a:t>
            </a:r>
            <a:r>
              <a:rPr lang="en-US" altLang="zh-CN" sz="2400" b="0">
                <a:latin typeface="宋体" panose="02010600030101010101" pitchFamily="2" charset="-122"/>
                <a:ea typeface="宋体" panose="02010600030101010101" pitchFamily="2" charset="-122"/>
              </a:rPr>
              <a:t>+10</a:t>
            </a:r>
            <a:r>
              <a:rPr lang="en-US" altLang="zh-CN" sz="2400" b="0" baseline="30000">
                <a:latin typeface="宋体" panose="02010600030101010101" pitchFamily="2" charset="-122"/>
                <a:ea typeface="宋体" panose="02010600030101010101" pitchFamily="2" charset="-122"/>
              </a:rPr>
              <a:t>6</a:t>
            </a:r>
            <a:r>
              <a:rPr lang="en-US" altLang="zh-CN" sz="2400" b="0">
                <a:latin typeface="宋体" panose="02010600030101010101" pitchFamily="2" charset="-122"/>
                <a:ea typeface="宋体" panose="02010600030101010101" pitchFamily="2" charset="-122"/>
              </a:rPr>
              <a:t>) * 100 / 10</a:t>
            </a:r>
            <a:r>
              <a:rPr lang="en-US" altLang="zh-CN" sz="2400" b="0" baseline="30000">
                <a:latin typeface="宋体" panose="02010600030101010101" pitchFamily="2" charset="-122"/>
                <a:ea typeface="宋体" panose="02010600030101010101" pitchFamily="2" charset="-122"/>
              </a:rPr>
              <a:t>4</a:t>
            </a:r>
          </a:p>
        </p:txBody>
      </p:sp>
      <p:sp>
        <p:nvSpPr>
          <p:cNvPr id="16459" name="Rectangle 74"/>
          <p:cNvSpPr/>
          <p:nvPr/>
        </p:nvSpPr>
        <p:spPr>
          <a:xfrm>
            <a:off x="292100" y="4294188"/>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S</a:t>
            </a:r>
            <a:endParaRPr lang="en-US" altLang="zh-CN" sz="2400" b="0">
              <a:latin typeface="Times New Roman" panose="02020603050405020304" pitchFamily="18" charset="0"/>
              <a:ea typeface="宋体" panose="02010600030101010101" pitchFamily="2" charset="-122"/>
            </a:endParaRPr>
          </a:p>
        </p:txBody>
      </p:sp>
      <p:sp>
        <p:nvSpPr>
          <p:cNvPr id="16460" name="Rectangle 75"/>
          <p:cNvSpPr/>
          <p:nvPr/>
        </p:nvSpPr>
        <p:spPr>
          <a:xfrm>
            <a:off x="657225" y="4294188"/>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61" name="Rectangle 76"/>
          <p:cNvSpPr/>
          <p:nvPr/>
        </p:nvSpPr>
        <p:spPr>
          <a:xfrm>
            <a:off x="765175" y="4294188"/>
            <a:ext cx="7620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SC   </a:t>
            </a:r>
            <a:endParaRPr lang="en-US" altLang="zh-CN" sz="2400" b="0">
              <a:latin typeface="Times New Roman" panose="02020603050405020304" pitchFamily="18" charset="0"/>
              <a:ea typeface="宋体" panose="02010600030101010101" pitchFamily="2" charset="-122"/>
            </a:endParaRPr>
          </a:p>
        </p:txBody>
      </p:sp>
      <p:sp>
        <p:nvSpPr>
          <p:cNvPr id="16462" name="Rectangle 77"/>
          <p:cNvSpPr/>
          <p:nvPr/>
        </p:nvSpPr>
        <p:spPr>
          <a:xfrm>
            <a:off x="1206500" y="4294188"/>
            <a:ext cx="6096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通信</a:t>
            </a:r>
            <a:endParaRPr lang="zh-CN" altLang="en-US" sz="2400" b="0" dirty="0">
              <a:latin typeface="Times New Roman" panose="02020603050405020304" pitchFamily="18" charset="0"/>
              <a:ea typeface="宋体" panose="02010600030101010101" pitchFamily="2" charset="-122"/>
            </a:endParaRPr>
          </a:p>
        </p:txBody>
      </p:sp>
      <p:sp>
        <p:nvSpPr>
          <p:cNvPr id="16463" name="Rectangle 78"/>
          <p:cNvSpPr/>
          <p:nvPr/>
        </p:nvSpPr>
        <p:spPr>
          <a:xfrm>
            <a:off x="1776413" y="4294188"/>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2</a:t>
            </a:r>
            <a:endParaRPr lang="en-US" altLang="zh-CN" sz="2400" b="0">
              <a:latin typeface="Times New Roman" panose="02020603050405020304" pitchFamily="18" charset="0"/>
              <a:ea typeface="宋体" panose="02010600030101010101" pitchFamily="2" charset="-122"/>
            </a:endParaRPr>
          </a:p>
        </p:txBody>
      </p:sp>
      <p:sp>
        <p:nvSpPr>
          <p:cNvPr id="16464" name="Rectangle 79"/>
          <p:cNvSpPr/>
          <p:nvPr/>
        </p:nvSpPr>
        <p:spPr>
          <a:xfrm>
            <a:off x="1935163" y="4294188"/>
            <a:ext cx="3048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次</a:t>
            </a:r>
            <a:endParaRPr lang="zh-CN" altLang="en-US" sz="2400" b="0" dirty="0">
              <a:latin typeface="Times New Roman" panose="02020603050405020304" pitchFamily="18" charset="0"/>
              <a:ea typeface="宋体" panose="02010600030101010101" pitchFamily="2" charset="-122"/>
            </a:endParaRPr>
          </a:p>
        </p:txBody>
      </p:sp>
      <p:sp>
        <p:nvSpPr>
          <p:cNvPr id="16465" name="Rectangle 80"/>
          <p:cNvSpPr/>
          <p:nvPr/>
        </p:nvSpPr>
        <p:spPr>
          <a:xfrm>
            <a:off x="2149475" y="4294188"/>
            <a:ext cx="21336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C         </a:t>
            </a:r>
            <a:endParaRPr lang="en-US" altLang="zh-CN" sz="2400" b="0">
              <a:latin typeface="Times New Roman" panose="02020603050405020304" pitchFamily="18" charset="0"/>
              <a:ea typeface="宋体" panose="02010600030101010101" pitchFamily="2" charset="-122"/>
            </a:endParaRPr>
          </a:p>
        </p:txBody>
      </p:sp>
      <p:sp>
        <p:nvSpPr>
          <p:cNvPr id="16466" name="Rectangle 81"/>
          <p:cNvSpPr/>
          <p:nvPr/>
        </p:nvSpPr>
        <p:spPr>
          <a:xfrm>
            <a:off x="3532188" y="4294188"/>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67" name="Rectangle 82"/>
          <p:cNvSpPr/>
          <p:nvPr/>
        </p:nvSpPr>
        <p:spPr>
          <a:xfrm>
            <a:off x="3870325" y="4294188"/>
            <a:ext cx="914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10100 </a:t>
            </a:r>
            <a:endParaRPr lang="en-US" altLang="zh-CN" sz="2400" b="0">
              <a:latin typeface="Times New Roman" panose="02020603050405020304" pitchFamily="18" charset="0"/>
              <a:ea typeface="宋体" panose="02010600030101010101" pitchFamily="2" charset="-122"/>
            </a:endParaRPr>
          </a:p>
        </p:txBody>
      </p:sp>
      <p:sp>
        <p:nvSpPr>
          <p:cNvPr id="16468" name="Rectangle 83"/>
          <p:cNvSpPr/>
          <p:nvPr/>
        </p:nvSpPr>
        <p:spPr>
          <a:xfrm>
            <a:off x="4632325" y="4294188"/>
            <a:ext cx="3048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秒</a:t>
            </a:r>
            <a:endParaRPr lang="zh-CN" altLang="en-US" sz="2400" b="0" dirty="0">
              <a:latin typeface="Times New Roman" panose="02020603050405020304" pitchFamily="18" charset="0"/>
              <a:ea typeface="宋体" panose="02010600030101010101" pitchFamily="2" charset="-122"/>
            </a:endParaRPr>
          </a:p>
        </p:txBody>
      </p:sp>
      <p:sp>
        <p:nvSpPr>
          <p:cNvPr id="16469" name="Rectangle 84"/>
          <p:cNvSpPr/>
          <p:nvPr/>
        </p:nvSpPr>
        <p:spPr>
          <a:xfrm>
            <a:off x="4598988" y="4294188"/>
            <a:ext cx="1524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6470" name="Rectangle 85"/>
          <p:cNvSpPr/>
          <p:nvPr/>
        </p:nvSpPr>
        <p:spPr>
          <a:xfrm>
            <a:off x="4937125" y="4294188"/>
            <a:ext cx="3048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6471" name="Rectangle 86"/>
          <p:cNvSpPr/>
          <p:nvPr/>
        </p:nvSpPr>
        <p:spPr>
          <a:xfrm>
            <a:off x="5318125" y="4294188"/>
            <a:ext cx="457200" cy="365125"/>
          </a:xfrm>
          <a:prstGeom prst="rect">
            <a:avLst/>
          </a:prstGeom>
          <a:noFill/>
          <a:ln w="9525">
            <a:noFill/>
          </a:ln>
        </p:spPr>
        <p:txBody>
          <a:bodyPr wrap="non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2.8</a:t>
            </a:r>
            <a:endParaRPr lang="en-US" altLang="zh-CN" sz="2400" b="0">
              <a:latin typeface="Times New Roman" panose="02020603050405020304" pitchFamily="18" charset="0"/>
              <a:ea typeface="宋体" panose="02010600030101010101" pitchFamily="2" charset="-122"/>
            </a:endParaRPr>
          </a:p>
        </p:txBody>
      </p:sp>
      <p:sp>
        <p:nvSpPr>
          <p:cNvPr id="16472" name="Rectangle 87"/>
          <p:cNvSpPr/>
          <p:nvPr/>
        </p:nvSpPr>
        <p:spPr>
          <a:xfrm>
            <a:off x="5762625" y="4294188"/>
            <a:ext cx="609600" cy="365125"/>
          </a:xfrm>
          <a:prstGeom prst="rect">
            <a:avLst/>
          </a:prstGeom>
          <a:noFill/>
          <a:ln w="9525">
            <a:noFill/>
          </a:ln>
        </p:spPr>
        <p:txBody>
          <a:bodyPr wrap="non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小时</a:t>
            </a:r>
            <a:endParaRPr lang="zh-CN" altLang="en-US" sz="2400" b="0" dirty="0">
              <a:latin typeface="Times New Roman" panose="02020603050405020304" pitchFamily="18" charset="0"/>
              <a:ea typeface="宋体" panose="02010600030101010101" pitchFamily="2" charset="-122"/>
            </a:endParaRPr>
          </a:p>
        </p:txBody>
      </p:sp>
      <p:grpSp>
        <p:nvGrpSpPr>
          <p:cNvPr id="16506" name="Group 121"/>
          <p:cNvGrpSpPr/>
          <p:nvPr/>
        </p:nvGrpSpPr>
        <p:grpSpPr>
          <a:xfrm>
            <a:off x="1027113" y="2211388"/>
            <a:ext cx="1625600" cy="204787"/>
            <a:chOff x="259" y="870"/>
            <a:chExt cx="1121" cy="143"/>
          </a:xfrm>
        </p:grpSpPr>
        <p:sp>
          <p:nvSpPr>
            <p:cNvPr id="16522" name="Line 122"/>
            <p:cNvSpPr/>
            <p:nvPr/>
          </p:nvSpPr>
          <p:spPr>
            <a:xfrm flipH="1">
              <a:off x="356" y="943"/>
              <a:ext cx="1024" cy="1"/>
            </a:xfrm>
            <a:prstGeom prst="line">
              <a:avLst/>
            </a:prstGeom>
            <a:ln w="14351" cap="flat" cmpd="sng">
              <a:solidFill>
                <a:srgbClr val="FF3300"/>
              </a:solidFill>
              <a:prstDash val="solid"/>
              <a:headEnd type="none" w="med" len="med"/>
              <a:tailEnd type="none" w="med" len="med"/>
            </a:ln>
          </p:spPr>
        </p:sp>
        <p:sp>
          <p:nvSpPr>
            <p:cNvPr id="16523" name="Freeform 123"/>
            <p:cNvSpPr/>
            <p:nvPr/>
          </p:nvSpPr>
          <p:spPr>
            <a:xfrm>
              <a:off x="259" y="870"/>
              <a:ext cx="100" cy="143"/>
            </a:xfrm>
            <a:custGeom>
              <a:avLst/>
              <a:gdLst>
                <a:gd name="txL" fmla="*/ 0 w 100"/>
                <a:gd name="txT" fmla="*/ 0 h 143"/>
                <a:gd name="txR" fmla="*/ 100 w 100"/>
                <a:gd name="txB" fmla="*/ 143 h 143"/>
              </a:gdLst>
              <a:ahLst/>
              <a:cxnLst>
                <a:cxn ang="0">
                  <a:pos x="100" y="0"/>
                </a:cxn>
                <a:cxn ang="0">
                  <a:pos x="0" y="73"/>
                </a:cxn>
                <a:cxn ang="0">
                  <a:pos x="100" y="143"/>
                </a:cxn>
                <a:cxn ang="0">
                  <a:pos x="100" y="0"/>
                </a:cxn>
              </a:cxnLst>
              <a:rect l="txL" t="txT" r="txR" b="txB"/>
              <a:pathLst>
                <a:path w="100" h="143">
                  <a:moveTo>
                    <a:pt x="100" y="0"/>
                  </a:moveTo>
                  <a:lnTo>
                    <a:pt x="0" y="73"/>
                  </a:lnTo>
                  <a:lnTo>
                    <a:pt x="100" y="143"/>
                  </a:lnTo>
                  <a:lnTo>
                    <a:pt x="100" y="0"/>
                  </a:lnTo>
                  <a:close/>
                </a:path>
              </a:pathLst>
            </a:custGeom>
            <a:solidFill>
              <a:srgbClr val="000000"/>
            </a:solidFill>
            <a:ln w="9525" cap="flat" cmpd="sng">
              <a:solidFill>
                <a:srgbClr val="FF3300"/>
              </a:solidFill>
              <a:prstDash val="solid"/>
              <a:round/>
              <a:headEnd type="none" w="med" len="med"/>
              <a:tailEnd type="none" w="med" len="med"/>
            </a:ln>
          </p:spPr>
          <p:txBody>
            <a:bodyPr/>
            <a:lstStyle/>
            <a:p>
              <a:pPr lvl="0" eaLnBrk="1" hangingPunct="1"/>
              <a:endParaRPr lang="zh-CN" altLang="en-US" dirty="0">
                <a:latin typeface="Times New Roman" panose="02020603050405020304" pitchFamily="18" charset="0"/>
                <a:ea typeface="宋体" panose="02010600030101010101" pitchFamily="2" charset="-122"/>
              </a:endParaRPr>
            </a:p>
          </p:txBody>
        </p:sp>
      </p:grpSp>
      <p:grpSp>
        <p:nvGrpSpPr>
          <p:cNvPr id="16507" name="Group 124"/>
          <p:cNvGrpSpPr/>
          <p:nvPr/>
        </p:nvGrpSpPr>
        <p:grpSpPr>
          <a:xfrm>
            <a:off x="1079500" y="4103688"/>
            <a:ext cx="1644650" cy="104775"/>
            <a:chOff x="259" y="2124"/>
            <a:chExt cx="1322" cy="144"/>
          </a:xfrm>
        </p:grpSpPr>
        <p:sp>
          <p:nvSpPr>
            <p:cNvPr id="16520" name="Line 125"/>
            <p:cNvSpPr/>
            <p:nvPr/>
          </p:nvSpPr>
          <p:spPr>
            <a:xfrm>
              <a:off x="259" y="2195"/>
              <a:ext cx="1225" cy="1"/>
            </a:xfrm>
            <a:prstGeom prst="line">
              <a:avLst/>
            </a:prstGeom>
            <a:ln w="14351" cap="flat" cmpd="sng">
              <a:solidFill>
                <a:srgbClr val="FF3300"/>
              </a:solidFill>
              <a:prstDash val="solid"/>
              <a:headEnd type="none" w="med" len="med"/>
              <a:tailEnd type="none" w="med" len="med"/>
            </a:ln>
          </p:spPr>
        </p:sp>
        <p:sp>
          <p:nvSpPr>
            <p:cNvPr id="16521" name="Freeform 126"/>
            <p:cNvSpPr/>
            <p:nvPr/>
          </p:nvSpPr>
          <p:spPr>
            <a:xfrm>
              <a:off x="1481" y="2124"/>
              <a:ext cx="100" cy="144"/>
            </a:xfrm>
            <a:custGeom>
              <a:avLst/>
              <a:gdLst>
                <a:gd name="txL" fmla="*/ 0 w 100"/>
                <a:gd name="txT" fmla="*/ 0 h 144"/>
                <a:gd name="txR" fmla="*/ 100 w 100"/>
                <a:gd name="txB" fmla="*/ 144 h 144"/>
              </a:gdLst>
              <a:ahLst/>
              <a:cxnLst>
                <a:cxn ang="0">
                  <a:pos x="0" y="144"/>
                </a:cxn>
                <a:cxn ang="0">
                  <a:pos x="100" y="71"/>
                </a:cxn>
                <a:cxn ang="0">
                  <a:pos x="0" y="0"/>
                </a:cxn>
                <a:cxn ang="0">
                  <a:pos x="0" y="144"/>
                </a:cxn>
              </a:cxnLst>
              <a:rect l="txL" t="txT" r="txR" b="txB"/>
              <a:pathLst>
                <a:path w="100" h="144">
                  <a:moveTo>
                    <a:pt x="0" y="144"/>
                  </a:moveTo>
                  <a:lnTo>
                    <a:pt x="100" y="71"/>
                  </a:lnTo>
                  <a:lnTo>
                    <a:pt x="0" y="0"/>
                  </a:lnTo>
                  <a:lnTo>
                    <a:pt x="0" y="144"/>
                  </a:lnTo>
                  <a:close/>
                </a:path>
              </a:pathLst>
            </a:custGeom>
            <a:solidFill>
              <a:srgbClr val="000000"/>
            </a:solidFill>
            <a:ln w="9525" cap="flat" cmpd="sng">
              <a:solidFill>
                <a:srgbClr val="FF3300"/>
              </a:solidFill>
              <a:prstDash val="solid"/>
              <a:round/>
              <a:headEnd type="none" w="med" len="med"/>
              <a:tailEnd type="none" w="med" len="med"/>
            </a:ln>
          </p:spPr>
          <p:txBody>
            <a:bodyPr/>
            <a:lstStyle/>
            <a:p>
              <a:pPr lvl="0" eaLnBrk="1" hangingPunct="1"/>
              <a:endParaRPr lang="zh-CN" altLang="en-US" dirty="0">
                <a:latin typeface="Times New Roman" panose="02020603050405020304" pitchFamily="18" charset="0"/>
                <a:ea typeface="宋体" panose="02010600030101010101" pitchFamily="2" charset="-122"/>
              </a:endParaRPr>
            </a:p>
          </p:txBody>
        </p:sp>
      </p:grpSp>
      <p:sp>
        <p:nvSpPr>
          <p:cNvPr id="16510" name="Rectangle 133"/>
          <p:cNvSpPr/>
          <p:nvPr/>
        </p:nvSpPr>
        <p:spPr>
          <a:xfrm>
            <a:off x="368300" y="3106738"/>
            <a:ext cx="838200" cy="427037"/>
          </a:xfrm>
          <a:prstGeom prst="rect">
            <a:avLst/>
          </a:prstGeom>
          <a:noFill/>
          <a:ln w="9525">
            <a:noFill/>
          </a:ln>
        </p:spPr>
        <p:txBody>
          <a:bodyPr lIns="0" tIns="0" rIns="0" bIns="0">
            <a:spAutoFit/>
          </a:bodyPr>
          <a:lstStyle/>
          <a:p>
            <a:pPr lvl="0" eaLnBrk="1" hangingPunct="1"/>
            <a:r>
              <a:rPr lang="zh-CN" altLang="en-US" sz="2800" dirty="0">
                <a:latin typeface="宋体" panose="02010600030101010101" pitchFamily="2" charset="-122"/>
                <a:ea typeface="宋体" panose="02010600030101010101" pitchFamily="2" charset="-122"/>
              </a:rPr>
              <a:t>策略</a:t>
            </a:r>
            <a:endParaRPr lang="zh-CN" altLang="en-US" sz="2800" dirty="0">
              <a:latin typeface="Times New Roman" panose="02020603050405020304" pitchFamily="18" charset="0"/>
              <a:ea typeface="宋体" panose="02010600030101010101" pitchFamily="2" charset="-122"/>
            </a:endParaRPr>
          </a:p>
        </p:txBody>
      </p:sp>
      <p:sp>
        <p:nvSpPr>
          <p:cNvPr id="16511" name="Rectangle 134"/>
          <p:cNvSpPr/>
          <p:nvPr/>
        </p:nvSpPr>
        <p:spPr>
          <a:xfrm>
            <a:off x="1130300" y="3106738"/>
            <a:ext cx="177800" cy="427037"/>
          </a:xfrm>
          <a:prstGeom prst="rect">
            <a:avLst/>
          </a:prstGeom>
          <a:noFill/>
          <a:ln w="9525">
            <a:noFill/>
          </a:ln>
        </p:spPr>
        <p:txBody>
          <a:bodyPr lIns="0" tIns="0" rIns="0" bIns="0">
            <a:spAutoFit/>
          </a:bodyPr>
          <a:lstStyle/>
          <a:p>
            <a:pPr lvl="0" eaLnBrk="1" hangingPunct="1"/>
            <a:r>
              <a:rPr lang="en-US" altLang="zh-CN" sz="2800" b="0">
                <a:latin typeface="宋体" panose="02010600030101010101" pitchFamily="2" charset="-122"/>
                <a:ea typeface="宋体" panose="02010600030101010101" pitchFamily="2" charset="-122"/>
              </a:rPr>
              <a:t>2</a:t>
            </a:r>
            <a:endParaRPr lang="en-US" altLang="zh-CN" sz="2800" b="0">
              <a:latin typeface="Times New Roman" panose="02020603050405020304" pitchFamily="18" charset="0"/>
              <a:ea typeface="宋体" panose="02010600030101010101" pitchFamily="2" charset="-122"/>
            </a:endParaRPr>
          </a:p>
        </p:txBody>
      </p:sp>
      <p:sp>
        <p:nvSpPr>
          <p:cNvPr id="16512" name="Rectangle 135"/>
          <p:cNvSpPr/>
          <p:nvPr/>
        </p:nvSpPr>
        <p:spPr>
          <a:xfrm>
            <a:off x="1304925" y="3106738"/>
            <a:ext cx="176213" cy="427037"/>
          </a:xfrm>
          <a:prstGeom prst="rect">
            <a:avLst/>
          </a:prstGeom>
          <a:noFill/>
          <a:ln w="9525">
            <a:noFill/>
          </a:ln>
        </p:spPr>
        <p:txBody>
          <a:bodyPr lIns="0" tIns="0" rIns="0" bIns="0">
            <a:spAutoFit/>
          </a:bodyPr>
          <a:lstStyle/>
          <a:p>
            <a:pPr lvl="0" eaLnBrk="1" hangingPunct="1"/>
            <a:r>
              <a:rPr lang="en-US" altLang="zh-CN" sz="2800" b="0">
                <a:latin typeface="宋体" panose="02010600030101010101" pitchFamily="2" charset="-122"/>
                <a:ea typeface="宋体" panose="02010600030101010101" pitchFamily="2" charset="-122"/>
              </a:rPr>
              <a:t>:</a:t>
            </a:r>
            <a:endParaRPr lang="en-US" altLang="zh-CN" sz="2800" b="0">
              <a:latin typeface="Times New Roman" panose="02020603050405020304" pitchFamily="18" charset="0"/>
              <a:ea typeface="宋体" panose="02010600030101010101" pitchFamily="2" charset="-122"/>
            </a:endParaRPr>
          </a:p>
        </p:txBody>
      </p:sp>
      <p:sp>
        <p:nvSpPr>
          <p:cNvPr id="16388" name="Text Box 139"/>
          <p:cNvSpPr txBox="1"/>
          <p:nvPr/>
        </p:nvSpPr>
        <p:spPr>
          <a:xfrm>
            <a:off x="6011863" y="1052513"/>
            <a:ext cx="2592387" cy="521970"/>
          </a:xfrm>
          <a:prstGeom prst="rect">
            <a:avLst/>
          </a:prstGeom>
          <a:noFill/>
          <a:ln w="9525">
            <a:noFill/>
          </a:ln>
        </p:spPr>
        <p:txBody>
          <a:bodyPr>
            <a:spAutoFit/>
          </a:bodyPr>
          <a:lstStyle/>
          <a:p>
            <a:pPr lvl="0" eaLnBrk="1" hangingPunct="1">
              <a:spcBef>
                <a:spcPct val="50000"/>
              </a:spcBef>
            </a:pPr>
            <a:r>
              <a:rPr lang="zh-CN" altLang="en-US" sz="2800" dirty="0">
                <a:solidFill>
                  <a:srgbClr val="FF3300"/>
                </a:solidFill>
                <a:latin typeface="Times New Roman" panose="02020603050405020304" pitchFamily="18" charset="0"/>
                <a:ea typeface="宋体" panose="02010600030101010101" pitchFamily="2" charset="-122"/>
              </a:rPr>
              <a:t>四种查询策略</a:t>
            </a:r>
          </a:p>
        </p:txBody>
      </p:sp>
      <p:grpSp>
        <p:nvGrpSpPr>
          <p:cNvPr id="16389" name="Group 140"/>
          <p:cNvGrpSpPr/>
          <p:nvPr/>
        </p:nvGrpSpPr>
        <p:grpSpPr>
          <a:xfrm>
            <a:off x="5327650" y="260350"/>
            <a:ext cx="3816350" cy="684213"/>
            <a:chOff x="204" y="3385"/>
            <a:chExt cx="5170" cy="680"/>
          </a:xfrm>
        </p:grpSpPr>
        <p:sp>
          <p:nvSpPr>
            <p:cNvPr id="16390" name="Oval 141"/>
            <p:cNvSpPr/>
            <p:nvPr/>
          </p:nvSpPr>
          <p:spPr>
            <a:xfrm>
              <a:off x="930" y="3430"/>
              <a:ext cx="1224" cy="635"/>
            </a:xfrm>
            <a:prstGeom prst="ellipse">
              <a:avLst/>
            </a:prstGeom>
            <a:solidFill>
              <a:schemeClr val="accent1"/>
            </a:solidFill>
            <a:ln w="9525" cap="flat" cmpd="sng">
              <a:solidFill>
                <a:schemeClr val="bg1"/>
              </a:solidFill>
              <a:prstDash val="solid"/>
              <a:headEnd type="none" w="med" len="med"/>
              <a:tailEnd type="none" w="med" len="med"/>
            </a:ln>
          </p:spPr>
          <p:txBody>
            <a:bodyPr wrap="none" anchor="ctr"/>
            <a:lstStyle/>
            <a:p>
              <a:pPr lvl="0" algn="ctr" eaLnBrk="0" hangingPunct="0"/>
              <a:r>
                <a:rPr lang="en-US" altLang="zh-CN" sz="2400" b="0">
                  <a:latin typeface="Times New Roman" panose="02020603050405020304" pitchFamily="18" charset="0"/>
                  <a:ea typeface="宋体" panose="02010600030101010101" pitchFamily="2" charset="-122"/>
                </a:rPr>
                <a:t>S,  SC</a:t>
              </a:r>
            </a:p>
          </p:txBody>
        </p:sp>
        <p:sp>
          <p:nvSpPr>
            <p:cNvPr id="16391" name="Oval 142"/>
            <p:cNvSpPr/>
            <p:nvPr/>
          </p:nvSpPr>
          <p:spPr>
            <a:xfrm>
              <a:off x="3334" y="3385"/>
              <a:ext cx="1224" cy="544"/>
            </a:xfrm>
            <a:prstGeom prst="ellipse">
              <a:avLst/>
            </a:prstGeom>
            <a:solidFill>
              <a:schemeClr val="accent1"/>
            </a:solidFill>
            <a:ln w="9525" cap="flat" cmpd="sng">
              <a:solidFill>
                <a:schemeClr val="bg1"/>
              </a:solidFill>
              <a:prstDash val="solid"/>
              <a:headEnd type="none" w="med" len="med"/>
              <a:tailEnd type="none" w="med" len="med"/>
            </a:ln>
          </p:spPr>
          <p:txBody>
            <a:bodyPr wrap="none" anchor="ctr"/>
            <a:lstStyle/>
            <a:p>
              <a:pPr lvl="0" algn="ctr" eaLnBrk="0" hangingPunct="0"/>
              <a:r>
                <a:rPr lang="en-US" altLang="zh-CN" sz="2400" b="0">
                  <a:latin typeface="Times New Roman" panose="02020603050405020304" pitchFamily="18" charset="0"/>
                  <a:ea typeface="宋体" panose="02010600030101010101" pitchFamily="2" charset="-122"/>
                </a:rPr>
                <a:t>C</a:t>
              </a:r>
            </a:p>
          </p:txBody>
        </p:sp>
        <p:sp>
          <p:nvSpPr>
            <p:cNvPr id="16392" name="Text Box 143"/>
            <p:cNvSpPr txBox="1"/>
            <p:nvPr/>
          </p:nvSpPr>
          <p:spPr>
            <a:xfrm>
              <a:off x="204" y="3566"/>
              <a:ext cx="680" cy="454"/>
            </a:xfrm>
            <a:prstGeom prst="rect">
              <a:avLst/>
            </a:prstGeom>
            <a:noFill/>
            <a:ln w="9525">
              <a:noFill/>
            </a:ln>
          </p:spPr>
          <p:txBody>
            <a:bodyPr>
              <a:spAutoFit/>
            </a:bodyPr>
            <a:lstStyle/>
            <a:p>
              <a:pPr lvl="0" eaLnBrk="0" hangingPunct="0">
                <a:spcBef>
                  <a:spcPct val="50000"/>
                </a:spcBef>
              </a:pPr>
              <a:r>
                <a:rPr lang="en-US" altLang="zh-CN" sz="2400" b="0">
                  <a:latin typeface="Times New Roman" panose="02020603050405020304" pitchFamily="18" charset="0"/>
                  <a:ea typeface="宋体" panose="02010600030101010101" pitchFamily="2" charset="-122"/>
                </a:rPr>
                <a:t>A</a:t>
              </a:r>
            </a:p>
          </p:txBody>
        </p:sp>
        <p:sp>
          <p:nvSpPr>
            <p:cNvPr id="16393" name="Text Box 144"/>
            <p:cNvSpPr txBox="1"/>
            <p:nvPr/>
          </p:nvSpPr>
          <p:spPr>
            <a:xfrm>
              <a:off x="4694" y="3385"/>
              <a:ext cx="680" cy="454"/>
            </a:xfrm>
            <a:prstGeom prst="rect">
              <a:avLst/>
            </a:prstGeom>
            <a:noFill/>
            <a:ln w="9525">
              <a:noFill/>
            </a:ln>
          </p:spPr>
          <p:txBody>
            <a:bodyPr>
              <a:spAutoFit/>
            </a:bodyPr>
            <a:lstStyle/>
            <a:p>
              <a:pPr lvl="0" eaLnBrk="0" hangingPunct="0">
                <a:spcBef>
                  <a:spcPct val="50000"/>
                </a:spcBef>
              </a:pPr>
              <a:r>
                <a:rPr lang="en-US" altLang="zh-CN" sz="2400" b="0">
                  <a:latin typeface="Times New Roman" panose="02020603050405020304" pitchFamily="18" charset="0"/>
                  <a:ea typeface="宋体" panose="02010600030101010101" pitchFamily="2" charset="-122"/>
                </a:rPr>
                <a:t>B</a:t>
              </a:r>
            </a:p>
          </p:txBody>
        </p:sp>
        <p:cxnSp>
          <p:nvCxnSpPr>
            <p:cNvPr id="16394" name="AutoShape 145"/>
            <p:cNvCxnSpPr>
              <a:stCxn id="16390" idx="6"/>
              <a:endCxn id="16391" idx="2"/>
            </p:cNvCxnSpPr>
            <p:nvPr/>
          </p:nvCxnSpPr>
          <p:spPr>
            <a:xfrm flipV="1">
              <a:off x="2154" y="3657"/>
              <a:ext cx="1180" cy="91"/>
            </a:xfrm>
            <a:prstGeom prst="curvedConnector3">
              <a:avLst>
                <a:gd name="adj1" fmla="val 50000"/>
              </a:avLst>
            </a:prstGeom>
            <a:ln w="952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3"/>
          <p:cNvGrpSpPr/>
          <p:nvPr/>
        </p:nvGrpSpPr>
        <p:grpSpPr>
          <a:xfrm>
            <a:off x="179388" y="188913"/>
            <a:ext cx="5761037" cy="960437"/>
            <a:chOff x="113" y="119"/>
            <a:chExt cx="3629" cy="605"/>
          </a:xfrm>
        </p:grpSpPr>
        <p:sp>
          <p:nvSpPr>
            <p:cNvPr id="17575" name="Text Box 4"/>
            <p:cNvSpPr txBox="1"/>
            <p:nvPr/>
          </p:nvSpPr>
          <p:spPr>
            <a:xfrm>
              <a:off x="128" y="436"/>
              <a:ext cx="3614" cy="288"/>
            </a:xfrm>
            <a:prstGeom prst="rect">
              <a:avLst/>
            </a:prstGeom>
            <a:noFill/>
            <a:ln w="9525">
              <a:noFill/>
            </a:ln>
          </p:spPr>
          <p:txBody>
            <a:bodyPr lIns="90000" tIns="46800" rIns="90000" bIns="46800">
              <a:spAutoFit/>
            </a:bodyPr>
            <a:lstStyle/>
            <a:p>
              <a:pPr lvl="0" eaLnBrk="1" hangingPunct="1"/>
              <a:r>
                <a:rPr lang="en-US" altLang="zh-CN" sz="2400">
                  <a:latin typeface="Times New Roman" panose="02020603050405020304" pitchFamily="18" charset="0"/>
                  <a:ea typeface="宋体" panose="02010600030101010101" pitchFamily="2" charset="-122"/>
                </a:rPr>
                <a:t>1.3</a:t>
              </a:r>
              <a:r>
                <a:rPr lang="en-US" altLang="zh-CN" sz="240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分布式查询策略的重要性</a:t>
              </a:r>
            </a:p>
          </p:txBody>
        </p:sp>
        <p:sp>
          <p:nvSpPr>
            <p:cNvPr id="17576" name="Line 5"/>
            <p:cNvSpPr/>
            <p:nvPr/>
          </p:nvSpPr>
          <p:spPr>
            <a:xfrm>
              <a:off x="158" y="709"/>
              <a:ext cx="3176" cy="0"/>
            </a:xfrm>
            <a:prstGeom prst="line">
              <a:avLst/>
            </a:prstGeom>
            <a:ln w="19050" cap="flat" cmpd="sng">
              <a:solidFill>
                <a:srgbClr val="FF9900"/>
              </a:solidFill>
              <a:prstDash val="solid"/>
              <a:headEnd type="none" w="med" len="med"/>
              <a:tailEnd type="none" w="med" len="med"/>
            </a:ln>
          </p:spPr>
        </p:sp>
        <p:sp>
          <p:nvSpPr>
            <p:cNvPr id="17577" name="Text Box 6"/>
            <p:cNvSpPr txBox="1"/>
            <p:nvPr/>
          </p:nvSpPr>
          <p:spPr>
            <a:xfrm>
              <a:off x="113" y="119"/>
              <a:ext cx="2880" cy="288"/>
            </a:xfrm>
            <a:prstGeom prst="rect">
              <a:avLst/>
            </a:prstGeom>
            <a:noFill/>
            <a:ln w="9525">
              <a:noFill/>
            </a:ln>
          </p:spPr>
          <p:txBody>
            <a:bodyPr lIns="90000" tIns="46800" rIns="90000" bIns="46800">
              <a:spAutoFit/>
            </a:bodyPr>
            <a:lstStyle/>
            <a:p>
              <a:pPr lvl="0" eaLnBrk="1" hangingPunct="1"/>
              <a:r>
                <a:rPr lang="en-US" altLang="zh-CN" sz="240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分布式查询优化概述</a:t>
              </a:r>
            </a:p>
          </p:txBody>
        </p:sp>
        <p:sp>
          <p:nvSpPr>
            <p:cNvPr id="17578" name="Line 7"/>
            <p:cNvSpPr/>
            <p:nvPr/>
          </p:nvSpPr>
          <p:spPr>
            <a:xfrm>
              <a:off x="158" y="391"/>
              <a:ext cx="2631" cy="0"/>
            </a:xfrm>
            <a:prstGeom prst="line">
              <a:avLst/>
            </a:prstGeom>
            <a:ln w="19050" cap="flat" cmpd="sng">
              <a:solidFill>
                <a:srgbClr val="FF9900"/>
              </a:solidFill>
              <a:prstDash val="solid"/>
              <a:headEnd type="none" w="med" len="med"/>
              <a:tailEnd type="none" w="med" len="med"/>
            </a:ln>
          </p:spPr>
        </p:sp>
      </p:grpSp>
      <p:grpSp>
        <p:nvGrpSpPr>
          <p:cNvPr id="17411" name="Group 173"/>
          <p:cNvGrpSpPr/>
          <p:nvPr/>
        </p:nvGrpSpPr>
        <p:grpSpPr>
          <a:xfrm>
            <a:off x="298450" y="1149350"/>
            <a:ext cx="8305800" cy="5067674"/>
            <a:chOff x="188" y="1049"/>
            <a:chExt cx="5232" cy="3151"/>
          </a:xfrm>
        </p:grpSpPr>
        <p:sp>
          <p:nvSpPr>
            <p:cNvPr id="17421" name="Rectangle 12"/>
            <p:cNvSpPr/>
            <p:nvPr/>
          </p:nvSpPr>
          <p:spPr>
            <a:xfrm>
              <a:off x="799" y="1049"/>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24" name="Rectangle 15"/>
            <p:cNvSpPr/>
            <p:nvPr/>
          </p:nvSpPr>
          <p:spPr>
            <a:xfrm>
              <a:off x="1230" y="1049"/>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26" name="Rectangle 17"/>
            <p:cNvSpPr/>
            <p:nvPr/>
          </p:nvSpPr>
          <p:spPr>
            <a:xfrm>
              <a:off x="2095" y="1049"/>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35" name="Rectangle 26"/>
            <p:cNvSpPr/>
            <p:nvPr/>
          </p:nvSpPr>
          <p:spPr>
            <a:xfrm>
              <a:off x="332" y="1293"/>
              <a:ext cx="288"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39" name="Rectangle 30"/>
            <p:cNvSpPr/>
            <p:nvPr/>
          </p:nvSpPr>
          <p:spPr>
            <a:xfrm>
              <a:off x="1730" y="1293"/>
              <a:ext cx="480"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52" name="Rectangle 43"/>
            <p:cNvSpPr/>
            <p:nvPr/>
          </p:nvSpPr>
          <p:spPr>
            <a:xfrm>
              <a:off x="799" y="1537"/>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63" name="Rectangle 54"/>
            <p:cNvSpPr/>
            <p:nvPr/>
          </p:nvSpPr>
          <p:spPr>
            <a:xfrm>
              <a:off x="332" y="1781"/>
              <a:ext cx="1344"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64" name="Rectangle 55"/>
            <p:cNvSpPr/>
            <p:nvPr/>
          </p:nvSpPr>
          <p:spPr>
            <a:xfrm>
              <a:off x="1264" y="1781"/>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65" name="Rectangle 56"/>
            <p:cNvSpPr/>
            <p:nvPr/>
          </p:nvSpPr>
          <p:spPr>
            <a:xfrm>
              <a:off x="1331" y="1781"/>
              <a:ext cx="115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70" name="Rectangle 61"/>
            <p:cNvSpPr/>
            <p:nvPr/>
          </p:nvSpPr>
          <p:spPr>
            <a:xfrm>
              <a:off x="476" y="2267"/>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71" name="Rectangle 62"/>
            <p:cNvSpPr/>
            <p:nvPr/>
          </p:nvSpPr>
          <p:spPr>
            <a:xfrm>
              <a:off x="524" y="2267"/>
              <a:ext cx="384"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   </a:t>
              </a:r>
              <a:endParaRPr lang="en-US" altLang="zh-CN" sz="2400" b="0">
                <a:latin typeface="Times New Roman" panose="02020603050405020304" pitchFamily="18" charset="0"/>
                <a:ea typeface="宋体" panose="02010600030101010101" pitchFamily="2" charset="-122"/>
              </a:endParaRPr>
            </a:p>
          </p:txBody>
        </p:sp>
        <p:sp>
          <p:nvSpPr>
            <p:cNvPr id="17472" name="Rectangle 63"/>
            <p:cNvSpPr/>
            <p:nvPr/>
          </p:nvSpPr>
          <p:spPr>
            <a:xfrm>
              <a:off x="793" y="2267"/>
              <a:ext cx="384"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传输</a:t>
              </a:r>
              <a:endParaRPr lang="zh-CN" altLang="en-US" sz="2400" b="0" dirty="0">
                <a:latin typeface="Times New Roman" panose="02020603050405020304" pitchFamily="18" charset="0"/>
                <a:ea typeface="宋体" panose="02010600030101010101" pitchFamily="2" charset="-122"/>
              </a:endParaRPr>
            </a:p>
          </p:txBody>
        </p:sp>
        <p:sp>
          <p:nvSpPr>
            <p:cNvPr id="17473" name="Rectangle 64"/>
            <p:cNvSpPr/>
            <p:nvPr/>
          </p:nvSpPr>
          <p:spPr>
            <a:xfrm>
              <a:off x="1163" y="2267"/>
              <a:ext cx="25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10</a:t>
              </a:r>
              <a:r>
                <a:rPr lang="en-US" altLang="zh-CN" sz="2400" b="0" baseline="30000">
                  <a:latin typeface="宋体" panose="02010600030101010101" pitchFamily="2" charset="-122"/>
                  <a:ea typeface="宋体" panose="02010600030101010101" pitchFamily="2" charset="-122"/>
                </a:rPr>
                <a:t>5</a:t>
              </a:r>
              <a:endParaRPr lang="en-US" altLang="zh-CN" sz="2400" b="0" baseline="30000">
                <a:latin typeface="Times New Roman" panose="02020603050405020304" pitchFamily="18" charset="0"/>
                <a:ea typeface="宋体" panose="02010600030101010101" pitchFamily="2" charset="-122"/>
              </a:endParaRPr>
            </a:p>
          </p:txBody>
        </p:sp>
        <p:sp>
          <p:nvSpPr>
            <p:cNvPr id="17474" name="Rectangle 65"/>
            <p:cNvSpPr/>
            <p:nvPr/>
          </p:nvSpPr>
          <p:spPr>
            <a:xfrm>
              <a:off x="1496" y="2267"/>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75" name="Rectangle 66"/>
            <p:cNvSpPr/>
            <p:nvPr/>
          </p:nvSpPr>
          <p:spPr>
            <a:xfrm>
              <a:off x="1563" y="2267"/>
              <a:ext cx="480"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B  </a:t>
              </a:r>
              <a:endParaRPr lang="en-US" altLang="zh-CN" sz="2400" b="0">
                <a:latin typeface="Times New Roman" panose="02020603050405020304" pitchFamily="18" charset="0"/>
                <a:ea typeface="宋体" panose="02010600030101010101" pitchFamily="2" charset="-122"/>
              </a:endParaRPr>
            </a:p>
          </p:txBody>
        </p:sp>
        <p:sp>
          <p:nvSpPr>
            <p:cNvPr id="17476" name="Rectangle 67"/>
            <p:cNvSpPr/>
            <p:nvPr/>
          </p:nvSpPr>
          <p:spPr>
            <a:xfrm>
              <a:off x="1896" y="2267"/>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77" name="Rectangle 68"/>
            <p:cNvSpPr/>
            <p:nvPr/>
          </p:nvSpPr>
          <p:spPr>
            <a:xfrm>
              <a:off x="1961" y="2267"/>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78" name="Rectangle 69"/>
            <p:cNvSpPr/>
            <p:nvPr/>
          </p:nvSpPr>
          <p:spPr>
            <a:xfrm>
              <a:off x="2095" y="2267"/>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79" name="Rectangle 70"/>
            <p:cNvSpPr/>
            <p:nvPr/>
          </p:nvSpPr>
          <p:spPr>
            <a:xfrm>
              <a:off x="2060" y="2267"/>
              <a:ext cx="384"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先在</a:t>
              </a:r>
              <a:endParaRPr lang="zh-CN" altLang="en-US" sz="2400" b="0" dirty="0">
                <a:latin typeface="Times New Roman" panose="02020603050405020304" pitchFamily="18" charset="0"/>
                <a:ea typeface="宋体" panose="02010600030101010101" pitchFamily="2" charset="-122"/>
              </a:endParaRPr>
            </a:p>
          </p:txBody>
        </p:sp>
        <p:sp>
          <p:nvSpPr>
            <p:cNvPr id="17480" name="Rectangle 71"/>
            <p:cNvSpPr/>
            <p:nvPr/>
          </p:nvSpPr>
          <p:spPr>
            <a:xfrm>
              <a:off x="2462" y="2267"/>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a:t>
              </a:r>
              <a:endParaRPr lang="en-US" altLang="zh-CN" sz="2400" b="0">
                <a:latin typeface="Times New Roman" panose="02020603050405020304" pitchFamily="18" charset="0"/>
                <a:ea typeface="宋体" panose="02010600030101010101" pitchFamily="2" charset="-122"/>
              </a:endParaRPr>
            </a:p>
          </p:txBody>
        </p:sp>
        <p:sp>
          <p:nvSpPr>
            <p:cNvPr id="17481" name="Rectangle 72"/>
            <p:cNvSpPr/>
            <p:nvPr/>
          </p:nvSpPr>
          <p:spPr>
            <a:xfrm>
              <a:off x="2562" y="2267"/>
              <a:ext cx="211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地求出男生选课元组，有</a:t>
              </a:r>
              <a:endParaRPr lang="zh-CN" altLang="en-US" sz="2400" b="0" dirty="0">
                <a:latin typeface="Times New Roman" panose="02020603050405020304" pitchFamily="18" charset="0"/>
                <a:ea typeface="宋体" panose="02010600030101010101" pitchFamily="2" charset="-122"/>
              </a:endParaRPr>
            </a:p>
          </p:txBody>
        </p:sp>
        <p:sp>
          <p:nvSpPr>
            <p:cNvPr id="17482" name="Rectangle 73"/>
            <p:cNvSpPr/>
            <p:nvPr/>
          </p:nvSpPr>
          <p:spPr>
            <a:xfrm>
              <a:off x="4652" y="2267"/>
              <a:ext cx="25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10</a:t>
              </a:r>
              <a:r>
                <a:rPr lang="en-US" altLang="zh-CN" sz="2400" b="0" baseline="30000">
                  <a:latin typeface="宋体" panose="02010600030101010101" pitchFamily="2" charset="-122"/>
                  <a:ea typeface="宋体" panose="02010600030101010101" pitchFamily="2" charset="-122"/>
                </a:rPr>
                <a:t>5</a:t>
              </a:r>
              <a:endParaRPr lang="en-US" altLang="zh-CN" sz="2400" b="0" baseline="30000">
                <a:latin typeface="Times New Roman" panose="02020603050405020304" pitchFamily="18" charset="0"/>
                <a:ea typeface="宋体" panose="02010600030101010101" pitchFamily="2" charset="-122"/>
              </a:endParaRPr>
            </a:p>
          </p:txBody>
        </p:sp>
        <p:sp>
          <p:nvSpPr>
            <p:cNvPr id="17483" name="Rectangle 74"/>
            <p:cNvSpPr/>
            <p:nvPr/>
          </p:nvSpPr>
          <p:spPr>
            <a:xfrm>
              <a:off x="5132" y="2267"/>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个</a:t>
              </a:r>
              <a:endParaRPr lang="zh-CN" altLang="en-US" sz="2400" b="0" dirty="0">
                <a:latin typeface="Times New Roman" panose="02020603050405020304" pitchFamily="18" charset="0"/>
                <a:ea typeface="宋体" panose="02010600030101010101" pitchFamily="2" charset="-122"/>
              </a:endParaRPr>
            </a:p>
          </p:txBody>
        </p:sp>
        <p:sp>
          <p:nvSpPr>
            <p:cNvPr id="17484" name="Rectangle 75"/>
            <p:cNvSpPr/>
            <p:nvPr/>
          </p:nvSpPr>
          <p:spPr>
            <a:xfrm>
              <a:off x="332" y="2511"/>
              <a:ext cx="288"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85" name="Rectangle 76"/>
            <p:cNvSpPr/>
            <p:nvPr/>
          </p:nvSpPr>
          <p:spPr>
            <a:xfrm>
              <a:off x="533" y="2511"/>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7486" name="Rectangle 77"/>
            <p:cNvSpPr/>
            <p:nvPr/>
          </p:nvSpPr>
          <p:spPr>
            <a:xfrm>
              <a:off x="666" y="2511"/>
              <a:ext cx="1344"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87" name="Rectangle 78"/>
            <p:cNvSpPr/>
            <p:nvPr/>
          </p:nvSpPr>
          <p:spPr>
            <a:xfrm>
              <a:off x="1724" y="2511"/>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7488" name="Rectangle 79"/>
            <p:cNvSpPr/>
            <p:nvPr/>
          </p:nvSpPr>
          <p:spPr>
            <a:xfrm>
              <a:off x="1730" y="2511"/>
              <a:ext cx="57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89" name="Rectangle 80"/>
            <p:cNvSpPr/>
            <p:nvPr/>
          </p:nvSpPr>
          <p:spPr>
            <a:xfrm>
              <a:off x="2129" y="2511"/>
              <a:ext cx="1344"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再把结果传输到</a:t>
              </a:r>
              <a:endParaRPr lang="zh-CN" altLang="en-US" sz="2400" b="0" dirty="0">
                <a:latin typeface="Times New Roman" panose="02020603050405020304" pitchFamily="18" charset="0"/>
                <a:ea typeface="宋体" panose="02010600030101010101" pitchFamily="2" charset="-122"/>
              </a:endParaRPr>
            </a:p>
          </p:txBody>
        </p:sp>
        <p:sp>
          <p:nvSpPr>
            <p:cNvPr id="17490" name="Rectangle 81"/>
            <p:cNvSpPr/>
            <p:nvPr/>
          </p:nvSpPr>
          <p:spPr>
            <a:xfrm>
              <a:off x="3404" y="2511"/>
              <a:ext cx="288"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B </a:t>
              </a:r>
              <a:endParaRPr lang="en-US" altLang="zh-CN" sz="2400" b="0">
                <a:latin typeface="Times New Roman" panose="02020603050405020304" pitchFamily="18" charset="0"/>
                <a:ea typeface="宋体" panose="02010600030101010101" pitchFamily="2" charset="-122"/>
              </a:endParaRPr>
            </a:p>
          </p:txBody>
        </p:sp>
        <p:sp>
          <p:nvSpPr>
            <p:cNvPr id="17491" name="Rectangle 82"/>
            <p:cNvSpPr/>
            <p:nvPr/>
          </p:nvSpPr>
          <p:spPr>
            <a:xfrm>
              <a:off x="3596" y="2511"/>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地</a:t>
              </a:r>
              <a:endParaRPr lang="zh-CN" altLang="en-US" sz="2400" b="0" dirty="0">
                <a:latin typeface="Times New Roman" panose="02020603050405020304" pitchFamily="18" charset="0"/>
                <a:ea typeface="宋体" panose="02010600030101010101" pitchFamily="2" charset="-122"/>
              </a:endParaRPr>
            </a:p>
          </p:txBody>
        </p:sp>
        <p:sp>
          <p:nvSpPr>
            <p:cNvPr id="17492" name="Rectangle 83"/>
            <p:cNvSpPr/>
            <p:nvPr/>
          </p:nvSpPr>
          <p:spPr>
            <a:xfrm>
              <a:off x="3803" y="2511"/>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493" name="Rectangle 84"/>
            <p:cNvSpPr/>
            <p:nvPr/>
          </p:nvSpPr>
          <p:spPr>
            <a:xfrm>
              <a:off x="3936" y="2511"/>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在</a:t>
              </a:r>
              <a:endParaRPr lang="zh-CN" altLang="en-US" sz="2400" b="0" dirty="0">
                <a:latin typeface="Times New Roman" panose="02020603050405020304" pitchFamily="18" charset="0"/>
                <a:ea typeface="宋体" panose="02010600030101010101" pitchFamily="2" charset="-122"/>
              </a:endParaRPr>
            </a:p>
          </p:txBody>
        </p:sp>
        <p:sp>
          <p:nvSpPr>
            <p:cNvPr id="17494" name="Rectangle 85"/>
            <p:cNvSpPr/>
            <p:nvPr/>
          </p:nvSpPr>
          <p:spPr>
            <a:xfrm>
              <a:off x="4069" y="2511"/>
              <a:ext cx="288"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B </a:t>
              </a:r>
              <a:endParaRPr lang="en-US" altLang="zh-CN" sz="2400" b="0">
                <a:latin typeface="Times New Roman" panose="02020603050405020304" pitchFamily="18" charset="0"/>
                <a:ea typeface="宋体" panose="02010600030101010101" pitchFamily="2" charset="-122"/>
              </a:endParaRPr>
            </a:p>
          </p:txBody>
        </p:sp>
        <p:sp>
          <p:nvSpPr>
            <p:cNvPr id="17495" name="Rectangle 86"/>
            <p:cNvSpPr/>
            <p:nvPr/>
          </p:nvSpPr>
          <p:spPr>
            <a:xfrm>
              <a:off x="4268" y="2511"/>
              <a:ext cx="115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地执行查询，</a:t>
              </a:r>
              <a:endParaRPr lang="zh-CN" altLang="en-US" sz="2400" b="0" dirty="0">
                <a:latin typeface="Times New Roman" panose="02020603050405020304" pitchFamily="18" charset="0"/>
                <a:ea typeface="宋体" panose="02010600030101010101" pitchFamily="2" charset="-122"/>
              </a:endParaRPr>
            </a:p>
          </p:txBody>
        </p:sp>
        <p:sp>
          <p:nvSpPr>
            <p:cNvPr id="17496" name="Rectangle 87"/>
            <p:cNvSpPr/>
            <p:nvPr/>
          </p:nvSpPr>
          <p:spPr>
            <a:xfrm>
              <a:off x="236" y="2755"/>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S</a:t>
              </a:r>
              <a:endParaRPr lang="en-US" altLang="zh-CN" sz="2400" b="0">
                <a:latin typeface="Times New Roman" panose="02020603050405020304" pitchFamily="18" charset="0"/>
                <a:ea typeface="宋体" panose="02010600030101010101" pitchFamily="2" charset="-122"/>
              </a:endParaRPr>
            </a:p>
          </p:txBody>
        </p:sp>
        <p:sp>
          <p:nvSpPr>
            <p:cNvPr id="17497" name="Rectangle 88"/>
            <p:cNvSpPr/>
            <p:nvPr/>
          </p:nvSpPr>
          <p:spPr>
            <a:xfrm>
              <a:off x="466" y="2755"/>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7498" name="Rectangle 89"/>
            <p:cNvSpPr/>
            <p:nvPr/>
          </p:nvSpPr>
          <p:spPr>
            <a:xfrm>
              <a:off x="533" y="2755"/>
              <a:ext cx="384"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SC  </a:t>
              </a:r>
              <a:endParaRPr lang="en-US" altLang="zh-CN" sz="2400" b="0">
                <a:latin typeface="Times New Roman" panose="02020603050405020304" pitchFamily="18" charset="0"/>
                <a:ea typeface="宋体" panose="02010600030101010101" pitchFamily="2" charset="-122"/>
              </a:endParaRPr>
            </a:p>
          </p:txBody>
        </p:sp>
        <p:sp>
          <p:nvSpPr>
            <p:cNvPr id="17499" name="Rectangle 90"/>
            <p:cNvSpPr/>
            <p:nvPr/>
          </p:nvSpPr>
          <p:spPr>
            <a:xfrm>
              <a:off x="799" y="2755"/>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00" name="Rectangle 91"/>
            <p:cNvSpPr/>
            <p:nvPr/>
          </p:nvSpPr>
          <p:spPr>
            <a:xfrm>
              <a:off x="866" y="2755"/>
              <a:ext cx="384"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通信</a:t>
              </a:r>
              <a:endParaRPr lang="zh-CN" altLang="en-US" sz="2400" b="0" dirty="0">
                <a:latin typeface="Times New Roman" panose="02020603050405020304" pitchFamily="18" charset="0"/>
                <a:ea typeface="宋体" panose="02010600030101010101" pitchFamily="2" charset="-122"/>
              </a:endParaRPr>
            </a:p>
          </p:txBody>
        </p:sp>
        <p:sp>
          <p:nvSpPr>
            <p:cNvPr id="17501" name="Rectangle 92"/>
            <p:cNvSpPr/>
            <p:nvPr/>
          </p:nvSpPr>
          <p:spPr>
            <a:xfrm>
              <a:off x="1244" y="2755"/>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1</a:t>
              </a:r>
              <a:endParaRPr lang="en-US" altLang="zh-CN" sz="2400" b="0">
                <a:latin typeface="Times New Roman" panose="02020603050405020304" pitchFamily="18" charset="0"/>
                <a:ea typeface="宋体" panose="02010600030101010101" pitchFamily="2" charset="-122"/>
              </a:endParaRPr>
            </a:p>
          </p:txBody>
        </p:sp>
        <p:sp>
          <p:nvSpPr>
            <p:cNvPr id="17502" name="Rectangle 93"/>
            <p:cNvSpPr/>
            <p:nvPr/>
          </p:nvSpPr>
          <p:spPr>
            <a:xfrm>
              <a:off x="1340" y="2755"/>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次</a:t>
              </a:r>
              <a:endParaRPr lang="zh-CN" altLang="en-US" sz="2400" b="0" dirty="0">
                <a:latin typeface="Times New Roman" panose="02020603050405020304" pitchFamily="18" charset="0"/>
                <a:ea typeface="宋体" panose="02010600030101010101" pitchFamily="2" charset="-122"/>
              </a:endParaRPr>
            </a:p>
          </p:txBody>
        </p:sp>
        <p:sp>
          <p:nvSpPr>
            <p:cNvPr id="17503" name="Rectangle 94"/>
            <p:cNvSpPr/>
            <p:nvPr/>
          </p:nvSpPr>
          <p:spPr>
            <a:xfrm>
              <a:off x="1398" y="2755"/>
              <a:ext cx="480"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C</a:t>
              </a:r>
              <a:endParaRPr lang="en-US" altLang="zh-CN" sz="2400" b="0">
                <a:latin typeface="Times New Roman" panose="02020603050405020304" pitchFamily="18" charset="0"/>
                <a:ea typeface="宋体" panose="02010600030101010101" pitchFamily="2" charset="-122"/>
              </a:endParaRPr>
            </a:p>
          </p:txBody>
        </p:sp>
        <p:sp>
          <p:nvSpPr>
            <p:cNvPr id="17504" name="Rectangle 95"/>
            <p:cNvSpPr/>
            <p:nvPr/>
          </p:nvSpPr>
          <p:spPr>
            <a:xfrm>
              <a:off x="1730" y="2755"/>
              <a:ext cx="3008"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T5 = 1 + (10</a:t>
              </a:r>
              <a:r>
                <a:rPr lang="en-US" altLang="zh-CN" sz="2400" b="0" baseline="30000">
                  <a:latin typeface="宋体" panose="02010600030101010101" pitchFamily="2" charset="-122"/>
                  <a:ea typeface="宋体" panose="02010600030101010101" pitchFamily="2" charset="-122"/>
                </a:rPr>
                <a:t>5</a:t>
              </a:r>
              <a:r>
                <a:rPr lang="en-US" altLang="zh-CN" sz="2400" b="0">
                  <a:latin typeface="宋体" panose="02010600030101010101" pitchFamily="2" charset="-122"/>
                  <a:ea typeface="宋体" panose="02010600030101010101" pitchFamily="2" charset="-122"/>
                </a:rPr>
                <a:t> * 100) / 10</a:t>
              </a:r>
              <a:r>
                <a:rPr lang="en-US" altLang="zh-CN" sz="2400" b="0" baseline="30000">
                  <a:latin typeface="宋体" panose="02010600030101010101" pitchFamily="2" charset="-122"/>
                  <a:ea typeface="宋体" panose="02010600030101010101" pitchFamily="2" charset="-122"/>
                </a:rPr>
                <a:t>4</a:t>
              </a:r>
              <a:endParaRPr lang="en-US" altLang="zh-CN" sz="2400" b="0" baseline="30000">
                <a:latin typeface="Times New Roman" panose="02020603050405020304" pitchFamily="18" charset="0"/>
                <a:ea typeface="宋体" panose="02010600030101010101" pitchFamily="2" charset="-122"/>
              </a:endParaRPr>
            </a:p>
          </p:txBody>
        </p:sp>
        <p:sp>
          <p:nvSpPr>
            <p:cNvPr id="17505" name="Rectangle 96"/>
            <p:cNvSpPr/>
            <p:nvPr/>
          </p:nvSpPr>
          <p:spPr>
            <a:xfrm>
              <a:off x="332" y="2997"/>
              <a:ext cx="2784"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06" name="Rectangle 97"/>
            <p:cNvSpPr/>
            <p:nvPr/>
          </p:nvSpPr>
          <p:spPr>
            <a:xfrm>
              <a:off x="2262" y="2997"/>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7507" name="Rectangle 98"/>
            <p:cNvSpPr/>
            <p:nvPr/>
          </p:nvSpPr>
          <p:spPr>
            <a:xfrm>
              <a:off x="2396" y="2997"/>
              <a:ext cx="57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1000 </a:t>
              </a:r>
              <a:endParaRPr lang="en-US" altLang="zh-CN" sz="2400" b="0">
                <a:latin typeface="Times New Roman" panose="02020603050405020304" pitchFamily="18" charset="0"/>
                <a:ea typeface="宋体" panose="02010600030101010101" pitchFamily="2" charset="-122"/>
              </a:endParaRPr>
            </a:p>
          </p:txBody>
        </p:sp>
        <p:sp>
          <p:nvSpPr>
            <p:cNvPr id="17508" name="Rectangle 99"/>
            <p:cNvSpPr/>
            <p:nvPr/>
          </p:nvSpPr>
          <p:spPr>
            <a:xfrm>
              <a:off x="2912" y="2997"/>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秒</a:t>
              </a:r>
              <a:endParaRPr lang="zh-CN" altLang="en-US" sz="2400" b="0" dirty="0">
                <a:latin typeface="Times New Roman" panose="02020603050405020304" pitchFamily="18" charset="0"/>
                <a:ea typeface="宋体" panose="02010600030101010101" pitchFamily="2" charset="-122"/>
              </a:endParaRPr>
            </a:p>
          </p:txBody>
        </p:sp>
        <p:sp>
          <p:nvSpPr>
            <p:cNvPr id="17509" name="Rectangle 100"/>
            <p:cNvSpPr/>
            <p:nvPr/>
          </p:nvSpPr>
          <p:spPr>
            <a:xfrm>
              <a:off x="3046" y="2997"/>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10" name="Rectangle 101"/>
            <p:cNvSpPr/>
            <p:nvPr/>
          </p:nvSpPr>
          <p:spPr>
            <a:xfrm>
              <a:off x="3112" y="2997"/>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7511" name="Rectangle 102"/>
            <p:cNvSpPr/>
            <p:nvPr/>
          </p:nvSpPr>
          <p:spPr>
            <a:xfrm>
              <a:off x="3245" y="2997"/>
              <a:ext cx="57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16.7 </a:t>
              </a:r>
              <a:endParaRPr lang="en-US" altLang="zh-CN" sz="2400" b="0">
                <a:latin typeface="Times New Roman" panose="02020603050405020304" pitchFamily="18" charset="0"/>
                <a:ea typeface="宋体" panose="02010600030101010101" pitchFamily="2" charset="-122"/>
              </a:endParaRPr>
            </a:p>
          </p:txBody>
        </p:sp>
        <p:sp>
          <p:nvSpPr>
            <p:cNvPr id="17512" name="Rectangle 103"/>
            <p:cNvSpPr/>
            <p:nvPr/>
          </p:nvSpPr>
          <p:spPr>
            <a:xfrm>
              <a:off x="3836" y="2997"/>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分</a:t>
              </a:r>
              <a:endParaRPr lang="zh-CN" altLang="en-US" sz="2400" b="0" dirty="0">
                <a:latin typeface="Times New Roman" panose="02020603050405020304" pitchFamily="18" charset="0"/>
                <a:ea typeface="宋体" panose="02010600030101010101" pitchFamily="2" charset="-122"/>
              </a:endParaRPr>
            </a:p>
          </p:txBody>
        </p:sp>
        <p:sp>
          <p:nvSpPr>
            <p:cNvPr id="17513" name="Rectangle 104"/>
            <p:cNvSpPr/>
            <p:nvPr/>
          </p:nvSpPr>
          <p:spPr>
            <a:xfrm>
              <a:off x="531" y="3485"/>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14" name="Rectangle 105"/>
            <p:cNvSpPr/>
            <p:nvPr/>
          </p:nvSpPr>
          <p:spPr>
            <a:xfrm>
              <a:off x="598" y="3485"/>
              <a:ext cx="384"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   </a:t>
              </a:r>
              <a:endParaRPr lang="en-US" altLang="zh-CN" sz="2400" b="0">
                <a:latin typeface="Times New Roman" panose="02020603050405020304" pitchFamily="18" charset="0"/>
                <a:ea typeface="宋体" panose="02010600030101010101" pitchFamily="2" charset="-122"/>
              </a:endParaRPr>
            </a:p>
          </p:txBody>
        </p:sp>
        <p:sp>
          <p:nvSpPr>
            <p:cNvPr id="17515" name="Rectangle 106"/>
            <p:cNvSpPr/>
            <p:nvPr/>
          </p:nvSpPr>
          <p:spPr>
            <a:xfrm>
              <a:off x="864" y="3485"/>
              <a:ext cx="384"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传输</a:t>
              </a:r>
              <a:endParaRPr lang="zh-CN" altLang="en-US" sz="2400" b="0" dirty="0">
                <a:latin typeface="Times New Roman" panose="02020603050405020304" pitchFamily="18" charset="0"/>
                <a:ea typeface="宋体" panose="02010600030101010101" pitchFamily="2" charset="-122"/>
              </a:endParaRPr>
            </a:p>
          </p:txBody>
        </p:sp>
        <p:sp>
          <p:nvSpPr>
            <p:cNvPr id="17516" name="Rectangle 107"/>
            <p:cNvSpPr/>
            <p:nvPr/>
          </p:nvSpPr>
          <p:spPr>
            <a:xfrm>
              <a:off x="1244" y="3485"/>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10</a:t>
              </a:r>
              <a:endParaRPr lang="en-US" altLang="zh-CN" sz="2400" b="0">
                <a:latin typeface="Times New Roman" panose="02020603050405020304" pitchFamily="18" charset="0"/>
                <a:ea typeface="宋体" panose="02010600030101010101" pitchFamily="2" charset="-122"/>
              </a:endParaRPr>
            </a:p>
          </p:txBody>
        </p:sp>
        <p:sp>
          <p:nvSpPr>
            <p:cNvPr id="17517" name="Rectangle 108"/>
            <p:cNvSpPr/>
            <p:nvPr/>
          </p:nvSpPr>
          <p:spPr>
            <a:xfrm>
              <a:off x="1297" y="3485"/>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18" name="Rectangle 109"/>
            <p:cNvSpPr/>
            <p:nvPr/>
          </p:nvSpPr>
          <p:spPr>
            <a:xfrm>
              <a:off x="1364" y="3485"/>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19" name="Rectangle 110"/>
            <p:cNvSpPr/>
            <p:nvPr/>
          </p:nvSpPr>
          <p:spPr>
            <a:xfrm>
              <a:off x="1496" y="3485"/>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20" name="Rectangle 111"/>
            <p:cNvSpPr/>
            <p:nvPr/>
          </p:nvSpPr>
          <p:spPr>
            <a:xfrm>
              <a:off x="1563" y="3485"/>
              <a:ext cx="768"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B     </a:t>
              </a:r>
              <a:endParaRPr lang="en-US" altLang="zh-CN" sz="2400" b="0">
                <a:latin typeface="Times New Roman" panose="02020603050405020304" pitchFamily="18" charset="0"/>
                <a:ea typeface="宋体" panose="02010600030101010101" pitchFamily="2" charset="-122"/>
              </a:endParaRPr>
            </a:p>
          </p:txBody>
        </p:sp>
        <p:sp>
          <p:nvSpPr>
            <p:cNvPr id="17521" name="Rectangle 112"/>
            <p:cNvSpPr/>
            <p:nvPr/>
          </p:nvSpPr>
          <p:spPr>
            <a:xfrm>
              <a:off x="2095" y="3485"/>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22" name="Rectangle 113"/>
            <p:cNvSpPr/>
            <p:nvPr/>
          </p:nvSpPr>
          <p:spPr>
            <a:xfrm>
              <a:off x="2060" y="3485"/>
              <a:ext cx="384"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先在</a:t>
              </a:r>
              <a:endParaRPr lang="zh-CN" altLang="en-US" sz="2400" b="0" dirty="0">
                <a:latin typeface="Times New Roman" panose="02020603050405020304" pitchFamily="18" charset="0"/>
                <a:ea typeface="宋体" panose="02010600030101010101" pitchFamily="2" charset="-122"/>
              </a:endParaRPr>
            </a:p>
          </p:txBody>
        </p:sp>
        <p:sp>
          <p:nvSpPr>
            <p:cNvPr id="17523" name="Rectangle 114"/>
            <p:cNvSpPr/>
            <p:nvPr/>
          </p:nvSpPr>
          <p:spPr>
            <a:xfrm>
              <a:off x="2462" y="3485"/>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B</a:t>
              </a:r>
              <a:endParaRPr lang="en-US" altLang="zh-CN" sz="2400" b="0">
                <a:latin typeface="Times New Roman" panose="02020603050405020304" pitchFamily="18" charset="0"/>
                <a:ea typeface="宋体" panose="02010600030101010101" pitchFamily="2" charset="-122"/>
              </a:endParaRPr>
            </a:p>
          </p:txBody>
        </p:sp>
        <p:sp>
          <p:nvSpPr>
            <p:cNvPr id="17524" name="Rectangle 115"/>
            <p:cNvSpPr/>
            <p:nvPr/>
          </p:nvSpPr>
          <p:spPr>
            <a:xfrm>
              <a:off x="2562" y="3485"/>
              <a:ext cx="768"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地求出为</a:t>
              </a:r>
              <a:endParaRPr lang="zh-CN" altLang="en-US" sz="2400" b="0" dirty="0">
                <a:latin typeface="Times New Roman" panose="02020603050405020304" pitchFamily="18" charset="0"/>
                <a:ea typeface="宋体" panose="02010600030101010101" pitchFamily="2" charset="-122"/>
              </a:endParaRPr>
            </a:p>
          </p:txBody>
        </p:sp>
        <p:sp>
          <p:nvSpPr>
            <p:cNvPr id="17525" name="Rectangle 116"/>
            <p:cNvSpPr/>
            <p:nvPr/>
          </p:nvSpPr>
          <p:spPr>
            <a:xfrm>
              <a:off x="3330" y="3485"/>
              <a:ext cx="64" cy="229"/>
            </a:xfrm>
            <a:prstGeom prst="rect">
              <a:avLst/>
            </a:prstGeom>
            <a:noFill/>
            <a:ln w="9525">
              <a:noFill/>
            </a:ln>
          </p:spPr>
          <p:txBody>
            <a:bodyPr wrap="square" lIns="0" tIns="0" rIns="0" bIns="0">
              <a:spAutoFit/>
            </a:bodyPr>
            <a:lstStyle/>
            <a:p>
              <a:pPr lvl="0" eaLnBrk="1" hangingPunct="1"/>
              <a:r>
                <a:rPr lang="en-US" altLang="zh-CN" sz="2400" b="0">
                  <a:latin typeface="Times New Roman" panose="02020603050405020304" pitchFamily="18" charset="0"/>
                  <a:ea typeface="宋体" panose="02010600030101010101" pitchFamily="2" charset="-122"/>
                </a:rPr>
                <a:t>‘</a:t>
              </a:r>
            </a:p>
          </p:txBody>
        </p:sp>
        <p:sp>
          <p:nvSpPr>
            <p:cNvPr id="17526" name="Rectangle 117"/>
            <p:cNvSpPr/>
            <p:nvPr/>
          </p:nvSpPr>
          <p:spPr>
            <a:xfrm>
              <a:off x="3464" y="3485"/>
              <a:ext cx="480"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MATHS</a:t>
              </a:r>
              <a:endParaRPr lang="en-US" altLang="zh-CN" sz="2400" b="0">
                <a:latin typeface="Times New Roman" panose="02020603050405020304" pitchFamily="18" charset="0"/>
                <a:ea typeface="宋体" panose="02010600030101010101" pitchFamily="2" charset="-122"/>
              </a:endParaRPr>
            </a:p>
          </p:txBody>
        </p:sp>
        <p:sp>
          <p:nvSpPr>
            <p:cNvPr id="17527" name="Rectangle 118"/>
            <p:cNvSpPr/>
            <p:nvPr/>
          </p:nvSpPr>
          <p:spPr>
            <a:xfrm>
              <a:off x="3989" y="3485"/>
              <a:ext cx="1024" cy="229"/>
            </a:xfrm>
            <a:prstGeom prst="rect">
              <a:avLst/>
            </a:prstGeom>
            <a:noFill/>
            <a:ln w="9525">
              <a:noFill/>
            </a:ln>
          </p:spPr>
          <p:txBody>
            <a:bodyPr wrap="square" lIns="0" tIns="0" rIns="0" bIns="0">
              <a:spAutoFit/>
            </a:bodyPr>
            <a:lstStyle/>
            <a:p>
              <a:pPr lvl="0" eaLnBrk="1" hangingPunct="1"/>
              <a:r>
                <a:rPr lang="en-US" altLang="zh-CN" sz="2400" b="0">
                  <a:latin typeface="Times New Roman" panose="02020603050405020304" pitchFamily="18" charset="0"/>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的元组，有</a:t>
              </a:r>
              <a:endParaRPr lang="zh-CN" altLang="en-US" sz="2400" b="0" dirty="0">
                <a:latin typeface="Times New Roman" panose="02020603050405020304" pitchFamily="18" charset="0"/>
                <a:ea typeface="宋体" panose="02010600030101010101" pitchFamily="2" charset="-122"/>
              </a:endParaRPr>
            </a:p>
          </p:txBody>
        </p:sp>
        <p:sp>
          <p:nvSpPr>
            <p:cNvPr id="17528" name="Rectangle 119"/>
            <p:cNvSpPr/>
            <p:nvPr/>
          </p:nvSpPr>
          <p:spPr>
            <a:xfrm>
              <a:off x="5012" y="3485"/>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10</a:t>
              </a:r>
              <a:endParaRPr lang="en-US" altLang="zh-CN" sz="2400" b="0">
                <a:latin typeface="Times New Roman" panose="02020603050405020304" pitchFamily="18" charset="0"/>
                <a:ea typeface="宋体" panose="02010600030101010101" pitchFamily="2" charset="-122"/>
              </a:endParaRPr>
            </a:p>
          </p:txBody>
        </p:sp>
        <p:sp>
          <p:nvSpPr>
            <p:cNvPr id="17529" name="Rectangle 120"/>
            <p:cNvSpPr/>
            <p:nvPr/>
          </p:nvSpPr>
          <p:spPr>
            <a:xfrm>
              <a:off x="5180" y="3485"/>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个</a:t>
              </a:r>
              <a:endParaRPr lang="zh-CN" altLang="en-US" sz="2400" b="0" dirty="0">
                <a:latin typeface="Times New Roman" panose="02020603050405020304" pitchFamily="18" charset="0"/>
                <a:ea typeface="宋体" panose="02010600030101010101" pitchFamily="2" charset="-122"/>
              </a:endParaRPr>
            </a:p>
          </p:txBody>
        </p:sp>
        <p:sp>
          <p:nvSpPr>
            <p:cNvPr id="17530" name="Rectangle 121"/>
            <p:cNvSpPr/>
            <p:nvPr/>
          </p:nvSpPr>
          <p:spPr>
            <a:xfrm>
              <a:off x="332" y="3729"/>
              <a:ext cx="288"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31" name="Rectangle 122"/>
            <p:cNvSpPr/>
            <p:nvPr/>
          </p:nvSpPr>
          <p:spPr>
            <a:xfrm>
              <a:off x="533" y="3729"/>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7532" name="Rectangle 123"/>
            <p:cNvSpPr/>
            <p:nvPr/>
          </p:nvSpPr>
          <p:spPr>
            <a:xfrm>
              <a:off x="666" y="3729"/>
              <a:ext cx="1344"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33" name="Rectangle 124"/>
            <p:cNvSpPr/>
            <p:nvPr/>
          </p:nvSpPr>
          <p:spPr>
            <a:xfrm>
              <a:off x="1597" y="3729"/>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7534" name="Rectangle 125"/>
            <p:cNvSpPr/>
            <p:nvPr/>
          </p:nvSpPr>
          <p:spPr>
            <a:xfrm>
              <a:off x="1730" y="3729"/>
              <a:ext cx="57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35" name="Rectangle 126"/>
            <p:cNvSpPr/>
            <p:nvPr/>
          </p:nvSpPr>
          <p:spPr>
            <a:xfrm>
              <a:off x="2129" y="3729"/>
              <a:ext cx="1344"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再把结果传输到</a:t>
              </a:r>
              <a:endParaRPr lang="zh-CN" altLang="en-US" sz="2400" b="0" dirty="0">
                <a:latin typeface="Times New Roman" panose="02020603050405020304" pitchFamily="18" charset="0"/>
                <a:ea typeface="宋体" panose="02010600030101010101" pitchFamily="2" charset="-122"/>
              </a:endParaRPr>
            </a:p>
          </p:txBody>
        </p:sp>
        <p:sp>
          <p:nvSpPr>
            <p:cNvPr id="17536" name="Rectangle 127"/>
            <p:cNvSpPr/>
            <p:nvPr/>
          </p:nvSpPr>
          <p:spPr>
            <a:xfrm>
              <a:off x="3452" y="3729"/>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37" name="Rectangle 128"/>
            <p:cNvSpPr/>
            <p:nvPr/>
          </p:nvSpPr>
          <p:spPr>
            <a:xfrm>
              <a:off x="3519" y="3729"/>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a:t>
              </a:r>
              <a:endParaRPr lang="en-US" altLang="zh-CN" sz="2400" b="0">
                <a:latin typeface="Times New Roman" panose="02020603050405020304" pitchFamily="18" charset="0"/>
                <a:ea typeface="宋体" panose="02010600030101010101" pitchFamily="2" charset="-122"/>
              </a:endParaRPr>
            </a:p>
          </p:txBody>
        </p:sp>
        <p:sp>
          <p:nvSpPr>
            <p:cNvPr id="17538" name="Rectangle 129"/>
            <p:cNvSpPr/>
            <p:nvPr/>
          </p:nvSpPr>
          <p:spPr>
            <a:xfrm>
              <a:off x="3586" y="3729"/>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39" name="Rectangle 130"/>
            <p:cNvSpPr/>
            <p:nvPr/>
          </p:nvSpPr>
          <p:spPr>
            <a:xfrm>
              <a:off x="3652" y="3729"/>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地</a:t>
              </a:r>
              <a:endParaRPr lang="zh-CN" altLang="en-US" sz="2400" b="0" dirty="0">
                <a:latin typeface="Times New Roman" panose="02020603050405020304" pitchFamily="18" charset="0"/>
                <a:ea typeface="宋体" panose="02010600030101010101" pitchFamily="2" charset="-122"/>
              </a:endParaRPr>
            </a:p>
          </p:txBody>
        </p:sp>
        <p:sp>
          <p:nvSpPr>
            <p:cNvPr id="17540" name="Rectangle 131"/>
            <p:cNvSpPr/>
            <p:nvPr/>
          </p:nvSpPr>
          <p:spPr>
            <a:xfrm>
              <a:off x="3785" y="3729"/>
              <a:ext cx="288"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 </a:t>
              </a:r>
              <a:endParaRPr lang="en-US" altLang="zh-CN" sz="2400" b="0">
                <a:latin typeface="Times New Roman" panose="02020603050405020304" pitchFamily="18" charset="0"/>
                <a:ea typeface="宋体" panose="02010600030101010101" pitchFamily="2" charset="-122"/>
              </a:endParaRPr>
            </a:p>
          </p:txBody>
        </p:sp>
        <p:sp>
          <p:nvSpPr>
            <p:cNvPr id="17541" name="Rectangle 132"/>
            <p:cNvSpPr/>
            <p:nvPr/>
          </p:nvSpPr>
          <p:spPr>
            <a:xfrm>
              <a:off x="3918" y="3729"/>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在</a:t>
              </a:r>
              <a:endParaRPr lang="zh-CN" altLang="en-US" sz="2400" b="0" dirty="0">
                <a:latin typeface="Times New Roman" panose="02020603050405020304" pitchFamily="18" charset="0"/>
                <a:ea typeface="宋体" panose="02010600030101010101" pitchFamily="2" charset="-122"/>
              </a:endParaRPr>
            </a:p>
          </p:txBody>
        </p:sp>
        <p:sp>
          <p:nvSpPr>
            <p:cNvPr id="17542" name="Rectangle 133"/>
            <p:cNvSpPr/>
            <p:nvPr/>
          </p:nvSpPr>
          <p:spPr>
            <a:xfrm>
              <a:off x="4051" y="3729"/>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43" name="Rectangle 134"/>
            <p:cNvSpPr/>
            <p:nvPr/>
          </p:nvSpPr>
          <p:spPr>
            <a:xfrm>
              <a:off x="4117" y="3729"/>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a:t>
              </a:r>
              <a:endParaRPr lang="en-US" altLang="zh-CN" sz="2400" b="0">
                <a:latin typeface="Times New Roman" panose="02020603050405020304" pitchFamily="18" charset="0"/>
                <a:ea typeface="宋体" panose="02010600030101010101" pitchFamily="2" charset="-122"/>
              </a:endParaRPr>
            </a:p>
          </p:txBody>
        </p:sp>
        <p:sp>
          <p:nvSpPr>
            <p:cNvPr id="17544" name="Rectangle 135"/>
            <p:cNvSpPr/>
            <p:nvPr/>
          </p:nvSpPr>
          <p:spPr>
            <a:xfrm>
              <a:off x="4184" y="3729"/>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45" name="Rectangle 136"/>
            <p:cNvSpPr/>
            <p:nvPr/>
          </p:nvSpPr>
          <p:spPr>
            <a:xfrm>
              <a:off x="4250" y="3729"/>
              <a:ext cx="115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地执行查询，</a:t>
              </a:r>
              <a:endParaRPr lang="zh-CN" altLang="en-US" sz="2400" b="0" dirty="0">
                <a:latin typeface="Times New Roman" panose="02020603050405020304" pitchFamily="18" charset="0"/>
                <a:ea typeface="宋体" panose="02010600030101010101" pitchFamily="2" charset="-122"/>
              </a:endParaRPr>
            </a:p>
          </p:txBody>
        </p:sp>
        <p:sp>
          <p:nvSpPr>
            <p:cNvPr id="17546" name="Rectangle 137"/>
            <p:cNvSpPr/>
            <p:nvPr/>
          </p:nvSpPr>
          <p:spPr>
            <a:xfrm>
              <a:off x="236" y="3971"/>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S</a:t>
              </a:r>
              <a:endParaRPr lang="en-US" altLang="zh-CN" sz="2400" b="0">
                <a:latin typeface="Times New Roman" panose="02020603050405020304" pitchFamily="18" charset="0"/>
                <a:ea typeface="宋体" panose="02010600030101010101" pitchFamily="2" charset="-122"/>
              </a:endParaRPr>
            </a:p>
          </p:txBody>
        </p:sp>
        <p:sp>
          <p:nvSpPr>
            <p:cNvPr id="17547" name="Rectangle 138"/>
            <p:cNvSpPr/>
            <p:nvPr/>
          </p:nvSpPr>
          <p:spPr>
            <a:xfrm>
              <a:off x="466" y="3971"/>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7548" name="Rectangle 139"/>
            <p:cNvSpPr/>
            <p:nvPr/>
          </p:nvSpPr>
          <p:spPr>
            <a:xfrm>
              <a:off x="533" y="3971"/>
              <a:ext cx="384"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SC  </a:t>
              </a:r>
              <a:endParaRPr lang="en-US" altLang="zh-CN" sz="2400" b="0">
                <a:latin typeface="Times New Roman" panose="02020603050405020304" pitchFamily="18" charset="0"/>
                <a:ea typeface="宋体" panose="02010600030101010101" pitchFamily="2" charset="-122"/>
              </a:endParaRPr>
            </a:p>
          </p:txBody>
        </p:sp>
        <p:sp>
          <p:nvSpPr>
            <p:cNvPr id="17549" name="Rectangle 140"/>
            <p:cNvSpPr/>
            <p:nvPr/>
          </p:nvSpPr>
          <p:spPr>
            <a:xfrm>
              <a:off x="799" y="3971"/>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50" name="Rectangle 141"/>
            <p:cNvSpPr/>
            <p:nvPr/>
          </p:nvSpPr>
          <p:spPr>
            <a:xfrm>
              <a:off x="866" y="3971"/>
              <a:ext cx="384"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通信</a:t>
              </a:r>
              <a:endParaRPr lang="zh-CN" altLang="en-US" sz="2400" b="0" dirty="0">
                <a:latin typeface="Times New Roman" panose="02020603050405020304" pitchFamily="18" charset="0"/>
                <a:ea typeface="宋体" panose="02010600030101010101" pitchFamily="2" charset="-122"/>
              </a:endParaRPr>
            </a:p>
          </p:txBody>
        </p:sp>
        <p:sp>
          <p:nvSpPr>
            <p:cNvPr id="17551" name="Rectangle 142"/>
            <p:cNvSpPr/>
            <p:nvPr/>
          </p:nvSpPr>
          <p:spPr>
            <a:xfrm>
              <a:off x="1292" y="3971"/>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1</a:t>
              </a:r>
              <a:endParaRPr lang="en-US" altLang="zh-CN" sz="2400" b="0">
                <a:latin typeface="Times New Roman" panose="02020603050405020304" pitchFamily="18" charset="0"/>
                <a:ea typeface="宋体" panose="02010600030101010101" pitchFamily="2" charset="-122"/>
              </a:endParaRPr>
            </a:p>
          </p:txBody>
        </p:sp>
        <p:sp>
          <p:nvSpPr>
            <p:cNvPr id="17552" name="Rectangle 143"/>
            <p:cNvSpPr/>
            <p:nvPr/>
          </p:nvSpPr>
          <p:spPr>
            <a:xfrm>
              <a:off x="1388" y="3971"/>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次</a:t>
              </a:r>
              <a:endParaRPr lang="zh-CN" altLang="en-US" sz="2400" b="0" dirty="0">
                <a:latin typeface="Times New Roman" panose="02020603050405020304" pitchFamily="18" charset="0"/>
                <a:ea typeface="宋体" panose="02010600030101010101" pitchFamily="2" charset="-122"/>
              </a:endParaRPr>
            </a:p>
          </p:txBody>
        </p:sp>
        <p:sp>
          <p:nvSpPr>
            <p:cNvPr id="17553" name="Rectangle 144"/>
            <p:cNvSpPr/>
            <p:nvPr/>
          </p:nvSpPr>
          <p:spPr>
            <a:xfrm>
              <a:off x="1398" y="3971"/>
              <a:ext cx="480"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C</a:t>
              </a:r>
              <a:endParaRPr lang="en-US" altLang="zh-CN" sz="2400" b="0">
                <a:latin typeface="Times New Roman" panose="02020603050405020304" pitchFamily="18" charset="0"/>
                <a:ea typeface="宋体" panose="02010600030101010101" pitchFamily="2" charset="-122"/>
              </a:endParaRPr>
            </a:p>
          </p:txBody>
        </p:sp>
        <p:sp>
          <p:nvSpPr>
            <p:cNvPr id="17554" name="Rectangle 145"/>
            <p:cNvSpPr/>
            <p:nvPr/>
          </p:nvSpPr>
          <p:spPr>
            <a:xfrm>
              <a:off x="1730" y="3971"/>
              <a:ext cx="480"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55" name="Rectangle 146"/>
            <p:cNvSpPr/>
            <p:nvPr/>
          </p:nvSpPr>
          <p:spPr>
            <a:xfrm>
              <a:off x="2063" y="3971"/>
              <a:ext cx="96"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56" name="Rectangle 147"/>
            <p:cNvSpPr/>
            <p:nvPr/>
          </p:nvSpPr>
          <p:spPr>
            <a:xfrm>
              <a:off x="2129" y="3971"/>
              <a:ext cx="2464"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T6 = 1 + (10 * 100) / 10</a:t>
              </a:r>
              <a:r>
                <a:rPr lang="en-US" altLang="zh-CN" sz="2400" b="0" baseline="30000">
                  <a:latin typeface="宋体" panose="02010600030101010101" pitchFamily="2" charset="-122"/>
                  <a:ea typeface="宋体" panose="02010600030101010101" pitchFamily="2" charset="-122"/>
                </a:rPr>
                <a:t>4</a:t>
              </a:r>
              <a:r>
                <a:rPr lang="en-US" altLang="zh-CN" sz="2400" b="0">
                  <a:latin typeface="宋体" panose="02010600030101010101" pitchFamily="2" charset="-122"/>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7557" name="Rectangle 148"/>
            <p:cNvSpPr/>
            <p:nvPr/>
          </p:nvSpPr>
          <p:spPr>
            <a:xfrm>
              <a:off x="4799" y="3971"/>
              <a:ext cx="192"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a:t>
              </a:r>
              <a:endParaRPr lang="en-US" altLang="zh-CN" sz="2400" b="0">
                <a:latin typeface="Times New Roman" panose="02020603050405020304" pitchFamily="18" charset="0"/>
                <a:ea typeface="宋体" panose="02010600030101010101" pitchFamily="2" charset="-122"/>
              </a:endParaRPr>
            </a:p>
          </p:txBody>
        </p:sp>
        <p:sp>
          <p:nvSpPr>
            <p:cNvPr id="17558" name="Rectangle 149"/>
            <p:cNvSpPr/>
            <p:nvPr/>
          </p:nvSpPr>
          <p:spPr>
            <a:xfrm>
              <a:off x="4932" y="3971"/>
              <a:ext cx="288" cy="229"/>
            </a:xfrm>
            <a:prstGeom prst="rect">
              <a:avLst/>
            </a:prstGeom>
            <a:noFill/>
            <a:ln w="9525">
              <a:noFill/>
            </a:ln>
          </p:spPr>
          <p:txBody>
            <a:bodyPr wrap="square" lIns="0" tIns="0" rIns="0" bIns="0">
              <a:spAutoFit/>
            </a:bodyPr>
            <a:lstStyle/>
            <a:p>
              <a:pPr lvl="0" eaLnBrk="1" hangingPunct="1"/>
              <a:r>
                <a:rPr lang="en-US" altLang="zh-CN" sz="2400" b="0">
                  <a:latin typeface="宋体" panose="02010600030101010101" pitchFamily="2" charset="-122"/>
                  <a:ea typeface="宋体" panose="02010600030101010101" pitchFamily="2" charset="-122"/>
                </a:rPr>
                <a:t> 1 </a:t>
              </a:r>
              <a:endParaRPr lang="en-US" altLang="zh-CN" sz="2400" b="0">
                <a:latin typeface="Times New Roman" panose="02020603050405020304" pitchFamily="18" charset="0"/>
                <a:ea typeface="宋体" panose="02010600030101010101" pitchFamily="2" charset="-122"/>
              </a:endParaRPr>
            </a:p>
          </p:txBody>
        </p:sp>
        <p:sp>
          <p:nvSpPr>
            <p:cNvPr id="17559" name="Rectangle 150"/>
            <p:cNvSpPr/>
            <p:nvPr/>
          </p:nvSpPr>
          <p:spPr>
            <a:xfrm>
              <a:off x="5132" y="3971"/>
              <a:ext cx="192" cy="229"/>
            </a:xfrm>
            <a:prstGeom prst="rect">
              <a:avLst/>
            </a:prstGeom>
            <a:noFill/>
            <a:ln w="9525">
              <a:noFill/>
            </a:ln>
          </p:spPr>
          <p:txBody>
            <a:bodyPr wrap="square" lIns="0" tIns="0" rIns="0" bIns="0">
              <a:spAutoFit/>
            </a:bodyPr>
            <a:lstStyle/>
            <a:p>
              <a:pPr lvl="0" eaLnBrk="1" hangingPunct="1"/>
              <a:r>
                <a:rPr lang="zh-CN" altLang="en-US" sz="2400" b="0" dirty="0">
                  <a:latin typeface="宋体" panose="02010600030101010101" pitchFamily="2" charset="-122"/>
                  <a:ea typeface="宋体" panose="02010600030101010101" pitchFamily="2" charset="-122"/>
                </a:rPr>
                <a:t>秒</a:t>
              </a:r>
              <a:endParaRPr lang="zh-CN" altLang="en-US" sz="2400" b="0" dirty="0">
                <a:latin typeface="Times New Roman" panose="02020603050405020304" pitchFamily="18" charset="0"/>
                <a:ea typeface="宋体" panose="02010600030101010101" pitchFamily="2" charset="-122"/>
              </a:endParaRPr>
            </a:p>
          </p:txBody>
        </p:sp>
        <p:grpSp>
          <p:nvGrpSpPr>
            <p:cNvPr id="17562" name="Group 157"/>
            <p:cNvGrpSpPr/>
            <p:nvPr/>
          </p:nvGrpSpPr>
          <p:grpSpPr>
            <a:xfrm>
              <a:off x="738" y="2557"/>
              <a:ext cx="1018" cy="139"/>
              <a:chOff x="258" y="2024"/>
              <a:chExt cx="1310" cy="139"/>
            </a:xfrm>
          </p:grpSpPr>
          <p:sp>
            <p:nvSpPr>
              <p:cNvPr id="17569" name="Line 158"/>
              <p:cNvSpPr/>
              <p:nvPr/>
            </p:nvSpPr>
            <p:spPr>
              <a:xfrm>
                <a:off x="258" y="2092"/>
                <a:ext cx="1214" cy="1"/>
              </a:xfrm>
              <a:prstGeom prst="line">
                <a:avLst/>
              </a:prstGeom>
              <a:ln w="14288" cap="flat" cmpd="sng">
                <a:solidFill>
                  <a:srgbClr val="FF3300"/>
                </a:solidFill>
                <a:prstDash val="solid"/>
                <a:headEnd type="none" w="med" len="med"/>
                <a:tailEnd type="none" w="med" len="med"/>
              </a:ln>
            </p:spPr>
          </p:sp>
          <p:sp>
            <p:nvSpPr>
              <p:cNvPr id="17570" name="Freeform 159"/>
              <p:cNvSpPr/>
              <p:nvPr/>
            </p:nvSpPr>
            <p:spPr>
              <a:xfrm>
                <a:off x="1469" y="2024"/>
                <a:ext cx="99" cy="139"/>
              </a:xfrm>
              <a:custGeom>
                <a:avLst/>
                <a:gdLst>
                  <a:gd name="txL" fmla="*/ 0 w 99"/>
                  <a:gd name="txT" fmla="*/ 0 h 139"/>
                  <a:gd name="txR" fmla="*/ 99 w 99"/>
                  <a:gd name="txB" fmla="*/ 139 h 139"/>
                </a:gdLst>
                <a:ahLst/>
                <a:cxnLst>
                  <a:cxn ang="0">
                    <a:pos x="0" y="139"/>
                  </a:cxn>
                  <a:cxn ang="0">
                    <a:pos x="99" y="68"/>
                  </a:cxn>
                  <a:cxn ang="0">
                    <a:pos x="0" y="0"/>
                  </a:cxn>
                  <a:cxn ang="0">
                    <a:pos x="0" y="139"/>
                  </a:cxn>
                </a:cxnLst>
                <a:rect l="txL" t="txT" r="txR" b="txB"/>
                <a:pathLst>
                  <a:path w="99" h="139">
                    <a:moveTo>
                      <a:pt x="0" y="139"/>
                    </a:moveTo>
                    <a:lnTo>
                      <a:pt x="99" y="68"/>
                    </a:lnTo>
                    <a:lnTo>
                      <a:pt x="0" y="0"/>
                    </a:lnTo>
                    <a:lnTo>
                      <a:pt x="0" y="139"/>
                    </a:lnTo>
                    <a:close/>
                  </a:path>
                </a:pathLst>
              </a:custGeom>
              <a:solidFill>
                <a:srgbClr val="000000"/>
              </a:solidFill>
              <a:ln w="9525" cap="flat" cmpd="sng">
                <a:solidFill>
                  <a:srgbClr val="FF3300"/>
                </a:solidFill>
                <a:prstDash val="solid"/>
                <a:round/>
                <a:headEnd type="none" w="med" len="med"/>
                <a:tailEnd type="none" w="med" len="med"/>
              </a:ln>
            </p:spPr>
            <p:txBody>
              <a:bodyPr/>
              <a:lstStyle/>
              <a:p>
                <a:pPr lvl="0" eaLnBrk="1" hangingPunct="1"/>
                <a:endParaRPr lang="zh-CN" altLang="en-US" dirty="0">
                  <a:latin typeface="Times New Roman" panose="02020603050405020304" pitchFamily="18" charset="0"/>
                  <a:ea typeface="宋体" panose="02010600030101010101" pitchFamily="2" charset="-122"/>
                </a:endParaRPr>
              </a:p>
            </p:txBody>
          </p:sp>
        </p:grpSp>
        <p:grpSp>
          <p:nvGrpSpPr>
            <p:cNvPr id="17563" name="Group 160"/>
            <p:cNvGrpSpPr/>
            <p:nvPr/>
          </p:nvGrpSpPr>
          <p:grpSpPr>
            <a:xfrm>
              <a:off x="446" y="3876"/>
              <a:ext cx="1330" cy="140"/>
              <a:chOff x="258" y="3239"/>
              <a:chExt cx="1330" cy="140"/>
            </a:xfrm>
          </p:grpSpPr>
          <p:sp>
            <p:nvSpPr>
              <p:cNvPr id="17567" name="Line 161"/>
              <p:cNvSpPr/>
              <p:nvPr/>
            </p:nvSpPr>
            <p:spPr>
              <a:xfrm flipH="1">
                <a:off x="354" y="3310"/>
                <a:ext cx="1234" cy="1"/>
              </a:xfrm>
              <a:prstGeom prst="line">
                <a:avLst/>
              </a:prstGeom>
              <a:ln w="14288" cap="flat" cmpd="sng">
                <a:solidFill>
                  <a:srgbClr val="FF3300"/>
                </a:solidFill>
                <a:prstDash val="solid"/>
                <a:headEnd type="none" w="med" len="med"/>
                <a:tailEnd type="none" w="med" len="med"/>
              </a:ln>
            </p:spPr>
          </p:sp>
          <p:sp>
            <p:nvSpPr>
              <p:cNvPr id="17568" name="Freeform 162"/>
              <p:cNvSpPr/>
              <p:nvPr/>
            </p:nvSpPr>
            <p:spPr>
              <a:xfrm>
                <a:off x="258" y="3239"/>
                <a:ext cx="99" cy="140"/>
              </a:xfrm>
              <a:custGeom>
                <a:avLst/>
                <a:gdLst>
                  <a:gd name="txL" fmla="*/ 0 w 99"/>
                  <a:gd name="txT" fmla="*/ 0 h 140"/>
                  <a:gd name="txR" fmla="*/ 99 w 99"/>
                  <a:gd name="txB" fmla="*/ 140 h 140"/>
                </a:gdLst>
                <a:ahLst/>
                <a:cxnLst>
                  <a:cxn ang="0">
                    <a:pos x="99" y="0"/>
                  </a:cxn>
                  <a:cxn ang="0">
                    <a:pos x="0" y="71"/>
                  </a:cxn>
                  <a:cxn ang="0">
                    <a:pos x="99" y="140"/>
                  </a:cxn>
                  <a:cxn ang="0">
                    <a:pos x="99" y="0"/>
                  </a:cxn>
                </a:cxnLst>
                <a:rect l="txL" t="txT" r="txR" b="txB"/>
                <a:pathLst>
                  <a:path w="99" h="140">
                    <a:moveTo>
                      <a:pt x="99" y="0"/>
                    </a:moveTo>
                    <a:lnTo>
                      <a:pt x="0" y="71"/>
                    </a:lnTo>
                    <a:lnTo>
                      <a:pt x="99" y="140"/>
                    </a:lnTo>
                    <a:lnTo>
                      <a:pt x="99" y="0"/>
                    </a:lnTo>
                    <a:close/>
                  </a:path>
                </a:pathLst>
              </a:custGeom>
              <a:solidFill>
                <a:srgbClr val="000000"/>
              </a:solidFill>
              <a:ln w="9525" cap="flat" cmpd="sng">
                <a:solidFill>
                  <a:srgbClr val="FF3300"/>
                </a:solidFill>
                <a:prstDash val="solid"/>
                <a:round/>
                <a:headEnd type="none" w="med" len="med"/>
                <a:tailEnd type="none" w="med" len="med"/>
              </a:ln>
            </p:spPr>
            <p:txBody>
              <a:bodyPr/>
              <a:lstStyle/>
              <a:p>
                <a:pPr lvl="0" eaLnBrk="1" hangingPunct="1"/>
                <a:endParaRPr lang="zh-CN" altLang="en-US" dirty="0">
                  <a:latin typeface="Times New Roman" panose="02020603050405020304" pitchFamily="18" charset="0"/>
                  <a:ea typeface="宋体" panose="02010600030101010101" pitchFamily="2" charset="-122"/>
                </a:endParaRPr>
              </a:p>
            </p:txBody>
          </p:sp>
        </p:grpSp>
        <p:sp>
          <p:nvSpPr>
            <p:cNvPr id="17565" name="Text Box 164"/>
            <p:cNvSpPr txBox="1"/>
            <p:nvPr/>
          </p:nvSpPr>
          <p:spPr>
            <a:xfrm>
              <a:off x="188" y="1940"/>
              <a:ext cx="1170" cy="325"/>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策略</a:t>
              </a:r>
              <a:r>
                <a:rPr lang="zh-CN" altLang="en-US" sz="2800" b="0" dirty="0">
                  <a:latin typeface="Times New Roman" panose="02020603050405020304" pitchFamily="18" charset="0"/>
                  <a:ea typeface="宋体" panose="02010600030101010101" pitchFamily="2" charset="-122"/>
                </a:rPr>
                <a:t> </a:t>
              </a:r>
              <a:r>
                <a:rPr lang="en-US" altLang="zh-CN" sz="2800" b="0" dirty="0">
                  <a:latin typeface="Times New Roman" panose="02020603050405020304" pitchFamily="18" charset="0"/>
                  <a:ea typeface="宋体" panose="02010600030101010101" pitchFamily="2" charset="-122"/>
                </a:rPr>
                <a:t>3</a:t>
              </a:r>
              <a:r>
                <a:rPr lang="zh-CN" altLang="en-US" sz="2800" b="0" dirty="0">
                  <a:latin typeface="Times New Roman" panose="02020603050405020304" pitchFamily="18" charset="0"/>
                  <a:ea typeface="宋体" panose="02010600030101010101" pitchFamily="2" charset="-122"/>
                </a:rPr>
                <a:t>：</a:t>
              </a:r>
              <a:endParaRPr lang="zh-CN" altLang="en-US" sz="2400" b="0" dirty="0">
                <a:latin typeface="Times New Roman" panose="02020603050405020304" pitchFamily="18" charset="0"/>
                <a:ea typeface="宋体" panose="02010600030101010101" pitchFamily="2" charset="-122"/>
              </a:endParaRPr>
            </a:p>
          </p:txBody>
        </p:sp>
        <p:sp>
          <p:nvSpPr>
            <p:cNvPr id="17566" name="Text Box 165"/>
            <p:cNvSpPr txBox="1"/>
            <p:nvPr/>
          </p:nvSpPr>
          <p:spPr>
            <a:xfrm>
              <a:off x="188" y="3158"/>
              <a:ext cx="1170" cy="325"/>
            </a:xfrm>
            <a:prstGeom prst="rect">
              <a:avLst/>
            </a:prstGeom>
            <a:noFill/>
            <a:ln w="9525">
              <a:noFill/>
            </a:ln>
          </p:spPr>
          <p:txBody>
            <a:bodyPr>
              <a:spAutoFit/>
            </a:bodyPr>
            <a:lstStyle/>
            <a:p>
              <a:pPr lvl="0" eaLnBrk="1" hangingPunct="1">
                <a:spcBef>
                  <a:spcPct val="50000"/>
                </a:spcBef>
              </a:pPr>
              <a:r>
                <a:rPr lang="en-US" altLang="zh-CN" sz="2400" b="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策略</a:t>
              </a:r>
              <a:r>
                <a:rPr lang="zh-CN" altLang="en-US" sz="2800" b="0" dirty="0">
                  <a:latin typeface="Times New Roman" panose="02020603050405020304" pitchFamily="18" charset="0"/>
                  <a:ea typeface="宋体" panose="02010600030101010101" pitchFamily="2" charset="-122"/>
                </a:rPr>
                <a:t> </a:t>
              </a:r>
              <a:r>
                <a:rPr lang="en-US" altLang="zh-CN" sz="2800" b="0" dirty="0">
                  <a:latin typeface="Times New Roman" panose="02020603050405020304" pitchFamily="18" charset="0"/>
                  <a:ea typeface="宋体" panose="02010600030101010101" pitchFamily="2" charset="-122"/>
                </a:rPr>
                <a:t>4</a:t>
              </a:r>
              <a:r>
                <a:rPr lang="zh-CN" altLang="en-US" sz="2800" b="0" dirty="0">
                  <a:latin typeface="Times New Roman" panose="02020603050405020304" pitchFamily="18" charset="0"/>
                  <a:ea typeface="宋体" panose="02010600030101010101" pitchFamily="2" charset="-122"/>
                </a:rPr>
                <a:t>：</a:t>
              </a:r>
              <a:endParaRPr lang="zh-CN" altLang="en-US" sz="2400" b="0" dirty="0">
                <a:latin typeface="Times New Roman" panose="02020603050405020304" pitchFamily="18" charset="0"/>
                <a:ea typeface="宋体" panose="02010600030101010101" pitchFamily="2" charset="-122"/>
              </a:endParaRPr>
            </a:p>
          </p:txBody>
        </p:sp>
      </p:grpSp>
      <p:sp>
        <p:nvSpPr>
          <p:cNvPr id="17412" name="Text Box 166"/>
          <p:cNvSpPr txBox="1"/>
          <p:nvPr/>
        </p:nvSpPr>
        <p:spPr>
          <a:xfrm>
            <a:off x="6011863" y="1052513"/>
            <a:ext cx="2592387" cy="521970"/>
          </a:xfrm>
          <a:prstGeom prst="rect">
            <a:avLst/>
          </a:prstGeom>
          <a:noFill/>
          <a:ln w="9525">
            <a:noFill/>
          </a:ln>
        </p:spPr>
        <p:txBody>
          <a:bodyPr>
            <a:spAutoFit/>
          </a:bodyPr>
          <a:lstStyle/>
          <a:p>
            <a:pPr lvl="0" eaLnBrk="1" hangingPunct="1">
              <a:spcBef>
                <a:spcPct val="50000"/>
              </a:spcBef>
            </a:pPr>
            <a:r>
              <a:rPr lang="zh-CN" altLang="en-US" sz="2800" dirty="0">
                <a:solidFill>
                  <a:srgbClr val="FF3300"/>
                </a:solidFill>
                <a:latin typeface="Times New Roman" panose="02020603050405020304" pitchFamily="18" charset="0"/>
                <a:ea typeface="宋体" panose="02010600030101010101" pitchFamily="2" charset="-122"/>
              </a:rPr>
              <a:t>四种查询策略</a:t>
            </a:r>
          </a:p>
        </p:txBody>
      </p:sp>
      <p:grpSp>
        <p:nvGrpSpPr>
          <p:cNvPr id="17413" name="Group 167"/>
          <p:cNvGrpSpPr/>
          <p:nvPr/>
        </p:nvGrpSpPr>
        <p:grpSpPr>
          <a:xfrm>
            <a:off x="5327650" y="260350"/>
            <a:ext cx="3816350" cy="684213"/>
            <a:chOff x="204" y="3385"/>
            <a:chExt cx="5170" cy="680"/>
          </a:xfrm>
        </p:grpSpPr>
        <p:sp>
          <p:nvSpPr>
            <p:cNvPr id="17414" name="Oval 168"/>
            <p:cNvSpPr/>
            <p:nvPr/>
          </p:nvSpPr>
          <p:spPr>
            <a:xfrm>
              <a:off x="930" y="3430"/>
              <a:ext cx="1224" cy="635"/>
            </a:xfrm>
            <a:prstGeom prst="ellipse">
              <a:avLst/>
            </a:prstGeom>
            <a:solidFill>
              <a:schemeClr val="accent1"/>
            </a:solidFill>
            <a:ln w="9525" cap="flat" cmpd="sng">
              <a:solidFill>
                <a:schemeClr val="bg1"/>
              </a:solidFill>
              <a:prstDash val="solid"/>
              <a:headEnd type="none" w="med" len="med"/>
              <a:tailEnd type="none" w="med" len="med"/>
            </a:ln>
          </p:spPr>
          <p:txBody>
            <a:bodyPr wrap="none" anchor="ctr"/>
            <a:lstStyle/>
            <a:p>
              <a:pPr lvl="0" algn="ctr" eaLnBrk="0" hangingPunct="0"/>
              <a:r>
                <a:rPr lang="en-US" altLang="zh-CN" sz="2400" b="0">
                  <a:latin typeface="Times New Roman" panose="02020603050405020304" pitchFamily="18" charset="0"/>
                  <a:ea typeface="宋体" panose="02010600030101010101" pitchFamily="2" charset="-122"/>
                </a:rPr>
                <a:t>S,  SC</a:t>
              </a:r>
            </a:p>
          </p:txBody>
        </p:sp>
        <p:sp>
          <p:nvSpPr>
            <p:cNvPr id="17415" name="Oval 169"/>
            <p:cNvSpPr/>
            <p:nvPr/>
          </p:nvSpPr>
          <p:spPr>
            <a:xfrm>
              <a:off x="3334" y="3385"/>
              <a:ext cx="1224" cy="544"/>
            </a:xfrm>
            <a:prstGeom prst="ellipse">
              <a:avLst/>
            </a:prstGeom>
            <a:solidFill>
              <a:schemeClr val="accent1"/>
            </a:solidFill>
            <a:ln w="9525" cap="flat" cmpd="sng">
              <a:solidFill>
                <a:schemeClr val="bg1"/>
              </a:solidFill>
              <a:prstDash val="solid"/>
              <a:headEnd type="none" w="med" len="med"/>
              <a:tailEnd type="none" w="med" len="med"/>
            </a:ln>
          </p:spPr>
          <p:txBody>
            <a:bodyPr wrap="none" anchor="ctr"/>
            <a:lstStyle/>
            <a:p>
              <a:pPr lvl="0" algn="ctr" eaLnBrk="0" hangingPunct="0"/>
              <a:r>
                <a:rPr lang="en-US" altLang="zh-CN" sz="2400" b="0">
                  <a:latin typeface="Times New Roman" panose="02020603050405020304" pitchFamily="18" charset="0"/>
                  <a:ea typeface="宋体" panose="02010600030101010101" pitchFamily="2" charset="-122"/>
                </a:rPr>
                <a:t>C</a:t>
              </a:r>
            </a:p>
          </p:txBody>
        </p:sp>
        <p:sp>
          <p:nvSpPr>
            <p:cNvPr id="17416" name="Text Box 170"/>
            <p:cNvSpPr txBox="1"/>
            <p:nvPr/>
          </p:nvSpPr>
          <p:spPr>
            <a:xfrm>
              <a:off x="204" y="3566"/>
              <a:ext cx="680" cy="454"/>
            </a:xfrm>
            <a:prstGeom prst="rect">
              <a:avLst/>
            </a:prstGeom>
            <a:noFill/>
            <a:ln w="9525">
              <a:noFill/>
            </a:ln>
          </p:spPr>
          <p:txBody>
            <a:bodyPr>
              <a:spAutoFit/>
            </a:bodyPr>
            <a:lstStyle/>
            <a:p>
              <a:pPr lvl="0" eaLnBrk="0" hangingPunct="0">
                <a:spcBef>
                  <a:spcPct val="50000"/>
                </a:spcBef>
              </a:pPr>
              <a:r>
                <a:rPr lang="en-US" altLang="zh-CN" sz="2400" b="0">
                  <a:latin typeface="Times New Roman" panose="02020603050405020304" pitchFamily="18" charset="0"/>
                  <a:ea typeface="宋体" panose="02010600030101010101" pitchFamily="2" charset="-122"/>
                </a:rPr>
                <a:t>A</a:t>
              </a:r>
            </a:p>
          </p:txBody>
        </p:sp>
        <p:sp>
          <p:nvSpPr>
            <p:cNvPr id="17417" name="Text Box 171"/>
            <p:cNvSpPr txBox="1"/>
            <p:nvPr/>
          </p:nvSpPr>
          <p:spPr>
            <a:xfrm>
              <a:off x="4694" y="3385"/>
              <a:ext cx="680" cy="454"/>
            </a:xfrm>
            <a:prstGeom prst="rect">
              <a:avLst/>
            </a:prstGeom>
            <a:noFill/>
            <a:ln w="9525">
              <a:noFill/>
            </a:ln>
          </p:spPr>
          <p:txBody>
            <a:bodyPr>
              <a:spAutoFit/>
            </a:bodyPr>
            <a:lstStyle/>
            <a:p>
              <a:pPr lvl="0" eaLnBrk="0" hangingPunct="0">
                <a:spcBef>
                  <a:spcPct val="50000"/>
                </a:spcBef>
              </a:pPr>
              <a:r>
                <a:rPr lang="en-US" altLang="zh-CN" sz="2400" b="0">
                  <a:latin typeface="Times New Roman" panose="02020603050405020304" pitchFamily="18" charset="0"/>
                  <a:ea typeface="宋体" panose="02010600030101010101" pitchFamily="2" charset="-122"/>
                </a:rPr>
                <a:t>B</a:t>
              </a:r>
            </a:p>
          </p:txBody>
        </p:sp>
        <p:cxnSp>
          <p:nvCxnSpPr>
            <p:cNvPr id="17418" name="AutoShape 172"/>
            <p:cNvCxnSpPr>
              <a:stCxn id="17414" idx="6"/>
              <a:endCxn id="17415" idx="2"/>
            </p:cNvCxnSpPr>
            <p:nvPr/>
          </p:nvCxnSpPr>
          <p:spPr>
            <a:xfrm flipV="1">
              <a:off x="2154" y="3657"/>
              <a:ext cx="1180" cy="91"/>
            </a:xfrm>
            <a:prstGeom prst="curvedConnector3">
              <a:avLst>
                <a:gd name="adj1" fmla="val 50000"/>
              </a:avLst>
            </a:prstGeom>
            <a:ln w="952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7488</Words>
  <Application>Microsoft Office PowerPoint</Application>
  <PresentationFormat>全屏显示(4:3)</PresentationFormat>
  <Paragraphs>1474</Paragraphs>
  <Slides>72</Slides>
  <Notes>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75" baseType="lpstr">
      <vt:lpstr>默认设计模板</vt:lpstr>
      <vt:lpstr>Bitmap Image</vt:lpstr>
      <vt:lpstr>WPS 公式 3.0</vt:lpstr>
      <vt:lpstr>PowerPoint 演示文稿</vt:lpstr>
      <vt:lpstr>查询处理问题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广义笛卡尔积</vt:lpstr>
      <vt:lpstr>  连接运算（θ连接）</vt:lpstr>
      <vt:lpstr> 自然连接</vt:lpstr>
      <vt:lpstr> 半连接</vt:lpstr>
      <vt:lpstr>  关系代数表达式</vt:lpstr>
      <vt:lpstr>PowerPoint 演示文稿</vt:lpstr>
      <vt:lpstr>PowerPoint 演示文稿</vt:lpstr>
      <vt:lpstr>PowerPoint 演示文稿</vt:lpstr>
      <vt:lpstr>PowerPoint 演示文稿</vt:lpstr>
      <vt:lpstr>PowerPoint 演示文稿</vt:lpstr>
      <vt:lpstr>PowerPoint 演示文稿</vt:lpstr>
      <vt:lpstr>等价变换规则</vt:lpstr>
      <vt:lpstr>等价变换规则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例子1: R ∝ 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  结</vt:lpstr>
    </vt:vector>
  </TitlesOfParts>
  <Company>Ju_Shang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崔明义</dc:creator>
  <cp:lastModifiedBy>cuc</cp:lastModifiedBy>
  <cp:revision>452</cp:revision>
  <cp:lastPrinted>2018-04-04T03:13:04Z</cp:lastPrinted>
  <dcterms:created xsi:type="dcterms:W3CDTF">2003-02-18T15:20:00Z</dcterms:created>
  <dcterms:modified xsi:type="dcterms:W3CDTF">2018-04-09T04:04:39Z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