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1" r:id="rId2"/>
    <p:sldId id="597" r:id="rId3"/>
    <p:sldId id="598" r:id="rId4"/>
    <p:sldId id="325" r:id="rId5"/>
    <p:sldId id="372" r:id="rId6"/>
    <p:sldId id="373" r:id="rId7"/>
    <p:sldId id="494" r:id="rId8"/>
    <p:sldId id="495" r:id="rId9"/>
    <p:sldId id="496" r:id="rId10"/>
    <p:sldId id="375" r:id="rId11"/>
    <p:sldId id="376" r:id="rId12"/>
    <p:sldId id="377" r:id="rId13"/>
    <p:sldId id="497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5" r:id="rId30"/>
    <p:sldId id="396" r:id="rId31"/>
    <p:sldId id="456" r:id="rId32"/>
    <p:sldId id="404" r:id="rId33"/>
    <p:sldId id="405" r:id="rId34"/>
    <p:sldId id="410" r:id="rId35"/>
    <p:sldId id="411" r:id="rId36"/>
    <p:sldId id="412" r:id="rId37"/>
    <p:sldId id="413" r:id="rId38"/>
    <p:sldId id="415" r:id="rId39"/>
    <p:sldId id="416" r:id="rId40"/>
    <p:sldId id="417" r:id="rId41"/>
    <p:sldId id="420" r:id="rId42"/>
    <p:sldId id="423" r:id="rId43"/>
    <p:sldId id="424" r:id="rId44"/>
    <p:sldId id="425" r:id="rId45"/>
    <p:sldId id="427" r:id="rId46"/>
    <p:sldId id="428" r:id="rId47"/>
    <p:sldId id="429" r:id="rId48"/>
    <p:sldId id="431" r:id="rId49"/>
    <p:sldId id="458" r:id="rId50"/>
    <p:sldId id="432" r:id="rId51"/>
    <p:sldId id="457" r:id="rId52"/>
    <p:sldId id="605" r:id="rId53"/>
    <p:sldId id="653" r:id="rId54"/>
    <p:sldId id="455" r:id="rId55"/>
    <p:sldId id="484" r:id="rId56"/>
    <p:sldId id="602" r:id="rId57"/>
    <p:sldId id="603" r:id="rId58"/>
    <p:sldId id="604" r:id="rId59"/>
  </p:sldIdLst>
  <p:sldSz cx="9144000" cy="6858000" type="screen4x3"/>
  <p:notesSz cx="6761163" cy="99314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9900"/>
    <a:srgbClr val="0000FF"/>
    <a:srgbClr val="FF3300"/>
    <a:srgbClr val="CC0000"/>
    <a:srgbClr val="FFFF00"/>
    <a:srgbClr val="CC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1"/>
    <p:restoredTop sz="94708"/>
  </p:normalViewPr>
  <p:slideViewPr>
    <p:cSldViewPr showGuides="1">
      <p:cViewPr>
        <p:scale>
          <a:sx n="66" d="100"/>
          <a:sy n="66" d="100"/>
        </p:scale>
        <p:origin x="-732" y="-182"/>
      </p:cViewPr>
      <p:guideLst>
        <p:guide orient="horz" pos="221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953864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页眉占位符 1290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129027" name="日期占位符 129026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15364" name="幻灯片图像占位符 12902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8525" y="744538"/>
            <a:ext cx="4964113" cy="372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文本占位符 129028"/>
          <p:cNvSpPr>
            <a:spLocks noGrp="1"/>
          </p:cNvSpPr>
          <p:nvPr>
            <p:ph type="body" sz="quarter"/>
          </p:nvPr>
        </p:nvSpPr>
        <p:spPr>
          <a:xfrm>
            <a:off x="676275" y="4718050"/>
            <a:ext cx="5408613" cy="44688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129030" name="页脚占位符 129029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129031" name="灯片编号占位符 129030"/>
          <p:cNvSpPr>
            <a:spLocks noGrp="1"/>
          </p:cNvSpPr>
          <p:nvPr>
            <p:ph type="sldNum" sz="quarter" idx="5"/>
          </p:nvPr>
        </p:nvSpPr>
        <p:spPr>
          <a:xfrm>
            <a:off x="3829050" y="9432925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32834300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 indent="0"/>
            <a:r>
              <a:rPr lang="zh-CN" altLang="en-US"/>
              <a:t>？？</a:t>
            </a:r>
            <a:r>
              <a:rPr lang="en-US" altLang="zh-CN"/>
              <a:t>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z="14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2018/3/26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fontAlgn="base" hangingPunct="1"/>
            <a:endParaRPr lang="en-US" altLang="zh-CN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b="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400" b="0" noProof="1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/>
            <a:endParaRPr lang="en-US" altLang="zh-CN" sz="1400" b="0" noProof="1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z="14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BB962C8B-B14F-4D97-AF65-F5344CB8AC3E}" type="datetime1">
              <a:rPr lang="zh-CN" altLang="en-US" sz="14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2018/3/26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/>
            <a:endParaRPr lang="en-US" altLang="zh-CN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400" b="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0"/>
          <p:cNvSpPr txBox="1"/>
          <p:nvPr/>
        </p:nvSpPr>
        <p:spPr>
          <a:xfrm>
            <a:off x="1187450" y="1773238"/>
            <a:ext cx="7272338" cy="44418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en-US" altLang="zh-CN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1. </a:t>
            </a:r>
            <a:r>
              <a:rPr lang="zh-CN" altLang="en-US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分布式数据库设计与数据分片</a:t>
            </a: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en-US" altLang="zh-CN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2.</a:t>
            </a:r>
            <a:r>
              <a:rPr lang="zh-CN" altLang="en-US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水平分片设计</a:t>
            </a: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en-US" altLang="zh-CN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3.</a:t>
            </a:r>
            <a:r>
              <a:rPr lang="zh-CN" altLang="en-US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垂直分片设计</a:t>
            </a: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en-US" altLang="zh-CN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4.</a:t>
            </a:r>
            <a:r>
              <a:rPr lang="zh-CN" altLang="en-US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数据分配</a:t>
            </a: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en-US" altLang="zh-CN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5 </a:t>
            </a:r>
            <a:r>
              <a:rPr lang="zh-CN" altLang="en-US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小结</a:t>
            </a: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  <a:buAutoNum type="arabicPeriod"/>
            </a:pP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  <a:buAutoNum type="arabicPeriod"/>
            </a:pP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6" name="AutoShape 22"/>
          <p:cNvSpPr/>
          <p:nvPr/>
        </p:nvSpPr>
        <p:spPr>
          <a:xfrm>
            <a:off x="395288" y="765175"/>
            <a:ext cx="8424862" cy="5562600"/>
          </a:xfrm>
          <a:prstGeom prst="roundRect">
            <a:avLst>
              <a:gd name="adj" fmla="val 17273"/>
            </a:avLst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1403350" y="541338"/>
            <a:ext cx="6192838" cy="4714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25"/>
          <p:cNvSpPr/>
          <p:nvPr/>
        </p:nvSpPr>
        <p:spPr>
          <a:xfrm>
            <a:off x="2771775" y="444500"/>
            <a:ext cx="4262438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分布式数据库分片设计</a:t>
            </a:r>
          </a:p>
        </p:txBody>
      </p:sp>
      <p:sp>
        <p:nvSpPr>
          <p:cNvPr id="16389" name="Rectangle 26"/>
          <p:cNvSpPr/>
          <p:nvPr/>
        </p:nvSpPr>
        <p:spPr>
          <a:xfrm>
            <a:off x="1403350" y="473075"/>
            <a:ext cx="1300480" cy="58483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72400" cy="4578350"/>
          </a:xfrm>
        </p:spPr>
        <p:txBody>
          <a:bodyPr vert="horz" wrap="square" lIns="91440" tIns="45720" rIns="91440" bIns="45720" anchor="t"/>
          <a:lstStyle/>
          <a:p>
            <a:pPr eaLnBrk="1" fontAlgn="base" hangingPunct="1"/>
            <a:r>
              <a:rPr lang="zh-CN" altLang="en-US" sz="2400" strike="noStrike" noProof="1"/>
              <a:t>假若有全局关系</a:t>
            </a:r>
            <a:r>
              <a:rPr lang="en-US" altLang="zh-CN" sz="2400" strike="noStrike" noProof="1"/>
              <a:t>R  </a:t>
            </a:r>
            <a:r>
              <a:rPr lang="zh-CN" altLang="en-US" sz="2400" strike="noStrike" noProof="1"/>
              <a:t>被分片为子关系</a:t>
            </a:r>
            <a:r>
              <a:rPr lang="en-US" altLang="zh-CN" sz="2400" strike="noStrike" noProof="1"/>
              <a:t>(</a:t>
            </a:r>
            <a:r>
              <a:rPr lang="zh-CN" altLang="en-US" sz="2400" strike="noStrike" noProof="1"/>
              <a:t>片段</a:t>
            </a:r>
            <a:r>
              <a:rPr lang="en-US" altLang="zh-CN" sz="2400" strike="noStrike" noProof="1"/>
              <a:t>)</a:t>
            </a:r>
            <a:r>
              <a:rPr lang="zh-CN" altLang="en-US" sz="2400" strike="noStrike" noProof="1"/>
              <a:t>集合</a:t>
            </a:r>
          </a:p>
          <a:p>
            <a:pPr eaLnBrk="1" fontAlgn="base" hangingPunct="1">
              <a:buNone/>
            </a:pPr>
            <a:r>
              <a:rPr lang="zh-CN" altLang="en-US" sz="2400" strike="noStrike" noProof="1"/>
              <a:t>         </a:t>
            </a:r>
            <a:r>
              <a:rPr lang="en-US" altLang="zh-CN" sz="2400" strike="noStrike" noProof="1"/>
              <a:t>R = {R</a:t>
            </a:r>
            <a:r>
              <a:rPr lang="en-US" altLang="zh-CN" sz="2400" strike="noStrike" baseline="-25000" noProof="1"/>
              <a:t>1</a:t>
            </a:r>
            <a:r>
              <a:rPr lang="en-US" altLang="zh-CN" sz="2400" strike="noStrike" noProof="1"/>
              <a:t>, R</a:t>
            </a:r>
            <a:r>
              <a:rPr lang="en-US" altLang="zh-CN" sz="2400" strike="noStrike" baseline="-25000" noProof="1"/>
              <a:t>2</a:t>
            </a:r>
            <a:r>
              <a:rPr lang="en-US" altLang="zh-CN" sz="2400" strike="noStrike" noProof="1"/>
              <a:t>, …, </a:t>
            </a:r>
            <a:r>
              <a:rPr lang="en-US" altLang="zh-CN" sz="2400" strike="noStrike" noProof="1"/>
              <a:t>R</a:t>
            </a:r>
            <a:r>
              <a:rPr lang="en-US" altLang="zh-CN" sz="2400" strike="noStrike" baseline="-25000" noProof="1"/>
              <a:t>n</a:t>
            </a:r>
            <a:r>
              <a:rPr lang="en-US" altLang="zh-CN" sz="2400" strike="noStrike" noProof="1"/>
              <a:t>}, </a:t>
            </a:r>
            <a:r>
              <a:rPr lang="zh-CN" altLang="en-US" sz="2400" strike="noStrike" noProof="1"/>
              <a:t>则 </a:t>
            </a:r>
            <a:r>
              <a:rPr lang="en-US" altLang="zh-CN" sz="2400" strike="noStrike" noProof="1"/>
              <a:t>R</a:t>
            </a:r>
            <a:r>
              <a:rPr lang="zh-CN" altLang="en-US" sz="2400" strike="noStrike" noProof="1">
                <a:latin typeface="Old English Text MT" panose="03040902040508030806" pitchFamily="66" charset="0"/>
              </a:rPr>
              <a:t>满足</a:t>
            </a:r>
          </a:p>
          <a:p>
            <a:pPr lvl="1" eaLnBrk="1" fontAlgn="base" hangingPunct="1"/>
            <a:r>
              <a:rPr lang="zh-CN" altLang="en-US" sz="2400" strike="noStrike" noProof="1"/>
              <a:t>完整性</a:t>
            </a:r>
          </a:p>
          <a:p>
            <a:pPr lvl="2" eaLnBrk="1" fontAlgn="base" hangingPunct="1">
              <a:buNone/>
            </a:pPr>
            <a:r>
              <a:rPr lang="zh-CN" altLang="en-US" strike="noStrike" noProof="1"/>
              <a:t>任意</a:t>
            </a:r>
            <a:r>
              <a:rPr lang="en-US" altLang="zh-CN" strike="noStrike" noProof="1"/>
              <a:t>x </a:t>
            </a:r>
            <a:r>
              <a:rPr lang="en-US" altLang="zh-CN" b="1" strike="noStrike" noProof="1">
                <a:sym typeface="Symbol" panose="05050102010706020507" pitchFamily="18" charset="2"/>
              </a:rPr>
              <a:t> </a:t>
            </a:r>
            <a:r>
              <a:rPr lang="en-US" altLang="zh-CN" strike="noStrike" noProof="1">
                <a:sym typeface="Symbol" panose="05050102010706020507" pitchFamily="18" charset="2"/>
              </a:rPr>
              <a:t>R,  </a:t>
            </a:r>
            <a:r>
              <a:rPr lang="en-US" altLang="zh-CN" b="1" strike="noStrike" noProof="1">
                <a:sym typeface="Symbol" panose="05050102010706020507" pitchFamily="18" charset="2"/>
              </a:rPr>
              <a:t> </a:t>
            </a:r>
            <a:r>
              <a:rPr lang="en-US" altLang="zh-CN" b="1" strike="noStrike" noProof="1">
                <a:sym typeface="Symbol" panose="05050102010706020507" pitchFamily="18" charset="2"/>
              </a:rPr>
              <a:t>R</a:t>
            </a:r>
            <a:r>
              <a:rPr lang="en-US" altLang="zh-CN" strike="noStrike" baseline="-25000" noProof="1">
                <a:sym typeface="Symbol" panose="05050102010706020507" pitchFamily="18" charset="2"/>
              </a:rPr>
              <a:t>i</a:t>
            </a:r>
            <a:r>
              <a:rPr lang="en-US" altLang="zh-CN" b="1" strike="noStrike" noProof="1">
                <a:sym typeface="Symbol" panose="05050102010706020507" pitchFamily="18" charset="2"/>
              </a:rPr>
              <a:t>R</a:t>
            </a:r>
            <a:r>
              <a:rPr lang="en-US" altLang="zh-CN" b="1" strike="noStrike" noProof="1">
                <a:sym typeface="Symbol" panose="05050102010706020507" pitchFamily="18" charset="2"/>
              </a:rPr>
              <a:t> </a:t>
            </a:r>
            <a:r>
              <a:rPr lang="zh-CN" altLang="en-US" b="1" strike="noStrike" noProof="1">
                <a:sym typeface="Symbol" panose="05050102010706020507" pitchFamily="18" charset="2"/>
              </a:rPr>
              <a:t>必有</a:t>
            </a:r>
            <a:r>
              <a:rPr lang="zh-CN" altLang="en-US" strike="noStrike" noProof="1">
                <a:sym typeface="Symbol" panose="05050102010706020507" pitchFamily="18" charset="2"/>
              </a:rPr>
              <a:t>  </a:t>
            </a:r>
            <a:r>
              <a:rPr lang="en-US" altLang="zh-CN" strike="noStrike" noProof="1">
                <a:sym typeface="Symbol" panose="05050102010706020507" pitchFamily="18" charset="2"/>
              </a:rPr>
              <a:t>x</a:t>
            </a:r>
            <a:r>
              <a:rPr lang="en-US" altLang="zh-CN" b="1" strike="noStrike" noProof="1">
                <a:sym typeface="Symbol" panose="05050102010706020507" pitchFamily="18" charset="2"/>
              </a:rPr>
              <a:t>R</a:t>
            </a:r>
            <a:r>
              <a:rPr lang="en-US" altLang="zh-CN" strike="noStrike" baseline="-25000" noProof="1">
                <a:sym typeface="Symbol" panose="05050102010706020507" pitchFamily="18" charset="2"/>
              </a:rPr>
              <a:t>i</a:t>
            </a:r>
            <a:r>
              <a:rPr lang="en-US" altLang="zh-CN" strike="noStrike" noProof="1"/>
              <a:t> </a:t>
            </a:r>
            <a:r>
              <a:rPr lang="zh-CN" altLang="en-US" strike="noStrike" noProof="1"/>
              <a:t>，</a:t>
            </a:r>
            <a:r>
              <a:rPr lang="en-US" altLang="zh-CN" strike="noStrike" noProof="1"/>
              <a:t>i=1,2,…,n</a:t>
            </a:r>
          </a:p>
          <a:p>
            <a:pPr lvl="1" eaLnBrk="1" fontAlgn="base" hangingPunct="1"/>
            <a:r>
              <a:rPr lang="zh-CN" altLang="en-US" sz="2400" strike="noStrike" noProof="1"/>
              <a:t>可重构性</a:t>
            </a:r>
          </a:p>
          <a:p>
            <a:pPr marL="914400" lvl="2" indent="0" eaLnBrk="1" fontAlgn="base" hangingPunct="1">
              <a:buNone/>
            </a:pPr>
            <a:r>
              <a:rPr lang="zh-CN" altLang="en-US" strike="noStrike" noProof="1"/>
              <a:t>存在函数 </a:t>
            </a:r>
            <a:r>
              <a:rPr lang="en-US" altLang="zh-CN" strike="noStrike" noProof="1"/>
              <a:t>g </a:t>
            </a:r>
            <a:r>
              <a:rPr lang="zh-CN" altLang="en-US" strike="noStrike" noProof="1"/>
              <a:t>使得</a:t>
            </a:r>
            <a:r>
              <a:rPr lang="en-US" altLang="zh-CN" strike="noStrike" noProof="1"/>
              <a:t>R = g(R</a:t>
            </a:r>
            <a:r>
              <a:rPr lang="en-US" altLang="zh-CN" strike="noStrike" baseline="-25000" noProof="1"/>
              <a:t>1</a:t>
            </a:r>
            <a:r>
              <a:rPr lang="en-US" altLang="zh-CN" strike="noStrike" noProof="1"/>
              <a:t>, R</a:t>
            </a:r>
            <a:r>
              <a:rPr lang="en-US" altLang="zh-CN" strike="noStrike" baseline="-25000" noProof="1"/>
              <a:t>2</a:t>
            </a:r>
            <a:r>
              <a:rPr lang="en-US" altLang="zh-CN" strike="noStrike" noProof="1"/>
              <a:t>, …, </a:t>
            </a:r>
            <a:r>
              <a:rPr lang="en-US" altLang="zh-CN" strike="noStrike" noProof="1"/>
              <a:t>R</a:t>
            </a:r>
            <a:r>
              <a:rPr lang="en-US" altLang="zh-CN" strike="noStrike" baseline="-25000" noProof="1"/>
              <a:t>n</a:t>
            </a:r>
            <a:r>
              <a:rPr lang="en-US" altLang="zh-CN" strike="noStrike" noProof="1"/>
              <a:t>)</a:t>
            </a:r>
          </a:p>
          <a:p>
            <a:pPr lvl="2" eaLnBrk="1" fontAlgn="base" hangingPunct="1">
              <a:buNone/>
            </a:pPr>
            <a:r>
              <a:rPr lang="zh-CN" altLang="en-US" strike="noStrike" noProof="1"/>
              <a:t>即，</a:t>
            </a:r>
            <a:r>
              <a:rPr lang="en-US" altLang="zh-CN" strike="noStrike" noProof="1"/>
              <a:t>R=∪ </a:t>
            </a:r>
            <a:r>
              <a:rPr lang="en-US" altLang="zh-CN" b="1" strike="noStrike" noProof="1">
                <a:sym typeface="Symbol" panose="05050102010706020507" pitchFamily="18" charset="2"/>
              </a:rPr>
              <a:t>R</a:t>
            </a:r>
            <a:r>
              <a:rPr lang="en-US" altLang="zh-CN" strike="noStrike" baseline="-25000" noProof="1">
                <a:sym typeface="Symbol" panose="05050102010706020507" pitchFamily="18" charset="2"/>
              </a:rPr>
              <a:t>i</a:t>
            </a:r>
            <a:r>
              <a:rPr lang="en-US" altLang="zh-CN" strike="noStrike" noProof="1">
                <a:sym typeface="Symbol" panose="05050102010706020507" pitchFamily="18" charset="2"/>
              </a:rPr>
              <a:t> (</a:t>
            </a:r>
            <a:r>
              <a:rPr lang="zh-CN" altLang="en-US" strike="noStrike" noProof="1">
                <a:sym typeface="Symbol" panose="05050102010706020507" pitchFamily="18" charset="2"/>
              </a:rPr>
              <a:t>水平分片）</a:t>
            </a:r>
            <a:r>
              <a:rPr lang="en-US" altLang="zh-CN" strike="noStrike" noProof="1">
                <a:sym typeface="Symbol" panose="05050102010706020507" pitchFamily="18" charset="2"/>
              </a:rPr>
              <a:t>,</a:t>
            </a:r>
            <a:r>
              <a:rPr lang="en-US" altLang="zh-CN" strike="noStrike" noProof="1"/>
              <a:t>R=</a:t>
            </a:r>
            <a:r>
              <a:rPr lang="en-US" altLang="en-US" strike="noStrike" noProof="1"/>
              <a:t>∞</a:t>
            </a:r>
            <a:r>
              <a:rPr lang="en-US" altLang="zh-CN" strike="noStrike" noProof="1"/>
              <a:t> </a:t>
            </a:r>
            <a:r>
              <a:rPr lang="en-US" altLang="zh-CN" b="1" strike="noStrike" noProof="1">
                <a:sym typeface="Symbol" panose="05050102010706020507" pitchFamily="18" charset="2"/>
              </a:rPr>
              <a:t>R</a:t>
            </a:r>
            <a:r>
              <a:rPr lang="en-US" altLang="zh-CN" strike="noStrike" baseline="-25000" noProof="1">
                <a:sym typeface="Symbol" panose="05050102010706020507" pitchFamily="18" charset="2"/>
              </a:rPr>
              <a:t>i</a:t>
            </a:r>
            <a:r>
              <a:rPr lang="en-US" altLang="zh-CN" strike="noStrike" noProof="1">
                <a:sym typeface="Symbol" panose="05050102010706020507" pitchFamily="18" charset="2"/>
              </a:rPr>
              <a:t> </a:t>
            </a:r>
            <a:r>
              <a:rPr lang="zh-CN" altLang="en-US" strike="noStrike" noProof="1">
                <a:sym typeface="Symbol" panose="05050102010706020507" pitchFamily="18" charset="2"/>
              </a:rPr>
              <a:t>（垂直分片）</a:t>
            </a:r>
            <a:endParaRPr lang="zh-CN" altLang="en-US" strike="noStrike" noProof="1"/>
          </a:p>
          <a:p>
            <a:pPr lvl="1" eaLnBrk="1" fontAlgn="base" hangingPunct="1"/>
            <a:r>
              <a:rPr lang="zh-CN" altLang="en-US" sz="2400" strike="noStrike" noProof="1"/>
              <a:t>不相交性</a:t>
            </a:r>
          </a:p>
          <a:p>
            <a:pPr lvl="2" eaLnBrk="1" fontAlgn="base" hangingPunct="1">
              <a:buNone/>
            </a:pPr>
            <a:r>
              <a:rPr lang="en-US" altLang="zh-CN" b="1" strike="noStrike" noProof="1">
                <a:sym typeface="Symbol" panose="05050102010706020507" pitchFamily="18" charset="2"/>
              </a:rPr>
              <a:t>R</a:t>
            </a:r>
            <a:r>
              <a:rPr lang="en-US" altLang="zh-CN" strike="noStrike" baseline="-25000" noProof="1">
                <a:sym typeface="Symbol" panose="05050102010706020507" pitchFamily="18" charset="2"/>
              </a:rPr>
              <a:t>i</a:t>
            </a:r>
            <a:r>
              <a:rPr lang="en-US" altLang="zh-CN" strike="noStrike" noProof="1">
                <a:sym typeface="Symbol" panose="05050102010706020507" pitchFamily="18" charset="2"/>
              </a:rPr>
              <a:t> </a:t>
            </a:r>
            <a:r>
              <a:rPr lang="en-US" altLang="zh-CN" strike="noStrike" noProof="1"/>
              <a:t>∩</a:t>
            </a:r>
            <a:r>
              <a:rPr lang="en-US" altLang="zh-CN" strike="noStrike" noProof="1">
                <a:sym typeface="Symbol" panose="05050102010706020507" pitchFamily="18" charset="2"/>
              </a:rPr>
              <a:t> </a:t>
            </a:r>
            <a:r>
              <a:rPr lang="en-US" altLang="zh-CN" b="1" strike="noStrike" noProof="1">
                <a:sym typeface="Symbol" panose="05050102010706020507" pitchFamily="18" charset="2"/>
              </a:rPr>
              <a:t>R</a:t>
            </a:r>
            <a:r>
              <a:rPr lang="en-US" altLang="zh-CN" b="1" strike="noStrike" baseline="-25000" noProof="1">
                <a:sym typeface="Symbol" panose="05050102010706020507" pitchFamily="18" charset="2"/>
              </a:rPr>
              <a:t>j</a:t>
            </a:r>
            <a:r>
              <a:rPr lang="en-US" altLang="zh-CN" strike="noStrike" baseline="-25000" noProof="1">
                <a:sym typeface="Symbol" panose="05050102010706020507" pitchFamily="18" charset="2"/>
              </a:rPr>
              <a:t> </a:t>
            </a:r>
            <a:r>
              <a:rPr lang="en-US" altLang="zh-CN" strike="noStrike" noProof="1">
                <a:sym typeface="Symbol" panose="05050102010706020507" pitchFamily="18" charset="2"/>
              </a:rPr>
              <a:t>=</a:t>
            </a:r>
            <a:r>
              <a:rPr lang="zh-CN" altLang="en-US" strike="noStrike" noProof="1">
                <a:sym typeface="Symbol" panose="05050102010706020507" pitchFamily="18" charset="2"/>
              </a:rPr>
              <a:t>空集</a:t>
            </a:r>
            <a:r>
              <a:rPr lang="en-US" altLang="zh-CN" strike="noStrike" noProof="1">
                <a:sym typeface="Symbol" panose="05050102010706020507" pitchFamily="18" charset="2"/>
              </a:rPr>
              <a:t>,i</a:t>
            </a:r>
            <a:r>
              <a:rPr lang="el-GR" altLang="zh-CN" strike="noStrike" noProof="1">
                <a:sym typeface="Symbol" panose="05050102010706020507" pitchFamily="18" charset="2"/>
              </a:rPr>
              <a:t>≠j</a:t>
            </a:r>
            <a:r>
              <a:rPr lang="en-US" altLang="zh-CN" strike="noStrike" noProof="1">
                <a:sym typeface="Symbol" panose="05050102010706020507" pitchFamily="18" charset="2"/>
              </a:rPr>
              <a:t>,</a:t>
            </a:r>
            <a:r>
              <a:rPr lang="en-US" altLang="zh-CN" strike="noStrike" noProof="1">
                <a:sym typeface="Symbol" panose="05050102010706020507" pitchFamily="18" charset="2"/>
              </a:rPr>
              <a:t>i,j</a:t>
            </a:r>
            <a:r>
              <a:rPr lang="en-US" altLang="zh-CN" strike="noStrike" noProof="1">
                <a:sym typeface="Symbol" panose="05050102010706020507" pitchFamily="18" charset="2"/>
              </a:rPr>
              <a:t>=1,2,…,n(</a:t>
            </a:r>
            <a:r>
              <a:rPr lang="zh-CN" altLang="en-US" strike="noStrike" noProof="1">
                <a:sym typeface="Symbol" panose="05050102010706020507" pitchFamily="18" charset="2"/>
              </a:rPr>
              <a:t>水平分片</a:t>
            </a:r>
            <a:r>
              <a:rPr lang="en-US" altLang="zh-CN" strike="noStrike" noProof="1">
                <a:sym typeface="Symbol" panose="05050102010706020507" pitchFamily="18" charset="2"/>
              </a:rPr>
              <a:t>)</a:t>
            </a:r>
          </a:p>
          <a:p>
            <a:pPr lvl="2" eaLnBrk="1" fontAlgn="base" hangingPunct="1">
              <a:buNone/>
            </a:pPr>
            <a:r>
              <a:rPr lang="en-US" altLang="zh-CN" b="1" strike="noStrike" noProof="1">
                <a:sym typeface="Symbol" panose="05050102010706020507" pitchFamily="18" charset="2"/>
              </a:rPr>
              <a:t>R</a:t>
            </a:r>
            <a:r>
              <a:rPr lang="en-US" altLang="zh-CN" strike="noStrike" baseline="-25000" noProof="1">
                <a:sym typeface="Symbol" panose="05050102010706020507" pitchFamily="18" charset="2"/>
              </a:rPr>
              <a:t>i</a:t>
            </a:r>
            <a:r>
              <a:rPr lang="en-US" altLang="zh-CN" strike="noStrike" noProof="1">
                <a:sym typeface="Symbol" panose="05050102010706020507" pitchFamily="18" charset="2"/>
              </a:rPr>
              <a:t> </a:t>
            </a:r>
            <a:r>
              <a:rPr lang="en-US" altLang="zh-CN" strike="noStrike" noProof="1"/>
              <a:t>∩</a:t>
            </a:r>
            <a:r>
              <a:rPr lang="en-US" altLang="zh-CN" strike="noStrike" noProof="1">
                <a:sym typeface="Symbol" panose="05050102010706020507" pitchFamily="18" charset="2"/>
              </a:rPr>
              <a:t> </a:t>
            </a:r>
            <a:r>
              <a:rPr lang="en-US" altLang="zh-CN" b="1" strike="noStrike" noProof="1">
                <a:sym typeface="Symbol" panose="05050102010706020507" pitchFamily="18" charset="2"/>
              </a:rPr>
              <a:t>R</a:t>
            </a:r>
            <a:r>
              <a:rPr lang="en-US" altLang="zh-CN" b="1" strike="noStrike" baseline="-25000" noProof="1">
                <a:sym typeface="Symbol" panose="05050102010706020507" pitchFamily="18" charset="2"/>
              </a:rPr>
              <a:t>j</a:t>
            </a:r>
            <a:r>
              <a:rPr lang="en-US" altLang="zh-CN" strike="noStrike" baseline="-25000" noProof="1">
                <a:sym typeface="Symbol" panose="05050102010706020507" pitchFamily="18" charset="2"/>
              </a:rPr>
              <a:t> </a:t>
            </a:r>
            <a:r>
              <a:rPr lang="en-US" altLang="zh-CN" strike="noStrike" noProof="1">
                <a:sym typeface="Symbol" panose="05050102010706020507" pitchFamily="18" charset="2"/>
              </a:rPr>
              <a:t>=</a:t>
            </a:r>
            <a:r>
              <a:rPr lang="zh-CN" altLang="en-US" strike="noStrike" noProof="1">
                <a:sym typeface="Symbol" panose="05050102010706020507" pitchFamily="18" charset="2"/>
              </a:rPr>
              <a:t>主键属性</a:t>
            </a:r>
            <a:r>
              <a:rPr lang="en-US" altLang="zh-CN" strike="noStrike" noProof="1">
                <a:sym typeface="Symbol" panose="05050102010706020507" pitchFamily="18" charset="2"/>
              </a:rPr>
              <a:t>,</a:t>
            </a:r>
            <a:r>
              <a:rPr lang="en-US" altLang="zh-CN" strike="noStrike" noProof="1">
                <a:sym typeface="Symbol" panose="05050102010706020507" pitchFamily="18" charset="2"/>
              </a:rPr>
              <a:t>i,j</a:t>
            </a:r>
            <a:r>
              <a:rPr lang="en-US" altLang="zh-CN" strike="noStrike" noProof="1">
                <a:sym typeface="Symbol" panose="05050102010706020507" pitchFamily="18" charset="2"/>
              </a:rPr>
              <a:t>=1,2,…,n(</a:t>
            </a:r>
            <a:r>
              <a:rPr lang="zh-CN" altLang="en-US" strike="noStrike" noProof="1">
                <a:sym typeface="Symbol" panose="05050102010706020507" pitchFamily="18" charset="2"/>
              </a:rPr>
              <a:t>垂直分片</a:t>
            </a:r>
            <a:r>
              <a:rPr lang="en-US" altLang="zh-CN" strike="noStrike" noProof="1">
                <a:sym typeface="Symbol" panose="05050102010706020507" pitchFamily="18" charset="2"/>
              </a:rPr>
              <a:t>)    </a:t>
            </a:r>
          </a:p>
          <a:p>
            <a:pPr lvl="2" eaLnBrk="1" fontAlgn="base" hangingPunct="1">
              <a:buNone/>
            </a:pPr>
            <a:endParaRPr lang="el-GR" altLang="zh-CN" strike="noStrike" noProof="1">
              <a:sym typeface="Symbol" panose="05050102010706020507" pitchFamily="18" charset="2"/>
            </a:endParaRPr>
          </a:p>
        </p:txBody>
      </p:sp>
      <p:grpSp>
        <p:nvGrpSpPr>
          <p:cNvPr id="25602" name="Group 4"/>
          <p:cNvGrpSpPr/>
          <p:nvPr/>
        </p:nvGrpSpPr>
        <p:grpSpPr>
          <a:xfrm>
            <a:off x="179388" y="188913"/>
            <a:ext cx="4595812" cy="962025"/>
            <a:chOff x="113" y="119"/>
            <a:chExt cx="2895" cy="606"/>
          </a:xfrm>
        </p:grpSpPr>
        <p:grpSp>
          <p:nvGrpSpPr>
            <p:cNvPr id="25603" name="Group 5"/>
            <p:cNvGrpSpPr/>
            <p:nvPr/>
          </p:nvGrpSpPr>
          <p:grpSpPr>
            <a:xfrm>
              <a:off x="128" y="436"/>
              <a:ext cx="2880" cy="289"/>
              <a:chOff x="128" y="436"/>
              <a:chExt cx="2880" cy="289"/>
            </a:xfrm>
          </p:grpSpPr>
          <p:sp>
            <p:nvSpPr>
              <p:cNvPr id="25604" name="Text Box 6"/>
              <p:cNvSpPr txBox="1"/>
              <p:nvPr/>
            </p:nvSpPr>
            <p:spPr>
              <a:xfrm>
                <a:off x="128" y="436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数据的分片</a:t>
                </a:r>
              </a:p>
            </p:txBody>
          </p:sp>
          <p:sp>
            <p:nvSpPr>
              <p:cNvPr id="25605" name="Line 7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06" name="Group 8"/>
            <p:cNvGrpSpPr/>
            <p:nvPr/>
          </p:nvGrpSpPr>
          <p:grpSpPr>
            <a:xfrm>
              <a:off x="113" y="119"/>
              <a:ext cx="2880" cy="299"/>
              <a:chOff x="113" y="119"/>
              <a:chExt cx="2880" cy="299"/>
            </a:xfrm>
          </p:grpSpPr>
          <p:sp>
            <p:nvSpPr>
              <p:cNvPr id="25607" name="Text Box 9"/>
              <p:cNvSpPr txBox="1"/>
              <p:nvPr/>
            </p:nvSpPr>
            <p:spPr>
              <a:xfrm>
                <a:off x="113" y="119"/>
                <a:ext cx="288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608" name="Line 10"/>
              <p:cNvSpPr/>
              <p:nvPr/>
            </p:nvSpPr>
            <p:spPr>
              <a:xfrm>
                <a:off x="158" y="391"/>
                <a:ext cx="2132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5609" name="AutoShape 12"/>
          <p:cNvSpPr/>
          <p:nvPr/>
        </p:nvSpPr>
        <p:spPr>
          <a:xfrm>
            <a:off x="250825" y="1341438"/>
            <a:ext cx="1584325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分片原则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/>
          </p:cNvSpPr>
          <p:nvPr>
            <p:ph idx="1"/>
          </p:nvPr>
        </p:nvSpPr>
        <p:spPr>
          <a:xfrm>
            <a:off x="468313" y="1935163"/>
            <a:ext cx="8229600" cy="400050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dirty="0"/>
              <a:t>职工关系 </a:t>
            </a:r>
            <a:r>
              <a:rPr lang="en-US" altLang="zh-CN" sz="2800"/>
              <a:t>E (e#, name, loc, </a:t>
            </a:r>
            <a:r>
              <a:rPr lang="en-US" altLang="zh-CN" sz="2800" err="1"/>
              <a:t>sal</a:t>
            </a:r>
            <a:r>
              <a:rPr lang="en-US" altLang="zh-CN" sz="2800"/>
              <a:t>,…)</a:t>
            </a:r>
          </a:p>
          <a:p>
            <a:pPr eaLnBrk="1" hangingPunct="1">
              <a:buNone/>
            </a:pPr>
            <a:r>
              <a:rPr lang="en-US" altLang="zh-CN" sz="2800"/>
              <a:t>  </a:t>
            </a:r>
            <a:r>
              <a:rPr lang="zh-CN" altLang="en-US" sz="2800" dirty="0"/>
              <a:t>查询</a:t>
            </a:r>
            <a:r>
              <a:rPr lang="en-US" altLang="zh-CN" sz="2800"/>
              <a:t>:</a:t>
            </a:r>
            <a:r>
              <a:rPr lang="en-US" altLang="zh-CN" sz="2800" u="sng"/>
              <a:t>	</a:t>
            </a:r>
            <a:r>
              <a:rPr lang="en-US" altLang="zh-CN" sz="2800"/>
              <a:t>             </a:t>
            </a:r>
            <a:endParaRPr lang="en-US" altLang="zh-CN" sz="2800" u="sng"/>
          </a:p>
          <a:p>
            <a:pPr eaLnBrk="1" hangingPunct="1">
              <a:buNone/>
            </a:pPr>
            <a:r>
              <a:rPr lang="en-US" altLang="zh-CN" sz="2800"/>
              <a:t> </a:t>
            </a:r>
            <a:r>
              <a:rPr lang="en-US" altLang="zh-CN" sz="2800" err="1"/>
              <a:t>Qa</a:t>
            </a:r>
            <a:r>
              <a:rPr lang="en-US" altLang="zh-CN" sz="2800"/>
              <a:t>: select *		      </a:t>
            </a:r>
            <a:r>
              <a:rPr lang="en-US" altLang="zh-CN" sz="2800" err="1"/>
              <a:t>Qb</a:t>
            </a:r>
            <a:r>
              <a:rPr lang="en-US" altLang="zh-CN" sz="2800"/>
              <a:t>: select *</a:t>
            </a:r>
          </a:p>
          <a:p>
            <a:pPr eaLnBrk="1" hangingPunct="1">
              <a:buNone/>
            </a:pPr>
            <a:r>
              <a:rPr lang="en-US" altLang="zh-CN" sz="2800"/>
              <a:t>		from E			   from E</a:t>
            </a:r>
          </a:p>
          <a:p>
            <a:pPr eaLnBrk="1" hangingPunct="1">
              <a:buNone/>
            </a:pPr>
            <a:r>
              <a:rPr lang="en-US" altLang="zh-CN" sz="2800"/>
              <a:t>		where loc=Sa		   where loc=</a:t>
            </a:r>
            <a:r>
              <a:rPr lang="en-US" altLang="zh-CN" sz="2800" err="1"/>
              <a:t>Sb</a:t>
            </a:r>
            <a:endParaRPr lang="en-US" altLang="zh-CN" sz="2800"/>
          </a:p>
          <a:p>
            <a:pPr eaLnBrk="1" hangingPunct="1">
              <a:buNone/>
            </a:pPr>
            <a:r>
              <a:rPr lang="en-US" altLang="zh-CN" sz="2800"/>
              <a:t>		and…			   </a:t>
            </a:r>
            <a:r>
              <a:rPr lang="en-US" altLang="zh-CN" sz="2800" err="1"/>
              <a:t>and</a:t>
            </a:r>
            <a:r>
              <a:rPr lang="en-US" altLang="zh-CN" sz="2800"/>
              <a:t> ...</a:t>
            </a:r>
          </a:p>
        </p:txBody>
      </p:sp>
      <p:sp>
        <p:nvSpPr>
          <p:cNvPr id="26626" name="Line 4"/>
          <p:cNvSpPr/>
          <p:nvPr/>
        </p:nvSpPr>
        <p:spPr>
          <a:xfrm>
            <a:off x="3563938" y="2579688"/>
            <a:ext cx="0" cy="2667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6627" name="Group 5"/>
          <p:cNvGrpSpPr/>
          <p:nvPr/>
        </p:nvGrpSpPr>
        <p:grpSpPr>
          <a:xfrm>
            <a:off x="914400" y="5399088"/>
            <a:ext cx="7772400" cy="1343025"/>
            <a:chOff x="864" y="3120"/>
            <a:chExt cx="4896" cy="846"/>
          </a:xfrm>
        </p:grpSpPr>
        <p:sp>
          <p:nvSpPr>
            <p:cNvPr id="26628" name="Rectangle 6"/>
            <p:cNvSpPr/>
            <p:nvPr/>
          </p:nvSpPr>
          <p:spPr>
            <a:xfrm>
              <a:off x="864" y="3120"/>
              <a:ext cx="4896" cy="8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32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两个站点 </a:t>
              </a: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     Sa,   </a:t>
              </a:r>
              <a:r>
                <a:rPr lang="en-US" altLang="zh-CN" sz="3200" b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Sb</a:t>
              </a:r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3200" b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Qa</a:t>
              </a: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			               </a:t>
              </a: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</a:t>
              </a: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Qb</a:t>
              </a:r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29" name="Rectangle 7"/>
            <p:cNvSpPr/>
            <p:nvPr/>
          </p:nvSpPr>
          <p:spPr>
            <a:xfrm>
              <a:off x="2064" y="3552"/>
              <a:ext cx="432" cy="2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Sa</a:t>
              </a:r>
            </a:p>
          </p:txBody>
        </p:sp>
        <p:sp>
          <p:nvSpPr>
            <p:cNvPr id="26630" name="Rectangle 8"/>
            <p:cNvSpPr/>
            <p:nvPr/>
          </p:nvSpPr>
          <p:spPr>
            <a:xfrm>
              <a:off x="3552" y="3552"/>
              <a:ext cx="528" cy="2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Sb</a:t>
              </a:r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1" name="Group 9"/>
          <p:cNvGrpSpPr/>
          <p:nvPr/>
        </p:nvGrpSpPr>
        <p:grpSpPr>
          <a:xfrm>
            <a:off x="179388" y="188913"/>
            <a:ext cx="4595812" cy="962025"/>
            <a:chOff x="113" y="119"/>
            <a:chExt cx="2895" cy="606"/>
          </a:xfrm>
        </p:grpSpPr>
        <p:grpSp>
          <p:nvGrpSpPr>
            <p:cNvPr id="26632" name="Group 10"/>
            <p:cNvGrpSpPr/>
            <p:nvPr/>
          </p:nvGrpSpPr>
          <p:grpSpPr>
            <a:xfrm>
              <a:off x="128" y="436"/>
              <a:ext cx="2880" cy="289"/>
              <a:chOff x="128" y="436"/>
              <a:chExt cx="2880" cy="289"/>
            </a:xfrm>
          </p:grpSpPr>
          <p:sp>
            <p:nvSpPr>
              <p:cNvPr id="26633" name="Text Box 11"/>
              <p:cNvSpPr txBox="1"/>
              <p:nvPr/>
            </p:nvSpPr>
            <p:spPr>
              <a:xfrm>
                <a:off x="128" y="436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数据的分片</a:t>
                </a:r>
              </a:p>
            </p:txBody>
          </p:sp>
          <p:sp>
            <p:nvSpPr>
              <p:cNvPr id="26634" name="Line 12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6635" name="Group 13"/>
            <p:cNvGrpSpPr/>
            <p:nvPr/>
          </p:nvGrpSpPr>
          <p:grpSpPr>
            <a:xfrm>
              <a:off x="113" y="119"/>
              <a:ext cx="2880" cy="299"/>
              <a:chOff x="113" y="119"/>
              <a:chExt cx="2880" cy="299"/>
            </a:xfrm>
          </p:grpSpPr>
          <p:sp>
            <p:nvSpPr>
              <p:cNvPr id="26636" name="Text Box 14"/>
              <p:cNvSpPr txBox="1"/>
              <p:nvPr/>
            </p:nvSpPr>
            <p:spPr>
              <a:xfrm>
                <a:off x="113" y="119"/>
                <a:ext cx="288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637" name="Line 15"/>
              <p:cNvSpPr/>
              <p:nvPr/>
            </p:nvSpPr>
            <p:spPr>
              <a:xfrm>
                <a:off x="158" y="391"/>
                <a:ext cx="2132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6638" name="AutoShape 17"/>
          <p:cNvSpPr/>
          <p:nvPr/>
        </p:nvSpPr>
        <p:spPr>
          <a:xfrm>
            <a:off x="250825" y="1341438"/>
            <a:ext cx="1584325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举例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idx="1"/>
          </p:nvPr>
        </p:nvSpPr>
        <p:spPr>
          <a:xfrm>
            <a:off x="685800" y="1589088"/>
            <a:ext cx="7772400" cy="518160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/>
              <a:t>			 e</a:t>
            </a:r>
            <a:r>
              <a:rPr lang="en-US" altLang="zh-CN" sz="2800"/>
              <a:t>#   NM   Loc   Sal</a:t>
            </a:r>
            <a:endParaRPr lang="en-US" altLang="zh-CN"/>
          </a:p>
          <a:p>
            <a:pPr eaLnBrk="1" hangingPunct="1">
              <a:buNone/>
            </a:pPr>
            <a:r>
              <a:rPr lang="en-US" altLang="zh-CN"/>
              <a:t>		   E</a:t>
            </a:r>
          </a:p>
        </p:txBody>
      </p:sp>
      <p:sp>
        <p:nvSpPr>
          <p:cNvPr id="27650" name="Rectangle 3"/>
          <p:cNvSpPr/>
          <p:nvPr/>
        </p:nvSpPr>
        <p:spPr>
          <a:xfrm>
            <a:off x="2743200" y="2351088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 b="0" u="sng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4"/>
          <p:cNvSpPr/>
          <p:nvPr/>
        </p:nvSpPr>
        <p:spPr>
          <a:xfrm>
            <a:off x="2743200" y="2732088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400" b="0" u="sng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Rectangle 5"/>
          <p:cNvSpPr/>
          <p:nvPr/>
        </p:nvSpPr>
        <p:spPr>
          <a:xfrm>
            <a:off x="2743200" y="3113088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7653" name="Rectangle 6"/>
          <p:cNvSpPr/>
          <p:nvPr/>
        </p:nvSpPr>
        <p:spPr>
          <a:xfrm>
            <a:off x="2743200" y="3494088"/>
            <a:ext cx="4572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endParaRPr lang="zh-CN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Rectangle 7"/>
          <p:cNvSpPr/>
          <p:nvPr/>
        </p:nvSpPr>
        <p:spPr>
          <a:xfrm>
            <a:off x="4267200" y="23510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</a:p>
        </p:txBody>
      </p:sp>
      <p:sp>
        <p:nvSpPr>
          <p:cNvPr id="27655" name="Rectangle 8"/>
          <p:cNvSpPr/>
          <p:nvPr/>
        </p:nvSpPr>
        <p:spPr>
          <a:xfrm>
            <a:off x="4876800" y="23510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27656" name="Rectangle 9"/>
          <p:cNvSpPr/>
          <p:nvPr/>
        </p:nvSpPr>
        <p:spPr>
          <a:xfrm>
            <a:off x="3200400" y="2732088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Sally</a:t>
            </a:r>
          </a:p>
        </p:txBody>
      </p:sp>
      <p:sp>
        <p:nvSpPr>
          <p:cNvPr id="27657" name="Rectangle 10"/>
          <p:cNvSpPr/>
          <p:nvPr/>
        </p:nvSpPr>
        <p:spPr>
          <a:xfrm>
            <a:off x="4267200" y="27320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8" name="Rectangle 11"/>
          <p:cNvSpPr/>
          <p:nvPr/>
        </p:nvSpPr>
        <p:spPr>
          <a:xfrm>
            <a:off x="4876800" y="27320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2500</a:t>
            </a:r>
          </a:p>
        </p:txBody>
      </p:sp>
      <p:sp>
        <p:nvSpPr>
          <p:cNvPr id="27659" name="Rectangle 12"/>
          <p:cNvSpPr/>
          <p:nvPr/>
        </p:nvSpPr>
        <p:spPr>
          <a:xfrm>
            <a:off x="3200400" y="3113088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Tom</a:t>
            </a:r>
          </a:p>
        </p:txBody>
      </p:sp>
      <p:sp>
        <p:nvSpPr>
          <p:cNvPr id="27660" name="Rectangle 13"/>
          <p:cNvSpPr/>
          <p:nvPr/>
        </p:nvSpPr>
        <p:spPr>
          <a:xfrm>
            <a:off x="4267200" y="31130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</a:p>
        </p:txBody>
      </p:sp>
      <p:sp>
        <p:nvSpPr>
          <p:cNvPr id="27661" name="Rectangle 14"/>
          <p:cNvSpPr/>
          <p:nvPr/>
        </p:nvSpPr>
        <p:spPr>
          <a:xfrm>
            <a:off x="4876800" y="31130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</a:p>
        </p:txBody>
      </p:sp>
      <p:sp>
        <p:nvSpPr>
          <p:cNvPr id="27662" name="Rectangle 15"/>
          <p:cNvSpPr/>
          <p:nvPr/>
        </p:nvSpPr>
        <p:spPr>
          <a:xfrm>
            <a:off x="3200400" y="3494088"/>
            <a:ext cx="10668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endParaRPr lang="zh-CN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3" name="Rectangle 16"/>
          <p:cNvSpPr/>
          <p:nvPr/>
        </p:nvSpPr>
        <p:spPr>
          <a:xfrm>
            <a:off x="4267200" y="3494088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4" name="Rectangle 17"/>
          <p:cNvSpPr/>
          <p:nvPr/>
        </p:nvSpPr>
        <p:spPr>
          <a:xfrm>
            <a:off x="4876800" y="3494088"/>
            <a:ext cx="609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5" name="Rectangle 18"/>
          <p:cNvSpPr/>
          <p:nvPr/>
        </p:nvSpPr>
        <p:spPr>
          <a:xfrm>
            <a:off x="3200400" y="2351088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Joe</a:t>
            </a:r>
          </a:p>
        </p:txBody>
      </p:sp>
      <p:sp>
        <p:nvSpPr>
          <p:cNvPr id="27666" name="Rectangle 19"/>
          <p:cNvSpPr/>
          <p:nvPr/>
        </p:nvSpPr>
        <p:spPr>
          <a:xfrm>
            <a:off x="1016000" y="4667250"/>
            <a:ext cx="2720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e#  NM   Loc  Sal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7" name="Rectangle 20"/>
          <p:cNvSpPr/>
          <p:nvPr/>
        </p:nvSpPr>
        <p:spPr>
          <a:xfrm>
            <a:off x="5197475" y="4743450"/>
            <a:ext cx="28098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e#  NM   Loc   Sal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8" name="Rectangle 21"/>
          <p:cNvSpPr/>
          <p:nvPr/>
        </p:nvSpPr>
        <p:spPr>
          <a:xfrm>
            <a:off x="990600" y="5246688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669" name="Rectangle 22"/>
          <p:cNvSpPr/>
          <p:nvPr/>
        </p:nvSpPr>
        <p:spPr>
          <a:xfrm>
            <a:off x="990600" y="5627688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7670" name="Rectangle 23"/>
          <p:cNvSpPr/>
          <p:nvPr/>
        </p:nvSpPr>
        <p:spPr>
          <a:xfrm>
            <a:off x="990600" y="6008688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1" name="Rectangle 24"/>
          <p:cNvSpPr/>
          <p:nvPr/>
        </p:nvSpPr>
        <p:spPr>
          <a:xfrm>
            <a:off x="2514600" y="5246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</a:p>
        </p:txBody>
      </p:sp>
      <p:sp>
        <p:nvSpPr>
          <p:cNvPr id="27672" name="Rectangle 25"/>
          <p:cNvSpPr/>
          <p:nvPr/>
        </p:nvSpPr>
        <p:spPr>
          <a:xfrm>
            <a:off x="3124200" y="5246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27673" name="Rectangle 26"/>
          <p:cNvSpPr/>
          <p:nvPr/>
        </p:nvSpPr>
        <p:spPr>
          <a:xfrm>
            <a:off x="1447800" y="5627688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Tom</a:t>
            </a:r>
          </a:p>
        </p:txBody>
      </p:sp>
      <p:sp>
        <p:nvSpPr>
          <p:cNvPr id="27674" name="Rectangle 27"/>
          <p:cNvSpPr/>
          <p:nvPr/>
        </p:nvSpPr>
        <p:spPr>
          <a:xfrm>
            <a:off x="2514600" y="5627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</a:p>
        </p:txBody>
      </p:sp>
      <p:sp>
        <p:nvSpPr>
          <p:cNvPr id="27675" name="Rectangle 28"/>
          <p:cNvSpPr/>
          <p:nvPr/>
        </p:nvSpPr>
        <p:spPr>
          <a:xfrm>
            <a:off x="3124200" y="5627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</a:p>
        </p:txBody>
      </p:sp>
      <p:sp>
        <p:nvSpPr>
          <p:cNvPr id="27676" name="Rectangle 29"/>
          <p:cNvSpPr/>
          <p:nvPr/>
        </p:nvSpPr>
        <p:spPr>
          <a:xfrm>
            <a:off x="1447800" y="6008688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7" name="Rectangle 30"/>
          <p:cNvSpPr/>
          <p:nvPr/>
        </p:nvSpPr>
        <p:spPr>
          <a:xfrm>
            <a:off x="2514600" y="6008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8" name="Rectangle 31"/>
          <p:cNvSpPr/>
          <p:nvPr/>
        </p:nvSpPr>
        <p:spPr>
          <a:xfrm>
            <a:off x="3124200" y="6008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9" name="Rectangle 32"/>
          <p:cNvSpPr/>
          <p:nvPr/>
        </p:nvSpPr>
        <p:spPr>
          <a:xfrm>
            <a:off x="1447800" y="5246688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Joe</a:t>
            </a:r>
          </a:p>
        </p:txBody>
      </p:sp>
      <p:sp>
        <p:nvSpPr>
          <p:cNvPr id="27680" name="Rectangle 33"/>
          <p:cNvSpPr/>
          <p:nvPr/>
        </p:nvSpPr>
        <p:spPr>
          <a:xfrm>
            <a:off x="5181600" y="5246688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7681" name="Rectangle 34"/>
          <p:cNvSpPr/>
          <p:nvPr/>
        </p:nvSpPr>
        <p:spPr>
          <a:xfrm>
            <a:off x="5181600" y="5627688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82" name="Rectangle 35"/>
          <p:cNvSpPr/>
          <p:nvPr/>
        </p:nvSpPr>
        <p:spPr>
          <a:xfrm>
            <a:off x="6705600" y="5246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83" name="Rectangle 36"/>
          <p:cNvSpPr/>
          <p:nvPr/>
        </p:nvSpPr>
        <p:spPr>
          <a:xfrm>
            <a:off x="7315200" y="5246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2500</a:t>
            </a:r>
          </a:p>
        </p:txBody>
      </p:sp>
      <p:sp>
        <p:nvSpPr>
          <p:cNvPr id="27684" name="Rectangle 37"/>
          <p:cNvSpPr/>
          <p:nvPr/>
        </p:nvSpPr>
        <p:spPr>
          <a:xfrm>
            <a:off x="5638800" y="5627688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85" name="Rectangle 38"/>
          <p:cNvSpPr/>
          <p:nvPr/>
        </p:nvSpPr>
        <p:spPr>
          <a:xfrm>
            <a:off x="6705600" y="5627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86" name="Rectangle 39"/>
          <p:cNvSpPr/>
          <p:nvPr/>
        </p:nvSpPr>
        <p:spPr>
          <a:xfrm>
            <a:off x="7315200" y="5627688"/>
            <a:ext cx="609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87" name="Rectangle 40"/>
          <p:cNvSpPr/>
          <p:nvPr/>
        </p:nvSpPr>
        <p:spPr>
          <a:xfrm>
            <a:off x="5638800" y="5246688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Sally</a:t>
            </a:r>
          </a:p>
        </p:txBody>
      </p:sp>
      <p:sp>
        <p:nvSpPr>
          <p:cNvPr id="27688" name="Text Box 41"/>
          <p:cNvSpPr txBox="1"/>
          <p:nvPr/>
        </p:nvSpPr>
        <p:spPr>
          <a:xfrm rot="-5400000">
            <a:off x="2611438" y="3419475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</a:t>
            </a:r>
          </a:p>
        </p:txBody>
      </p:sp>
      <p:sp>
        <p:nvSpPr>
          <p:cNvPr id="27689" name="Text Box 42"/>
          <p:cNvSpPr txBox="1"/>
          <p:nvPr/>
        </p:nvSpPr>
        <p:spPr>
          <a:xfrm rot="-5400000">
            <a:off x="933450" y="5934075"/>
            <a:ext cx="38735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</a:t>
            </a:r>
          </a:p>
        </p:txBody>
      </p:sp>
      <p:sp>
        <p:nvSpPr>
          <p:cNvPr id="27690" name="Text Box 43"/>
          <p:cNvSpPr txBox="1"/>
          <p:nvPr/>
        </p:nvSpPr>
        <p:spPr>
          <a:xfrm rot="-5400000">
            <a:off x="4897438" y="3341688"/>
            <a:ext cx="387350" cy="5778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</a:t>
            </a:r>
          </a:p>
        </p:txBody>
      </p:sp>
      <p:sp>
        <p:nvSpPr>
          <p:cNvPr id="27691" name="Text Box 44"/>
          <p:cNvSpPr txBox="1"/>
          <p:nvPr/>
        </p:nvSpPr>
        <p:spPr>
          <a:xfrm rot="-5400000">
            <a:off x="5126038" y="5551488"/>
            <a:ext cx="387350" cy="5778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</a:t>
            </a:r>
          </a:p>
        </p:txBody>
      </p:sp>
      <p:sp>
        <p:nvSpPr>
          <p:cNvPr id="27692" name="Line 45"/>
          <p:cNvSpPr/>
          <p:nvPr/>
        </p:nvSpPr>
        <p:spPr>
          <a:xfrm>
            <a:off x="4114800" y="4027488"/>
            <a:ext cx="0" cy="30480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93" name="Line 46"/>
          <p:cNvSpPr/>
          <p:nvPr/>
        </p:nvSpPr>
        <p:spPr>
          <a:xfrm flipH="1">
            <a:off x="3429000" y="4332288"/>
            <a:ext cx="685800" cy="30480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94" name="Line 47"/>
          <p:cNvSpPr/>
          <p:nvPr/>
        </p:nvSpPr>
        <p:spPr>
          <a:xfrm>
            <a:off x="4114800" y="4332288"/>
            <a:ext cx="990600" cy="30480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95" name="Text Box 48"/>
          <p:cNvSpPr txBox="1"/>
          <p:nvPr/>
        </p:nvSpPr>
        <p:spPr>
          <a:xfrm>
            <a:off x="4495800" y="3908425"/>
            <a:ext cx="381000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Old English Text MT" panose="03040902040508030806" pitchFamily="66" charset="0"/>
                <a:ea typeface="宋体" panose="02010600030101010101" pitchFamily="2" charset="-122"/>
              </a:rPr>
              <a:t>F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96" name="Text Box 49"/>
          <p:cNvSpPr txBox="1"/>
          <p:nvPr/>
        </p:nvSpPr>
        <p:spPr>
          <a:xfrm>
            <a:off x="1811338" y="642778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站点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</a:p>
        </p:txBody>
      </p:sp>
      <p:sp>
        <p:nvSpPr>
          <p:cNvPr id="27697" name="Text Box 50"/>
          <p:cNvSpPr txBox="1"/>
          <p:nvPr/>
        </p:nvSpPr>
        <p:spPr>
          <a:xfrm>
            <a:off x="5943600" y="6237288"/>
            <a:ext cx="1192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站点 </a:t>
            </a:r>
            <a:r>
              <a:rPr lang="en-US" altLang="zh-CN" sz="24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98" name="Group 51"/>
          <p:cNvGrpSpPr/>
          <p:nvPr/>
        </p:nvGrpSpPr>
        <p:grpSpPr>
          <a:xfrm>
            <a:off x="120650" y="115888"/>
            <a:ext cx="4595813" cy="962025"/>
            <a:chOff x="113" y="119"/>
            <a:chExt cx="2895" cy="606"/>
          </a:xfrm>
        </p:grpSpPr>
        <p:grpSp>
          <p:nvGrpSpPr>
            <p:cNvPr id="27699" name="Group 52"/>
            <p:cNvGrpSpPr/>
            <p:nvPr/>
          </p:nvGrpSpPr>
          <p:grpSpPr>
            <a:xfrm>
              <a:off x="128" y="436"/>
              <a:ext cx="2880" cy="289"/>
              <a:chOff x="128" y="436"/>
              <a:chExt cx="2880" cy="289"/>
            </a:xfrm>
          </p:grpSpPr>
          <p:sp>
            <p:nvSpPr>
              <p:cNvPr id="27700" name="Text Box 53"/>
              <p:cNvSpPr txBox="1"/>
              <p:nvPr/>
            </p:nvSpPr>
            <p:spPr>
              <a:xfrm>
                <a:off x="128" y="436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数据的分片设计</a:t>
                </a:r>
              </a:p>
            </p:txBody>
          </p:sp>
          <p:sp>
            <p:nvSpPr>
              <p:cNvPr id="27701" name="Line 54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702" name="Group 55"/>
            <p:cNvGrpSpPr/>
            <p:nvPr/>
          </p:nvGrpSpPr>
          <p:grpSpPr>
            <a:xfrm>
              <a:off x="113" y="119"/>
              <a:ext cx="2880" cy="299"/>
              <a:chOff x="113" y="119"/>
              <a:chExt cx="2880" cy="299"/>
            </a:xfrm>
          </p:grpSpPr>
          <p:sp>
            <p:nvSpPr>
              <p:cNvPr id="27703" name="Text Box 56"/>
              <p:cNvSpPr txBox="1"/>
              <p:nvPr/>
            </p:nvSpPr>
            <p:spPr>
              <a:xfrm>
                <a:off x="113" y="119"/>
                <a:ext cx="288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704" name="Line 57"/>
              <p:cNvSpPr/>
              <p:nvPr/>
            </p:nvSpPr>
            <p:spPr>
              <a:xfrm>
                <a:off x="158" y="391"/>
                <a:ext cx="2132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705" name="AutoShape 58"/>
          <p:cNvSpPr/>
          <p:nvPr/>
        </p:nvSpPr>
        <p:spPr>
          <a:xfrm>
            <a:off x="192088" y="1268413"/>
            <a:ext cx="1584325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举例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/>
          </p:cNvSpPr>
          <p:nvPr>
            <p:ph type="body"/>
          </p:nvPr>
        </p:nvSpPr>
        <p:spPr>
          <a:xfrm>
            <a:off x="319088" y="2157413"/>
            <a:ext cx="8229600" cy="4000500"/>
          </a:xfrm>
        </p:spPr>
        <p:txBody>
          <a:bodyPr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dirty="0"/>
              <a:t>水平分片是对全局关系执行“选择”操作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dirty="0"/>
              <a:t>初级（基本）分（</a:t>
            </a:r>
            <a:r>
              <a:rPr lang="en-US" altLang="zh-CN" sz="2800"/>
              <a:t>Primary fragmentation</a:t>
            </a:r>
            <a:r>
              <a:rPr lang="zh-CN" altLang="en-US" sz="2800" dirty="0"/>
              <a:t>）</a:t>
            </a: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400" dirty="0"/>
              <a:t>以关系自身的属性性质为基础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dirty="0"/>
              <a:t>导出分片（</a:t>
            </a:r>
            <a:r>
              <a:rPr lang="en-US" altLang="zh-CN" sz="2800"/>
              <a:t>Derivation fragmentation</a:t>
            </a:r>
            <a:r>
              <a:rPr lang="zh-CN" altLang="en-US" sz="2800" dirty="0"/>
              <a:t>）</a:t>
            </a: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400" dirty="0"/>
              <a:t>从另一个关系的属性性质或水平片段推导出来的</a:t>
            </a:r>
          </a:p>
        </p:txBody>
      </p:sp>
      <p:grpSp>
        <p:nvGrpSpPr>
          <p:cNvPr id="28674" name="Group 9"/>
          <p:cNvGrpSpPr/>
          <p:nvPr/>
        </p:nvGrpSpPr>
        <p:grpSpPr>
          <a:xfrm>
            <a:off x="2360613" y="850900"/>
            <a:ext cx="4595812" cy="962025"/>
            <a:chOff x="113" y="119"/>
            <a:chExt cx="2895" cy="606"/>
          </a:xfrm>
        </p:grpSpPr>
        <p:sp>
          <p:nvSpPr>
            <p:cNvPr id="28675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676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  <p:sp>
        <p:nvSpPr>
          <p:cNvPr id="2867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indent="0" algn="r"/>
            <a:fld id="{9A0DB2DC-4C9A-4742-B13C-FB6460FD3503}" type="slidenum">
              <a:rPr lang="en-US" altLang="zh-CN" sz="1400" b="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fld>
            <a:endParaRPr lang="en-US" altLang="zh-CN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>
            <a:spLocks noGrp="1"/>
          </p:cNvSpPr>
          <p:nvPr>
            <p:ph idx="1"/>
          </p:nvPr>
        </p:nvSpPr>
        <p:spPr>
          <a:xfrm>
            <a:off x="539750" y="2062163"/>
            <a:ext cx="8210550" cy="4103687"/>
          </a:xfrm>
        </p:spPr>
        <p:txBody>
          <a:bodyPr wrap="square" lIns="91440" tIns="45720" rIns="91440" bIns="45720" anchor="t"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ym typeface="Symbol" panose="05050102010706020507" pitchFamily="18" charset="2"/>
              </a:rPr>
              <a:t>基本水平分片  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/>
              <a:t>    以关系自身的属性性质为基础，执行“选择”操作，将关系分割成若干个不相交的片段。</a:t>
            </a:r>
            <a:endParaRPr lang="zh-CN" altLang="en-US" b="1" dirty="0">
              <a:latin typeface="Old English Text MT" panose="03040902040508030806" pitchFamily="66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latin typeface="Old English Text MT" panose="03040902040508030806" pitchFamily="66" charset="0"/>
              </a:rPr>
              <a:t>       </a:t>
            </a:r>
            <a:r>
              <a:rPr lang="en-US" altLang="zh-CN" sz="4000" b="1">
                <a:latin typeface="Old English Text MT" panose="03040902040508030806" pitchFamily="66" charset="0"/>
              </a:rPr>
              <a:t>R</a:t>
            </a:r>
            <a:r>
              <a:rPr lang="en-US" altLang="zh-CN"/>
              <a:t>  =  { R</a:t>
            </a:r>
            <a:r>
              <a:rPr lang="en-US" altLang="zh-CN" sz="2000"/>
              <a:t>1</a:t>
            </a:r>
            <a:r>
              <a:rPr lang="en-US" altLang="zh-CN"/>
              <a:t>, R</a:t>
            </a:r>
            <a:r>
              <a:rPr lang="en-US" altLang="zh-CN" sz="2000"/>
              <a:t>2 </a:t>
            </a:r>
            <a:r>
              <a:rPr lang="en-US" altLang="zh-CN"/>
              <a:t>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/>
              <a:t>       R</a:t>
            </a:r>
            <a:r>
              <a:rPr lang="en-US" altLang="zh-CN" sz="2000"/>
              <a:t>1</a:t>
            </a:r>
            <a:r>
              <a:rPr lang="en-US" altLang="zh-CN"/>
              <a:t> = </a:t>
            </a:r>
            <a:r>
              <a:rPr lang="en-US" altLang="zh-CN" sz="6000"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ym typeface="Symbol" panose="05050102010706020507" pitchFamily="18" charset="2"/>
              </a:rPr>
              <a:t>loc=</a:t>
            </a:r>
            <a:r>
              <a:rPr lang="en-US" altLang="zh-CN" baseline="-25000" err="1">
                <a:sym typeface="Symbol" panose="05050102010706020507" pitchFamily="18" charset="2"/>
              </a:rPr>
              <a:t>Sa</a:t>
            </a:r>
            <a:r>
              <a:rPr lang="en-US" altLang="zh-CN" err="1">
                <a:sym typeface="Symbol" panose="05050102010706020507" pitchFamily="18" charset="2"/>
              </a:rPr>
              <a:t>(E</a:t>
            </a:r>
            <a:r>
              <a:rPr lang="en-US" altLang="zh-CN">
                <a:sym typeface="Symbol" panose="05050102010706020507" pitchFamily="18" charset="2"/>
              </a:rPr>
              <a:t>)         R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 = </a:t>
            </a:r>
            <a:r>
              <a:rPr lang="en-US" altLang="zh-CN" sz="6000"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ym typeface="Symbol" panose="05050102010706020507" pitchFamily="18" charset="2"/>
              </a:rPr>
              <a:t>loc=</a:t>
            </a:r>
            <a:r>
              <a:rPr lang="en-US" altLang="zh-CN" baseline="-25000" err="1">
                <a:sym typeface="Symbol" panose="05050102010706020507" pitchFamily="18" charset="2"/>
              </a:rPr>
              <a:t>Sb</a:t>
            </a:r>
            <a:r>
              <a:rPr lang="en-US" altLang="zh-CN" err="1">
                <a:sym typeface="Symbol" panose="05050102010706020507" pitchFamily="18" charset="2"/>
              </a:rPr>
              <a:t>(E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9698" name="AutoShape 11"/>
          <p:cNvSpPr/>
          <p:nvPr/>
        </p:nvSpPr>
        <p:spPr>
          <a:xfrm>
            <a:off x="179388" y="1268413"/>
            <a:ext cx="2503487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基本水平分片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pSp>
        <p:nvGrpSpPr>
          <p:cNvPr id="29699" name="Group 9"/>
          <p:cNvGrpSpPr/>
          <p:nvPr/>
        </p:nvGrpSpPr>
        <p:grpSpPr>
          <a:xfrm>
            <a:off x="2220913" y="258763"/>
            <a:ext cx="4595812" cy="962025"/>
            <a:chOff x="113" y="119"/>
            <a:chExt cx="2895" cy="606"/>
          </a:xfrm>
        </p:grpSpPr>
        <p:sp>
          <p:nvSpPr>
            <p:cNvPr id="29700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701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若  </a:t>
            </a:r>
            <a:r>
              <a:rPr lang="en-US" altLang="zh-CN"/>
              <a:t>R = {R</a:t>
            </a:r>
            <a:r>
              <a:rPr lang="en-US" altLang="zh-CN" baseline="-25000"/>
              <a:t>1</a:t>
            </a:r>
            <a:r>
              <a:rPr lang="en-US" altLang="zh-CN"/>
              <a:t>, R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err="1"/>
              <a:t>R</a:t>
            </a:r>
            <a:r>
              <a:rPr lang="en-US" altLang="zh-CN" baseline="-25000" err="1"/>
              <a:t>n</a:t>
            </a:r>
            <a:r>
              <a:rPr lang="en-US" altLang="zh-CN"/>
              <a:t>}, </a:t>
            </a:r>
            <a:r>
              <a:rPr lang="zh-CN" altLang="en-US" dirty="0"/>
              <a:t>则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完整性   对于每一个元组</a:t>
            </a:r>
            <a:r>
              <a:rPr lang="zh-CN" altLang="en-US" dirty="0"/>
              <a:t> </a:t>
            </a:r>
            <a:r>
              <a:rPr lang="en-US" altLang="zh-CN" err="1"/>
              <a:t>t</a:t>
            </a:r>
            <a:r>
              <a:rPr lang="en-US" altLang="zh-CN" b="1" err="1">
                <a:sym typeface="Symbol" panose="05050102010706020507" pitchFamily="18" charset="2"/>
              </a:rPr>
              <a:t></a:t>
            </a:r>
            <a:r>
              <a:rPr lang="en-US" altLang="zh-CN" err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,  </a:t>
            </a:r>
            <a:r>
              <a:rPr lang="en-US" altLang="zh-CN" b="1">
                <a:sym typeface="Symbol" panose="05050102010706020507" pitchFamily="18" charset="2"/>
              </a:rPr>
              <a:t> </a:t>
            </a:r>
            <a:r>
              <a:rPr lang="en-US" altLang="zh-CN" b="1" err="1">
                <a:sym typeface="Symbol" panose="05050102010706020507" pitchFamily="18" charset="2"/>
              </a:rPr>
              <a:t>R</a:t>
            </a:r>
            <a:r>
              <a:rPr lang="en-US" altLang="zh-CN" baseline="-25000" err="1">
                <a:sym typeface="Symbol" panose="05050102010706020507" pitchFamily="18" charset="2"/>
              </a:rPr>
              <a:t>i</a:t>
            </a:r>
            <a:r>
              <a:rPr lang="en-US" altLang="zh-CN" b="1" err="1">
                <a:sym typeface="Symbol" panose="05050102010706020507" pitchFamily="18" charset="2"/>
              </a:rPr>
              <a:t>R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使得</a:t>
            </a:r>
            <a:r>
              <a:rPr lang="zh-CN" altLang="en-US" dirty="0">
                <a:sym typeface="Symbol" panose="05050102010706020507" pitchFamily="18" charset="2"/>
              </a:rPr>
              <a:t>  </a:t>
            </a:r>
            <a:r>
              <a:rPr lang="en-US" altLang="zh-CN" err="1">
                <a:sym typeface="Symbol" panose="05050102010706020507" pitchFamily="18" charset="2"/>
              </a:rPr>
              <a:t>t</a:t>
            </a:r>
            <a:r>
              <a:rPr lang="en-US" altLang="zh-CN" b="1" err="1">
                <a:sym typeface="Symbol" panose="05050102010706020507" pitchFamily="18" charset="2"/>
              </a:rPr>
              <a:t>R</a:t>
            </a:r>
            <a:r>
              <a:rPr lang="en-US" altLang="zh-CN" baseline="-25000" err="1">
                <a:sym typeface="Symbol" panose="05050102010706020507" pitchFamily="18" charset="2"/>
              </a:rPr>
              <a:t>i</a:t>
            </a:r>
            <a:r>
              <a:rPr lang="en-US" altLang="zh-CN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不相交性  对</a:t>
            </a:r>
            <a:r>
              <a:rPr lang="zh-CN" altLang="en-US" b="1" dirty="0">
                <a:sym typeface="Symbol" panose="05050102010706020507" pitchFamily="18" charset="2"/>
              </a:rPr>
              <a:t></a:t>
            </a:r>
            <a:r>
              <a:rPr lang="en-US" altLang="zh-CN" err="1">
                <a:sym typeface="Symbol" panose="05050102010706020507" pitchFamily="18" charset="2"/>
              </a:rPr>
              <a:t>t</a:t>
            </a:r>
            <a:r>
              <a:rPr lang="en-US" altLang="zh-CN" b="1" err="1">
                <a:sym typeface="Symbol" panose="05050102010706020507" pitchFamily="18" charset="2"/>
              </a:rPr>
              <a:t>R</a:t>
            </a:r>
            <a:r>
              <a:rPr lang="en-US" altLang="zh-CN" sz="1800" err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,   </a:t>
            </a:r>
            <a:r>
              <a:rPr lang="en-US" altLang="zh-CN" err="1">
                <a:sym typeface="Symbol" panose="05050102010706020507" pitchFamily="18" charset="2"/>
              </a:rPr>
              <a:t>R</a:t>
            </a:r>
            <a:r>
              <a:rPr lang="en-US" altLang="zh-CN" sz="1800" err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使得</a:t>
            </a:r>
            <a:r>
              <a:rPr lang="zh-CN" altLang="en-US" dirty="0">
                <a:sym typeface="Symbol" panose="05050102010706020507" pitchFamily="18" charset="2"/>
              </a:rPr>
              <a:t>  </a:t>
            </a:r>
            <a:r>
              <a:rPr lang="en-US" altLang="zh-CN" err="1">
                <a:sym typeface="Symbol" panose="05050102010706020507" pitchFamily="18" charset="2"/>
              </a:rPr>
              <a:t>t</a:t>
            </a:r>
            <a:r>
              <a:rPr lang="en-US" altLang="zh-CN" b="1" err="1">
                <a:sym typeface="Symbol" panose="05050102010706020507" pitchFamily="18" charset="2"/>
              </a:rPr>
              <a:t>R</a:t>
            </a:r>
            <a:r>
              <a:rPr lang="en-US" altLang="zh-CN" sz="1800" err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,  i  j</a:t>
            </a:r>
            <a:endParaRPr lang="en-US" altLang="zh-CN" sz="240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可重构性  操作是∪ </a:t>
            </a:r>
            <a:r>
              <a:rPr lang="zh-CN" altLang="en-US" sz="2400" dirty="0">
                <a:sym typeface="Symbol" panose="05050102010706020507" pitchFamily="18" charset="2"/>
              </a:rPr>
              <a:t>  </a:t>
            </a:r>
            <a:r>
              <a:rPr lang="en-US" altLang="zh-CN" sz="2400"/>
              <a:t>(</a:t>
            </a:r>
            <a:r>
              <a:rPr lang="zh-CN" altLang="en-US" sz="2400" dirty="0"/>
              <a:t>可以忽略</a:t>
            </a:r>
            <a:r>
              <a:rPr lang="en-US" altLang="zh-CN" sz="2400"/>
              <a:t>, </a:t>
            </a:r>
            <a:r>
              <a:rPr lang="zh-CN" altLang="en-US" sz="2400" dirty="0"/>
              <a:t>因为完整性就蕴含着</a:t>
            </a:r>
            <a:r>
              <a:rPr lang="en-US" altLang="zh-CN" sz="2400"/>
              <a:t>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400"/>
              <a:t>                      R =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∪</a:t>
            </a:r>
            <a:r>
              <a:rPr lang="en-US" altLang="zh-CN"/>
              <a:t>{R</a:t>
            </a:r>
            <a:r>
              <a:rPr lang="en-US" altLang="zh-CN" baseline="-25000"/>
              <a:t>1</a:t>
            </a:r>
            <a:r>
              <a:rPr lang="en-US" altLang="zh-CN"/>
              <a:t>, R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err="1"/>
              <a:t>R</a:t>
            </a:r>
            <a:r>
              <a:rPr lang="en-US" altLang="zh-CN" baseline="-25000" err="1"/>
              <a:t>n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 sz="2800"/>
              <a:t>P = {p</a:t>
            </a:r>
            <a:r>
              <a:rPr lang="en-US" altLang="zh-CN" sz="2800" baseline="-25000"/>
              <a:t>1</a:t>
            </a:r>
            <a:r>
              <a:rPr lang="en-US" altLang="zh-CN" sz="2800"/>
              <a:t>, p</a:t>
            </a:r>
            <a:r>
              <a:rPr lang="en-US" altLang="zh-CN" sz="2800" baseline="-25000"/>
              <a:t>2</a:t>
            </a:r>
            <a:r>
              <a:rPr lang="en-US" altLang="zh-CN" sz="2800"/>
              <a:t>, …, </a:t>
            </a:r>
            <a:r>
              <a:rPr lang="en-US" altLang="zh-CN" sz="2800" err="1"/>
              <a:t>p</a:t>
            </a:r>
            <a:r>
              <a:rPr lang="en-US" altLang="zh-CN" sz="2800" baseline="-25000" err="1"/>
              <a:t>n</a:t>
            </a:r>
            <a:r>
              <a:rPr lang="en-US" altLang="zh-CN" sz="2800"/>
              <a:t>}</a:t>
            </a:r>
            <a:r>
              <a:rPr lang="zh-CN" altLang="en-US" sz="2800" dirty="0"/>
              <a:t>是一简单谓词集合，为保证分片的正确性，</a:t>
            </a:r>
            <a:r>
              <a:rPr lang="en-US" altLang="zh-CN" sz="2800"/>
              <a:t>P</a:t>
            </a:r>
            <a:r>
              <a:rPr lang="zh-CN" altLang="en-US" sz="2800" dirty="0"/>
              <a:t>必须是：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完整的：同一分片中的任意两个元组被应用同样概率访问。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最小的：集合</a:t>
            </a:r>
            <a:r>
              <a:rPr lang="en-US" altLang="zh-CN" sz="2400"/>
              <a:t>P</a:t>
            </a:r>
            <a:r>
              <a:rPr lang="zh-CN" altLang="en-US" sz="2400" dirty="0"/>
              <a:t>中的所有谓词与应用密切相关。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具有完整性和最小性不是必要条件</a:t>
            </a:r>
            <a:r>
              <a:rPr lang="en-US" altLang="zh-CN" sz="2400"/>
              <a:t>, </a:t>
            </a:r>
            <a:r>
              <a:rPr lang="zh-CN" altLang="en-US" sz="2400" dirty="0"/>
              <a:t>但是对于简化分配问题有好处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/>
          </a:p>
        </p:txBody>
      </p:sp>
      <p:sp>
        <p:nvSpPr>
          <p:cNvPr id="30722" name="AutoShape 12"/>
          <p:cNvSpPr/>
          <p:nvPr/>
        </p:nvSpPr>
        <p:spPr>
          <a:xfrm>
            <a:off x="192088" y="1189038"/>
            <a:ext cx="2130425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基本水平分片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pSp>
        <p:nvGrpSpPr>
          <p:cNvPr id="30723" name="Group 9"/>
          <p:cNvGrpSpPr/>
          <p:nvPr/>
        </p:nvGrpSpPr>
        <p:grpSpPr>
          <a:xfrm>
            <a:off x="2439988" y="276225"/>
            <a:ext cx="4595812" cy="962025"/>
            <a:chOff x="113" y="119"/>
            <a:chExt cx="2895" cy="606"/>
          </a:xfrm>
        </p:grpSpPr>
        <p:sp>
          <p:nvSpPr>
            <p:cNvPr id="30724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25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例子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/>
              <a:t>EMP ( E#, NAME, DEPT, JOB, SAL, TEL, …)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/>
              <a:t>  DEPT={1,2}     JOB={‘P’, ‘-P’}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假定，应用经常查询的内容是属于部门</a:t>
            </a:r>
            <a:r>
              <a:rPr lang="en-US" altLang="zh-CN" sz="2400"/>
              <a:t>1</a:t>
            </a:r>
            <a:r>
              <a:rPr lang="zh-CN" altLang="en-US" sz="2400" dirty="0"/>
              <a:t>且是程序员的职员。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则可能有的水平分段限定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  </a:t>
            </a:r>
            <a:r>
              <a:rPr lang="en-US" altLang="zh-CN" sz="2400"/>
              <a:t>P={ DEPT=1}   </a:t>
            </a:r>
            <a:r>
              <a:rPr lang="zh-CN" altLang="en-US" sz="2400" dirty="0"/>
              <a:t>（不是完整的）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  </a:t>
            </a:r>
            <a:r>
              <a:rPr lang="en-US" altLang="zh-CN" sz="2400"/>
              <a:t>P={DEPT=1, JOB=‘P’}   </a:t>
            </a:r>
            <a:r>
              <a:rPr lang="zh-CN" altLang="en-US" sz="2400" dirty="0"/>
              <a:t>（是完整的、最小的）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  </a:t>
            </a:r>
            <a:r>
              <a:rPr lang="en-US" altLang="zh-CN" sz="2400"/>
              <a:t>P={DEPT=1, JOB=‘P’, SAL&gt;500}   </a:t>
            </a:r>
            <a:r>
              <a:rPr lang="zh-CN" altLang="en-US" sz="2400" dirty="0"/>
              <a:t>（完整的，不是最小的）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/>
          </a:p>
        </p:txBody>
      </p:sp>
      <p:sp>
        <p:nvSpPr>
          <p:cNvPr id="32770" name="AutoShape 12"/>
          <p:cNvSpPr/>
          <p:nvPr/>
        </p:nvSpPr>
        <p:spPr>
          <a:xfrm>
            <a:off x="250825" y="1268413"/>
            <a:ext cx="2935288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基本水平分片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pSp>
        <p:nvGrpSpPr>
          <p:cNvPr id="32771" name="Group 9"/>
          <p:cNvGrpSpPr/>
          <p:nvPr/>
        </p:nvGrpSpPr>
        <p:grpSpPr>
          <a:xfrm>
            <a:off x="2378075" y="306388"/>
            <a:ext cx="4595813" cy="962025"/>
            <a:chOff x="113" y="119"/>
            <a:chExt cx="2895" cy="606"/>
          </a:xfrm>
        </p:grpSpPr>
        <p:sp>
          <p:nvSpPr>
            <p:cNvPr id="32772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773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611188" y="1773238"/>
            <a:ext cx="7772400" cy="1020762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600" dirty="0">
                <a:solidFill>
                  <a:schemeClr val="tx1"/>
                </a:solidFill>
              </a:rPr>
              <a:t>如何保证分片原则</a:t>
            </a:r>
            <a:endParaRPr lang="zh-CN" altLang="en-US" sz="3600" u="sng" dirty="0">
              <a:solidFill>
                <a:schemeClr val="tx1"/>
              </a:solidFill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685800" y="2566988"/>
            <a:ext cx="7772400" cy="3886200"/>
          </a:xfrm>
        </p:spPr>
        <p:txBody>
          <a:bodyPr wrap="square" lIns="91440" tIns="45720" rIns="91440" bIns="45720" anchor="t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人工分析</a:t>
            </a:r>
            <a:r>
              <a:rPr lang="en-US" altLang="zh-CN"/>
              <a:t>!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/>
              <a:t>	e.g.,   R</a:t>
            </a:r>
            <a:r>
              <a:rPr lang="en-US" altLang="zh-CN" sz="2000"/>
              <a:t>1</a:t>
            </a:r>
            <a:r>
              <a:rPr lang="en-US" altLang="zh-CN"/>
              <a:t> = </a:t>
            </a:r>
            <a:r>
              <a:rPr lang="en-US" altLang="zh-CN" sz="4800">
                <a:sym typeface="Symbol" panose="05050102010706020507" pitchFamily="18" charset="2"/>
              </a:rPr>
              <a:t></a:t>
            </a:r>
            <a:r>
              <a:rPr lang="en-US" altLang="zh-CN" sz="2000">
                <a:sym typeface="Symbol" panose="05050102010706020507" pitchFamily="18" charset="2"/>
              </a:rPr>
              <a:t>loc=‘Sa’ </a:t>
            </a:r>
            <a:r>
              <a:rPr lang="en-US" altLang="zh-CN">
                <a:sym typeface="Symbol" panose="05050102010706020507" pitchFamily="18" charset="2"/>
              </a:rPr>
              <a:t>E ;   R</a:t>
            </a:r>
            <a:r>
              <a:rPr lang="en-US" altLang="zh-CN" sz="2000"/>
              <a:t>2</a:t>
            </a:r>
            <a:r>
              <a:rPr lang="en-US" altLang="zh-CN"/>
              <a:t> = </a:t>
            </a:r>
            <a:r>
              <a:rPr lang="en-US" altLang="zh-CN" sz="4800">
                <a:sym typeface="Symbol" panose="05050102010706020507" pitchFamily="18" charset="2"/>
              </a:rPr>
              <a:t> </a:t>
            </a:r>
            <a:r>
              <a:rPr lang="en-US" altLang="zh-CN" sz="2000">
                <a:sym typeface="Symbol" panose="05050102010706020507" pitchFamily="18" charset="2"/>
              </a:rPr>
              <a:t>loc=‘</a:t>
            </a:r>
            <a:r>
              <a:rPr lang="en-US" altLang="zh-CN" sz="2000" err="1">
                <a:sym typeface="Symbol" panose="05050102010706020507" pitchFamily="18" charset="2"/>
              </a:rPr>
              <a:t>Sb</a:t>
            </a:r>
            <a:r>
              <a:rPr lang="en-US" altLang="zh-CN" sz="2000">
                <a:sym typeface="Symbol" panose="05050102010706020507" pitchFamily="18" charset="2"/>
              </a:rPr>
              <a:t>’ </a:t>
            </a:r>
            <a:r>
              <a:rPr lang="en-US" altLang="zh-CN">
                <a:sym typeface="Symbol" panose="05050102010706020507" pitchFamily="18" charset="2"/>
              </a:rPr>
              <a:t>E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生成具有满足分段原则的限定谓词</a:t>
            </a:r>
          </a:p>
        </p:txBody>
      </p:sp>
      <p:sp>
        <p:nvSpPr>
          <p:cNvPr id="33795" name="AutoShape 11"/>
          <p:cNvSpPr/>
          <p:nvPr/>
        </p:nvSpPr>
        <p:spPr>
          <a:xfrm>
            <a:off x="250825" y="1268413"/>
            <a:ext cx="2935288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基本水平分片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pSp>
        <p:nvGrpSpPr>
          <p:cNvPr id="33796" name="Group 9"/>
          <p:cNvGrpSpPr/>
          <p:nvPr/>
        </p:nvGrpSpPr>
        <p:grpSpPr>
          <a:xfrm>
            <a:off x="2709863" y="188913"/>
            <a:ext cx="4595812" cy="962025"/>
            <a:chOff x="113" y="119"/>
            <a:chExt cx="2895" cy="606"/>
          </a:xfrm>
        </p:grpSpPr>
        <p:sp>
          <p:nvSpPr>
            <p:cNvPr id="33797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798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/>
          </p:cNvSpPr>
          <p:nvPr>
            <p:ph idx="1"/>
          </p:nvPr>
        </p:nvSpPr>
        <p:spPr>
          <a:xfrm>
            <a:off x="609600" y="1952625"/>
            <a:ext cx="8153400" cy="45720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/>
              <a:t>设有关系 </a:t>
            </a:r>
            <a:r>
              <a:rPr lang="en-US" altLang="zh-CN" sz="2800"/>
              <a:t>E (</a:t>
            </a:r>
            <a:r>
              <a:rPr lang="en-US" altLang="zh-CN" sz="2800" err="1"/>
              <a:t>e#,name,Loc,sal,A</a:t>
            </a:r>
            <a:r>
              <a:rPr lang="en-US" altLang="zh-CN" sz="2800"/>
              <a:t>,…), </a:t>
            </a:r>
            <a:r>
              <a:rPr lang="zh-CN" altLang="en-US" sz="2800" dirty="0"/>
              <a:t>查询使用的简单谓词（</a:t>
            </a:r>
            <a:r>
              <a:rPr lang="en-US" altLang="zh-CN" sz="2800"/>
              <a:t>A</a:t>
            </a:r>
            <a:r>
              <a:rPr lang="en-US" altLang="zh-CN" sz="2800" baseline="-25000"/>
              <a:t>i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 Value</a:t>
            </a:r>
            <a:r>
              <a:rPr lang="zh-CN" altLang="en-US" sz="2800" dirty="0">
                <a:sym typeface="Symbol" panose="05050102010706020507" pitchFamily="18" charset="2"/>
              </a:rPr>
              <a:t>）</a:t>
            </a:r>
            <a:r>
              <a:rPr lang="zh-CN" altLang="en-US" sz="2800" dirty="0"/>
              <a:t>是</a:t>
            </a:r>
            <a:r>
              <a:rPr lang="en-US" altLang="zh-CN" sz="2800"/>
              <a:t>:</a:t>
            </a:r>
          </a:p>
          <a:p>
            <a:pPr lvl="1" eaLnBrk="1" hangingPunct="1">
              <a:buNone/>
            </a:pPr>
            <a:r>
              <a:rPr lang="en-US" altLang="zh-CN"/>
              <a:t>     A&lt;10,  A&gt;5,  Loc = Sa,  Loc = </a:t>
            </a:r>
            <a:r>
              <a:rPr lang="en-US" altLang="zh-CN" err="1"/>
              <a:t>Sb</a:t>
            </a:r>
            <a:endParaRPr lang="en-US" altLang="zh-CN" sz="2400"/>
          </a:p>
          <a:p>
            <a:pPr eaLnBrk="1" hangingPunct="1"/>
            <a:r>
              <a:rPr lang="zh-CN" altLang="en-US" sz="2800" dirty="0"/>
              <a:t>下一步</a:t>
            </a:r>
            <a:r>
              <a:rPr lang="en-US" altLang="zh-CN" sz="2800"/>
              <a:t>: 	- </a:t>
            </a:r>
            <a:r>
              <a:rPr lang="zh-CN" altLang="en-US" sz="2800" dirty="0"/>
              <a:t>生成 “小项” 谓词</a:t>
            </a:r>
          </a:p>
          <a:p>
            <a:pPr lvl="1" eaLnBrk="1" hangingPunct="1">
              <a:buNone/>
            </a:pPr>
            <a:r>
              <a:rPr lang="zh-CN" altLang="en-US" dirty="0"/>
              <a:t>			</a:t>
            </a:r>
            <a:r>
              <a:rPr lang="en-US" altLang="zh-CN"/>
              <a:t>- </a:t>
            </a:r>
            <a:r>
              <a:rPr lang="zh-CN" altLang="en-US" dirty="0"/>
              <a:t>消除无用谓词</a:t>
            </a:r>
          </a:p>
          <a:p>
            <a:pPr eaLnBrk="1" hangingPunct="1"/>
            <a:r>
              <a:rPr lang="zh-CN" altLang="en-US" sz="2800" dirty="0"/>
              <a:t>给定简单谓词集  </a:t>
            </a:r>
            <a:r>
              <a:rPr lang="en-US" altLang="zh-CN" sz="2800"/>
              <a:t>Pr= { p</a:t>
            </a:r>
            <a:r>
              <a:rPr lang="en-US" altLang="zh-CN" sz="2800" baseline="-25000"/>
              <a:t>1</a:t>
            </a:r>
            <a:r>
              <a:rPr lang="en-US" altLang="zh-CN" sz="2800"/>
              <a:t>, p</a:t>
            </a:r>
            <a:r>
              <a:rPr lang="en-US" altLang="zh-CN" sz="2800" baseline="-25000"/>
              <a:t>2</a:t>
            </a:r>
            <a:r>
              <a:rPr lang="en-US" altLang="zh-CN" sz="2800"/>
              <a:t>,.. </a:t>
            </a:r>
            <a:r>
              <a:rPr lang="en-US" altLang="zh-CN" sz="2800" err="1"/>
              <a:t>p</a:t>
            </a:r>
            <a:r>
              <a:rPr lang="en-US" altLang="zh-CN" sz="2800" baseline="-25000" err="1"/>
              <a:t>n</a:t>
            </a:r>
            <a:r>
              <a:rPr lang="en-US" altLang="zh-CN" sz="2800"/>
              <a:t> }, </a:t>
            </a:r>
            <a:r>
              <a:rPr lang="zh-CN" altLang="en-US" sz="2800" dirty="0"/>
              <a:t>则“小项”谓词（</a:t>
            </a:r>
            <a:r>
              <a:rPr lang="en-US" altLang="zh-CN" sz="2800" err="1"/>
              <a:t>minterm</a:t>
            </a:r>
            <a:r>
              <a:rPr lang="en-US" altLang="zh-CN" sz="2800"/>
              <a:t> predicate</a:t>
            </a:r>
            <a:r>
              <a:rPr lang="zh-CN" altLang="en-US" sz="2800" dirty="0"/>
              <a:t>）形式</a:t>
            </a:r>
            <a:r>
              <a:rPr lang="en-US" altLang="zh-CN" sz="2800"/>
              <a:t>:</a:t>
            </a:r>
          </a:p>
          <a:p>
            <a:pPr eaLnBrk="1" hangingPunct="1">
              <a:buNone/>
            </a:pPr>
            <a:r>
              <a:rPr lang="en-US" altLang="zh-CN" sz="2800" b="1">
                <a:sym typeface="Symbol" panose="05050102010706020507" pitchFamily="18" charset="2"/>
              </a:rPr>
              <a:t>		</a:t>
            </a:r>
            <a:r>
              <a:rPr lang="en-US" altLang="zh-CN" sz="2800">
                <a:sym typeface="Symbol" panose="05050102010706020507" pitchFamily="18" charset="2"/>
              </a:rPr>
              <a:t>p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* </a:t>
            </a:r>
            <a:r>
              <a:rPr lang="en-US" altLang="zh-CN" sz="2800" b="1">
                <a:sym typeface="Symbol" panose="05050102010706020507" pitchFamily="18" charset="2"/>
              </a:rPr>
              <a:t> </a:t>
            </a:r>
            <a:r>
              <a:rPr lang="en-US" altLang="zh-CN" sz="2800">
                <a:sym typeface="Symbol" panose="05050102010706020507" pitchFamily="18" charset="2"/>
              </a:rPr>
              <a:t>p</a:t>
            </a:r>
            <a:r>
              <a:rPr lang="en-US" altLang="zh-CN" sz="2800" baseline="-25000"/>
              <a:t>2</a:t>
            </a:r>
            <a:r>
              <a:rPr lang="en-US" altLang="zh-CN" sz="2800">
                <a:sym typeface="Symbol" panose="05050102010706020507" pitchFamily="18" charset="2"/>
              </a:rPr>
              <a:t>* </a:t>
            </a:r>
            <a:r>
              <a:rPr lang="en-US" altLang="zh-CN" sz="2800" b="1">
                <a:sym typeface="Symbol" panose="05050102010706020507" pitchFamily="18" charset="2"/>
              </a:rPr>
              <a:t> …  </a:t>
            </a:r>
            <a:r>
              <a:rPr lang="en-US" altLang="zh-CN" sz="2800" err="1">
                <a:sym typeface="Symbol" panose="05050102010706020507" pitchFamily="18" charset="2"/>
              </a:rPr>
              <a:t>p</a:t>
            </a:r>
            <a:r>
              <a:rPr lang="en-US" altLang="zh-CN" sz="2800" baseline="-25000" err="1"/>
              <a:t>n</a:t>
            </a:r>
            <a:r>
              <a:rPr lang="en-US" altLang="zh-CN" sz="2800">
                <a:sym typeface="Symbol" panose="05050102010706020507" pitchFamily="18" charset="2"/>
              </a:rPr>
              <a:t>* </a:t>
            </a:r>
          </a:p>
          <a:p>
            <a:pPr eaLnBrk="1" hangingPunct="1">
              <a:buNone/>
            </a:pPr>
            <a:r>
              <a:rPr lang="en-US" altLang="zh-CN" sz="2800">
                <a:sym typeface="Symbol" panose="05050102010706020507" pitchFamily="18" charset="2"/>
              </a:rPr>
              <a:t>       </a:t>
            </a:r>
            <a:r>
              <a:rPr lang="zh-CN" altLang="en-US" sz="2800" dirty="0">
                <a:sym typeface="Symbol" panose="05050102010706020507" pitchFamily="18" charset="2"/>
              </a:rPr>
              <a:t>这里 </a:t>
            </a:r>
            <a:r>
              <a:rPr lang="en-US" altLang="zh-CN" sz="2800" err="1">
                <a:sym typeface="Symbol" panose="05050102010706020507" pitchFamily="18" charset="2"/>
              </a:rPr>
              <a:t>p</a:t>
            </a:r>
            <a:r>
              <a:rPr lang="en-US" altLang="zh-CN" sz="2800" baseline="-25000" err="1">
                <a:sym typeface="Symbol" panose="05050102010706020507" pitchFamily="18" charset="2"/>
              </a:rPr>
              <a:t>k</a:t>
            </a:r>
            <a:r>
              <a:rPr lang="en-US" altLang="zh-CN" sz="2800">
                <a:sym typeface="Symbol" panose="05050102010706020507" pitchFamily="18" charset="2"/>
              </a:rPr>
              <a:t>* </a:t>
            </a:r>
            <a:r>
              <a:rPr lang="zh-CN" altLang="en-US" sz="2800" dirty="0">
                <a:sym typeface="Symbol" panose="05050102010706020507" pitchFamily="18" charset="2"/>
              </a:rPr>
              <a:t>是  </a:t>
            </a:r>
            <a:r>
              <a:rPr lang="en-US" altLang="zh-CN" sz="2800" err="1">
                <a:sym typeface="Symbol" panose="05050102010706020507" pitchFamily="18" charset="2"/>
              </a:rPr>
              <a:t>p</a:t>
            </a:r>
            <a:r>
              <a:rPr lang="en-US" altLang="zh-CN" sz="2800" baseline="-25000" err="1">
                <a:sym typeface="Symbol" panose="05050102010706020507" pitchFamily="18" charset="2"/>
              </a:rPr>
              <a:t>k</a:t>
            </a:r>
            <a:r>
              <a:rPr lang="en-US" altLang="zh-CN" sz="2800"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sym typeface="Symbol" panose="05050102010706020507" pitchFamily="18" charset="2"/>
              </a:rPr>
              <a:t>或是  </a:t>
            </a:r>
            <a:r>
              <a:rPr lang="en-US" altLang="zh-CN" sz="2800">
                <a:sym typeface="Symbol" panose="05050102010706020507" pitchFamily="18" charset="2"/>
              </a:rPr>
              <a:t>¬</a:t>
            </a:r>
            <a:r>
              <a:rPr lang="en-US" altLang="zh-CN" sz="2800" err="1">
                <a:sym typeface="Symbol" panose="05050102010706020507" pitchFamily="18" charset="2"/>
              </a:rPr>
              <a:t>p</a:t>
            </a:r>
            <a:r>
              <a:rPr lang="en-US" altLang="zh-CN" sz="2800" baseline="-25000" err="1">
                <a:sym typeface="Symbol" panose="05050102010706020507" pitchFamily="18" charset="2"/>
              </a:rPr>
              <a:t>k</a:t>
            </a:r>
            <a:endParaRPr lang="en-US" altLang="zh-CN" sz="2800" baseline="-25000">
              <a:sym typeface="Symbol" panose="05050102010706020507" pitchFamily="18" charset="2"/>
            </a:endParaRPr>
          </a:p>
        </p:txBody>
      </p:sp>
      <p:sp>
        <p:nvSpPr>
          <p:cNvPr id="34818" name="AutoShape 11"/>
          <p:cNvSpPr/>
          <p:nvPr/>
        </p:nvSpPr>
        <p:spPr>
          <a:xfrm>
            <a:off x="250825" y="1268413"/>
            <a:ext cx="2935288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谓词生成举例</a:t>
            </a:r>
          </a:p>
        </p:txBody>
      </p:sp>
      <p:grpSp>
        <p:nvGrpSpPr>
          <p:cNvPr id="34819" name="Group 9"/>
          <p:cNvGrpSpPr/>
          <p:nvPr/>
        </p:nvGrpSpPr>
        <p:grpSpPr>
          <a:xfrm>
            <a:off x="2709863" y="250825"/>
            <a:ext cx="4595812" cy="962025"/>
            <a:chOff x="113" y="119"/>
            <a:chExt cx="2895" cy="606"/>
          </a:xfrm>
        </p:grpSpPr>
        <p:sp>
          <p:nvSpPr>
            <p:cNvPr id="34820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21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/>
          </p:cNvSpPr>
          <p:nvPr>
            <p:ph idx="1"/>
          </p:nvPr>
        </p:nvSpPr>
        <p:spPr>
          <a:xfrm>
            <a:off x="298450" y="2122488"/>
            <a:ext cx="846455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/>
              <a:t>(1) A&lt;10  </a:t>
            </a:r>
            <a:r>
              <a:rPr lang="en-US" altLang="zh-CN" b="1">
                <a:sym typeface="Symbol" panose="05050102010706020507" pitchFamily="18" charset="2"/>
              </a:rPr>
              <a:t>  </a:t>
            </a:r>
            <a:r>
              <a:rPr lang="en-US" altLang="zh-CN">
                <a:sym typeface="Symbol" panose="05050102010706020507" pitchFamily="18" charset="2"/>
              </a:rPr>
              <a:t>A&gt;5    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(2) </a:t>
            </a:r>
            <a:r>
              <a:rPr lang="en-US" altLang="zh-CN">
                <a:solidFill>
                  <a:srgbClr val="FF3300"/>
                </a:solidFill>
              </a:rPr>
              <a:t>A&lt;10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A&gt;5  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¬(Loc=S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)</a:t>
            </a:r>
            <a:endParaRPr lang="en-US" altLang="zh-CN" b="1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(3) </a:t>
            </a:r>
            <a:r>
              <a:rPr lang="en-US" altLang="zh-CN">
                <a:solidFill>
                  <a:srgbClr val="FF3300"/>
                </a:solidFill>
              </a:rPr>
              <a:t>A&lt;10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A&gt;5  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¬(Loc=S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B</a:t>
            </a:r>
            <a:endParaRPr lang="en-US" altLang="zh-CN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(4) </a:t>
            </a:r>
            <a:r>
              <a:rPr lang="en-US" altLang="zh-CN"/>
              <a:t>A&lt;10  </a:t>
            </a:r>
            <a:r>
              <a:rPr lang="en-US" altLang="zh-CN" b="1">
                <a:sym typeface="Symbol" panose="05050102010706020507" pitchFamily="18" charset="2"/>
              </a:rPr>
              <a:t>  </a:t>
            </a:r>
            <a:r>
              <a:rPr lang="en-US" altLang="zh-CN">
                <a:sym typeface="Symbol" panose="05050102010706020507" pitchFamily="18" charset="2"/>
              </a:rPr>
              <a:t>A&gt;5    </a:t>
            </a:r>
            <a:r>
              <a:rPr lang="en-US" altLang="zh-CN" b="1"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en-US" altLang="zh-CN" b="1"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(5) </a:t>
            </a:r>
            <a:r>
              <a:rPr lang="en-US" altLang="zh-CN"/>
              <a:t>A&lt;10  </a:t>
            </a:r>
            <a:r>
              <a:rPr lang="en-US" altLang="zh-CN" b="1"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¬(A&gt;5) </a:t>
            </a:r>
            <a:r>
              <a:rPr lang="en-US" altLang="zh-CN" b="1">
                <a:sym typeface="Symbol" panose="05050102010706020507" pitchFamily="18" charset="2"/>
              </a:rPr>
              <a:t>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(6) </a:t>
            </a:r>
            <a:r>
              <a:rPr lang="en-US" altLang="zh-CN">
                <a:solidFill>
                  <a:srgbClr val="FF3300"/>
                </a:solidFill>
              </a:rPr>
              <a:t>A&lt;10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¬(A&gt;5)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 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¬(Loc=S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(7) </a:t>
            </a:r>
            <a:r>
              <a:rPr lang="en-US" altLang="zh-CN">
                <a:solidFill>
                  <a:srgbClr val="FF3300"/>
                </a:solidFill>
              </a:rPr>
              <a:t>A&lt;10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¬(A&gt;5)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¬(Loc=S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B</a:t>
            </a:r>
            <a:endParaRPr lang="en-US" altLang="zh-CN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(8) </a:t>
            </a:r>
            <a:r>
              <a:rPr lang="en-US" altLang="zh-CN"/>
              <a:t>A&lt;10  </a:t>
            </a:r>
            <a:r>
              <a:rPr lang="en-US" altLang="zh-CN" b="1"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¬(A&gt;5) </a:t>
            </a:r>
            <a:r>
              <a:rPr lang="en-US" altLang="zh-CN" b="1"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en-US" altLang="zh-CN" b="1"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5842" name="AutoShape 11"/>
          <p:cNvSpPr/>
          <p:nvPr/>
        </p:nvSpPr>
        <p:spPr>
          <a:xfrm>
            <a:off x="252413" y="1270000"/>
            <a:ext cx="2932112" cy="40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小项谓词选择</a:t>
            </a:r>
          </a:p>
        </p:txBody>
      </p:sp>
      <p:grpSp>
        <p:nvGrpSpPr>
          <p:cNvPr id="35843" name="Group 9"/>
          <p:cNvGrpSpPr/>
          <p:nvPr/>
        </p:nvGrpSpPr>
        <p:grpSpPr>
          <a:xfrm>
            <a:off x="2954338" y="293688"/>
            <a:ext cx="4595812" cy="962025"/>
            <a:chOff x="113" y="119"/>
            <a:chExt cx="2895" cy="606"/>
          </a:xfrm>
        </p:grpSpPr>
        <p:sp>
          <p:nvSpPr>
            <p:cNvPr id="35844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45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"/>
          <p:cNvSpPr txBox="1"/>
          <p:nvPr/>
        </p:nvSpPr>
        <p:spPr>
          <a:xfrm>
            <a:off x="1219200" y="228600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  <a:ea typeface="黑体" panose="02010609060101010101" pitchFamily="2" charset="-122"/>
              </a:rPr>
              <a:t>(1)  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2" charset="-122"/>
              </a:rPr>
              <a:t>分布式数据库设计的任务</a:t>
            </a:r>
          </a:p>
        </p:txBody>
      </p:sp>
      <p:sp>
        <p:nvSpPr>
          <p:cNvPr id="17410" name="Text Box 8"/>
          <p:cNvSpPr txBox="1"/>
          <p:nvPr/>
        </p:nvSpPr>
        <p:spPr>
          <a:xfrm>
            <a:off x="1127125" y="154622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lang="zh-SG" altLang="zh-S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9"/>
          <p:cNvSpPr/>
          <p:nvPr/>
        </p:nvSpPr>
        <p:spPr>
          <a:xfrm>
            <a:off x="609600" y="1981200"/>
            <a:ext cx="7391400" cy="2590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数据库设计     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数据库设计是指：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对于一个给定的应用环境，构造最优的数据库模式，建立数据库及其应用系统，使之能够有效地存储数据，满足各种用户的应用需求（信息要求和处理要求）。</a:t>
            </a:r>
          </a:p>
          <a:p>
            <a:pPr marL="342900" indent="-342900" eaLnBrk="0" hangingPunct="0"/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/>
          </p:cNvSpPr>
          <p:nvPr>
            <p:ph idx="1"/>
          </p:nvPr>
        </p:nvSpPr>
        <p:spPr>
          <a:xfrm>
            <a:off x="381000" y="2178050"/>
            <a:ext cx="8462963" cy="44196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/>
              <a:t> (9)  </a:t>
            </a:r>
            <a:r>
              <a:rPr lang="en-US" altLang="zh-CN">
                <a:sym typeface="Symbol" panose="05050102010706020507" pitchFamily="18" charset="2"/>
              </a:rPr>
              <a:t>¬(</a:t>
            </a:r>
            <a:r>
              <a:rPr lang="en-US" altLang="zh-CN"/>
              <a:t>A&lt;10) </a:t>
            </a:r>
            <a:r>
              <a:rPr lang="en-US" altLang="zh-CN" b="1">
                <a:sym typeface="Symbol" panose="05050102010706020507" pitchFamily="18" charset="2"/>
              </a:rPr>
              <a:t>  </a:t>
            </a:r>
            <a:r>
              <a:rPr lang="en-US" altLang="zh-CN">
                <a:sym typeface="Symbol" panose="05050102010706020507" pitchFamily="18" charset="2"/>
              </a:rPr>
              <a:t>A&gt;5   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(10) ¬(</a:t>
            </a:r>
            <a:r>
              <a:rPr lang="en-US" altLang="zh-CN">
                <a:solidFill>
                  <a:srgbClr val="FF3300"/>
                </a:solidFill>
              </a:rPr>
              <a:t>A&lt;10)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A&gt;5 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¬(Loc=S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)</a:t>
            </a:r>
            <a:endParaRPr lang="en-US" altLang="zh-CN" b="1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(11) ¬(</a:t>
            </a:r>
            <a:r>
              <a:rPr lang="en-US" altLang="zh-CN">
                <a:solidFill>
                  <a:srgbClr val="FF3300"/>
                </a:solidFill>
              </a:rPr>
              <a:t>A&lt;10)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A&gt;5  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¬(Loc=S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  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Loc=S</a:t>
            </a:r>
            <a:r>
              <a:rPr lang="en-US" altLang="zh-CN" sz="2000">
                <a:solidFill>
                  <a:srgbClr val="FF3300"/>
                </a:solidFill>
                <a:sym typeface="Symbol" panose="05050102010706020507" pitchFamily="18" charset="2"/>
              </a:rPr>
              <a:t>B</a:t>
            </a:r>
            <a:endParaRPr lang="en-US" altLang="zh-CN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(12) ¬(</a:t>
            </a:r>
            <a:r>
              <a:rPr lang="en-US" altLang="zh-CN"/>
              <a:t>A&lt;10) </a:t>
            </a:r>
            <a:r>
              <a:rPr lang="en-US" altLang="zh-CN" b="1">
                <a:sym typeface="Symbol" panose="05050102010706020507" pitchFamily="18" charset="2"/>
              </a:rPr>
              <a:t>  </a:t>
            </a:r>
            <a:r>
              <a:rPr lang="en-US" altLang="zh-CN">
                <a:sym typeface="Symbol" panose="05050102010706020507" pitchFamily="18" charset="2"/>
              </a:rPr>
              <a:t>A&gt;5  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(13) ¬(</a:t>
            </a:r>
            <a:r>
              <a:rPr lang="en-US" altLang="zh-CN"/>
              <a:t>A&lt;10)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¬(A&gt;5) </a:t>
            </a:r>
            <a:r>
              <a:rPr lang="en-US" altLang="zh-CN" b="1">
                <a:sym typeface="Symbol" panose="05050102010706020507" pitchFamily="18" charset="2"/>
              </a:rPr>
              <a:t>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(14) ¬(</a:t>
            </a:r>
            <a:r>
              <a:rPr lang="en-US" altLang="zh-CN"/>
              <a:t>A&lt;10)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¬(A&gt;5) </a:t>
            </a:r>
            <a:r>
              <a:rPr lang="en-US" altLang="zh-CN" b="1">
                <a:sym typeface="Symbol" panose="05050102010706020507" pitchFamily="18" charset="2"/>
              </a:rPr>
              <a:t>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(15) ¬(</a:t>
            </a:r>
            <a:r>
              <a:rPr lang="en-US" altLang="zh-CN"/>
              <a:t>A&lt;10)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¬(A&gt;5)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en-US" altLang="zh-CN" b="1">
                <a:sym typeface="Symbol" panose="05050102010706020507" pitchFamily="18" charset="2"/>
              </a:rPr>
              <a:t>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(16) ¬(</a:t>
            </a:r>
            <a:r>
              <a:rPr lang="en-US" altLang="zh-CN"/>
              <a:t>A&lt;10)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¬(A&gt;5)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¬(Loc=S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6866" name="AutoShape 12"/>
          <p:cNvSpPr/>
          <p:nvPr/>
        </p:nvSpPr>
        <p:spPr>
          <a:xfrm>
            <a:off x="252413" y="1270000"/>
            <a:ext cx="2932112" cy="40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小项谓词选择</a:t>
            </a:r>
          </a:p>
        </p:txBody>
      </p:sp>
      <p:grpSp>
        <p:nvGrpSpPr>
          <p:cNvPr id="36867" name="Group 9"/>
          <p:cNvGrpSpPr/>
          <p:nvPr/>
        </p:nvGrpSpPr>
        <p:grpSpPr>
          <a:xfrm>
            <a:off x="3084513" y="388938"/>
            <a:ext cx="4595812" cy="962025"/>
            <a:chOff x="113" y="119"/>
            <a:chExt cx="2895" cy="606"/>
          </a:xfrm>
        </p:grpSpPr>
        <p:sp>
          <p:nvSpPr>
            <p:cNvPr id="36868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869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/>
          </p:cNvSpPr>
          <p:nvPr>
            <p:ph idx="1"/>
          </p:nvPr>
        </p:nvSpPr>
        <p:spPr>
          <a:xfrm>
            <a:off x="830263" y="2260600"/>
            <a:ext cx="7340600" cy="376555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/>
              <a:t>R2:	</a:t>
            </a:r>
            <a:r>
              <a:rPr lang="en-US" altLang="zh-CN"/>
              <a:t>5 &lt; A &lt; 10</a:t>
            </a:r>
            <a:r>
              <a:rPr lang="en-US" altLang="zh-CN" sz="2400"/>
              <a:t>  	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buNone/>
            </a:pPr>
            <a:r>
              <a:rPr lang="en-US" altLang="zh-CN" sz="2400"/>
              <a:t>R3:	</a:t>
            </a:r>
            <a:r>
              <a:rPr lang="en-US" altLang="zh-CN"/>
              <a:t>5 &lt; A &lt; 10 	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buNone/>
            </a:pPr>
            <a:r>
              <a:rPr lang="en-US" altLang="zh-CN" sz="2400"/>
              <a:t>R6:	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 </a:t>
            </a:r>
            <a:r>
              <a:rPr lang="en-US" altLang="zh-CN"/>
              <a:t>5		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buNone/>
            </a:pPr>
            <a:r>
              <a:rPr lang="en-US" altLang="zh-CN" sz="2400"/>
              <a:t>R7:	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 </a:t>
            </a:r>
            <a:r>
              <a:rPr lang="en-US" altLang="zh-CN"/>
              <a:t>5</a:t>
            </a:r>
            <a:r>
              <a:rPr lang="en-US" altLang="zh-CN" sz="2400"/>
              <a:t> 		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buNone/>
            </a:pPr>
            <a:r>
              <a:rPr lang="en-US" altLang="zh-CN" sz="2400"/>
              <a:t>R10:	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 </a:t>
            </a:r>
            <a:r>
              <a:rPr lang="en-US" altLang="zh-CN"/>
              <a:t>10		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buNone/>
            </a:pPr>
            <a:r>
              <a:rPr lang="en-US" altLang="zh-CN" sz="2400"/>
              <a:t>R11:	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 </a:t>
            </a:r>
            <a:r>
              <a:rPr lang="en-US" altLang="zh-CN"/>
              <a:t>10</a:t>
            </a:r>
            <a:r>
              <a:rPr lang="en-US" altLang="zh-CN" sz="2400"/>
              <a:t> 		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Loc=S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buNone/>
            </a:pPr>
            <a:r>
              <a:rPr lang="en-US" altLang="zh-CN" sz="2400"/>
              <a:t>		</a:t>
            </a:r>
          </a:p>
        </p:txBody>
      </p:sp>
      <p:sp>
        <p:nvSpPr>
          <p:cNvPr id="37890" name="AutoShape 4"/>
          <p:cNvSpPr/>
          <p:nvPr/>
        </p:nvSpPr>
        <p:spPr>
          <a:xfrm>
            <a:off x="252413" y="1270000"/>
            <a:ext cx="2932112" cy="40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分片结果</a:t>
            </a:r>
          </a:p>
        </p:txBody>
      </p:sp>
      <p:grpSp>
        <p:nvGrpSpPr>
          <p:cNvPr id="37891" name="Group 9"/>
          <p:cNvGrpSpPr/>
          <p:nvPr/>
        </p:nvGrpSpPr>
        <p:grpSpPr>
          <a:xfrm>
            <a:off x="3184525" y="307975"/>
            <a:ext cx="4595813" cy="962025"/>
            <a:chOff x="113" y="119"/>
            <a:chExt cx="2895" cy="606"/>
          </a:xfrm>
        </p:grpSpPr>
        <p:sp>
          <p:nvSpPr>
            <p:cNvPr id="37892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893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395288" y="1412875"/>
            <a:ext cx="8305800" cy="11430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600" b="1" dirty="0">
                <a:solidFill>
                  <a:srgbClr val="FF3300"/>
                </a:solidFill>
                <a:latin typeface="宋体" panose="02010600030101010101" pitchFamily="2" charset="-122"/>
              </a:rPr>
              <a:t>注</a:t>
            </a:r>
            <a:r>
              <a:rPr lang="en-US" altLang="zh-CN" sz="3600" b="1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3600" b="1" dirty="0">
                <a:solidFill>
                  <a:srgbClr val="FF3300"/>
                </a:solidFill>
                <a:latin typeface="宋体" panose="02010600030101010101" pitchFamily="2" charset="-122"/>
              </a:rPr>
              <a:t>无用段的消除依赖于应用的语义</a:t>
            </a:r>
            <a:endParaRPr lang="zh-CN" altLang="en-US" u="sng" dirty="0">
              <a:solidFill>
                <a:srgbClr val="FF3300"/>
              </a:solidFill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425450" y="2627313"/>
            <a:ext cx="81915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/>
              <a:t>e.g.:</a:t>
            </a:r>
            <a:r>
              <a:rPr lang="en-US" altLang="zh-CN" sz="2800"/>
              <a:t> </a:t>
            </a:r>
            <a:r>
              <a:rPr lang="zh-CN" altLang="en-US" sz="2800" dirty="0"/>
              <a:t>如果 </a:t>
            </a:r>
            <a:r>
              <a:rPr lang="en-US" altLang="zh-CN" sz="2800"/>
              <a:t>LOC </a:t>
            </a:r>
            <a:r>
              <a:rPr lang="zh-CN" altLang="en-US" sz="2800" dirty="0"/>
              <a:t>可以是 </a:t>
            </a:r>
            <a:r>
              <a:rPr lang="zh-CN" altLang="en-US" sz="2800" dirty="0">
                <a:sym typeface="Symbol" panose="05050102010706020507" pitchFamily="18" charset="2"/>
              </a:rPr>
              <a:t> </a:t>
            </a:r>
            <a:r>
              <a:rPr lang="en-US" altLang="zh-CN" sz="2800">
                <a:sym typeface="Symbol" panose="05050102010706020507" pitchFamily="18" charset="2"/>
              </a:rPr>
              <a:t>SA,  SB,  </a:t>
            </a:r>
            <a:r>
              <a:rPr lang="zh-CN" altLang="en-US" sz="2800" dirty="0">
                <a:sym typeface="Symbol" panose="05050102010706020507" pitchFamily="18" charset="2"/>
              </a:rPr>
              <a:t>则最终分段集合应该加上</a:t>
            </a:r>
          </a:p>
          <a:p>
            <a:pPr eaLnBrk="1" hangingPunct="1">
              <a:buNone/>
            </a:pPr>
            <a:r>
              <a:rPr lang="en-US" altLang="zh-CN" sz="2400"/>
              <a:t>R4:	</a:t>
            </a:r>
            <a:r>
              <a:rPr lang="en-US" altLang="zh-CN"/>
              <a:t>5 &lt;A &lt;10</a:t>
            </a:r>
            <a:r>
              <a:rPr lang="en-US" altLang="zh-CN" sz="2400"/>
              <a:t>  	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  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Loc  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/>
              <a:t> </a:t>
            </a:r>
          </a:p>
          <a:p>
            <a:pPr eaLnBrk="1" hangingPunct="1">
              <a:buNone/>
            </a:pPr>
            <a:r>
              <a:rPr lang="en-US" altLang="zh-CN" sz="2400"/>
              <a:t>R8:	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 </a:t>
            </a:r>
            <a:r>
              <a:rPr lang="en-US" altLang="zh-CN"/>
              <a:t>5</a:t>
            </a:r>
            <a:r>
              <a:rPr lang="en-US" altLang="zh-CN" sz="2400"/>
              <a:t> 		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  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Loc  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  <a:r>
              <a:rPr lang="en-US" altLang="zh-CN"/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/>
              <a:t>R12:	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 </a:t>
            </a:r>
            <a:r>
              <a:rPr lang="en-US" altLang="zh-CN"/>
              <a:t>10		</a:t>
            </a:r>
            <a:r>
              <a:rPr lang="en-US" altLang="zh-CN" b="1">
                <a:sym typeface="Symbol" panose="05050102010706020507" pitchFamily="18" charset="2"/>
              </a:rPr>
              <a:t>    </a:t>
            </a:r>
            <a:r>
              <a:rPr lang="en-US" altLang="zh-CN">
                <a:sym typeface="Symbol" panose="05050102010706020507" pitchFamily="18" charset="2"/>
              </a:rPr>
              <a:t>Loc  S</a:t>
            </a:r>
            <a:r>
              <a:rPr lang="en-US" altLang="zh-CN" sz="2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Loc  S</a:t>
            </a:r>
            <a:r>
              <a:rPr lang="en-US" altLang="zh-CN" sz="2000">
                <a:sym typeface="Symbol" panose="05050102010706020507" pitchFamily="18" charset="2"/>
              </a:rPr>
              <a:t>B</a:t>
            </a:r>
          </a:p>
        </p:txBody>
      </p:sp>
      <p:grpSp>
        <p:nvGrpSpPr>
          <p:cNvPr id="38915" name="Group 9"/>
          <p:cNvGrpSpPr/>
          <p:nvPr/>
        </p:nvGrpSpPr>
        <p:grpSpPr>
          <a:xfrm>
            <a:off x="3059113" y="450850"/>
            <a:ext cx="4595812" cy="962025"/>
            <a:chOff x="113" y="119"/>
            <a:chExt cx="2895" cy="606"/>
          </a:xfrm>
        </p:grpSpPr>
        <p:sp>
          <p:nvSpPr>
            <p:cNvPr id="38916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917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3300"/>
                </a:solidFill>
              </a:rPr>
              <a:t>小项选择率（</a:t>
            </a:r>
            <a:r>
              <a:rPr lang="en-US" altLang="zh-CN" err="1">
                <a:solidFill>
                  <a:srgbClr val="FF3300"/>
                </a:solidFill>
              </a:rPr>
              <a:t>minterm</a:t>
            </a:r>
            <a:r>
              <a:rPr lang="en-US" altLang="zh-CN">
                <a:solidFill>
                  <a:srgbClr val="FF3300"/>
                </a:solidFill>
              </a:rPr>
              <a:t> selectivity</a:t>
            </a:r>
            <a:r>
              <a:rPr lang="zh-CN" altLang="en-US" dirty="0">
                <a:solidFill>
                  <a:srgbClr val="FF3300"/>
                </a:solidFill>
              </a:rPr>
              <a:t>）</a:t>
            </a:r>
            <a:r>
              <a:rPr lang="zh-CN" altLang="en-US" dirty="0"/>
              <a:t>  对某一给定小项谓词用户查询可能选择到的元组数</a:t>
            </a:r>
          </a:p>
          <a:p>
            <a:pPr eaLnBrk="1" hangingPunct="1"/>
            <a:r>
              <a:rPr lang="zh-CN" altLang="en-US" dirty="0">
                <a:solidFill>
                  <a:srgbClr val="FF3300"/>
                </a:solidFill>
              </a:rPr>
              <a:t>访问频率（</a:t>
            </a:r>
            <a:r>
              <a:rPr lang="en-US" altLang="zh-CN">
                <a:solidFill>
                  <a:srgbClr val="FF3300"/>
                </a:solidFill>
              </a:rPr>
              <a:t>Access frequency</a:t>
            </a:r>
            <a:r>
              <a:rPr lang="zh-CN" altLang="en-US" dirty="0">
                <a:solidFill>
                  <a:srgbClr val="FF3300"/>
                </a:solidFill>
              </a:rPr>
              <a:t>）</a:t>
            </a:r>
            <a:r>
              <a:rPr lang="zh-CN" altLang="en-US" dirty="0"/>
              <a:t>用户应用访问数据的频率</a:t>
            </a:r>
          </a:p>
          <a:p>
            <a:pPr lvl="1" eaLnBrk="1" hangingPunct="1"/>
            <a:r>
              <a:rPr lang="zh-CN" altLang="en-US" dirty="0"/>
              <a:t>小项访问频率可以通过用户查询频率获得</a:t>
            </a:r>
          </a:p>
        </p:txBody>
      </p:sp>
      <p:sp>
        <p:nvSpPr>
          <p:cNvPr id="39938" name="AutoShape 11"/>
          <p:cNvSpPr/>
          <p:nvPr/>
        </p:nvSpPr>
        <p:spPr>
          <a:xfrm>
            <a:off x="252413" y="1270000"/>
            <a:ext cx="2932112" cy="40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分片数量信息</a:t>
            </a:r>
          </a:p>
        </p:txBody>
      </p:sp>
      <p:grpSp>
        <p:nvGrpSpPr>
          <p:cNvPr id="39939" name="Group 9"/>
          <p:cNvGrpSpPr/>
          <p:nvPr/>
        </p:nvGrpSpPr>
        <p:grpSpPr>
          <a:xfrm>
            <a:off x="3084513" y="206375"/>
            <a:ext cx="4595812" cy="962025"/>
            <a:chOff x="113" y="119"/>
            <a:chExt cx="2895" cy="606"/>
          </a:xfrm>
        </p:grpSpPr>
        <p:sp>
          <p:nvSpPr>
            <p:cNvPr id="39940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41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idx="1"/>
          </p:nvPr>
        </p:nvSpPr>
        <p:spPr>
          <a:xfrm>
            <a:off x="468313" y="2133600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/>
              <a:t>例子 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3200" dirty="0"/>
              <a:t>     </a:t>
            </a:r>
            <a:r>
              <a:rPr lang="en-US" altLang="zh-CN" sz="3200"/>
              <a:t>E(#, NM, LOC, SAL,…)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/>
              <a:t>    </a:t>
            </a:r>
            <a:r>
              <a:rPr lang="zh-CN" altLang="en-US" dirty="0"/>
              <a:t>有查询应用</a:t>
            </a:r>
            <a:r>
              <a:rPr lang="zh-CN" altLang="en-US" sz="3600" dirty="0"/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dirty="0"/>
              <a:t>	</a:t>
            </a:r>
            <a:r>
              <a:rPr lang="en-US" altLang="zh-CN" err="1"/>
              <a:t>Qa</a:t>
            </a:r>
            <a:r>
              <a:rPr lang="en-US" altLang="zh-CN"/>
              <a:t>: select *			</a:t>
            </a:r>
            <a:r>
              <a:rPr lang="en-US" altLang="zh-CN" err="1"/>
              <a:t>Qb</a:t>
            </a:r>
            <a:r>
              <a:rPr lang="en-US" altLang="zh-CN"/>
              <a:t>: select *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/>
              <a:t>		 from E			from 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/>
              <a:t>		 where LOC=Sa	          where LOC=</a:t>
            </a:r>
            <a:r>
              <a:rPr lang="en-US" altLang="zh-CN" err="1"/>
              <a:t>Sb</a:t>
            </a:r>
            <a:endParaRPr lang="en-US" altLang="zh-CN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/>
              <a:t>					</a:t>
            </a:r>
          </a:p>
        </p:txBody>
      </p:sp>
      <p:sp>
        <p:nvSpPr>
          <p:cNvPr id="40962" name="AutoShape 12"/>
          <p:cNvSpPr/>
          <p:nvPr/>
        </p:nvSpPr>
        <p:spPr>
          <a:xfrm>
            <a:off x="252413" y="1270000"/>
            <a:ext cx="2932112" cy="40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如何选择小项谓词举例</a:t>
            </a:r>
          </a:p>
        </p:txBody>
      </p:sp>
      <p:grpSp>
        <p:nvGrpSpPr>
          <p:cNvPr id="40963" name="Group 9"/>
          <p:cNvGrpSpPr/>
          <p:nvPr/>
        </p:nvGrpSpPr>
        <p:grpSpPr>
          <a:xfrm>
            <a:off x="2867025" y="307975"/>
            <a:ext cx="4595813" cy="962025"/>
            <a:chOff x="113" y="119"/>
            <a:chExt cx="2895" cy="606"/>
          </a:xfrm>
        </p:grpSpPr>
        <p:sp>
          <p:nvSpPr>
            <p:cNvPr id="40964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65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/>
          </p:cNvSpPr>
          <p:nvPr>
            <p:ph idx="1"/>
          </p:nvPr>
        </p:nvSpPr>
        <p:spPr>
          <a:xfrm>
            <a:off x="684213" y="1916113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800"/>
              <a:t>(1) Pr = {  }    R1 ={ E 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800"/>
              <a:t>(2) Pr = {LOC=Sa, LOC=</a:t>
            </a:r>
            <a:r>
              <a:rPr lang="en-US" altLang="zh-CN" sz="2800" err="1"/>
              <a:t>S</a:t>
            </a:r>
            <a:r>
              <a:rPr lang="en-US" altLang="zh-CN" sz="2400" err="1"/>
              <a:t>b</a:t>
            </a:r>
            <a:r>
              <a:rPr lang="en-US" altLang="zh-CN" sz="2800"/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/>
              <a:t>	 R2={ </a:t>
            </a:r>
            <a:r>
              <a:rPr lang="en-US" altLang="zh-CN" sz="2800">
                <a:sym typeface="Symbol" panose="05050102010706020507" pitchFamily="18" charset="2"/>
              </a:rPr>
              <a:t></a:t>
            </a:r>
            <a:r>
              <a:rPr lang="en-US" altLang="zh-CN" sz="2800" baseline="-25000">
                <a:sym typeface="Symbol" panose="05050102010706020507" pitchFamily="18" charset="2"/>
              </a:rPr>
              <a:t> loc=Sa</a:t>
            </a:r>
            <a:r>
              <a:rPr lang="en-US" altLang="zh-CN" sz="2800">
                <a:sym typeface="Symbol" panose="05050102010706020507" pitchFamily="18" charset="2"/>
              </a:rPr>
              <a:t> E,  </a:t>
            </a:r>
            <a:r>
              <a:rPr lang="en-US" altLang="zh-CN" sz="2800" baseline="-25000">
                <a:sym typeface="Symbol" panose="05050102010706020507" pitchFamily="18" charset="2"/>
              </a:rPr>
              <a:t>loc=</a:t>
            </a:r>
            <a:r>
              <a:rPr lang="en-US" altLang="zh-CN" sz="2800" baseline="-25000" err="1">
                <a:sym typeface="Symbol" panose="05050102010706020507" pitchFamily="18" charset="2"/>
              </a:rPr>
              <a:t>S</a:t>
            </a:r>
            <a:r>
              <a:rPr lang="en-US" altLang="zh-CN" sz="2400" baseline="-25000" err="1">
                <a:sym typeface="Symbol" panose="05050102010706020507" pitchFamily="18" charset="2"/>
              </a:rPr>
              <a:t>b</a:t>
            </a:r>
            <a:r>
              <a:rPr lang="en-US" altLang="zh-CN" sz="2800">
                <a:sym typeface="Symbol" panose="05050102010706020507" pitchFamily="18" charset="2"/>
              </a:rPr>
              <a:t> E 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800">
                <a:sym typeface="Symbol" panose="05050102010706020507" pitchFamily="18" charset="2"/>
              </a:rPr>
              <a:t>(3) Pr = {LOC=Sa, LOC=</a:t>
            </a:r>
            <a:r>
              <a:rPr lang="en-US" altLang="zh-CN" sz="2800" err="1">
                <a:sym typeface="Symbol" panose="05050102010706020507" pitchFamily="18" charset="2"/>
              </a:rPr>
              <a:t>Sb</a:t>
            </a:r>
            <a:r>
              <a:rPr lang="en-US" altLang="zh-CN" sz="2800">
                <a:sym typeface="Symbol" panose="05050102010706020507" pitchFamily="18" charset="2"/>
              </a:rPr>
              <a:t>, Sal&lt;1000}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>
                <a:sym typeface="Symbol" panose="05050102010706020507" pitchFamily="18" charset="2"/>
              </a:rPr>
              <a:t>	 R</a:t>
            </a:r>
            <a:r>
              <a:rPr lang="en-US" altLang="zh-CN" sz="2800"/>
              <a:t>3={ </a:t>
            </a:r>
            <a:r>
              <a:rPr lang="en-US" altLang="zh-CN" sz="2800">
                <a:sym typeface="Symbol" panose="05050102010706020507" pitchFamily="18" charset="2"/>
              </a:rPr>
              <a:t></a:t>
            </a:r>
            <a:r>
              <a:rPr lang="en-US" altLang="zh-CN" sz="2800" baseline="-25000">
                <a:sym typeface="Symbol" panose="05050102010706020507" pitchFamily="18" charset="2"/>
              </a:rPr>
              <a:t>loc=Sa </a:t>
            </a:r>
            <a:r>
              <a:rPr lang="en-US" altLang="zh-CN" sz="2800" b="1" baseline="-25000">
                <a:sym typeface="Symbol" panose="05050102010706020507" pitchFamily="18" charset="2"/>
              </a:rPr>
              <a:t> </a:t>
            </a:r>
            <a:r>
              <a:rPr lang="en-US" altLang="zh-CN" sz="2800" baseline="-25000" err="1">
                <a:sym typeface="Symbol" panose="05050102010706020507" pitchFamily="18" charset="2"/>
              </a:rPr>
              <a:t>sal</a:t>
            </a:r>
            <a:r>
              <a:rPr lang="en-US" altLang="zh-CN" sz="2800" baseline="-25000">
                <a:sym typeface="Symbol" panose="05050102010706020507" pitchFamily="18" charset="2"/>
              </a:rPr>
              <a:t>&lt;1000</a:t>
            </a:r>
            <a:r>
              <a:rPr lang="en-US" altLang="zh-CN" sz="2800">
                <a:sym typeface="Symbol" panose="05050102010706020507" pitchFamily="18" charset="2"/>
              </a:rPr>
              <a:t> E, </a:t>
            </a:r>
            <a:r>
              <a:rPr lang="en-US" altLang="zh-CN" sz="2800" baseline="-25000">
                <a:sym typeface="Symbol" panose="05050102010706020507" pitchFamily="18" charset="2"/>
              </a:rPr>
              <a:t>loc=Sa </a:t>
            </a:r>
            <a:r>
              <a:rPr lang="en-US" altLang="zh-CN" sz="2800" b="1" baseline="-25000">
                <a:sym typeface="Symbol" panose="05050102010706020507" pitchFamily="18" charset="2"/>
              </a:rPr>
              <a:t> </a:t>
            </a:r>
            <a:r>
              <a:rPr lang="en-US" altLang="zh-CN" sz="2800" baseline="-25000">
                <a:sym typeface="Symbol" panose="05050102010706020507" pitchFamily="18" charset="2"/>
              </a:rPr>
              <a:t>sal1000</a:t>
            </a:r>
            <a:r>
              <a:rPr lang="en-US" altLang="zh-CN" sz="2800">
                <a:sym typeface="Symbol" panose="05050102010706020507" pitchFamily="18" charset="2"/>
              </a:rPr>
              <a:t> E,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800">
                <a:sym typeface="Symbol" panose="05050102010706020507" pitchFamily="18" charset="2"/>
              </a:rPr>
              <a:t>		   </a:t>
            </a:r>
            <a:r>
              <a:rPr lang="en-US" altLang="zh-CN" sz="2800" baseline="-25000">
                <a:sym typeface="Symbol" panose="05050102010706020507" pitchFamily="18" charset="2"/>
              </a:rPr>
              <a:t>loc=</a:t>
            </a:r>
            <a:r>
              <a:rPr lang="en-US" altLang="zh-CN" sz="2800" baseline="-25000" err="1">
                <a:sym typeface="Symbol" panose="05050102010706020507" pitchFamily="18" charset="2"/>
              </a:rPr>
              <a:t>Sb</a:t>
            </a:r>
            <a:r>
              <a:rPr lang="en-US" altLang="zh-CN" sz="2800" baseline="-25000">
                <a:sym typeface="Symbol" panose="05050102010706020507" pitchFamily="18" charset="2"/>
              </a:rPr>
              <a:t> </a:t>
            </a:r>
            <a:r>
              <a:rPr lang="en-US" altLang="zh-CN" sz="2800" b="1" baseline="-25000">
                <a:sym typeface="Symbol" panose="05050102010706020507" pitchFamily="18" charset="2"/>
              </a:rPr>
              <a:t> </a:t>
            </a:r>
            <a:r>
              <a:rPr lang="en-US" altLang="zh-CN" sz="2800" baseline="-25000" err="1">
                <a:sym typeface="Symbol" panose="05050102010706020507" pitchFamily="18" charset="2"/>
              </a:rPr>
              <a:t>sal</a:t>
            </a:r>
            <a:r>
              <a:rPr lang="en-US" altLang="zh-CN" sz="2800" baseline="-25000">
                <a:sym typeface="Symbol" panose="05050102010706020507" pitchFamily="18" charset="2"/>
              </a:rPr>
              <a:t>&lt;1000</a:t>
            </a:r>
            <a:r>
              <a:rPr lang="en-US" altLang="zh-CN" sz="2800">
                <a:sym typeface="Symbol" panose="05050102010706020507" pitchFamily="18" charset="2"/>
              </a:rPr>
              <a:t>E, </a:t>
            </a:r>
            <a:r>
              <a:rPr lang="en-US" altLang="zh-CN" sz="2800" baseline="-25000">
                <a:sym typeface="Symbol" panose="05050102010706020507" pitchFamily="18" charset="2"/>
              </a:rPr>
              <a:t>loc=</a:t>
            </a:r>
            <a:r>
              <a:rPr lang="en-US" altLang="zh-CN" sz="2800" baseline="-25000" err="1">
                <a:sym typeface="Symbol" panose="05050102010706020507" pitchFamily="18" charset="2"/>
              </a:rPr>
              <a:t>Sb</a:t>
            </a:r>
            <a:r>
              <a:rPr lang="en-US" altLang="zh-CN" sz="2800" baseline="-25000">
                <a:sym typeface="Symbol" panose="05050102010706020507" pitchFamily="18" charset="2"/>
              </a:rPr>
              <a:t> </a:t>
            </a:r>
            <a:r>
              <a:rPr lang="en-US" altLang="zh-CN" sz="2800" b="1" baseline="-25000">
                <a:sym typeface="Symbol" panose="05050102010706020507" pitchFamily="18" charset="2"/>
              </a:rPr>
              <a:t> </a:t>
            </a:r>
            <a:r>
              <a:rPr lang="en-US" altLang="zh-CN" sz="2800" baseline="-25000">
                <a:sym typeface="Symbol" panose="05050102010706020507" pitchFamily="18" charset="2"/>
              </a:rPr>
              <a:t>sal1000</a:t>
            </a:r>
            <a:r>
              <a:rPr lang="en-US" altLang="zh-CN" sz="2800">
                <a:sym typeface="Symbol" panose="05050102010706020507" pitchFamily="18" charset="2"/>
              </a:rPr>
              <a:t> E }</a:t>
            </a:r>
          </a:p>
          <a:p>
            <a:pPr eaLnBrk="1" hangingPunct="1">
              <a:buNone/>
            </a:pPr>
            <a:endParaRPr lang="en-US" altLang="zh-CN" sz="2800">
              <a:sym typeface="Symbol" panose="05050102010706020507" pitchFamily="18" charset="2"/>
            </a:endParaRPr>
          </a:p>
        </p:txBody>
      </p:sp>
      <p:sp>
        <p:nvSpPr>
          <p:cNvPr id="41986" name="AutoShape 4"/>
          <p:cNvSpPr/>
          <p:nvPr/>
        </p:nvSpPr>
        <p:spPr>
          <a:xfrm>
            <a:off x="252413" y="1270000"/>
            <a:ext cx="2932112" cy="40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三种选择</a:t>
            </a:r>
          </a:p>
        </p:txBody>
      </p:sp>
      <p:grpSp>
        <p:nvGrpSpPr>
          <p:cNvPr id="41987" name="Group 9"/>
          <p:cNvGrpSpPr/>
          <p:nvPr/>
        </p:nvGrpSpPr>
        <p:grpSpPr>
          <a:xfrm>
            <a:off x="2909888" y="307975"/>
            <a:ext cx="4595812" cy="962025"/>
            <a:chOff x="113" y="119"/>
            <a:chExt cx="2895" cy="606"/>
          </a:xfrm>
        </p:grpSpPr>
        <p:sp>
          <p:nvSpPr>
            <p:cNvPr id="41988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89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/>
          <p:nvPr/>
        </p:nvSpPr>
        <p:spPr>
          <a:xfrm>
            <a:off x="1341438" y="1341438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Loc=Sa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1000</a:t>
            </a:r>
          </a:p>
        </p:txBody>
      </p:sp>
      <p:sp>
        <p:nvSpPr>
          <p:cNvPr id="43010" name="AutoShape 4"/>
          <p:cNvSpPr/>
          <p:nvPr/>
        </p:nvSpPr>
        <p:spPr>
          <a:xfrm>
            <a:off x="855663" y="1790700"/>
            <a:ext cx="304800" cy="4029075"/>
          </a:xfrm>
          <a:prstGeom prst="leftBrace">
            <a:avLst>
              <a:gd name="adj1" fmla="val 109972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AutoShape 5"/>
          <p:cNvSpPr/>
          <p:nvPr/>
        </p:nvSpPr>
        <p:spPr>
          <a:xfrm>
            <a:off x="2863850" y="1558925"/>
            <a:ext cx="76200" cy="1752600"/>
          </a:xfrm>
          <a:prstGeom prst="rightBrace">
            <a:avLst>
              <a:gd name="adj1" fmla="val 191347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AutoShape 6"/>
          <p:cNvSpPr/>
          <p:nvPr/>
        </p:nvSpPr>
        <p:spPr>
          <a:xfrm>
            <a:off x="2822575" y="4035425"/>
            <a:ext cx="76200" cy="1752600"/>
          </a:xfrm>
          <a:prstGeom prst="rightBrace">
            <a:avLst>
              <a:gd name="adj1" fmla="val 191347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Line 7"/>
          <p:cNvSpPr/>
          <p:nvPr/>
        </p:nvSpPr>
        <p:spPr>
          <a:xfrm>
            <a:off x="2949575" y="2511425"/>
            <a:ext cx="273050" cy="1116013"/>
          </a:xfrm>
          <a:prstGeom prst="line">
            <a:avLst/>
          </a:prstGeom>
          <a:ln w="9525" cap="flat" cmpd="sng">
            <a:solidFill>
              <a:srgbClr val="FF99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3014" name="Line 8"/>
          <p:cNvSpPr/>
          <p:nvPr/>
        </p:nvSpPr>
        <p:spPr>
          <a:xfrm flipV="1">
            <a:off x="2943225" y="4108450"/>
            <a:ext cx="290513" cy="790575"/>
          </a:xfrm>
          <a:prstGeom prst="line">
            <a:avLst/>
          </a:prstGeom>
          <a:ln w="9525" cap="flat" cmpd="sng">
            <a:solidFill>
              <a:srgbClr val="FF99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3015" name="AutoShape 9"/>
          <p:cNvSpPr/>
          <p:nvPr/>
        </p:nvSpPr>
        <p:spPr>
          <a:xfrm>
            <a:off x="3567113" y="1419225"/>
            <a:ext cx="152400" cy="762000"/>
          </a:xfrm>
          <a:prstGeom prst="rightBrace">
            <a:avLst>
              <a:gd name="adj1" fmla="val 41597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6" name="AutoShape 10"/>
          <p:cNvSpPr/>
          <p:nvPr/>
        </p:nvSpPr>
        <p:spPr>
          <a:xfrm>
            <a:off x="3576638" y="2630488"/>
            <a:ext cx="152400" cy="762000"/>
          </a:xfrm>
          <a:prstGeom prst="rightBrace">
            <a:avLst>
              <a:gd name="adj1" fmla="val 41597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7" name="AutoShape 11"/>
          <p:cNvSpPr/>
          <p:nvPr/>
        </p:nvSpPr>
        <p:spPr>
          <a:xfrm>
            <a:off x="3703638" y="3930650"/>
            <a:ext cx="152400" cy="762000"/>
          </a:xfrm>
          <a:prstGeom prst="rightBrace">
            <a:avLst>
              <a:gd name="adj1" fmla="val 41597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8" name="AutoShape 12"/>
          <p:cNvSpPr/>
          <p:nvPr/>
        </p:nvSpPr>
        <p:spPr>
          <a:xfrm>
            <a:off x="3736975" y="5213350"/>
            <a:ext cx="152400" cy="762000"/>
          </a:xfrm>
          <a:prstGeom prst="rightBrace">
            <a:avLst>
              <a:gd name="adj1" fmla="val 41597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9" name="Line 13"/>
          <p:cNvSpPr/>
          <p:nvPr/>
        </p:nvSpPr>
        <p:spPr>
          <a:xfrm>
            <a:off x="3771900" y="1824038"/>
            <a:ext cx="730250" cy="1657350"/>
          </a:xfrm>
          <a:prstGeom prst="line">
            <a:avLst/>
          </a:prstGeom>
          <a:ln w="9525" cap="flat" cmpd="sng">
            <a:solidFill>
              <a:srgbClr val="FF99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3020" name="Line 14"/>
          <p:cNvSpPr/>
          <p:nvPr/>
        </p:nvSpPr>
        <p:spPr>
          <a:xfrm flipH="1">
            <a:off x="3922713" y="3973513"/>
            <a:ext cx="582612" cy="1587500"/>
          </a:xfrm>
          <a:prstGeom prst="line">
            <a:avLst/>
          </a:prstGeom>
          <a:ln w="9525" cap="flat" cmpd="sng">
            <a:solidFill>
              <a:srgbClr val="FF99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3021" name="Line 15"/>
          <p:cNvSpPr/>
          <p:nvPr/>
        </p:nvSpPr>
        <p:spPr>
          <a:xfrm flipV="1">
            <a:off x="3911600" y="3898900"/>
            <a:ext cx="406400" cy="411163"/>
          </a:xfrm>
          <a:prstGeom prst="line">
            <a:avLst/>
          </a:prstGeom>
          <a:ln w="9525" cap="flat" cmpd="sng">
            <a:solidFill>
              <a:srgbClr val="FF99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3022" name="Line 16"/>
          <p:cNvSpPr/>
          <p:nvPr/>
        </p:nvSpPr>
        <p:spPr>
          <a:xfrm>
            <a:off x="3825875" y="3024188"/>
            <a:ext cx="512763" cy="514350"/>
          </a:xfrm>
          <a:prstGeom prst="line">
            <a:avLst/>
          </a:prstGeom>
          <a:ln w="9525" cap="flat" cmpd="sng">
            <a:solidFill>
              <a:srgbClr val="FF99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3023" name="Rectangle 17"/>
          <p:cNvSpPr/>
          <p:nvPr/>
        </p:nvSpPr>
        <p:spPr>
          <a:xfrm>
            <a:off x="1341438" y="2605088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Loc=Sa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43024" name="Rectangle 18"/>
          <p:cNvSpPr/>
          <p:nvPr/>
        </p:nvSpPr>
        <p:spPr>
          <a:xfrm>
            <a:off x="1341438" y="3868738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1000</a:t>
            </a:r>
          </a:p>
        </p:txBody>
      </p:sp>
      <p:sp>
        <p:nvSpPr>
          <p:cNvPr id="43025" name="Rectangle 19"/>
          <p:cNvSpPr/>
          <p:nvPr/>
        </p:nvSpPr>
        <p:spPr>
          <a:xfrm>
            <a:off x="1341438" y="5133975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1000</a:t>
            </a:r>
          </a:p>
        </p:txBody>
      </p:sp>
      <p:sp>
        <p:nvSpPr>
          <p:cNvPr id="43026" name="Text Box 20"/>
          <p:cNvSpPr txBox="1"/>
          <p:nvPr/>
        </p:nvSpPr>
        <p:spPr>
          <a:xfrm>
            <a:off x="201613" y="34988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3200">
                <a:solidFill>
                  <a:schemeClr val="tx1"/>
                </a:solidFill>
                <a:latin typeface="Old English Text MT" panose="03040902040508030806" pitchFamily="66" charset="0"/>
                <a:ea typeface="宋体" panose="02010600030101010101" pitchFamily="2" charset="-122"/>
              </a:rPr>
              <a:t>R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27" name="Text Box 21"/>
          <p:cNvSpPr txBox="1"/>
          <p:nvPr/>
        </p:nvSpPr>
        <p:spPr>
          <a:xfrm>
            <a:off x="4259263" y="339566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3200">
                <a:solidFill>
                  <a:schemeClr val="tx1"/>
                </a:solidFill>
                <a:latin typeface="Old English Text MT" panose="03040902040508030806" pitchFamily="66" charset="0"/>
                <a:ea typeface="宋体" panose="02010600030101010101" pitchFamily="2" charset="-122"/>
              </a:rPr>
              <a:t>R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028" name="Text Box 22"/>
          <p:cNvSpPr txBox="1"/>
          <p:nvPr/>
        </p:nvSpPr>
        <p:spPr>
          <a:xfrm>
            <a:off x="2960688" y="357028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3200">
                <a:solidFill>
                  <a:schemeClr val="tx1"/>
                </a:solidFill>
                <a:latin typeface="Old English Text MT" panose="03040902040508030806" pitchFamily="66" charset="0"/>
                <a:ea typeface="宋体" panose="02010600030101010101" pitchFamily="2" charset="-122"/>
              </a:rPr>
              <a:t>R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029" name="Text Box 23"/>
          <p:cNvSpPr txBox="1"/>
          <p:nvPr/>
        </p:nvSpPr>
        <p:spPr>
          <a:xfrm>
            <a:off x="4637088" y="1317625"/>
            <a:ext cx="3619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Select … loc = S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...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0" name="Text Box 24"/>
          <p:cNvSpPr txBox="1"/>
          <p:nvPr/>
        </p:nvSpPr>
        <p:spPr>
          <a:xfrm>
            <a:off x="4725988" y="2168525"/>
            <a:ext cx="3648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Select … loc = </a:t>
            </a:r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...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5995988" y="3148013"/>
            <a:ext cx="2117725" cy="1824037"/>
            <a:chOff x="3777" y="1983"/>
            <a:chExt cx="1334" cy="1149"/>
          </a:xfrm>
        </p:grpSpPr>
        <p:sp>
          <p:nvSpPr>
            <p:cNvPr id="43032" name="Line 26"/>
            <p:cNvSpPr/>
            <p:nvPr/>
          </p:nvSpPr>
          <p:spPr>
            <a:xfrm>
              <a:off x="4314" y="1983"/>
              <a:ext cx="0" cy="384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33" name="Text Box 27"/>
            <p:cNvSpPr txBox="1"/>
            <p:nvPr/>
          </p:nvSpPr>
          <p:spPr>
            <a:xfrm>
              <a:off x="3777" y="2460"/>
              <a:ext cx="1334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tx1"/>
                  </a:solidFill>
                  <a:latin typeface="Old English Text MT" panose="03040902040508030806" pitchFamily="66" charset="0"/>
                  <a:ea typeface="宋体" panose="02010600030101010101" pitchFamily="2" charset="-122"/>
                </a:rPr>
                <a:t>R</a:t>
              </a: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是好的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  <a:p>
              <a:pPr algn="ctr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lang="en-US" altLang="zh-CN" sz="3200">
                  <a:solidFill>
                    <a:schemeClr val="tx1"/>
                  </a:solidFill>
                  <a:latin typeface="Old English Text MT" panose="03040902040508030806" pitchFamily="66" charset="0"/>
                  <a:ea typeface="宋体" panose="02010600030101010101" pitchFamily="2" charset="-122"/>
                </a:rPr>
                <a:t>R</a:t>
              </a: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, </a:t>
              </a:r>
              <a:r>
                <a:rPr lang="en-US" altLang="zh-CN" sz="3200">
                  <a:solidFill>
                    <a:schemeClr val="tx1"/>
                  </a:solidFill>
                  <a:latin typeface="Old English Text MT" panose="03040902040508030806" pitchFamily="66" charset="0"/>
                  <a:ea typeface="宋体" panose="02010600030101010101" pitchFamily="2" charset="-122"/>
                </a:rPr>
                <a:t>R</a:t>
              </a: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不好</a:t>
              </a: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</a:p>
          </p:txBody>
        </p:sp>
      </p:grpSp>
      <p:grpSp>
        <p:nvGrpSpPr>
          <p:cNvPr id="43035" name="Group 9"/>
          <p:cNvGrpSpPr/>
          <p:nvPr/>
        </p:nvGrpSpPr>
        <p:grpSpPr>
          <a:xfrm>
            <a:off x="2940050" y="223838"/>
            <a:ext cx="4595813" cy="962025"/>
            <a:chOff x="113" y="119"/>
            <a:chExt cx="2895" cy="606"/>
          </a:xfrm>
        </p:grpSpPr>
        <p:sp>
          <p:nvSpPr>
            <p:cNvPr id="43036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037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/>
          <p:nvPr/>
        </p:nvSpPr>
        <p:spPr>
          <a:xfrm>
            <a:off x="1341438" y="1341438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Loc=Sa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1000</a:t>
            </a:r>
          </a:p>
        </p:txBody>
      </p:sp>
      <p:sp>
        <p:nvSpPr>
          <p:cNvPr id="44034" name="AutoShape 4"/>
          <p:cNvSpPr/>
          <p:nvPr/>
        </p:nvSpPr>
        <p:spPr>
          <a:xfrm>
            <a:off x="855663" y="1790700"/>
            <a:ext cx="304800" cy="4029075"/>
          </a:xfrm>
          <a:prstGeom prst="leftBrace">
            <a:avLst>
              <a:gd name="adj1" fmla="val 109972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5"/>
          <p:cNvSpPr/>
          <p:nvPr/>
        </p:nvSpPr>
        <p:spPr>
          <a:xfrm>
            <a:off x="1341438" y="2605088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Loc=Sa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44036" name="Rectangle 6"/>
          <p:cNvSpPr/>
          <p:nvPr/>
        </p:nvSpPr>
        <p:spPr>
          <a:xfrm>
            <a:off x="1341438" y="3868738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1000</a:t>
            </a:r>
          </a:p>
        </p:txBody>
      </p:sp>
      <p:sp>
        <p:nvSpPr>
          <p:cNvPr id="44037" name="Rectangle 7"/>
          <p:cNvSpPr/>
          <p:nvPr/>
        </p:nvSpPr>
        <p:spPr>
          <a:xfrm>
            <a:off x="1341438" y="5133975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1000</a:t>
            </a:r>
          </a:p>
        </p:txBody>
      </p:sp>
      <p:sp>
        <p:nvSpPr>
          <p:cNvPr id="44038" name="Text Box 8"/>
          <p:cNvSpPr txBox="1"/>
          <p:nvPr/>
        </p:nvSpPr>
        <p:spPr>
          <a:xfrm>
            <a:off x="201613" y="34988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3200">
                <a:solidFill>
                  <a:schemeClr val="tx1"/>
                </a:solidFill>
                <a:latin typeface="Old English Text MT" panose="03040902040508030806" pitchFamily="66" charset="0"/>
                <a:ea typeface="宋体" panose="02010600030101010101" pitchFamily="2" charset="-122"/>
              </a:rPr>
              <a:t>R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039" name="Text Box 9"/>
          <p:cNvSpPr txBox="1"/>
          <p:nvPr/>
        </p:nvSpPr>
        <p:spPr>
          <a:xfrm>
            <a:off x="4637088" y="1317625"/>
            <a:ext cx="3619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Select … loc = S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...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0" name="Text Box 10"/>
          <p:cNvSpPr txBox="1"/>
          <p:nvPr/>
        </p:nvSpPr>
        <p:spPr>
          <a:xfrm>
            <a:off x="4933950" y="2157413"/>
            <a:ext cx="3648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Select … loc = </a:t>
            </a:r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...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1" name="Freeform 11"/>
          <p:cNvSpPr/>
          <p:nvPr/>
        </p:nvSpPr>
        <p:spPr>
          <a:xfrm>
            <a:off x="2747963" y="1593850"/>
            <a:ext cx="1962150" cy="415925"/>
          </a:xfrm>
          <a:custGeom>
            <a:avLst/>
            <a:gdLst/>
            <a:ahLst/>
            <a:cxnLst>
              <a:cxn ang="0">
                <a:pos x="1962150" y="0"/>
              </a:cxn>
              <a:cxn ang="0">
                <a:pos x="1524000" y="57150"/>
              </a:cxn>
              <a:cxn ang="0">
                <a:pos x="911225" y="114300"/>
              </a:cxn>
              <a:cxn ang="0">
                <a:pos x="611187" y="184150"/>
              </a:cxn>
              <a:cxn ang="0">
                <a:pos x="207963" y="346075"/>
              </a:cxn>
              <a:cxn ang="0">
                <a:pos x="0" y="415925"/>
              </a:cxn>
            </a:cxnLst>
            <a:rect l="0" t="0" r="0" b="0"/>
            <a:pathLst>
              <a:path w="1236" h="262">
                <a:moveTo>
                  <a:pt x="1236" y="0"/>
                </a:moveTo>
                <a:cubicBezTo>
                  <a:pt x="1148" y="28"/>
                  <a:pt x="1050" y="28"/>
                  <a:pt x="960" y="36"/>
                </a:cubicBezTo>
                <a:cubicBezTo>
                  <a:pt x="831" y="47"/>
                  <a:pt x="703" y="63"/>
                  <a:pt x="574" y="72"/>
                </a:cubicBezTo>
                <a:cubicBezTo>
                  <a:pt x="509" y="82"/>
                  <a:pt x="448" y="101"/>
                  <a:pt x="385" y="116"/>
                </a:cubicBezTo>
                <a:cubicBezTo>
                  <a:pt x="302" y="157"/>
                  <a:pt x="218" y="188"/>
                  <a:pt x="131" y="218"/>
                </a:cubicBezTo>
                <a:cubicBezTo>
                  <a:pt x="90" y="232"/>
                  <a:pt x="45" y="262"/>
                  <a:pt x="0" y="262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2" name="Text Box 12"/>
          <p:cNvSpPr txBox="1"/>
          <p:nvPr/>
        </p:nvSpPr>
        <p:spPr>
          <a:xfrm>
            <a:off x="2697163" y="2116138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此处元组有较</a:t>
            </a:r>
          </a:p>
          <a:p>
            <a:pPr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高的选择概率</a:t>
            </a: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3" name="Freeform 13"/>
          <p:cNvSpPr/>
          <p:nvPr/>
        </p:nvSpPr>
        <p:spPr>
          <a:xfrm>
            <a:off x="2689225" y="1697038"/>
            <a:ext cx="2044700" cy="2482850"/>
          </a:xfrm>
          <a:custGeom>
            <a:avLst/>
            <a:gdLst/>
            <a:ahLst/>
            <a:cxnLst>
              <a:cxn ang="0">
                <a:pos x="2044700" y="0"/>
              </a:cxn>
              <a:cxn ang="0">
                <a:pos x="1939925" y="92075"/>
              </a:cxn>
              <a:cxn ang="0">
                <a:pos x="1963738" y="461963"/>
              </a:cxn>
              <a:cxn ang="0">
                <a:pos x="2020888" y="715962"/>
              </a:cxn>
              <a:cxn ang="0">
                <a:pos x="2009775" y="1154113"/>
              </a:cxn>
              <a:cxn ang="0">
                <a:pos x="1974850" y="1281112"/>
              </a:cxn>
              <a:cxn ang="0">
                <a:pos x="1755775" y="1766888"/>
              </a:cxn>
              <a:cxn ang="0">
                <a:pos x="1074737" y="2355850"/>
              </a:cxn>
              <a:cxn ang="0">
                <a:pos x="323850" y="2459038"/>
              </a:cxn>
              <a:cxn ang="0">
                <a:pos x="231775" y="2471738"/>
              </a:cxn>
              <a:cxn ang="0">
                <a:pos x="0" y="2482850"/>
              </a:cxn>
            </a:cxnLst>
            <a:rect l="0" t="0" r="0" b="0"/>
            <a:pathLst>
              <a:path w="1288" h="1564">
                <a:moveTo>
                  <a:pt x="1288" y="0"/>
                </a:moveTo>
                <a:cubicBezTo>
                  <a:pt x="1255" y="11"/>
                  <a:pt x="1243" y="31"/>
                  <a:pt x="1222" y="58"/>
                </a:cubicBezTo>
                <a:cubicBezTo>
                  <a:pt x="1210" y="133"/>
                  <a:pt x="1191" y="223"/>
                  <a:pt x="1237" y="291"/>
                </a:cubicBezTo>
                <a:cubicBezTo>
                  <a:pt x="1253" y="342"/>
                  <a:pt x="1263" y="398"/>
                  <a:pt x="1273" y="451"/>
                </a:cubicBezTo>
                <a:cubicBezTo>
                  <a:pt x="1271" y="543"/>
                  <a:pt x="1270" y="635"/>
                  <a:pt x="1266" y="727"/>
                </a:cubicBezTo>
                <a:cubicBezTo>
                  <a:pt x="1265" y="749"/>
                  <a:pt x="1250" y="787"/>
                  <a:pt x="1244" y="807"/>
                </a:cubicBezTo>
                <a:cubicBezTo>
                  <a:pt x="1210" y="922"/>
                  <a:pt x="1168" y="1011"/>
                  <a:pt x="1106" y="1113"/>
                </a:cubicBezTo>
                <a:cubicBezTo>
                  <a:pt x="1007" y="1275"/>
                  <a:pt x="880" y="1456"/>
                  <a:pt x="677" y="1484"/>
                </a:cubicBezTo>
                <a:cubicBezTo>
                  <a:pt x="527" y="1532"/>
                  <a:pt x="360" y="1542"/>
                  <a:pt x="204" y="1549"/>
                </a:cubicBezTo>
                <a:cubicBezTo>
                  <a:pt x="185" y="1552"/>
                  <a:pt x="165" y="1556"/>
                  <a:pt x="146" y="1557"/>
                </a:cubicBezTo>
                <a:cubicBezTo>
                  <a:pt x="97" y="1561"/>
                  <a:pt x="0" y="1564"/>
                  <a:pt x="0" y="1564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4" name="Text Box 14"/>
          <p:cNvSpPr txBox="1"/>
          <p:nvPr/>
        </p:nvSpPr>
        <p:spPr>
          <a:xfrm>
            <a:off x="3230563" y="4278313"/>
            <a:ext cx="132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此处元组选</a:t>
            </a:r>
          </a:p>
          <a:p>
            <a:pPr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择概率较低</a:t>
            </a: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5" name="Text Box 15"/>
          <p:cNvSpPr txBox="1"/>
          <p:nvPr/>
        </p:nvSpPr>
        <p:spPr>
          <a:xfrm>
            <a:off x="4689475" y="5106988"/>
            <a:ext cx="3536950" cy="9445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分段内元组选择概率不等</a:t>
            </a:r>
          </a:p>
          <a:p>
            <a:pPr algn="ctr" eaLnBrk="0" hangingPunct="0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 </a:t>
            </a:r>
            <a:r>
              <a:rPr lang="en-US" altLang="zh-CN" sz="2400">
                <a:solidFill>
                  <a:schemeClr val="tx1"/>
                </a:solidFill>
                <a:latin typeface="Old English Text MT" panose="03040902040508030806" pitchFamily="66" charset="0"/>
                <a:ea typeface="宋体" panose="02010600030101010101" pitchFamily="2" charset="-122"/>
              </a:rPr>
              <a:t>R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不好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44046" name="Text Box 24"/>
          <p:cNvSpPr txBox="1"/>
          <p:nvPr/>
        </p:nvSpPr>
        <p:spPr>
          <a:xfrm>
            <a:off x="3348038" y="6237288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理由</a:t>
            </a:r>
          </a:p>
        </p:txBody>
      </p:sp>
      <p:grpSp>
        <p:nvGrpSpPr>
          <p:cNvPr id="44047" name="Group 9"/>
          <p:cNvGrpSpPr/>
          <p:nvPr/>
        </p:nvGrpSpPr>
        <p:grpSpPr>
          <a:xfrm>
            <a:off x="2747963" y="111125"/>
            <a:ext cx="4595812" cy="962025"/>
            <a:chOff x="113" y="119"/>
            <a:chExt cx="2895" cy="606"/>
          </a:xfrm>
        </p:grpSpPr>
        <p:sp>
          <p:nvSpPr>
            <p:cNvPr id="44048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049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/>
          <p:nvPr/>
        </p:nvSpPr>
        <p:spPr>
          <a:xfrm>
            <a:off x="1341438" y="1341438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Loc=Sa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1000</a:t>
            </a:r>
          </a:p>
        </p:txBody>
      </p:sp>
      <p:sp>
        <p:nvSpPr>
          <p:cNvPr id="45058" name="AutoShape 4"/>
          <p:cNvSpPr/>
          <p:nvPr/>
        </p:nvSpPr>
        <p:spPr>
          <a:xfrm>
            <a:off x="890588" y="1466850"/>
            <a:ext cx="304800" cy="2089150"/>
          </a:xfrm>
          <a:prstGeom prst="leftBrace">
            <a:avLst>
              <a:gd name="adj1" fmla="val 57022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5"/>
          <p:cNvSpPr/>
          <p:nvPr/>
        </p:nvSpPr>
        <p:spPr>
          <a:xfrm>
            <a:off x="1341438" y="2605088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Loc=Sa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45060" name="Rectangle 6"/>
          <p:cNvSpPr/>
          <p:nvPr/>
        </p:nvSpPr>
        <p:spPr>
          <a:xfrm>
            <a:off x="1341438" y="3868738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1000</a:t>
            </a:r>
          </a:p>
        </p:txBody>
      </p:sp>
      <p:sp>
        <p:nvSpPr>
          <p:cNvPr id="45061" name="Rectangle 7"/>
          <p:cNvSpPr/>
          <p:nvPr/>
        </p:nvSpPr>
        <p:spPr>
          <a:xfrm>
            <a:off x="1341438" y="5133975"/>
            <a:ext cx="1309687" cy="1022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Loc=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1000</a:t>
            </a:r>
          </a:p>
        </p:txBody>
      </p:sp>
      <p:sp>
        <p:nvSpPr>
          <p:cNvPr id="45062" name="Text Box 8"/>
          <p:cNvSpPr txBox="1"/>
          <p:nvPr/>
        </p:nvSpPr>
        <p:spPr>
          <a:xfrm>
            <a:off x="201613" y="34988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3200">
                <a:solidFill>
                  <a:schemeClr val="tx1"/>
                </a:solidFill>
                <a:latin typeface="Old English Text MT" panose="03040902040508030806" pitchFamily="66" charset="0"/>
                <a:ea typeface="宋体" panose="02010600030101010101" pitchFamily="2" charset="-122"/>
              </a:rPr>
              <a:t>R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5063" name="Text Box 9"/>
          <p:cNvSpPr txBox="1"/>
          <p:nvPr/>
        </p:nvSpPr>
        <p:spPr>
          <a:xfrm>
            <a:off x="4637088" y="1316197"/>
            <a:ext cx="33566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Select … loc = S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4" name="Text Box 10"/>
          <p:cNvSpPr txBox="1"/>
          <p:nvPr/>
        </p:nvSpPr>
        <p:spPr>
          <a:xfrm>
            <a:off x="4933950" y="2155984"/>
            <a:ext cx="33845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Select … loc = </a:t>
            </a:r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5" name="Freeform 11"/>
          <p:cNvSpPr/>
          <p:nvPr/>
        </p:nvSpPr>
        <p:spPr>
          <a:xfrm>
            <a:off x="2747963" y="1593850"/>
            <a:ext cx="1962150" cy="415925"/>
          </a:xfrm>
          <a:custGeom>
            <a:avLst/>
            <a:gdLst/>
            <a:ahLst/>
            <a:cxnLst>
              <a:cxn ang="0">
                <a:pos x="1962150" y="0"/>
              </a:cxn>
              <a:cxn ang="0">
                <a:pos x="1524000" y="57150"/>
              </a:cxn>
              <a:cxn ang="0">
                <a:pos x="911225" y="114300"/>
              </a:cxn>
              <a:cxn ang="0">
                <a:pos x="611187" y="184150"/>
              </a:cxn>
              <a:cxn ang="0">
                <a:pos x="207963" y="346075"/>
              </a:cxn>
              <a:cxn ang="0">
                <a:pos x="0" y="415925"/>
              </a:cxn>
            </a:cxnLst>
            <a:rect l="0" t="0" r="0" b="0"/>
            <a:pathLst>
              <a:path w="1236" h="262">
                <a:moveTo>
                  <a:pt x="1236" y="0"/>
                </a:moveTo>
                <a:cubicBezTo>
                  <a:pt x="1148" y="28"/>
                  <a:pt x="1050" y="28"/>
                  <a:pt x="960" y="36"/>
                </a:cubicBezTo>
                <a:cubicBezTo>
                  <a:pt x="831" y="47"/>
                  <a:pt x="703" y="63"/>
                  <a:pt x="574" y="72"/>
                </a:cubicBezTo>
                <a:cubicBezTo>
                  <a:pt x="509" y="82"/>
                  <a:pt x="448" y="101"/>
                  <a:pt x="385" y="116"/>
                </a:cubicBezTo>
                <a:cubicBezTo>
                  <a:pt x="302" y="157"/>
                  <a:pt x="218" y="188"/>
                  <a:pt x="131" y="218"/>
                </a:cubicBezTo>
                <a:cubicBezTo>
                  <a:pt x="90" y="232"/>
                  <a:pt x="45" y="262"/>
                  <a:pt x="0" y="262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6" name="Text Box 12"/>
          <p:cNvSpPr txBox="1"/>
          <p:nvPr/>
        </p:nvSpPr>
        <p:spPr>
          <a:xfrm>
            <a:off x="2697163" y="2116138"/>
            <a:ext cx="1098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元组选择</a:t>
            </a:r>
          </a:p>
          <a:p>
            <a:pPr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概率相等</a:t>
            </a: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7" name="Text Box 13"/>
          <p:cNvSpPr txBox="1"/>
          <p:nvPr/>
        </p:nvSpPr>
        <p:spPr>
          <a:xfrm>
            <a:off x="5218113" y="3938588"/>
            <a:ext cx="19954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 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好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45068" name="AutoShape 14"/>
          <p:cNvSpPr/>
          <p:nvPr/>
        </p:nvSpPr>
        <p:spPr>
          <a:xfrm>
            <a:off x="881063" y="3952875"/>
            <a:ext cx="304800" cy="2089150"/>
          </a:xfrm>
          <a:prstGeom prst="leftBrace">
            <a:avLst>
              <a:gd name="adj1" fmla="val 57022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9" name="Freeform 15"/>
          <p:cNvSpPr/>
          <p:nvPr/>
        </p:nvSpPr>
        <p:spPr>
          <a:xfrm>
            <a:off x="2724150" y="1660525"/>
            <a:ext cx="2011363" cy="1317625"/>
          </a:xfrm>
          <a:custGeom>
            <a:avLst/>
            <a:gdLst/>
            <a:ahLst/>
            <a:cxnLst>
              <a:cxn ang="0">
                <a:pos x="1997076" y="25400"/>
              </a:cxn>
              <a:cxn ang="0">
                <a:pos x="1951038" y="106363"/>
              </a:cxn>
              <a:cxn ang="0">
                <a:pos x="1905001" y="255588"/>
              </a:cxn>
              <a:cxn ang="0">
                <a:pos x="1870076" y="498475"/>
              </a:cxn>
              <a:cxn ang="0">
                <a:pos x="1778001" y="822325"/>
              </a:cxn>
              <a:cxn ang="0">
                <a:pos x="1708151" y="1052513"/>
              </a:cxn>
              <a:cxn ang="0">
                <a:pos x="1581150" y="1179513"/>
              </a:cxn>
              <a:cxn ang="0">
                <a:pos x="1501775" y="1214438"/>
              </a:cxn>
              <a:cxn ang="0">
                <a:pos x="889000" y="1295400"/>
              </a:cxn>
              <a:cxn ang="0">
                <a:pos x="104775" y="1306513"/>
              </a:cxn>
              <a:cxn ang="0">
                <a:pos x="0" y="1317625"/>
              </a:cxn>
            </a:cxnLst>
            <a:rect l="0" t="0" r="0" b="0"/>
            <a:pathLst>
              <a:path w="1267" h="830">
                <a:moveTo>
                  <a:pt x="1258" y="16"/>
                </a:moveTo>
                <a:cubicBezTo>
                  <a:pt x="1240" y="92"/>
                  <a:pt x="1267" y="0"/>
                  <a:pt x="1229" y="67"/>
                </a:cubicBezTo>
                <a:cubicBezTo>
                  <a:pt x="1220" y="83"/>
                  <a:pt x="1203" y="147"/>
                  <a:pt x="1200" y="161"/>
                </a:cubicBezTo>
                <a:cubicBezTo>
                  <a:pt x="1190" y="212"/>
                  <a:pt x="1188" y="263"/>
                  <a:pt x="1178" y="314"/>
                </a:cubicBezTo>
                <a:cubicBezTo>
                  <a:pt x="1164" y="383"/>
                  <a:pt x="1137" y="450"/>
                  <a:pt x="1120" y="518"/>
                </a:cubicBezTo>
                <a:cubicBezTo>
                  <a:pt x="1109" y="560"/>
                  <a:pt x="1103" y="629"/>
                  <a:pt x="1076" y="663"/>
                </a:cubicBezTo>
                <a:cubicBezTo>
                  <a:pt x="1076" y="663"/>
                  <a:pt x="1013" y="726"/>
                  <a:pt x="996" y="743"/>
                </a:cubicBezTo>
                <a:cubicBezTo>
                  <a:pt x="983" y="756"/>
                  <a:pt x="962" y="758"/>
                  <a:pt x="946" y="765"/>
                </a:cubicBezTo>
                <a:cubicBezTo>
                  <a:pt x="821" y="819"/>
                  <a:pt x="699" y="813"/>
                  <a:pt x="560" y="816"/>
                </a:cubicBezTo>
                <a:cubicBezTo>
                  <a:pt x="395" y="819"/>
                  <a:pt x="231" y="821"/>
                  <a:pt x="66" y="823"/>
                </a:cubicBezTo>
                <a:cubicBezTo>
                  <a:pt x="5" y="830"/>
                  <a:pt x="27" y="830"/>
                  <a:pt x="0" y="830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0" name="Text Box 16"/>
          <p:cNvSpPr txBox="1"/>
          <p:nvPr/>
        </p:nvSpPr>
        <p:spPr>
          <a:xfrm>
            <a:off x="3389948" y="5103336"/>
            <a:ext cx="552005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800">
                <a:solidFill>
                  <a:schemeClr val="tx1"/>
                </a:solidFill>
                <a:latin typeface="Old English Text MT" panose="03040902040508030806" pitchFamily="66" charset="0"/>
                <a:ea typeface="宋体" panose="02010600030101010101" pitchFamily="2" charset="-122"/>
              </a:rPr>
              <a:t>R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不好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  sal </a:t>
            </a:r>
            <a:r>
              <a:rPr lang="zh-CN" altLang="en-US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与查询应用无关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5071" name="Text Box 17"/>
          <p:cNvSpPr txBox="1"/>
          <p:nvPr/>
        </p:nvSpPr>
        <p:spPr>
          <a:xfrm>
            <a:off x="3348038" y="6237288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理由</a:t>
            </a:r>
          </a:p>
        </p:txBody>
      </p:sp>
      <p:grpSp>
        <p:nvGrpSpPr>
          <p:cNvPr id="45072" name="Group 9"/>
          <p:cNvGrpSpPr/>
          <p:nvPr/>
        </p:nvGrpSpPr>
        <p:grpSpPr>
          <a:xfrm>
            <a:off x="2617788" y="215900"/>
            <a:ext cx="4595812" cy="962025"/>
            <a:chOff x="113" y="119"/>
            <a:chExt cx="2895" cy="606"/>
          </a:xfrm>
        </p:grpSpPr>
        <p:sp>
          <p:nvSpPr>
            <p:cNvPr id="45073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074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/>
              <a:t>导出分片</a:t>
            </a:r>
          </a:p>
          <a:p>
            <a:pPr eaLnBrk="1" hangingPunct="1">
              <a:buNone/>
            </a:pPr>
            <a:r>
              <a:rPr lang="zh-CN" altLang="en-US" sz="2800" dirty="0"/>
              <a:t>    从另一个关系的属性性质或水平分片推导出来</a:t>
            </a:r>
          </a:p>
          <a:p>
            <a:pPr eaLnBrk="1" hangingPunct="1"/>
            <a:r>
              <a:rPr lang="zh-CN" altLang="en-US" sz="2800" dirty="0"/>
              <a:t>例子</a:t>
            </a:r>
          </a:p>
          <a:p>
            <a:pPr eaLnBrk="1" hangingPunct="1">
              <a:buNone/>
            </a:pPr>
            <a:r>
              <a:rPr lang="zh-CN" altLang="en-US" sz="2800" dirty="0"/>
              <a:t>     </a:t>
            </a:r>
            <a:r>
              <a:rPr lang="en-US" altLang="zh-CN" sz="2800"/>
              <a:t>SC(S#, C#, GRADE)</a:t>
            </a:r>
          </a:p>
          <a:p>
            <a:pPr eaLnBrk="1" hangingPunct="1">
              <a:buNone/>
            </a:pPr>
            <a:r>
              <a:rPr lang="en-US" altLang="zh-CN" sz="2800"/>
              <a:t>     S ( S#, SNAME, AGE, SEX)</a:t>
            </a:r>
          </a:p>
          <a:p>
            <a:pPr eaLnBrk="1" hangingPunct="1">
              <a:buNone/>
            </a:pPr>
            <a:r>
              <a:rPr lang="zh-CN" altLang="en-US" sz="2800" dirty="0"/>
              <a:t>要求：</a:t>
            </a:r>
          </a:p>
          <a:p>
            <a:pPr eaLnBrk="1" hangingPunct="1">
              <a:buNone/>
            </a:pPr>
            <a:r>
              <a:rPr lang="zh-CN" altLang="en-US" sz="2800" dirty="0"/>
              <a:t>将</a:t>
            </a:r>
            <a:r>
              <a:rPr lang="en-US" altLang="zh-CN" sz="2800"/>
              <a:t>SC</a:t>
            </a:r>
            <a:r>
              <a:rPr lang="zh-CN" altLang="en-US" sz="2800" dirty="0"/>
              <a:t>划分为男生各门课成绩和女生的各门成绩</a:t>
            </a:r>
          </a:p>
        </p:txBody>
      </p:sp>
      <p:sp>
        <p:nvSpPr>
          <p:cNvPr id="46082" name="AutoShape 12"/>
          <p:cNvSpPr/>
          <p:nvPr/>
        </p:nvSpPr>
        <p:spPr>
          <a:xfrm>
            <a:off x="250825" y="1268413"/>
            <a:ext cx="2935288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导出水平分片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pSp>
        <p:nvGrpSpPr>
          <p:cNvPr id="46083" name="Group 9"/>
          <p:cNvGrpSpPr/>
          <p:nvPr/>
        </p:nvGrpSpPr>
        <p:grpSpPr>
          <a:xfrm>
            <a:off x="2867025" y="373063"/>
            <a:ext cx="4595813" cy="962025"/>
            <a:chOff x="113" y="119"/>
            <a:chExt cx="2895" cy="606"/>
          </a:xfrm>
        </p:grpSpPr>
        <p:sp>
          <p:nvSpPr>
            <p:cNvPr id="46084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85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3"/>
          <p:cNvSpPr txBox="1"/>
          <p:nvPr/>
        </p:nvSpPr>
        <p:spPr>
          <a:xfrm>
            <a:off x="1219200" y="228600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  <a:ea typeface="黑体" panose="02010609060101010101" pitchFamily="2" charset="-122"/>
              </a:rPr>
              <a:t>(1)  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2" charset="-122"/>
              </a:rPr>
              <a:t>分布式数据库设计的任务</a:t>
            </a:r>
          </a:p>
        </p:txBody>
      </p:sp>
      <p:sp>
        <p:nvSpPr>
          <p:cNvPr id="18434" name="Rectangle 7"/>
          <p:cNvSpPr/>
          <p:nvPr/>
        </p:nvSpPr>
        <p:spPr>
          <a:xfrm>
            <a:off x="419100" y="1295400"/>
            <a:ext cx="8305800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20955">
              <a:spcBef>
                <a:spcPct val="2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分布式数据库设计的任务</a:t>
            </a:r>
          </a:p>
          <a:p>
            <a:pPr marL="342900" indent="2095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Arial" panose="020B0604020202020204" pitchFamily="34" charset="0"/>
                <a:ea typeface="华文新魏" panose="02010800040101010101" pitchFamily="2" charset="-122"/>
              </a:rPr>
              <a:t>	分布式数据库设计包含以下任务：</a:t>
            </a:r>
          </a:p>
          <a:p>
            <a:pPr marL="1187450" lvl="2" indent="74930" algn="l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定义全局数据库的概念模式</a:t>
            </a:r>
          </a:p>
          <a:p>
            <a:pPr marL="1187450" lvl="2" indent="74930" algn="l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设计分片</a:t>
            </a:r>
          </a:p>
          <a:p>
            <a:pPr marL="1187450" lvl="2" indent="74930" algn="l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设计片段的分配</a:t>
            </a:r>
          </a:p>
          <a:p>
            <a:pPr marL="1187450" lvl="2" indent="74930" algn="l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设计物理数据库，将概念模式映射到存储区域，并确定适当的存储方法</a:t>
            </a:r>
          </a:p>
          <a:p>
            <a:pPr marL="342900" indent="2095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在分布式数据库设计过程中，必须考虑分布式数据库应用的需求，包括：应用提交的场地、应用执行的频度、每个应用所存取数据的类型、次数及统计分布等信息</a:t>
            </a:r>
          </a:p>
          <a:p>
            <a:pPr marL="342900" indent="2095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endParaRPr lang="zh-CN" altLang="en-US" sz="2000" dirty="0">
              <a:solidFill>
                <a:srgbClr val="FF33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按</a:t>
            </a:r>
            <a:r>
              <a:rPr lang="en-US" altLang="zh-CN" sz="2400"/>
              <a:t>S</a:t>
            </a:r>
            <a:r>
              <a:rPr lang="zh-CN" altLang="en-US" sz="2400" dirty="0"/>
              <a:t>的属性导出</a:t>
            </a:r>
          </a:p>
          <a:p>
            <a:pPr eaLnBrk="1" hangingPunct="1">
              <a:buNone/>
            </a:pPr>
            <a:r>
              <a:rPr lang="zh-CN" altLang="en-US" sz="2000" dirty="0"/>
              <a:t>          </a:t>
            </a:r>
            <a:r>
              <a:rPr lang="en-US" altLang="zh-CN" sz="2000"/>
              <a:t>Define fragment SC1 as  </a:t>
            </a:r>
          </a:p>
          <a:p>
            <a:pPr lvl="1" eaLnBrk="1" hangingPunct="1">
              <a:buNone/>
            </a:pPr>
            <a:r>
              <a:rPr lang="en-US" altLang="zh-CN" sz="2000"/>
              <a:t>      Select SC.S#,C#,GRADE From SC, S</a:t>
            </a:r>
          </a:p>
          <a:p>
            <a:pPr lvl="1" eaLnBrk="1" hangingPunct="1">
              <a:buNone/>
            </a:pPr>
            <a:r>
              <a:rPr lang="en-US" altLang="zh-CN" sz="2000"/>
              <a:t>       Where SC.S#=S.S# and SEX=‘M’</a:t>
            </a:r>
          </a:p>
          <a:p>
            <a:pPr lvl="1" eaLnBrk="1" hangingPunct="1">
              <a:buNone/>
            </a:pPr>
            <a:r>
              <a:rPr lang="en-US" altLang="zh-CN" sz="2000"/>
              <a:t>   Define fragment SC2 as      </a:t>
            </a:r>
          </a:p>
          <a:p>
            <a:pPr lvl="1" eaLnBrk="1" hangingPunct="1">
              <a:buNone/>
            </a:pPr>
            <a:r>
              <a:rPr lang="en-US" altLang="zh-CN" sz="2000"/>
              <a:t>       Select SC.S#,C#,GRADE From SC, S</a:t>
            </a:r>
          </a:p>
          <a:p>
            <a:pPr lvl="1" eaLnBrk="1" hangingPunct="1">
              <a:buNone/>
            </a:pPr>
            <a:r>
              <a:rPr lang="en-US" altLang="zh-CN" sz="2000"/>
              <a:t>        Where SC.S#=S.S# and SEX=‘F’</a:t>
            </a:r>
          </a:p>
          <a:p>
            <a:pPr eaLnBrk="1" hangingPunct="1"/>
            <a:r>
              <a:rPr lang="zh-CN" altLang="en-US" sz="2400" dirty="0"/>
              <a:t>按</a:t>
            </a:r>
            <a:r>
              <a:rPr lang="en-US" altLang="zh-CN" sz="2400"/>
              <a:t>S</a:t>
            </a:r>
            <a:r>
              <a:rPr lang="zh-CN" altLang="en-US" sz="2400" dirty="0"/>
              <a:t>的水平分片（</a:t>
            </a:r>
            <a:r>
              <a:rPr lang="en-US" altLang="zh-CN" sz="2400"/>
              <a:t>SF/SM</a:t>
            </a:r>
            <a:r>
              <a:rPr lang="zh-CN" altLang="en-US" sz="2400" dirty="0"/>
              <a:t>）导出</a:t>
            </a:r>
          </a:p>
          <a:p>
            <a:pPr lvl="1" eaLnBrk="1" hangingPunct="1"/>
            <a:r>
              <a:rPr lang="en-US" altLang="zh-CN" sz="2000"/>
              <a:t>Define fragment SC1 as  </a:t>
            </a:r>
          </a:p>
          <a:p>
            <a:pPr lvl="1" eaLnBrk="1" hangingPunct="1">
              <a:buNone/>
            </a:pPr>
            <a:r>
              <a:rPr lang="en-US" altLang="zh-CN" sz="2000"/>
              <a:t>      Select * From SC  Where S# in (Select SF.S from SF)</a:t>
            </a:r>
          </a:p>
          <a:p>
            <a:pPr lvl="1" eaLnBrk="1" hangingPunct="1">
              <a:buNone/>
            </a:pPr>
            <a:r>
              <a:rPr lang="en-US" altLang="zh-CN" sz="2000"/>
              <a:t>   Define fragment SC2 as</a:t>
            </a:r>
          </a:p>
          <a:p>
            <a:pPr lvl="1" eaLnBrk="1" hangingPunct="1">
              <a:buNone/>
            </a:pPr>
            <a:r>
              <a:rPr lang="en-US" altLang="zh-CN" sz="2000"/>
              <a:t>       Select * From SC Where S# in (Select SM.S from SM)</a:t>
            </a:r>
          </a:p>
          <a:p>
            <a:pPr lvl="1" eaLnBrk="1" hangingPunct="1">
              <a:buNone/>
            </a:pPr>
            <a:endParaRPr lang="en-US" altLang="zh-CN" sz="2000"/>
          </a:p>
          <a:p>
            <a:pPr lvl="1" eaLnBrk="1" hangingPunct="1">
              <a:buNone/>
            </a:pPr>
            <a:r>
              <a:rPr lang="en-US" altLang="zh-CN"/>
              <a:t> </a:t>
            </a:r>
          </a:p>
        </p:txBody>
      </p:sp>
      <p:sp>
        <p:nvSpPr>
          <p:cNvPr id="47106" name="AutoShape 12"/>
          <p:cNvSpPr/>
          <p:nvPr/>
        </p:nvSpPr>
        <p:spPr>
          <a:xfrm>
            <a:off x="250825" y="1268413"/>
            <a:ext cx="2935288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导出水平分片例子  </a:t>
            </a:r>
          </a:p>
        </p:txBody>
      </p:sp>
      <p:grpSp>
        <p:nvGrpSpPr>
          <p:cNvPr id="47107" name="Group 9"/>
          <p:cNvGrpSpPr/>
          <p:nvPr/>
        </p:nvGrpSpPr>
        <p:grpSpPr>
          <a:xfrm>
            <a:off x="2684463" y="306388"/>
            <a:ext cx="4595812" cy="962025"/>
            <a:chOff x="113" y="119"/>
            <a:chExt cx="2895" cy="606"/>
          </a:xfrm>
        </p:grpSpPr>
        <p:sp>
          <p:nvSpPr>
            <p:cNvPr id="47108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09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水平分片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通过“投影”操作把一个全局关系的属性分成若干组，基本目标是将使用频繁的属性聚集在一起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全局关系</a:t>
            </a:r>
            <a:r>
              <a:rPr lang="en-US" altLang="zh-CN" sz="2800"/>
              <a:t>R={</a:t>
            </a:r>
            <a:r>
              <a:rPr lang="en-US" altLang="zh-CN" sz="2800" err="1"/>
              <a:t>R</a:t>
            </a:r>
            <a:r>
              <a:rPr lang="en-US" altLang="zh-CN" sz="2800" baseline="-25000" err="1"/>
              <a:t>i</a:t>
            </a:r>
            <a:r>
              <a:rPr lang="en-US" altLang="zh-CN" sz="2800" err="1"/>
              <a:t>},i</a:t>
            </a:r>
            <a:r>
              <a:rPr lang="en-US" altLang="zh-CN" sz="2800"/>
              <a:t>=1,2,…,n</a:t>
            </a:r>
            <a:endParaRPr lang="en-US" altLang="zh-CN" sz="2800" baseline="-25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如果属性</a:t>
            </a:r>
            <a:r>
              <a:rPr lang="en-US" altLang="zh-CN" sz="2400"/>
              <a:t>A∈R,</a:t>
            </a:r>
            <a:r>
              <a:rPr lang="zh-CN" altLang="en-US" sz="2400" dirty="0"/>
              <a:t>必有</a:t>
            </a:r>
            <a:r>
              <a:rPr lang="en-US" altLang="zh-CN" sz="2400" err="1"/>
              <a:t>A∈Ri,i</a:t>
            </a:r>
            <a:r>
              <a:rPr lang="en-US" altLang="zh-CN" sz="2400"/>
              <a:t>=1,2,…,n,</a:t>
            </a:r>
            <a:r>
              <a:rPr lang="zh-CN" altLang="en-US" sz="2400" dirty="0"/>
              <a:t>而且</a:t>
            </a:r>
            <a:r>
              <a:rPr lang="en-US" altLang="zh-CN" sz="2400" err="1"/>
              <a:t>Ri∩Rj</a:t>
            </a:r>
            <a:r>
              <a:rPr lang="en-US" altLang="zh-CN" sz="2400"/>
              <a:t>=</a:t>
            </a:r>
            <a:r>
              <a:rPr lang="en-US" altLang="zh-CN" sz="2400" err="1"/>
              <a:t>Ap,i≠j</a:t>
            </a:r>
            <a:r>
              <a:rPr lang="zh-CN" altLang="en-US" sz="2400" dirty="0"/>
              <a:t>，</a:t>
            </a:r>
            <a:r>
              <a:rPr lang="en-US" altLang="zh-CN" sz="2400" err="1"/>
              <a:t>Ap</a:t>
            </a:r>
            <a:r>
              <a:rPr lang="zh-CN" altLang="en-US" sz="2400" dirty="0"/>
              <a:t>为</a:t>
            </a:r>
            <a:r>
              <a:rPr lang="en-US" altLang="zh-CN" sz="2400"/>
              <a:t>R</a:t>
            </a:r>
            <a:r>
              <a:rPr lang="zh-CN" altLang="en-US" sz="2400" dirty="0"/>
              <a:t>的码或元组标识符，则称</a:t>
            </a:r>
            <a:r>
              <a:rPr lang="en-US" altLang="zh-CN" sz="2400"/>
              <a:t>{</a:t>
            </a:r>
            <a:r>
              <a:rPr lang="en-US" altLang="zh-CN" sz="2400" err="1"/>
              <a:t>R</a:t>
            </a:r>
            <a:r>
              <a:rPr lang="en-US" altLang="zh-CN" sz="2400" baseline="-25000" err="1"/>
              <a:t>i</a:t>
            </a:r>
            <a:r>
              <a:rPr lang="en-US" altLang="zh-CN" sz="2400" err="1"/>
              <a:t>},i</a:t>
            </a:r>
            <a:r>
              <a:rPr lang="en-US" altLang="zh-CN" sz="2400"/>
              <a:t>=1,2,…,n}</a:t>
            </a:r>
            <a:r>
              <a:rPr lang="zh-CN" altLang="en-US" sz="2400" dirty="0"/>
              <a:t>是关系</a:t>
            </a:r>
            <a:r>
              <a:rPr lang="en-US" altLang="zh-CN" sz="2400"/>
              <a:t>R</a:t>
            </a:r>
            <a:r>
              <a:rPr lang="zh-CN" altLang="en-US" sz="2400" dirty="0"/>
              <a:t>的一个</a:t>
            </a:r>
            <a:r>
              <a:rPr lang="zh-CN" altLang="en-US" sz="2400" b="1" dirty="0">
                <a:solidFill>
                  <a:srgbClr val="FF3300"/>
                </a:solidFill>
              </a:rPr>
              <a:t>垂直分片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如果属性</a:t>
            </a:r>
            <a:r>
              <a:rPr lang="en-US" altLang="zh-CN" sz="2400"/>
              <a:t>A∈R,</a:t>
            </a:r>
            <a:r>
              <a:rPr lang="zh-CN" altLang="en-US" sz="2400" dirty="0"/>
              <a:t>必有</a:t>
            </a:r>
            <a:r>
              <a:rPr lang="en-US" altLang="zh-CN" sz="2400" err="1"/>
              <a:t>A∈Ri,i</a:t>
            </a:r>
            <a:r>
              <a:rPr lang="en-US" altLang="zh-CN" sz="2400"/>
              <a:t>=1,2,…,n,</a:t>
            </a:r>
            <a:r>
              <a:rPr lang="zh-CN" altLang="en-US" sz="2400" dirty="0"/>
              <a:t>而且</a:t>
            </a:r>
            <a:r>
              <a:rPr lang="en-US" altLang="zh-CN" sz="2400" err="1"/>
              <a:t>Ri∩Rj</a:t>
            </a:r>
            <a:r>
              <a:rPr lang="en-US" altLang="zh-CN" sz="2400"/>
              <a:t>=</a:t>
            </a:r>
            <a:r>
              <a:rPr lang="zh-CN" altLang="en-US" sz="2400" dirty="0"/>
              <a:t>（</a:t>
            </a:r>
            <a:r>
              <a:rPr lang="en-US" altLang="zh-CN" sz="2400" err="1"/>
              <a:t>Ap</a:t>
            </a:r>
            <a:r>
              <a:rPr lang="en-US" altLang="zh-CN" sz="2400"/>
              <a:t>, A-</a:t>
            </a:r>
            <a:r>
              <a:rPr lang="en-US" altLang="zh-CN" sz="2400" err="1"/>
              <a:t>p),i≠j</a:t>
            </a:r>
            <a:r>
              <a:rPr lang="zh-CN" altLang="en-US" sz="2400" dirty="0"/>
              <a:t>，</a:t>
            </a:r>
            <a:r>
              <a:rPr lang="en-US" altLang="zh-CN" sz="2400"/>
              <a:t>A-p</a:t>
            </a:r>
            <a:r>
              <a:rPr lang="zh-CN" altLang="en-US" sz="2400" dirty="0"/>
              <a:t>为</a:t>
            </a:r>
            <a:r>
              <a:rPr lang="en-US" altLang="zh-CN" sz="2400"/>
              <a:t>R</a:t>
            </a:r>
            <a:r>
              <a:rPr lang="zh-CN" altLang="en-US" sz="2400" dirty="0"/>
              <a:t>的一个或多个非码属性时，称</a:t>
            </a:r>
            <a:r>
              <a:rPr lang="en-US" altLang="zh-CN" sz="2400"/>
              <a:t>{</a:t>
            </a:r>
            <a:r>
              <a:rPr lang="en-US" altLang="zh-CN" sz="2400" err="1"/>
              <a:t>R</a:t>
            </a:r>
            <a:r>
              <a:rPr lang="en-US" altLang="zh-CN" sz="2400" baseline="-25000" err="1"/>
              <a:t>i</a:t>
            </a:r>
            <a:r>
              <a:rPr lang="en-US" altLang="zh-CN" sz="2400" err="1"/>
              <a:t>},i</a:t>
            </a:r>
            <a:r>
              <a:rPr lang="en-US" altLang="zh-CN" sz="2400"/>
              <a:t>=1,2,…,n}</a:t>
            </a:r>
            <a:r>
              <a:rPr lang="zh-CN" altLang="en-US" sz="2400" dirty="0"/>
              <a:t>是关系</a:t>
            </a:r>
            <a:r>
              <a:rPr lang="en-US" altLang="zh-CN" sz="2400"/>
              <a:t>R</a:t>
            </a:r>
            <a:r>
              <a:rPr lang="zh-CN" altLang="en-US" sz="2400" dirty="0"/>
              <a:t>的一个</a:t>
            </a:r>
            <a:r>
              <a:rPr lang="zh-CN" altLang="en-US" sz="2400" b="1" dirty="0">
                <a:solidFill>
                  <a:srgbClr val="FF3300"/>
                </a:solidFill>
              </a:rPr>
              <a:t>垂直群集</a:t>
            </a:r>
            <a:r>
              <a:rPr lang="zh-CN" altLang="en-US" sz="2400" dirty="0"/>
              <a:t>。</a:t>
            </a:r>
          </a:p>
        </p:txBody>
      </p:sp>
      <p:sp>
        <p:nvSpPr>
          <p:cNvPr id="48130" name="AutoShape 11"/>
          <p:cNvSpPr/>
          <p:nvPr/>
        </p:nvSpPr>
        <p:spPr>
          <a:xfrm>
            <a:off x="119063" y="1260475"/>
            <a:ext cx="2935287" cy="4397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垂直分片和垂直群集  </a:t>
            </a:r>
          </a:p>
        </p:txBody>
      </p:sp>
      <p:grpSp>
        <p:nvGrpSpPr>
          <p:cNvPr id="48131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48132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133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垂直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/>
          </p:cNvSpPr>
          <p:nvPr>
            <p:ph idx="1"/>
          </p:nvPr>
        </p:nvSpPr>
        <p:spPr>
          <a:xfrm>
            <a:off x="457200" y="1860550"/>
            <a:ext cx="8686800" cy="49530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/>
              <a:t>EMP(E#, NAME, SAL, TEL, MAGNUM, DEPT)</a:t>
            </a:r>
          </a:p>
          <a:p>
            <a:pPr lvl="1" eaLnBrk="1" hangingPunct="1"/>
            <a:r>
              <a:rPr lang="zh-CN" altLang="en-US" dirty="0"/>
              <a:t>假定   </a:t>
            </a:r>
            <a:r>
              <a:rPr lang="en-US" altLang="zh-CN"/>
              <a:t>Key: E#   </a:t>
            </a:r>
            <a:r>
              <a:rPr lang="zh-CN" altLang="en-US" dirty="0"/>
              <a:t>主要应用</a:t>
            </a:r>
            <a:r>
              <a:rPr lang="en-US" altLang="zh-CN"/>
              <a:t>: Sa </a:t>
            </a:r>
            <a:r>
              <a:rPr lang="zh-CN" altLang="en-US" dirty="0"/>
              <a:t>站点查询</a:t>
            </a:r>
            <a:r>
              <a:rPr lang="en-US" altLang="zh-CN"/>
              <a:t>NAME, SAL, TEL; </a:t>
            </a:r>
            <a:r>
              <a:rPr lang="en-US" altLang="zh-CN" err="1"/>
              <a:t>Sb</a:t>
            </a:r>
            <a:r>
              <a:rPr lang="en-US" altLang="zh-CN"/>
              <a:t> </a:t>
            </a:r>
            <a:r>
              <a:rPr lang="zh-CN" altLang="en-US" dirty="0"/>
              <a:t>站点查询</a:t>
            </a:r>
            <a:r>
              <a:rPr lang="en-US" altLang="zh-CN"/>
              <a:t>NAME, MAGNUM, DEPT </a:t>
            </a:r>
          </a:p>
          <a:p>
            <a:pPr lvl="1" eaLnBrk="1" hangingPunct="1"/>
            <a:r>
              <a:rPr lang="zh-CN" altLang="en-US" dirty="0"/>
              <a:t>垂直分片</a:t>
            </a:r>
            <a:r>
              <a:rPr lang="en-US" altLang="zh-CN"/>
              <a:t>:EMP1(E#, NAME, SAL, TEL)</a:t>
            </a:r>
          </a:p>
          <a:p>
            <a:pPr lvl="1" eaLnBrk="1" hangingPunct="1">
              <a:buNone/>
            </a:pPr>
            <a:r>
              <a:rPr lang="en-US" altLang="zh-CN"/>
              <a:t>                    EMP2(E#, MAGNUM, DEPT)</a:t>
            </a:r>
          </a:p>
          <a:p>
            <a:pPr lvl="1" eaLnBrk="1" hangingPunct="1"/>
            <a:r>
              <a:rPr lang="zh-CN" altLang="en-US" dirty="0"/>
              <a:t>垂直群集</a:t>
            </a:r>
            <a:r>
              <a:rPr lang="en-US" altLang="zh-CN" sz="3200"/>
              <a:t>:</a:t>
            </a:r>
            <a:r>
              <a:rPr lang="en-US" altLang="zh-CN"/>
              <a:t>EMP1(E#, NAME, SAL, TEL)</a:t>
            </a:r>
          </a:p>
          <a:p>
            <a:pPr lvl="1" eaLnBrk="1" hangingPunct="1">
              <a:buNone/>
            </a:pPr>
            <a:r>
              <a:rPr lang="en-US" altLang="zh-CN"/>
              <a:t>                    EMP2(E#, NAME, MAGNUM, DEPT)</a:t>
            </a:r>
          </a:p>
          <a:p>
            <a:pPr lvl="1" eaLnBrk="1" hangingPunct="1">
              <a:buNone/>
            </a:pPr>
            <a:endParaRPr lang="en-US" altLang="zh-CN" sz="3200"/>
          </a:p>
        </p:txBody>
      </p:sp>
      <p:sp>
        <p:nvSpPr>
          <p:cNvPr id="49154" name="AutoShape 12"/>
          <p:cNvSpPr/>
          <p:nvPr/>
        </p:nvSpPr>
        <p:spPr>
          <a:xfrm>
            <a:off x="119063" y="1260475"/>
            <a:ext cx="2935287" cy="4397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垂直分片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垂直群集例子  </a:t>
            </a:r>
          </a:p>
        </p:txBody>
      </p:sp>
      <p:grpSp>
        <p:nvGrpSpPr>
          <p:cNvPr id="49155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49156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157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垂直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9"/>
          <p:cNvSpPr/>
          <p:nvPr/>
        </p:nvSpPr>
        <p:spPr>
          <a:xfrm>
            <a:off x="-36512" y="1223963"/>
            <a:ext cx="9144000" cy="56610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Text Box 20"/>
          <p:cNvSpPr txBox="1"/>
          <p:nvPr/>
        </p:nvSpPr>
        <p:spPr>
          <a:xfrm>
            <a:off x="525463" y="3841750"/>
            <a:ext cx="5794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179" name="Object 21"/>
          <p:cNvGraphicFramePr/>
          <p:nvPr/>
        </p:nvGraphicFramePr>
        <p:xfrm>
          <a:off x="3352800" y="1524000"/>
          <a:ext cx="3592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4267200" imgH="2077085" progId="Excel.Sheet.8">
                  <p:embed/>
                </p:oleObj>
              </mc:Choice>
              <mc:Fallback>
                <p:oleObj r:id="rId3" imgW="4267200" imgH="2077085" progId="Excel.Shee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524000"/>
                        <a:ext cx="3592513" cy="174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22"/>
          <p:cNvGraphicFramePr/>
          <p:nvPr/>
        </p:nvGraphicFramePr>
        <p:xfrm>
          <a:off x="1231900" y="3732213"/>
          <a:ext cx="2762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2771775" imgH="1752600" progId="Excel.Sheet.8">
                  <p:embed/>
                </p:oleObj>
              </mc:Choice>
              <mc:Fallback>
                <p:oleObj r:id="rId5" imgW="2771775" imgH="1752600" progId="Excel.Shee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1900" y="3732213"/>
                        <a:ext cx="2762250" cy="174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23"/>
          <p:cNvGraphicFramePr/>
          <p:nvPr/>
        </p:nvGraphicFramePr>
        <p:xfrm>
          <a:off x="5989638" y="3738563"/>
          <a:ext cx="1695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7" imgW="2020570" imgH="2088515" progId="Excel.Sheet.8">
                  <p:embed/>
                </p:oleObj>
              </mc:Choice>
              <mc:Fallback>
                <p:oleObj r:id="rId7" imgW="2020570" imgH="2088515" progId="Excel.Shee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9638" y="3738563"/>
                        <a:ext cx="169545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24"/>
          <p:cNvSpPr txBox="1"/>
          <p:nvPr/>
        </p:nvSpPr>
        <p:spPr>
          <a:xfrm>
            <a:off x="2833688" y="1317625"/>
            <a:ext cx="412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0183" name="Text Box 25"/>
          <p:cNvSpPr txBox="1"/>
          <p:nvPr/>
        </p:nvSpPr>
        <p:spPr>
          <a:xfrm>
            <a:off x="5180013" y="3765550"/>
            <a:ext cx="5794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4" name="AutoShape 27"/>
          <p:cNvSpPr/>
          <p:nvPr/>
        </p:nvSpPr>
        <p:spPr>
          <a:xfrm>
            <a:off x="34925" y="1268413"/>
            <a:ext cx="2592388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垂直分片例子  </a:t>
            </a:r>
          </a:p>
        </p:txBody>
      </p:sp>
      <p:grpSp>
        <p:nvGrpSpPr>
          <p:cNvPr id="50185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50186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187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垂直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/>
              <a:t>	</a:t>
            </a:r>
            <a:r>
              <a:rPr lang="zh-CN" altLang="en-US" dirty="0"/>
              <a:t>例子</a:t>
            </a:r>
            <a:r>
              <a:rPr lang="en-US" altLang="zh-CN"/>
              <a:t>: 				    E</a:t>
            </a:r>
            <a:r>
              <a:rPr lang="en-US" altLang="zh-CN" sz="2400"/>
              <a:t>1</a:t>
            </a:r>
            <a:r>
              <a:rPr lang="en-US" altLang="zh-CN"/>
              <a:t>(#,NM,LOC)</a:t>
            </a:r>
          </a:p>
          <a:p>
            <a:pPr eaLnBrk="1" hangingPunct="1">
              <a:buNone/>
            </a:pPr>
            <a:r>
              <a:rPr lang="en-US" altLang="zh-CN"/>
              <a:t>						    E</a:t>
            </a:r>
            <a:r>
              <a:rPr lang="en-US" altLang="zh-CN" sz="2400"/>
              <a:t>2</a:t>
            </a:r>
            <a:r>
              <a:rPr lang="en-US" altLang="zh-CN"/>
              <a:t>(#,SAL)</a:t>
            </a:r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r>
              <a:rPr lang="en-US" altLang="zh-CN"/>
              <a:t>E(#,NM,LOC,SAL)		    E</a:t>
            </a:r>
            <a:r>
              <a:rPr lang="en-US" altLang="zh-CN" sz="2400"/>
              <a:t>1</a:t>
            </a:r>
            <a:r>
              <a:rPr lang="en-US" altLang="zh-CN"/>
              <a:t>(#,NM)</a:t>
            </a:r>
          </a:p>
          <a:p>
            <a:pPr eaLnBrk="1" hangingPunct="1">
              <a:buNone/>
            </a:pPr>
            <a:r>
              <a:rPr lang="en-US" altLang="zh-CN"/>
              <a:t>						    E</a:t>
            </a:r>
            <a:r>
              <a:rPr lang="en-US" altLang="zh-CN" sz="2400"/>
              <a:t>2</a:t>
            </a:r>
            <a:r>
              <a:rPr lang="en-US" altLang="zh-CN"/>
              <a:t>(#,LOC)</a:t>
            </a:r>
          </a:p>
          <a:p>
            <a:pPr eaLnBrk="1" hangingPunct="1">
              <a:buNone/>
            </a:pPr>
            <a:r>
              <a:rPr lang="en-US" altLang="zh-CN"/>
              <a:t>						    E</a:t>
            </a:r>
            <a:r>
              <a:rPr lang="en-US" altLang="zh-CN" sz="2400"/>
              <a:t>3</a:t>
            </a:r>
            <a:r>
              <a:rPr lang="en-US" altLang="zh-CN"/>
              <a:t>(#,SAL)</a:t>
            </a:r>
          </a:p>
        </p:txBody>
      </p:sp>
      <p:sp>
        <p:nvSpPr>
          <p:cNvPr id="51202" name="Line 4"/>
          <p:cNvSpPr/>
          <p:nvPr/>
        </p:nvSpPr>
        <p:spPr>
          <a:xfrm flipV="1">
            <a:off x="3962400" y="2590800"/>
            <a:ext cx="1143000" cy="99060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51203" name="Line 5"/>
          <p:cNvSpPr/>
          <p:nvPr/>
        </p:nvSpPr>
        <p:spPr>
          <a:xfrm>
            <a:off x="4191000" y="4038600"/>
            <a:ext cx="838200" cy="45720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04" name="Line 6"/>
          <p:cNvSpPr/>
          <p:nvPr/>
        </p:nvSpPr>
        <p:spPr>
          <a:xfrm>
            <a:off x="3886200" y="4572000"/>
            <a:ext cx="685800" cy="129540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05" name="Text Box 7"/>
          <p:cNvSpPr txBox="1"/>
          <p:nvPr/>
        </p:nvSpPr>
        <p:spPr>
          <a:xfrm>
            <a:off x="4729163" y="5715000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51206" name="AutoShape 8"/>
          <p:cNvSpPr/>
          <p:nvPr/>
        </p:nvSpPr>
        <p:spPr>
          <a:xfrm>
            <a:off x="5075238" y="3657600"/>
            <a:ext cx="182562" cy="1752600"/>
          </a:xfrm>
          <a:prstGeom prst="leftBrace">
            <a:avLst>
              <a:gd name="adj1" fmla="val 79866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AutoShape 9"/>
          <p:cNvSpPr/>
          <p:nvPr/>
        </p:nvSpPr>
        <p:spPr>
          <a:xfrm>
            <a:off x="5110163" y="1979613"/>
            <a:ext cx="182562" cy="1128712"/>
          </a:xfrm>
          <a:prstGeom prst="leftBrace">
            <a:avLst>
              <a:gd name="adj1" fmla="val 51435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AutoShape 18"/>
          <p:cNvSpPr/>
          <p:nvPr/>
        </p:nvSpPr>
        <p:spPr>
          <a:xfrm>
            <a:off x="34925" y="1268413"/>
            <a:ext cx="2592388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垂直分片设计  </a:t>
            </a:r>
          </a:p>
        </p:txBody>
      </p:sp>
      <p:grpSp>
        <p:nvGrpSpPr>
          <p:cNvPr id="51209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51210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211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垂直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5830888" cy="41148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/>
              <a:t>非键属性    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, A</a:t>
            </a:r>
            <a:r>
              <a:rPr lang="en-US" altLang="zh-CN" sz="2800" baseline="-25000"/>
              <a:t>2</a:t>
            </a:r>
            <a:r>
              <a:rPr lang="en-US" altLang="zh-CN" sz="2800"/>
              <a:t>,…,A</a:t>
            </a:r>
            <a:r>
              <a:rPr lang="en-US" altLang="zh-CN" sz="2800" baseline="-25000"/>
              <a:t>n</a:t>
            </a:r>
          </a:p>
          <a:p>
            <a:pPr eaLnBrk="1" hangingPunct="1"/>
            <a:r>
              <a:rPr lang="zh-CN" altLang="en-US" sz="2800" dirty="0"/>
              <a:t>应用       </a:t>
            </a:r>
            <a:r>
              <a:rPr lang="en-US" altLang="zh-CN" sz="2800"/>
              <a:t>Q</a:t>
            </a:r>
            <a:r>
              <a:rPr lang="en-US" altLang="zh-CN" sz="2800" baseline="-25000"/>
              <a:t>1</a:t>
            </a:r>
            <a:r>
              <a:rPr lang="en-US" altLang="zh-CN" sz="2800"/>
              <a:t>, Q</a:t>
            </a:r>
            <a:r>
              <a:rPr lang="en-US" altLang="zh-CN" sz="2800" baseline="-25000"/>
              <a:t>2</a:t>
            </a:r>
            <a:r>
              <a:rPr lang="en-US" altLang="zh-CN" sz="2800"/>
              <a:t>,….,</a:t>
            </a:r>
            <a:r>
              <a:rPr lang="en-US" altLang="zh-CN" sz="2800" err="1"/>
              <a:t>Q</a:t>
            </a:r>
            <a:r>
              <a:rPr lang="en-US" altLang="zh-CN" sz="2800" baseline="-25000" err="1"/>
              <a:t>m</a:t>
            </a:r>
            <a:endParaRPr lang="en-US" altLang="zh-CN" sz="2800" baseline="-25000"/>
          </a:p>
          <a:p>
            <a:pPr eaLnBrk="1" hangingPunct="1"/>
            <a:r>
              <a:rPr lang="en-US" altLang="zh-CN" sz="2800" err="1"/>
              <a:t>freq(Q</a:t>
            </a:r>
            <a:r>
              <a:rPr lang="en-US" altLang="zh-CN" baseline="-25000" err="1"/>
              <a:t>i</a:t>
            </a:r>
            <a:r>
              <a:rPr lang="en-US" altLang="zh-CN" sz="2800"/>
              <a:t>) =  </a:t>
            </a:r>
            <a:r>
              <a:rPr lang="en-US" altLang="zh-CN" sz="2800" err="1"/>
              <a:t>Q</a:t>
            </a:r>
            <a:r>
              <a:rPr lang="en-US" altLang="zh-CN" sz="2800" baseline="-25000" err="1"/>
              <a:t>i</a:t>
            </a:r>
            <a:r>
              <a:rPr lang="en-US" altLang="zh-CN" sz="2800"/>
              <a:t> </a:t>
            </a:r>
            <a:r>
              <a:rPr lang="zh-CN" altLang="en-US" sz="2800" dirty="0"/>
              <a:t>的访问频率</a:t>
            </a:r>
          </a:p>
        </p:txBody>
      </p:sp>
      <p:sp>
        <p:nvSpPr>
          <p:cNvPr id="52226" name="AutoShape 12"/>
          <p:cNvSpPr/>
          <p:nvPr/>
        </p:nvSpPr>
        <p:spPr>
          <a:xfrm>
            <a:off x="34925" y="1268413"/>
            <a:ext cx="2592388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属性的亲和关系  </a:t>
            </a:r>
          </a:p>
        </p:txBody>
      </p:sp>
      <p:sp>
        <p:nvSpPr>
          <p:cNvPr id="52227" name="Rectangle 14"/>
          <p:cNvSpPr/>
          <p:nvPr/>
        </p:nvSpPr>
        <p:spPr>
          <a:xfrm>
            <a:off x="971550" y="3789363"/>
            <a:ext cx="6985000" cy="108108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28" name="Object 15"/>
          <p:cNvGraphicFramePr>
            <a:graphicFrameLocks noGrp="1"/>
          </p:cNvGraphicFramePr>
          <p:nvPr>
            <p:ph sz="half" idx="2"/>
          </p:nvPr>
        </p:nvGraphicFramePr>
        <p:xfrm>
          <a:off x="1185863" y="4005263"/>
          <a:ext cx="67008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2578100" imgH="292100" progId="Equation.3">
                  <p:embed/>
                </p:oleObj>
              </mc:Choice>
              <mc:Fallback>
                <p:oleObj r:id="rId3" imgW="2578100" imgH="292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863" y="4005263"/>
                        <a:ext cx="6700837" cy="7191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9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52230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231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垂直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Group 2"/>
          <p:cNvGrpSpPr/>
          <p:nvPr/>
        </p:nvGrpSpPr>
        <p:grpSpPr>
          <a:xfrm>
            <a:off x="1970088" y="1776413"/>
            <a:ext cx="4616450" cy="3640137"/>
            <a:chOff x="1287" y="722"/>
            <a:chExt cx="2908" cy="2293"/>
          </a:xfrm>
        </p:grpSpPr>
        <p:sp>
          <p:nvSpPr>
            <p:cNvPr id="53250" name="Rectangle 3"/>
            <p:cNvSpPr/>
            <p:nvPr/>
          </p:nvSpPr>
          <p:spPr>
            <a:xfrm>
              <a:off x="3710" y="2287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3251" name="Rectangle 4"/>
            <p:cNvSpPr/>
            <p:nvPr/>
          </p:nvSpPr>
          <p:spPr>
            <a:xfrm>
              <a:off x="3226" y="2287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53252" name="Rectangle 5"/>
            <p:cNvSpPr/>
            <p:nvPr/>
          </p:nvSpPr>
          <p:spPr>
            <a:xfrm>
              <a:off x="2741" y="2287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3253" name="Rectangle 6"/>
            <p:cNvSpPr/>
            <p:nvPr/>
          </p:nvSpPr>
          <p:spPr>
            <a:xfrm>
              <a:off x="2256" y="2287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254" name="Rectangle 7"/>
            <p:cNvSpPr/>
            <p:nvPr/>
          </p:nvSpPr>
          <p:spPr>
            <a:xfrm>
              <a:off x="1772" y="2287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255" name="Rectangle 8"/>
            <p:cNvSpPr/>
            <p:nvPr/>
          </p:nvSpPr>
          <p:spPr>
            <a:xfrm>
              <a:off x="1287" y="2287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256" name="Rectangle 9"/>
            <p:cNvSpPr/>
            <p:nvPr/>
          </p:nvSpPr>
          <p:spPr>
            <a:xfrm>
              <a:off x="3710" y="2651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79</a:t>
              </a:r>
            </a:p>
          </p:txBody>
        </p:sp>
        <p:sp>
          <p:nvSpPr>
            <p:cNvPr id="53257" name="Rectangle 10"/>
            <p:cNvSpPr/>
            <p:nvPr/>
          </p:nvSpPr>
          <p:spPr>
            <a:xfrm>
              <a:off x="3226" y="2651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3258" name="Rectangle 11"/>
            <p:cNvSpPr/>
            <p:nvPr/>
          </p:nvSpPr>
          <p:spPr>
            <a:xfrm>
              <a:off x="2741" y="2651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259" name="Rectangle 12"/>
            <p:cNvSpPr/>
            <p:nvPr/>
          </p:nvSpPr>
          <p:spPr>
            <a:xfrm>
              <a:off x="2256" y="2651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3260" name="Rectangle 13"/>
            <p:cNvSpPr/>
            <p:nvPr/>
          </p:nvSpPr>
          <p:spPr>
            <a:xfrm>
              <a:off x="1772" y="2651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3261" name="Rectangle 14"/>
            <p:cNvSpPr/>
            <p:nvPr/>
          </p:nvSpPr>
          <p:spPr>
            <a:xfrm>
              <a:off x="1287" y="2651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262" name="Rectangle 15"/>
            <p:cNvSpPr/>
            <p:nvPr/>
          </p:nvSpPr>
          <p:spPr>
            <a:xfrm>
              <a:off x="3710" y="1923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263" name="Rectangle 16"/>
            <p:cNvSpPr/>
            <p:nvPr/>
          </p:nvSpPr>
          <p:spPr>
            <a:xfrm>
              <a:off x="3226" y="1923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3264" name="Rectangle 17"/>
            <p:cNvSpPr/>
            <p:nvPr/>
          </p:nvSpPr>
          <p:spPr>
            <a:xfrm>
              <a:off x="2741" y="1923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53265" name="Rectangle 18"/>
            <p:cNvSpPr/>
            <p:nvPr/>
          </p:nvSpPr>
          <p:spPr>
            <a:xfrm>
              <a:off x="2256" y="1923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48</a:t>
              </a:r>
            </a:p>
          </p:txBody>
        </p:sp>
        <p:sp>
          <p:nvSpPr>
            <p:cNvPr id="53266" name="Rectangle 19"/>
            <p:cNvSpPr/>
            <p:nvPr/>
          </p:nvSpPr>
          <p:spPr>
            <a:xfrm>
              <a:off x="1772" y="1923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53267" name="Rectangle 20"/>
            <p:cNvSpPr/>
            <p:nvPr/>
          </p:nvSpPr>
          <p:spPr>
            <a:xfrm>
              <a:off x="1287" y="1923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268" name="Rectangle 21"/>
            <p:cNvSpPr/>
            <p:nvPr/>
          </p:nvSpPr>
          <p:spPr>
            <a:xfrm>
              <a:off x="3710" y="1559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3269" name="Rectangle 22"/>
            <p:cNvSpPr/>
            <p:nvPr/>
          </p:nvSpPr>
          <p:spPr>
            <a:xfrm>
              <a:off x="3226" y="1559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270" name="Rectangle 23"/>
            <p:cNvSpPr/>
            <p:nvPr/>
          </p:nvSpPr>
          <p:spPr>
            <a:xfrm>
              <a:off x="2741" y="1559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48</a:t>
              </a:r>
            </a:p>
          </p:txBody>
        </p:sp>
        <p:sp>
          <p:nvSpPr>
            <p:cNvPr id="53271" name="Rectangle 24"/>
            <p:cNvSpPr/>
            <p:nvPr/>
          </p:nvSpPr>
          <p:spPr>
            <a:xfrm>
              <a:off x="2256" y="1559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53272" name="Rectangle 25"/>
            <p:cNvSpPr/>
            <p:nvPr/>
          </p:nvSpPr>
          <p:spPr>
            <a:xfrm>
              <a:off x="1772" y="1559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53273" name="Rectangle 26"/>
            <p:cNvSpPr/>
            <p:nvPr/>
          </p:nvSpPr>
          <p:spPr>
            <a:xfrm>
              <a:off x="1287" y="1559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274" name="Rectangle 27"/>
            <p:cNvSpPr/>
            <p:nvPr/>
          </p:nvSpPr>
          <p:spPr>
            <a:xfrm>
              <a:off x="3710" y="1195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3275" name="Rectangle 28"/>
            <p:cNvSpPr/>
            <p:nvPr/>
          </p:nvSpPr>
          <p:spPr>
            <a:xfrm>
              <a:off x="3226" y="1195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276" name="Rectangle 29"/>
            <p:cNvSpPr/>
            <p:nvPr/>
          </p:nvSpPr>
          <p:spPr>
            <a:xfrm>
              <a:off x="2741" y="1195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53277" name="Rectangle 30"/>
            <p:cNvSpPr/>
            <p:nvPr/>
          </p:nvSpPr>
          <p:spPr>
            <a:xfrm>
              <a:off x="2256" y="1195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53278" name="Rectangle 31"/>
            <p:cNvSpPr/>
            <p:nvPr/>
          </p:nvSpPr>
          <p:spPr>
            <a:xfrm>
              <a:off x="1772" y="1195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53279" name="Rectangle 32"/>
            <p:cNvSpPr/>
            <p:nvPr/>
          </p:nvSpPr>
          <p:spPr>
            <a:xfrm>
              <a:off x="1287" y="1195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280" name="Rectangle 33"/>
            <p:cNvSpPr/>
            <p:nvPr/>
          </p:nvSpPr>
          <p:spPr>
            <a:xfrm>
              <a:off x="3710" y="722"/>
              <a:ext cx="485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281" name="Rectangle 34"/>
            <p:cNvSpPr/>
            <p:nvPr/>
          </p:nvSpPr>
          <p:spPr>
            <a:xfrm>
              <a:off x="3226" y="722"/>
              <a:ext cx="484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282" name="Rectangle 35"/>
            <p:cNvSpPr/>
            <p:nvPr/>
          </p:nvSpPr>
          <p:spPr>
            <a:xfrm>
              <a:off x="2741" y="722"/>
              <a:ext cx="485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283" name="Rectangle 36"/>
            <p:cNvSpPr/>
            <p:nvPr/>
          </p:nvSpPr>
          <p:spPr>
            <a:xfrm>
              <a:off x="2256" y="722"/>
              <a:ext cx="485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284" name="Rectangle 37"/>
            <p:cNvSpPr/>
            <p:nvPr/>
          </p:nvSpPr>
          <p:spPr>
            <a:xfrm>
              <a:off x="1772" y="722"/>
              <a:ext cx="484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285" name="Rectangle 38"/>
            <p:cNvSpPr/>
            <p:nvPr/>
          </p:nvSpPr>
          <p:spPr>
            <a:xfrm>
              <a:off x="1287" y="722"/>
              <a:ext cx="485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endPara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86" name="Line 39"/>
            <p:cNvSpPr/>
            <p:nvPr/>
          </p:nvSpPr>
          <p:spPr>
            <a:xfrm>
              <a:off x="1287" y="3015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87" name="Line 40"/>
            <p:cNvSpPr/>
            <p:nvPr/>
          </p:nvSpPr>
          <p:spPr>
            <a:xfrm>
              <a:off x="1287" y="722"/>
              <a:ext cx="0" cy="47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88" name="Line 41"/>
            <p:cNvSpPr/>
            <p:nvPr/>
          </p:nvSpPr>
          <p:spPr>
            <a:xfrm>
              <a:off x="4195" y="722"/>
              <a:ext cx="0" cy="47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89" name="Line 42"/>
            <p:cNvSpPr/>
            <p:nvPr/>
          </p:nvSpPr>
          <p:spPr>
            <a:xfrm>
              <a:off x="1287" y="722"/>
              <a:ext cx="485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53290" name="Line 43"/>
            <p:cNvSpPr/>
            <p:nvPr/>
          </p:nvSpPr>
          <p:spPr>
            <a:xfrm>
              <a:off x="2256" y="722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91" name="Line 44"/>
            <p:cNvSpPr/>
            <p:nvPr/>
          </p:nvSpPr>
          <p:spPr>
            <a:xfrm>
              <a:off x="1287" y="1195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92" name="Line 45"/>
            <p:cNvSpPr/>
            <p:nvPr/>
          </p:nvSpPr>
          <p:spPr>
            <a:xfrm>
              <a:off x="1772" y="722"/>
              <a:ext cx="484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53293" name="Line 46"/>
            <p:cNvSpPr/>
            <p:nvPr/>
          </p:nvSpPr>
          <p:spPr>
            <a:xfrm>
              <a:off x="2741" y="722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94" name="Line 47"/>
            <p:cNvSpPr/>
            <p:nvPr/>
          </p:nvSpPr>
          <p:spPr>
            <a:xfrm>
              <a:off x="3226" y="722"/>
              <a:ext cx="484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95" name="Line 48"/>
            <p:cNvSpPr/>
            <p:nvPr/>
          </p:nvSpPr>
          <p:spPr>
            <a:xfrm>
              <a:off x="3710" y="722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96" name="Line 49"/>
            <p:cNvSpPr/>
            <p:nvPr/>
          </p:nvSpPr>
          <p:spPr>
            <a:xfrm>
              <a:off x="4195" y="1195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97" name="Line 50"/>
            <p:cNvSpPr/>
            <p:nvPr/>
          </p:nvSpPr>
          <p:spPr>
            <a:xfrm>
              <a:off x="1287" y="1559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98" name="Line 51"/>
            <p:cNvSpPr/>
            <p:nvPr/>
          </p:nvSpPr>
          <p:spPr>
            <a:xfrm>
              <a:off x="4195" y="1559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299" name="Line 52"/>
            <p:cNvSpPr/>
            <p:nvPr/>
          </p:nvSpPr>
          <p:spPr>
            <a:xfrm>
              <a:off x="1287" y="1923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0" name="Line 53"/>
            <p:cNvSpPr/>
            <p:nvPr/>
          </p:nvSpPr>
          <p:spPr>
            <a:xfrm>
              <a:off x="4195" y="1923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1" name="Line 54"/>
            <p:cNvSpPr/>
            <p:nvPr/>
          </p:nvSpPr>
          <p:spPr>
            <a:xfrm>
              <a:off x="1287" y="2287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2" name="Line 55"/>
            <p:cNvSpPr/>
            <p:nvPr/>
          </p:nvSpPr>
          <p:spPr>
            <a:xfrm>
              <a:off x="4195" y="2287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3" name="Line 56"/>
            <p:cNvSpPr/>
            <p:nvPr/>
          </p:nvSpPr>
          <p:spPr>
            <a:xfrm>
              <a:off x="1287" y="2651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4" name="Line 57"/>
            <p:cNvSpPr/>
            <p:nvPr/>
          </p:nvSpPr>
          <p:spPr>
            <a:xfrm>
              <a:off x="4195" y="2651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5" name="Line 58"/>
            <p:cNvSpPr/>
            <p:nvPr/>
          </p:nvSpPr>
          <p:spPr>
            <a:xfrm>
              <a:off x="1772" y="3015"/>
              <a:ext cx="484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6" name="Line 59"/>
            <p:cNvSpPr/>
            <p:nvPr/>
          </p:nvSpPr>
          <p:spPr>
            <a:xfrm>
              <a:off x="2256" y="3015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7" name="Line 60"/>
            <p:cNvSpPr/>
            <p:nvPr/>
          </p:nvSpPr>
          <p:spPr>
            <a:xfrm>
              <a:off x="2741" y="3015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8" name="Line 61"/>
            <p:cNvSpPr/>
            <p:nvPr/>
          </p:nvSpPr>
          <p:spPr>
            <a:xfrm>
              <a:off x="3226" y="3015"/>
              <a:ext cx="484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3309" name="Line 62"/>
            <p:cNvSpPr/>
            <p:nvPr/>
          </p:nvSpPr>
          <p:spPr>
            <a:xfrm>
              <a:off x="3710" y="3015"/>
              <a:ext cx="485" cy="0"/>
            </a:xfrm>
            <a:prstGeom prst="line">
              <a:avLst/>
            </a:prstGeom>
            <a:ln w="28575">
              <a:noFill/>
            </a:ln>
          </p:spPr>
        </p:sp>
      </p:grpSp>
      <p:sp>
        <p:nvSpPr>
          <p:cNvPr id="53310" name="AutoShape 63"/>
          <p:cNvSpPr/>
          <p:nvPr/>
        </p:nvSpPr>
        <p:spPr>
          <a:xfrm>
            <a:off x="2557463" y="2522538"/>
            <a:ext cx="300037" cy="2755900"/>
          </a:xfrm>
          <a:prstGeom prst="leftBracket">
            <a:avLst>
              <a:gd name="adj" fmla="val 76543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311" name="AutoShape 64"/>
          <p:cNvSpPr/>
          <p:nvPr/>
        </p:nvSpPr>
        <p:spPr>
          <a:xfrm flipH="1">
            <a:off x="6319838" y="2535238"/>
            <a:ext cx="212725" cy="2754312"/>
          </a:xfrm>
          <a:prstGeom prst="leftBracket">
            <a:avLst>
              <a:gd name="adj" fmla="val 107897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362" name="Rectangle 66"/>
          <p:cNvSpPr/>
          <p:nvPr/>
        </p:nvSpPr>
        <p:spPr>
          <a:xfrm>
            <a:off x="1731963" y="5802313"/>
            <a:ext cx="55324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[K,A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      R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[K,A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53313" name="AutoShape 74"/>
          <p:cNvSpPr/>
          <p:nvPr/>
        </p:nvSpPr>
        <p:spPr>
          <a:xfrm>
            <a:off x="250825" y="1484313"/>
            <a:ext cx="2089150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属性亲和矩阵  </a:t>
            </a:r>
          </a:p>
        </p:txBody>
      </p:sp>
      <p:grpSp>
        <p:nvGrpSpPr>
          <p:cNvPr id="53314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53315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316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垂直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2"/>
          <p:cNvGrpSpPr/>
          <p:nvPr/>
        </p:nvGrpSpPr>
        <p:grpSpPr>
          <a:xfrm>
            <a:off x="2286000" y="1600200"/>
            <a:ext cx="4616450" cy="3640138"/>
            <a:chOff x="1287" y="722"/>
            <a:chExt cx="2908" cy="2293"/>
          </a:xfrm>
        </p:grpSpPr>
        <p:sp>
          <p:nvSpPr>
            <p:cNvPr id="54274" name="Rectangle 3"/>
            <p:cNvSpPr/>
            <p:nvPr/>
          </p:nvSpPr>
          <p:spPr>
            <a:xfrm>
              <a:off x="3710" y="2287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275" name="Rectangle 4"/>
            <p:cNvSpPr/>
            <p:nvPr/>
          </p:nvSpPr>
          <p:spPr>
            <a:xfrm>
              <a:off x="3226" y="2287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54276" name="Rectangle 5"/>
            <p:cNvSpPr/>
            <p:nvPr/>
          </p:nvSpPr>
          <p:spPr>
            <a:xfrm>
              <a:off x="2741" y="2287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4277" name="Rectangle 6"/>
            <p:cNvSpPr/>
            <p:nvPr/>
          </p:nvSpPr>
          <p:spPr>
            <a:xfrm>
              <a:off x="2256" y="2287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278" name="Rectangle 7"/>
            <p:cNvSpPr/>
            <p:nvPr/>
          </p:nvSpPr>
          <p:spPr>
            <a:xfrm>
              <a:off x="1772" y="2287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279" name="Rectangle 8"/>
            <p:cNvSpPr/>
            <p:nvPr/>
          </p:nvSpPr>
          <p:spPr>
            <a:xfrm>
              <a:off x="1287" y="2287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280" name="Rectangle 9"/>
            <p:cNvSpPr/>
            <p:nvPr/>
          </p:nvSpPr>
          <p:spPr>
            <a:xfrm>
              <a:off x="3710" y="2651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54281" name="Rectangle 10"/>
            <p:cNvSpPr/>
            <p:nvPr/>
          </p:nvSpPr>
          <p:spPr>
            <a:xfrm>
              <a:off x="3226" y="2651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282" name="Rectangle 11"/>
            <p:cNvSpPr/>
            <p:nvPr/>
          </p:nvSpPr>
          <p:spPr>
            <a:xfrm>
              <a:off x="2741" y="2651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283" name="Rectangle 12"/>
            <p:cNvSpPr/>
            <p:nvPr/>
          </p:nvSpPr>
          <p:spPr>
            <a:xfrm>
              <a:off x="2256" y="2651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48</a:t>
              </a:r>
            </a:p>
          </p:txBody>
        </p:sp>
        <p:sp>
          <p:nvSpPr>
            <p:cNvPr id="54284" name="Rectangle 13"/>
            <p:cNvSpPr/>
            <p:nvPr/>
          </p:nvSpPr>
          <p:spPr>
            <a:xfrm>
              <a:off x="1772" y="2651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54285" name="Rectangle 14"/>
            <p:cNvSpPr/>
            <p:nvPr/>
          </p:nvSpPr>
          <p:spPr>
            <a:xfrm>
              <a:off x="1287" y="2651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286" name="Rectangle 15"/>
            <p:cNvSpPr/>
            <p:nvPr/>
          </p:nvSpPr>
          <p:spPr>
            <a:xfrm>
              <a:off x="3710" y="1923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287" name="Rectangle 16"/>
            <p:cNvSpPr/>
            <p:nvPr/>
          </p:nvSpPr>
          <p:spPr>
            <a:xfrm>
              <a:off x="3226" y="1923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4288" name="Rectangle 17"/>
            <p:cNvSpPr/>
            <p:nvPr/>
          </p:nvSpPr>
          <p:spPr>
            <a:xfrm>
              <a:off x="2741" y="1923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79</a:t>
              </a:r>
            </a:p>
          </p:txBody>
        </p:sp>
        <p:sp>
          <p:nvSpPr>
            <p:cNvPr id="54289" name="Rectangle 18"/>
            <p:cNvSpPr/>
            <p:nvPr/>
          </p:nvSpPr>
          <p:spPr>
            <a:xfrm>
              <a:off x="2256" y="1923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290" name="Rectangle 19"/>
            <p:cNvSpPr/>
            <p:nvPr/>
          </p:nvSpPr>
          <p:spPr>
            <a:xfrm>
              <a:off x="1772" y="1923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291" name="Rectangle 20"/>
            <p:cNvSpPr/>
            <p:nvPr/>
          </p:nvSpPr>
          <p:spPr>
            <a:xfrm>
              <a:off x="1287" y="1923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292" name="Rectangle 21"/>
            <p:cNvSpPr/>
            <p:nvPr/>
          </p:nvSpPr>
          <p:spPr>
            <a:xfrm>
              <a:off x="3710" y="1559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48</a:t>
              </a:r>
            </a:p>
          </p:txBody>
        </p:sp>
        <p:sp>
          <p:nvSpPr>
            <p:cNvPr id="54293" name="Rectangle 22"/>
            <p:cNvSpPr/>
            <p:nvPr/>
          </p:nvSpPr>
          <p:spPr>
            <a:xfrm>
              <a:off x="3226" y="1559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294" name="Rectangle 23"/>
            <p:cNvSpPr/>
            <p:nvPr/>
          </p:nvSpPr>
          <p:spPr>
            <a:xfrm>
              <a:off x="2741" y="1559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295" name="Rectangle 24"/>
            <p:cNvSpPr/>
            <p:nvPr/>
          </p:nvSpPr>
          <p:spPr>
            <a:xfrm>
              <a:off x="2256" y="1559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54296" name="Rectangle 25"/>
            <p:cNvSpPr/>
            <p:nvPr/>
          </p:nvSpPr>
          <p:spPr>
            <a:xfrm>
              <a:off x="1772" y="1559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54297" name="Rectangle 26"/>
            <p:cNvSpPr/>
            <p:nvPr/>
          </p:nvSpPr>
          <p:spPr>
            <a:xfrm>
              <a:off x="1287" y="1559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298" name="Rectangle 27"/>
            <p:cNvSpPr/>
            <p:nvPr/>
          </p:nvSpPr>
          <p:spPr>
            <a:xfrm>
              <a:off x="3710" y="1195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54299" name="Rectangle 28"/>
            <p:cNvSpPr/>
            <p:nvPr/>
          </p:nvSpPr>
          <p:spPr>
            <a:xfrm>
              <a:off x="3226" y="1195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300" name="Rectangle 29"/>
            <p:cNvSpPr/>
            <p:nvPr/>
          </p:nvSpPr>
          <p:spPr>
            <a:xfrm>
              <a:off x="2741" y="1195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301" name="Rectangle 30"/>
            <p:cNvSpPr/>
            <p:nvPr/>
          </p:nvSpPr>
          <p:spPr>
            <a:xfrm>
              <a:off x="2256" y="1195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54302" name="Rectangle 31"/>
            <p:cNvSpPr/>
            <p:nvPr/>
          </p:nvSpPr>
          <p:spPr>
            <a:xfrm>
              <a:off x="1772" y="1195"/>
              <a:ext cx="484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54303" name="Rectangle 32"/>
            <p:cNvSpPr/>
            <p:nvPr/>
          </p:nvSpPr>
          <p:spPr>
            <a:xfrm>
              <a:off x="1287" y="1195"/>
              <a:ext cx="485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304" name="Rectangle 33"/>
            <p:cNvSpPr/>
            <p:nvPr/>
          </p:nvSpPr>
          <p:spPr>
            <a:xfrm>
              <a:off x="3710" y="722"/>
              <a:ext cx="485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305" name="Rectangle 34"/>
            <p:cNvSpPr/>
            <p:nvPr/>
          </p:nvSpPr>
          <p:spPr>
            <a:xfrm>
              <a:off x="3226" y="722"/>
              <a:ext cx="484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306" name="Rectangle 35"/>
            <p:cNvSpPr/>
            <p:nvPr/>
          </p:nvSpPr>
          <p:spPr>
            <a:xfrm>
              <a:off x="2741" y="722"/>
              <a:ext cx="485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307" name="Rectangle 36"/>
            <p:cNvSpPr/>
            <p:nvPr/>
          </p:nvSpPr>
          <p:spPr>
            <a:xfrm>
              <a:off x="2256" y="722"/>
              <a:ext cx="485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308" name="Rectangle 37"/>
            <p:cNvSpPr/>
            <p:nvPr/>
          </p:nvSpPr>
          <p:spPr>
            <a:xfrm>
              <a:off x="1772" y="722"/>
              <a:ext cx="484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309" name="Rectangle 38"/>
            <p:cNvSpPr/>
            <p:nvPr/>
          </p:nvSpPr>
          <p:spPr>
            <a:xfrm>
              <a:off x="1287" y="722"/>
              <a:ext cx="485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spcBef>
                  <a:spcPct val="20000"/>
                </a:spcBef>
              </a:pPr>
              <a:endPara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0" name="Line 39"/>
            <p:cNvSpPr/>
            <p:nvPr/>
          </p:nvSpPr>
          <p:spPr>
            <a:xfrm>
              <a:off x="1287" y="3015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11" name="Line 40"/>
            <p:cNvSpPr/>
            <p:nvPr/>
          </p:nvSpPr>
          <p:spPr>
            <a:xfrm>
              <a:off x="1287" y="722"/>
              <a:ext cx="0" cy="47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12" name="Line 41"/>
            <p:cNvSpPr/>
            <p:nvPr/>
          </p:nvSpPr>
          <p:spPr>
            <a:xfrm>
              <a:off x="4195" y="722"/>
              <a:ext cx="0" cy="47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13" name="Line 42"/>
            <p:cNvSpPr/>
            <p:nvPr/>
          </p:nvSpPr>
          <p:spPr>
            <a:xfrm>
              <a:off x="1287" y="722"/>
              <a:ext cx="485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54314" name="Line 43"/>
            <p:cNvSpPr/>
            <p:nvPr/>
          </p:nvSpPr>
          <p:spPr>
            <a:xfrm>
              <a:off x="2256" y="722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15" name="Line 44"/>
            <p:cNvSpPr/>
            <p:nvPr/>
          </p:nvSpPr>
          <p:spPr>
            <a:xfrm>
              <a:off x="1287" y="1195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16" name="Line 45"/>
            <p:cNvSpPr/>
            <p:nvPr/>
          </p:nvSpPr>
          <p:spPr>
            <a:xfrm>
              <a:off x="1772" y="722"/>
              <a:ext cx="484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54317" name="Line 46"/>
            <p:cNvSpPr/>
            <p:nvPr/>
          </p:nvSpPr>
          <p:spPr>
            <a:xfrm>
              <a:off x="2741" y="722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18" name="Line 47"/>
            <p:cNvSpPr/>
            <p:nvPr/>
          </p:nvSpPr>
          <p:spPr>
            <a:xfrm>
              <a:off x="3226" y="722"/>
              <a:ext cx="484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19" name="Line 48"/>
            <p:cNvSpPr/>
            <p:nvPr/>
          </p:nvSpPr>
          <p:spPr>
            <a:xfrm>
              <a:off x="3710" y="722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0" name="Line 49"/>
            <p:cNvSpPr/>
            <p:nvPr/>
          </p:nvSpPr>
          <p:spPr>
            <a:xfrm>
              <a:off x="4195" y="1195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1" name="Line 50"/>
            <p:cNvSpPr/>
            <p:nvPr/>
          </p:nvSpPr>
          <p:spPr>
            <a:xfrm>
              <a:off x="1287" y="1559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2" name="Line 51"/>
            <p:cNvSpPr/>
            <p:nvPr/>
          </p:nvSpPr>
          <p:spPr>
            <a:xfrm>
              <a:off x="4195" y="1559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3" name="Line 52"/>
            <p:cNvSpPr/>
            <p:nvPr/>
          </p:nvSpPr>
          <p:spPr>
            <a:xfrm>
              <a:off x="1287" y="1923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4" name="Line 53"/>
            <p:cNvSpPr/>
            <p:nvPr/>
          </p:nvSpPr>
          <p:spPr>
            <a:xfrm>
              <a:off x="4195" y="1923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5" name="Line 54"/>
            <p:cNvSpPr/>
            <p:nvPr/>
          </p:nvSpPr>
          <p:spPr>
            <a:xfrm>
              <a:off x="1287" y="2287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6" name="Line 55"/>
            <p:cNvSpPr/>
            <p:nvPr/>
          </p:nvSpPr>
          <p:spPr>
            <a:xfrm>
              <a:off x="4195" y="2287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7" name="Line 56"/>
            <p:cNvSpPr/>
            <p:nvPr/>
          </p:nvSpPr>
          <p:spPr>
            <a:xfrm>
              <a:off x="1287" y="2651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8" name="Line 57"/>
            <p:cNvSpPr/>
            <p:nvPr/>
          </p:nvSpPr>
          <p:spPr>
            <a:xfrm>
              <a:off x="4195" y="2651"/>
              <a:ext cx="0" cy="364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29" name="Line 58"/>
            <p:cNvSpPr/>
            <p:nvPr/>
          </p:nvSpPr>
          <p:spPr>
            <a:xfrm>
              <a:off x="1772" y="3015"/>
              <a:ext cx="484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30" name="Line 59"/>
            <p:cNvSpPr/>
            <p:nvPr/>
          </p:nvSpPr>
          <p:spPr>
            <a:xfrm>
              <a:off x="2256" y="3015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31" name="Line 60"/>
            <p:cNvSpPr/>
            <p:nvPr/>
          </p:nvSpPr>
          <p:spPr>
            <a:xfrm>
              <a:off x="2741" y="3015"/>
              <a:ext cx="48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32" name="Line 61"/>
            <p:cNvSpPr/>
            <p:nvPr/>
          </p:nvSpPr>
          <p:spPr>
            <a:xfrm>
              <a:off x="3226" y="3015"/>
              <a:ext cx="484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4333" name="Line 62"/>
            <p:cNvSpPr/>
            <p:nvPr/>
          </p:nvSpPr>
          <p:spPr>
            <a:xfrm>
              <a:off x="3710" y="3015"/>
              <a:ext cx="485" cy="0"/>
            </a:xfrm>
            <a:prstGeom prst="line">
              <a:avLst/>
            </a:prstGeom>
            <a:ln w="28575">
              <a:noFill/>
            </a:ln>
          </p:spPr>
        </p:sp>
      </p:grpSp>
      <p:sp>
        <p:nvSpPr>
          <p:cNvPr id="54334" name="AutoShape 63"/>
          <p:cNvSpPr/>
          <p:nvPr/>
        </p:nvSpPr>
        <p:spPr>
          <a:xfrm>
            <a:off x="2819400" y="2209800"/>
            <a:ext cx="300038" cy="2755900"/>
          </a:xfrm>
          <a:prstGeom prst="leftBracket">
            <a:avLst>
              <a:gd name="adj" fmla="val 76543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335" name="AutoShape 64"/>
          <p:cNvSpPr/>
          <p:nvPr/>
        </p:nvSpPr>
        <p:spPr>
          <a:xfrm flipH="1">
            <a:off x="6705600" y="2209800"/>
            <a:ext cx="212725" cy="2754313"/>
          </a:xfrm>
          <a:prstGeom prst="leftBracket">
            <a:avLst>
              <a:gd name="adj" fmla="val 107898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336" name="Rectangle 65"/>
          <p:cNvSpPr/>
          <p:nvPr/>
        </p:nvSpPr>
        <p:spPr>
          <a:xfrm>
            <a:off x="2339975" y="5589588"/>
            <a:ext cx="42989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3200" b="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行列调整寻找分割点</a:t>
            </a:r>
            <a:endParaRPr lang="zh-CN" altLang="en-US" sz="3200" b="0" u="sng" dirty="0">
              <a:solidFill>
                <a:srgbClr val="FF99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66"/>
          <p:cNvGrpSpPr/>
          <p:nvPr/>
        </p:nvGrpSpPr>
        <p:grpSpPr>
          <a:xfrm>
            <a:off x="2133600" y="1371600"/>
            <a:ext cx="4114800" cy="3575050"/>
            <a:chOff x="1046" y="594"/>
            <a:chExt cx="2592" cy="2252"/>
          </a:xfrm>
        </p:grpSpPr>
        <p:sp>
          <p:nvSpPr>
            <p:cNvPr id="54338" name="Freeform 67"/>
            <p:cNvSpPr/>
            <p:nvPr/>
          </p:nvSpPr>
          <p:spPr>
            <a:xfrm>
              <a:off x="1046" y="2222"/>
              <a:ext cx="179" cy="624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4" y="323"/>
                </a:cxn>
                <a:cxn ang="0">
                  <a:pos x="179" y="624"/>
                </a:cxn>
              </a:cxnLst>
              <a:rect l="0" t="0" r="0" b="0"/>
              <a:pathLst>
                <a:path w="216" h="741">
                  <a:moveTo>
                    <a:pt x="188" y="0"/>
                  </a:moveTo>
                  <a:cubicBezTo>
                    <a:pt x="94" y="130"/>
                    <a:pt x="0" y="261"/>
                    <a:pt x="5" y="384"/>
                  </a:cubicBezTo>
                  <a:cubicBezTo>
                    <a:pt x="10" y="507"/>
                    <a:pt x="179" y="677"/>
                    <a:pt x="216" y="741"/>
                  </a:cubicBez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9" name="Freeform 68"/>
            <p:cNvSpPr/>
            <p:nvPr/>
          </p:nvSpPr>
          <p:spPr>
            <a:xfrm rot="5400000">
              <a:off x="3233" y="368"/>
              <a:ext cx="179" cy="624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4" y="323"/>
                </a:cxn>
                <a:cxn ang="0">
                  <a:pos x="179" y="624"/>
                </a:cxn>
              </a:cxnLst>
              <a:rect l="0" t="0" r="0" b="0"/>
              <a:pathLst>
                <a:path w="216" h="741">
                  <a:moveTo>
                    <a:pt x="188" y="0"/>
                  </a:moveTo>
                  <a:cubicBezTo>
                    <a:pt x="94" y="130"/>
                    <a:pt x="0" y="261"/>
                    <a:pt x="5" y="384"/>
                  </a:cubicBezTo>
                  <a:cubicBezTo>
                    <a:pt x="10" y="507"/>
                    <a:pt x="179" y="677"/>
                    <a:pt x="216" y="741"/>
                  </a:cubicBez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340" name="AutoShape 76"/>
          <p:cNvSpPr/>
          <p:nvPr/>
        </p:nvSpPr>
        <p:spPr>
          <a:xfrm>
            <a:off x="250825" y="1435100"/>
            <a:ext cx="2308225" cy="444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属性亲和和矩阵  </a:t>
            </a:r>
          </a:p>
        </p:txBody>
      </p:sp>
      <p:grpSp>
        <p:nvGrpSpPr>
          <p:cNvPr id="54341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54342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43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垂直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468313" y="2276475"/>
            <a:ext cx="7772400" cy="2859088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/>
              <a:t>穷举属性亲和矩阵的列排列</a:t>
            </a:r>
          </a:p>
          <a:p>
            <a:pPr lvl="1" eaLnBrk="1" hangingPunct="1"/>
            <a:r>
              <a:rPr lang="zh-CN" altLang="en-US" dirty="0"/>
              <a:t>行与列要同时调整</a:t>
            </a:r>
          </a:p>
          <a:p>
            <a:pPr eaLnBrk="1" hangingPunct="1"/>
            <a:r>
              <a:rPr lang="zh-CN" altLang="en-US" dirty="0"/>
              <a:t>发现好的 “分割点”</a:t>
            </a:r>
          </a:p>
          <a:p>
            <a:pPr lvl="1" eaLnBrk="1" hangingPunct="1"/>
            <a:r>
              <a:rPr lang="zh-CN" altLang="en-US" dirty="0"/>
              <a:t>极大化每个分割内的亲合力（</a:t>
            </a:r>
            <a:r>
              <a:rPr lang="en-US" altLang="zh-CN"/>
              <a:t>affinity</a:t>
            </a:r>
            <a:r>
              <a:rPr lang="zh-CN" altLang="en-US" dirty="0"/>
              <a:t>）</a:t>
            </a:r>
            <a:r>
              <a:rPr lang="en-US" altLang="zh-CN"/>
              <a:t>,  </a:t>
            </a:r>
            <a:r>
              <a:rPr lang="zh-CN" altLang="en-US" dirty="0"/>
              <a:t>极小化跨分割的访问</a:t>
            </a:r>
          </a:p>
        </p:txBody>
      </p:sp>
      <p:sp>
        <p:nvSpPr>
          <p:cNvPr id="55298" name="AutoShape 11"/>
          <p:cNvSpPr/>
          <p:nvPr/>
        </p:nvSpPr>
        <p:spPr>
          <a:xfrm>
            <a:off x="250825" y="1435100"/>
            <a:ext cx="2089150" cy="4397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垂直分片算法 </a:t>
            </a:r>
          </a:p>
        </p:txBody>
      </p:sp>
      <p:grpSp>
        <p:nvGrpSpPr>
          <p:cNvPr id="55299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55300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301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垂直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/>
          </p:cNvSpPr>
          <p:nvPr>
            <p:ph idx="1"/>
          </p:nvPr>
        </p:nvSpPr>
        <p:spPr>
          <a:xfrm>
            <a:off x="685800" y="2257425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70000"/>
              </a:lnSpc>
            </a:pPr>
            <a:r>
              <a:rPr lang="zh-CN" altLang="en-US" dirty="0"/>
              <a:t>水平      	                  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dirty="0"/>
              <a:t>                                    基本：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dirty="0"/>
              <a:t>	  </a:t>
            </a:r>
            <a:r>
              <a:rPr lang="en-US" altLang="zh-CN"/>
              <a:t>R				  </a:t>
            </a:r>
            <a:r>
              <a:rPr lang="zh-CN" altLang="en-US" sz="2000" dirty="0"/>
              <a:t>根据 </a:t>
            </a:r>
            <a:r>
              <a:rPr lang="en-US" altLang="zh-CN" sz="2000"/>
              <a:t>local</a:t>
            </a:r>
            <a:r>
              <a:rPr lang="zh-CN" altLang="en-US" sz="2000" dirty="0"/>
              <a:t>属性 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/>
              <a:t>    </a:t>
            </a:r>
            <a:r>
              <a:rPr lang="zh-CN" altLang="en-US" dirty="0"/>
              <a:t>	  			         导出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dirty="0"/>
              <a:t>			 		  </a:t>
            </a:r>
            <a:r>
              <a:rPr lang="zh-CN" altLang="en-US" sz="2000" dirty="0"/>
              <a:t>根据其他关系属性</a:t>
            </a:r>
          </a:p>
          <a:p>
            <a:pPr eaLnBrk="1" hangingPunct="1">
              <a:lnSpc>
                <a:spcPct val="70000"/>
              </a:lnSpc>
            </a:pPr>
            <a:r>
              <a:rPr lang="zh-CN" altLang="en-US" dirty="0"/>
              <a:t>垂直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/>
              <a:t>	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/>
              <a:t>	</a:t>
            </a:r>
            <a:r>
              <a:rPr lang="en-US" altLang="zh-CN"/>
              <a:t>R</a:t>
            </a:r>
            <a:endParaRPr lang="en-US" altLang="zh-CN" sz="2000"/>
          </a:p>
        </p:txBody>
      </p:sp>
      <p:sp>
        <p:nvSpPr>
          <p:cNvPr id="56322" name="AutoShape 4"/>
          <p:cNvSpPr/>
          <p:nvPr/>
        </p:nvSpPr>
        <p:spPr>
          <a:xfrm>
            <a:off x="381000" y="2220913"/>
            <a:ext cx="228600" cy="3429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AutoShape 5"/>
          <p:cNvSpPr/>
          <p:nvPr/>
        </p:nvSpPr>
        <p:spPr>
          <a:xfrm>
            <a:off x="3886200" y="2486025"/>
            <a:ext cx="457200" cy="2057400"/>
          </a:xfrm>
          <a:prstGeom prst="leftBrace">
            <a:avLst>
              <a:gd name="adj1" fmla="val 37500"/>
              <a:gd name="adj2" fmla="val 45292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Rectangle 6"/>
          <p:cNvSpPr/>
          <p:nvPr/>
        </p:nvSpPr>
        <p:spPr>
          <a:xfrm>
            <a:off x="1752600" y="3095625"/>
            <a:ext cx="15240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5" name="Oval 7"/>
          <p:cNvSpPr/>
          <p:nvPr/>
        </p:nvSpPr>
        <p:spPr>
          <a:xfrm>
            <a:off x="1828800" y="3171825"/>
            <a:ext cx="14478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6" name="Oval 8"/>
          <p:cNvSpPr/>
          <p:nvPr/>
        </p:nvSpPr>
        <p:spPr>
          <a:xfrm>
            <a:off x="1828800" y="3552825"/>
            <a:ext cx="14478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7" name="Line 9"/>
          <p:cNvSpPr/>
          <p:nvPr/>
        </p:nvSpPr>
        <p:spPr>
          <a:xfrm flipH="1">
            <a:off x="1371600" y="3705225"/>
            <a:ext cx="457200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8" name="Line 10"/>
          <p:cNvSpPr/>
          <p:nvPr/>
        </p:nvSpPr>
        <p:spPr>
          <a:xfrm>
            <a:off x="3276600" y="3324225"/>
            <a:ext cx="533400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9" name="Rectangle 11"/>
          <p:cNvSpPr/>
          <p:nvPr/>
        </p:nvSpPr>
        <p:spPr>
          <a:xfrm>
            <a:off x="1600200" y="5153025"/>
            <a:ext cx="1371600" cy="1066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0" name="Oval 12"/>
          <p:cNvSpPr/>
          <p:nvPr/>
        </p:nvSpPr>
        <p:spPr>
          <a:xfrm>
            <a:off x="1676400" y="5229225"/>
            <a:ext cx="609600" cy="914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1" name="Oval 13"/>
          <p:cNvSpPr/>
          <p:nvPr/>
        </p:nvSpPr>
        <p:spPr>
          <a:xfrm>
            <a:off x="2286000" y="5229225"/>
            <a:ext cx="609600" cy="914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2" name="Line 14"/>
          <p:cNvSpPr/>
          <p:nvPr/>
        </p:nvSpPr>
        <p:spPr>
          <a:xfrm flipV="1">
            <a:off x="1981200" y="4848225"/>
            <a:ext cx="0" cy="38100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33" name="Line 15"/>
          <p:cNvSpPr/>
          <p:nvPr/>
        </p:nvSpPr>
        <p:spPr>
          <a:xfrm>
            <a:off x="2590800" y="6143625"/>
            <a:ext cx="0" cy="38100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56334" name="Group 17"/>
          <p:cNvGrpSpPr/>
          <p:nvPr/>
        </p:nvGrpSpPr>
        <p:grpSpPr>
          <a:xfrm>
            <a:off x="131763" y="547688"/>
            <a:ext cx="4572000" cy="530225"/>
            <a:chOff x="128" y="391"/>
            <a:chExt cx="2880" cy="334"/>
          </a:xfrm>
        </p:grpSpPr>
        <p:grpSp>
          <p:nvGrpSpPr>
            <p:cNvPr id="56335" name="Group 18"/>
            <p:cNvGrpSpPr/>
            <p:nvPr/>
          </p:nvGrpSpPr>
          <p:grpSpPr>
            <a:xfrm>
              <a:off x="128" y="436"/>
              <a:ext cx="2880" cy="289"/>
              <a:chOff x="128" y="436"/>
              <a:chExt cx="2880" cy="289"/>
            </a:xfrm>
          </p:grpSpPr>
          <p:sp>
            <p:nvSpPr>
              <p:cNvPr id="56336" name="Text Box 19"/>
              <p:cNvSpPr txBox="1"/>
              <p:nvPr/>
            </p:nvSpPr>
            <p:spPr>
              <a:xfrm>
                <a:off x="128" y="436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数据的分片设计</a:t>
                </a:r>
              </a:p>
            </p:txBody>
          </p:sp>
          <p:sp>
            <p:nvSpPr>
              <p:cNvPr id="56337" name="Line 20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6338" name="Line 23"/>
            <p:cNvSpPr/>
            <p:nvPr/>
          </p:nvSpPr>
          <p:spPr>
            <a:xfrm>
              <a:off x="158" y="391"/>
              <a:ext cx="2132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4"/>
          <p:cNvSpPr/>
          <p:nvPr/>
        </p:nvSpPr>
        <p:spPr>
          <a:xfrm>
            <a:off x="2987675" y="1773238"/>
            <a:ext cx="136525" cy="2303462"/>
          </a:xfrm>
          <a:prstGeom prst="leftBrace">
            <a:avLst>
              <a:gd name="adj1" fmla="val 140366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AutoShape 6"/>
          <p:cNvSpPr/>
          <p:nvPr/>
        </p:nvSpPr>
        <p:spPr>
          <a:xfrm>
            <a:off x="1524000" y="2781300"/>
            <a:ext cx="311150" cy="2735263"/>
          </a:xfrm>
          <a:prstGeom prst="leftBrace">
            <a:avLst>
              <a:gd name="adj1" fmla="val 73134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AutoShape 8"/>
          <p:cNvSpPr/>
          <p:nvPr/>
        </p:nvSpPr>
        <p:spPr>
          <a:xfrm>
            <a:off x="4932363" y="3213100"/>
            <a:ext cx="215900" cy="1800225"/>
          </a:xfrm>
          <a:prstGeom prst="leftBrace">
            <a:avLst>
              <a:gd name="adj1" fmla="val 69369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20"/>
          <p:cNvSpPr txBox="1"/>
          <p:nvPr/>
        </p:nvSpPr>
        <p:spPr>
          <a:xfrm>
            <a:off x="504825" y="322263"/>
            <a:ext cx="4572000" cy="9525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分布式数据库设计与数据分片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1" name="Text Box 23"/>
          <p:cNvSpPr txBox="1"/>
          <p:nvPr/>
        </p:nvSpPr>
        <p:spPr>
          <a:xfrm>
            <a:off x="144463" y="3783013"/>
            <a:ext cx="1331912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DDBS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</a:t>
            </a:r>
          </a:p>
        </p:txBody>
      </p:sp>
      <p:sp>
        <p:nvSpPr>
          <p:cNvPr id="19462" name="Text Box 24"/>
          <p:cNvSpPr txBox="1"/>
          <p:nvPr/>
        </p:nvSpPr>
        <p:spPr>
          <a:xfrm>
            <a:off x="1835150" y="2708275"/>
            <a:ext cx="151288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</a:t>
            </a:r>
          </a:p>
        </p:txBody>
      </p:sp>
      <p:sp>
        <p:nvSpPr>
          <p:cNvPr id="19463" name="Text Box 25"/>
          <p:cNvSpPr txBox="1"/>
          <p:nvPr/>
        </p:nvSpPr>
        <p:spPr>
          <a:xfrm>
            <a:off x="1908175" y="5300663"/>
            <a:ext cx="151288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应用设计</a:t>
            </a:r>
          </a:p>
        </p:txBody>
      </p:sp>
      <p:sp>
        <p:nvSpPr>
          <p:cNvPr id="19464" name="Text Box 26"/>
          <p:cNvSpPr txBox="1"/>
          <p:nvPr/>
        </p:nvSpPr>
        <p:spPr>
          <a:xfrm>
            <a:off x="3276600" y="1557338"/>
            <a:ext cx="295116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全局模式设计</a:t>
            </a:r>
          </a:p>
        </p:txBody>
      </p:sp>
      <p:sp>
        <p:nvSpPr>
          <p:cNvPr id="19465" name="Text Box 27"/>
          <p:cNvSpPr txBox="1"/>
          <p:nvPr/>
        </p:nvSpPr>
        <p:spPr>
          <a:xfrm>
            <a:off x="3276600" y="2276475"/>
            <a:ext cx="20875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局部数据库设计</a:t>
            </a:r>
          </a:p>
        </p:txBody>
      </p:sp>
      <p:sp>
        <p:nvSpPr>
          <p:cNvPr id="19466" name="Text Box 28"/>
          <p:cNvSpPr txBox="1"/>
          <p:nvPr/>
        </p:nvSpPr>
        <p:spPr>
          <a:xfrm>
            <a:off x="3276600" y="3860800"/>
            <a:ext cx="21590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相关应用需求</a:t>
            </a:r>
          </a:p>
        </p:txBody>
      </p:sp>
      <p:sp>
        <p:nvSpPr>
          <p:cNvPr id="19467" name="Text Box 29"/>
          <p:cNvSpPr txBox="1"/>
          <p:nvPr/>
        </p:nvSpPr>
        <p:spPr>
          <a:xfrm>
            <a:off x="5292725" y="2997200"/>
            <a:ext cx="23034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各个应用的原发站点</a:t>
            </a:r>
          </a:p>
        </p:txBody>
      </p:sp>
      <p:sp>
        <p:nvSpPr>
          <p:cNvPr id="19468" name="Text Box 30"/>
          <p:cNvSpPr txBox="1"/>
          <p:nvPr/>
        </p:nvSpPr>
        <p:spPr>
          <a:xfrm>
            <a:off x="5292725" y="3933825"/>
            <a:ext cx="385127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各个应用在每个站点的激活频率</a:t>
            </a:r>
          </a:p>
        </p:txBody>
      </p:sp>
      <p:sp>
        <p:nvSpPr>
          <p:cNvPr id="19469" name="Text Box 31"/>
          <p:cNvSpPr txBox="1"/>
          <p:nvPr/>
        </p:nvSpPr>
        <p:spPr>
          <a:xfrm>
            <a:off x="5292725" y="4797425"/>
            <a:ext cx="3455988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各个应用对要求访问数据对象的访问次数、类型和统计分布</a:t>
            </a:r>
          </a:p>
        </p:txBody>
      </p:sp>
      <p:sp>
        <p:nvSpPr>
          <p:cNvPr id="19470" name="AutoShape 32"/>
          <p:cNvSpPr/>
          <p:nvPr/>
        </p:nvSpPr>
        <p:spPr>
          <a:xfrm>
            <a:off x="5076825" y="1557338"/>
            <a:ext cx="142875" cy="1079500"/>
          </a:xfrm>
          <a:prstGeom prst="rightBrace">
            <a:avLst>
              <a:gd name="adj1" fmla="val 62858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1" name="Text Box 33"/>
          <p:cNvSpPr txBox="1"/>
          <p:nvPr/>
        </p:nvSpPr>
        <p:spPr>
          <a:xfrm>
            <a:off x="5364163" y="1909763"/>
            <a:ext cx="2303462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分片和分布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539750" y="5373688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rgbClr val="FF9900"/>
                </a:solidFill>
              </a:rPr>
              <a:t>混合分段</a:t>
            </a:r>
          </a:p>
        </p:txBody>
      </p:sp>
      <p:sp>
        <p:nvSpPr>
          <p:cNvPr id="57346" name="Text Box 3"/>
          <p:cNvSpPr txBox="1"/>
          <p:nvPr/>
        </p:nvSpPr>
        <p:spPr>
          <a:xfrm>
            <a:off x="3665538" y="1966913"/>
            <a:ext cx="4206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7347" name="Line 4"/>
          <p:cNvSpPr/>
          <p:nvPr/>
        </p:nvSpPr>
        <p:spPr>
          <a:xfrm flipH="1">
            <a:off x="2743200" y="2439988"/>
            <a:ext cx="1146175" cy="652462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48" name="Line 5"/>
          <p:cNvSpPr/>
          <p:nvPr/>
        </p:nvSpPr>
        <p:spPr>
          <a:xfrm>
            <a:off x="3895725" y="2435225"/>
            <a:ext cx="1146175" cy="652463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49" name="Text Box 6"/>
          <p:cNvSpPr txBox="1"/>
          <p:nvPr/>
        </p:nvSpPr>
        <p:spPr>
          <a:xfrm>
            <a:off x="2401888" y="3084513"/>
            <a:ext cx="5984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</a:p>
        </p:txBody>
      </p:sp>
      <p:sp>
        <p:nvSpPr>
          <p:cNvPr id="57350" name="Text Box 7"/>
          <p:cNvSpPr txBox="1"/>
          <p:nvPr/>
        </p:nvSpPr>
        <p:spPr>
          <a:xfrm>
            <a:off x="4767263" y="3070225"/>
            <a:ext cx="5984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</a:p>
        </p:txBody>
      </p:sp>
      <p:sp>
        <p:nvSpPr>
          <p:cNvPr id="57351" name="Line 8"/>
          <p:cNvSpPr/>
          <p:nvPr/>
        </p:nvSpPr>
        <p:spPr>
          <a:xfrm flipH="1">
            <a:off x="1771650" y="3557588"/>
            <a:ext cx="841375" cy="941387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52" name="Line 9"/>
          <p:cNvSpPr/>
          <p:nvPr/>
        </p:nvSpPr>
        <p:spPr>
          <a:xfrm>
            <a:off x="2620963" y="3565525"/>
            <a:ext cx="855662" cy="912813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53" name="Line 10"/>
          <p:cNvSpPr/>
          <p:nvPr/>
        </p:nvSpPr>
        <p:spPr>
          <a:xfrm flipH="1">
            <a:off x="4246563" y="3563938"/>
            <a:ext cx="841375" cy="941387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54" name="Line 11"/>
          <p:cNvSpPr/>
          <p:nvPr/>
        </p:nvSpPr>
        <p:spPr>
          <a:xfrm>
            <a:off x="5095875" y="3571875"/>
            <a:ext cx="855663" cy="912813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55" name="Text Box 12"/>
          <p:cNvSpPr txBox="1"/>
          <p:nvPr/>
        </p:nvSpPr>
        <p:spPr>
          <a:xfrm>
            <a:off x="1354138" y="4464050"/>
            <a:ext cx="7762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R11</a:t>
            </a:r>
          </a:p>
        </p:txBody>
      </p:sp>
      <p:sp>
        <p:nvSpPr>
          <p:cNvPr id="57356" name="Text Box 13"/>
          <p:cNvSpPr txBox="1"/>
          <p:nvPr/>
        </p:nvSpPr>
        <p:spPr>
          <a:xfrm>
            <a:off x="3095625" y="4433888"/>
            <a:ext cx="7762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R12</a:t>
            </a:r>
          </a:p>
        </p:txBody>
      </p:sp>
      <p:sp>
        <p:nvSpPr>
          <p:cNvPr id="57357" name="Text Box 14"/>
          <p:cNvSpPr txBox="1"/>
          <p:nvPr/>
        </p:nvSpPr>
        <p:spPr>
          <a:xfrm>
            <a:off x="3924300" y="4433888"/>
            <a:ext cx="7762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R21</a:t>
            </a:r>
          </a:p>
        </p:txBody>
      </p:sp>
      <p:sp>
        <p:nvSpPr>
          <p:cNvPr id="57358" name="Text Box 15"/>
          <p:cNvSpPr txBox="1"/>
          <p:nvPr/>
        </p:nvSpPr>
        <p:spPr>
          <a:xfrm>
            <a:off x="5548313" y="4405313"/>
            <a:ext cx="7762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R22</a:t>
            </a:r>
          </a:p>
        </p:txBody>
      </p:sp>
      <p:sp>
        <p:nvSpPr>
          <p:cNvPr id="57359" name="Text Box 16"/>
          <p:cNvSpPr txBox="1"/>
          <p:nvPr/>
        </p:nvSpPr>
        <p:spPr>
          <a:xfrm>
            <a:off x="6705600" y="210820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水平</a:t>
            </a:r>
          </a:p>
        </p:txBody>
      </p:sp>
      <p:sp>
        <p:nvSpPr>
          <p:cNvPr id="57360" name="Text Box 17"/>
          <p:cNvSpPr txBox="1"/>
          <p:nvPr/>
        </p:nvSpPr>
        <p:spPr>
          <a:xfrm>
            <a:off x="6781800" y="350520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垂直</a:t>
            </a:r>
          </a:p>
        </p:txBody>
      </p:sp>
      <p:grpSp>
        <p:nvGrpSpPr>
          <p:cNvPr id="57361" name="Group 18"/>
          <p:cNvGrpSpPr/>
          <p:nvPr/>
        </p:nvGrpSpPr>
        <p:grpSpPr>
          <a:xfrm>
            <a:off x="-93662" y="44450"/>
            <a:ext cx="4700587" cy="936625"/>
            <a:chOff x="32" y="119"/>
            <a:chExt cx="2961" cy="590"/>
          </a:xfrm>
        </p:grpSpPr>
        <p:grpSp>
          <p:nvGrpSpPr>
            <p:cNvPr id="57362" name="Group 19"/>
            <p:cNvGrpSpPr/>
            <p:nvPr/>
          </p:nvGrpSpPr>
          <p:grpSpPr>
            <a:xfrm>
              <a:off x="32" y="420"/>
              <a:ext cx="2880" cy="289"/>
              <a:chOff x="32" y="420"/>
              <a:chExt cx="2880" cy="289"/>
            </a:xfrm>
          </p:grpSpPr>
          <p:sp>
            <p:nvSpPr>
              <p:cNvPr id="57363" name="Text Box 20"/>
              <p:cNvSpPr txBox="1"/>
              <p:nvPr/>
            </p:nvSpPr>
            <p:spPr>
              <a:xfrm>
                <a:off x="32" y="420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数据的混合分片</a:t>
                </a:r>
              </a:p>
            </p:txBody>
          </p:sp>
          <p:sp>
            <p:nvSpPr>
              <p:cNvPr id="57364" name="Line 21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7365" name="Group 22"/>
            <p:cNvGrpSpPr/>
            <p:nvPr/>
          </p:nvGrpSpPr>
          <p:grpSpPr>
            <a:xfrm>
              <a:off x="113" y="119"/>
              <a:ext cx="2880" cy="289"/>
              <a:chOff x="113" y="119"/>
              <a:chExt cx="2880" cy="289"/>
            </a:xfrm>
          </p:grpSpPr>
          <p:sp>
            <p:nvSpPr>
              <p:cNvPr id="57366" name="Text Box 23"/>
              <p:cNvSpPr txBox="1"/>
              <p:nvPr/>
            </p:nvSpPr>
            <p:spPr>
              <a:xfrm>
                <a:off x="113" y="119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67" name="Line 24"/>
              <p:cNvSpPr/>
              <p:nvPr/>
            </p:nvSpPr>
            <p:spPr>
              <a:xfrm>
                <a:off x="158" y="391"/>
                <a:ext cx="2132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/>
          </p:cNvSpPr>
          <p:nvPr>
            <p:ph idx="1"/>
          </p:nvPr>
        </p:nvSpPr>
        <p:spPr>
          <a:xfrm>
            <a:off x="642938" y="1690688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在满足用户需求的前提下</a:t>
            </a:r>
            <a:r>
              <a:rPr lang="en-US" altLang="zh-CN"/>
              <a:t>, </a:t>
            </a:r>
            <a:r>
              <a:rPr lang="zh-CN" altLang="en-US" dirty="0"/>
              <a:t>把设计好的数据片段分配到相应的站点上存储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例子</a:t>
            </a:r>
            <a:r>
              <a:rPr lang="en-US" altLang="zh-CN"/>
              <a:t>:      E(#,NM,LOC,SAL)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endParaRPr lang="en-US" altLang="zh-CN"/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/>
              <a:t>	 R</a:t>
            </a:r>
            <a:r>
              <a:rPr lang="en-US" altLang="zh-CN" sz="2000"/>
              <a:t>1</a:t>
            </a:r>
            <a:r>
              <a:rPr lang="en-US" altLang="zh-CN"/>
              <a:t> = </a:t>
            </a:r>
            <a:r>
              <a:rPr lang="en-US" altLang="zh-CN" sz="4800">
                <a:sym typeface="Symbol" panose="05050102010706020507" pitchFamily="18" charset="2"/>
              </a:rPr>
              <a:t></a:t>
            </a:r>
            <a:r>
              <a:rPr lang="en-US" altLang="zh-CN" sz="2000">
                <a:sym typeface="Symbol" panose="05050102010706020507" pitchFamily="18" charset="2"/>
              </a:rPr>
              <a:t>loc=Sa </a:t>
            </a:r>
            <a:r>
              <a:rPr lang="en-US" altLang="zh-CN">
                <a:sym typeface="Symbol" panose="05050102010706020507" pitchFamily="18" charset="2"/>
              </a:rPr>
              <a:t>E ;    R</a:t>
            </a:r>
            <a:r>
              <a:rPr lang="en-US" altLang="zh-CN" sz="2000"/>
              <a:t>2</a:t>
            </a:r>
            <a:r>
              <a:rPr lang="en-US" altLang="zh-CN"/>
              <a:t> = </a:t>
            </a:r>
            <a:r>
              <a:rPr lang="en-US" altLang="zh-CN" sz="4800">
                <a:sym typeface="Symbol" panose="05050102010706020507" pitchFamily="18" charset="2"/>
              </a:rPr>
              <a:t></a:t>
            </a:r>
            <a:r>
              <a:rPr lang="en-US" altLang="zh-CN" sz="2000">
                <a:sym typeface="Symbol" panose="05050102010706020507" pitchFamily="18" charset="2"/>
              </a:rPr>
              <a:t>loc=</a:t>
            </a:r>
            <a:r>
              <a:rPr lang="en-US" altLang="zh-CN" sz="2000" err="1">
                <a:sym typeface="Symbol" panose="05050102010706020507" pitchFamily="18" charset="2"/>
              </a:rPr>
              <a:t>Sb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E</a:t>
            </a:r>
            <a:r>
              <a:rPr lang="en-US" altLang="zh-CN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/>
              <a:t>	</a:t>
            </a:r>
            <a:r>
              <a:rPr lang="en-US" altLang="zh-CN" err="1"/>
              <a:t>Qa</a:t>
            </a:r>
            <a:r>
              <a:rPr lang="en-US" altLang="zh-CN"/>
              <a:t>: select … where loc=Sa...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/>
              <a:t>	</a:t>
            </a:r>
            <a:r>
              <a:rPr lang="en-US" altLang="zh-CN" err="1"/>
              <a:t>Qb</a:t>
            </a:r>
            <a:r>
              <a:rPr lang="en-US" altLang="zh-CN"/>
              <a:t>: select … where loc=</a:t>
            </a:r>
            <a:r>
              <a:rPr lang="en-US" altLang="zh-CN" err="1"/>
              <a:t>Sb</a:t>
            </a:r>
            <a:r>
              <a:rPr lang="en-US" altLang="zh-CN"/>
              <a:t>…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/>
          </a:p>
          <a:p>
            <a:pPr eaLnBrk="1" hangingPunct="1">
              <a:lnSpc>
                <a:spcPct val="80000"/>
              </a:lnSpc>
              <a:buNone/>
            </a:pPr>
            <a:endParaRPr lang="en-US" altLang="zh-CN"/>
          </a:p>
          <a:p>
            <a:pPr eaLnBrk="1" hangingPunct="1">
              <a:lnSpc>
                <a:spcPct val="80000"/>
              </a:lnSpc>
              <a:buNone/>
            </a:pPr>
            <a:endParaRPr lang="en-US" altLang="zh-CN"/>
          </a:p>
        </p:txBody>
      </p:sp>
      <p:sp>
        <p:nvSpPr>
          <p:cNvPr id="58370" name="Rectangle 4"/>
          <p:cNvSpPr/>
          <p:nvPr/>
        </p:nvSpPr>
        <p:spPr>
          <a:xfrm>
            <a:off x="795338" y="6000750"/>
            <a:ext cx="1371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Site a</a:t>
            </a:r>
          </a:p>
        </p:txBody>
      </p:sp>
      <p:sp>
        <p:nvSpPr>
          <p:cNvPr id="58371" name="Rectangle 5"/>
          <p:cNvSpPr/>
          <p:nvPr/>
        </p:nvSpPr>
        <p:spPr>
          <a:xfrm>
            <a:off x="5595938" y="5924550"/>
            <a:ext cx="1371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Site b</a:t>
            </a:r>
          </a:p>
        </p:txBody>
      </p:sp>
      <p:sp>
        <p:nvSpPr>
          <p:cNvPr id="58372" name="Oval 6"/>
          <p:cNvSpPr/>
          <p:nvPr/>
        </p:nvSpPr>
        <p:spPr>
          <a:xfrm>
            <a:off x="2700338" y="4705350"/>
            <a:ext cx="2667000" cy="129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,R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</a:t>
            </a:r>
          </a:p>
          <a:p>
            <a:pPr algn="ctr" eaLnBrk="0" hangingPunct="0"/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放在哪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58373" name="Line 7"/>
          <p:cNvSpPr/>
          <p:nvPr/>
        </p:nvSpPr>
        <p:spPr>
          <a:xfrm flipH="1">
            <a:off x="2090738" y="5467350"/>
            <a:ext cx="609600" cy="30480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4" name="Line 8"/>
          <p:cNvSpPr/>
          <p:nvPr/>
        </p:nvSpPr>
        <p:spPr>
          <a:xfrm>
            <a:off x="5367338" y="5467350"/>
            <a:ext cx="838200" cy="30480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5" name="Line 9"/>
          <p:cNvSpPr/>
          <p:nvPr/>
        </p:nvSpPr>
        <p:spPr>
          <a:xfrm>
            <a:off x="3995738" y="6000750"/>
            <a:ext cx="0" cy="45720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6" name="Text Box 10"/>
          <p:cNvSpPr txBox="1"/>
          <p:nvPr/>
        </p:nvSpPr>
        <p:spPr>
          <a:xfrm>
            <a:off x="3543300" y="6305550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grpSp>
        <p:nvGrpSpPr>
          <p:cNvPr id="58377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58378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9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/>
          </p:cNvSpPr>
          <p:nvPr>
            <p:ph idx="1"/>
          </p:nvPr>
        </p:nvSpPr>
        <p:spPr>
          <a:xfrm>
            <a:off x="539750" y="1749425"/>
            <a:ext cx="7772400" cy="5108575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5000"/>
              </a:lnSpc>
            </a:pPr>
            <a:r>
              <a:rPr lang="zh-CN" altLang="en-US" sz="2800" dirty="0"/>
              <a:t>什么是段的最好配置</a:t>
            </a:r>
            <a:r>
              <a:rPr lang="en-US" altLang="zh-CN" sz="2800"/>
              <a:t>/</a:t>
            </a:r>
            <a:r>
              <a:rPr lang="zh-CN" altLang="en-US" sz="2800" dirty="0"/>
              <a:t>什么是最好的冗余副本数</a:t>
            </a:r>
            <a:r>
              <a:rPr lang="en-US" altLang="zh-CN" sz="2800"/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dirty="0"/>
              <a:t>极小化查询响应时间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dirty="0"/>
              <a:t>极大化吞吐量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dirty="0"/>
              <a:t>极小化 “代价”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/>
              <a:t>...</a:t>
            </a:r>
          </a:p>
          <a:p>
            <a:pPr eaLnBrk="1" hangingPunct="1">
              <a:lnSpc>
                <a:spcPct val="85000"/>
              </a:lnSpc>
            </a:pPr>
            <a:r>
              <a:rPr lang="zh-CN" altLang="en-US" sz="2800" dirty="0"/>
              <a:t>约束</a:t>
            </a:r>
            <a:r>
              <a:rPr lang="en-US" altLang="zh-CN" sz="2800"/>
              <a:t>?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dirty="0"/>
              <a:t>有效的存储空间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dirty="0"/>
              <a:t>有效的带宽</a:t>
            </a:r>
            <a:r>
              <a:rPr lang="en-US" altLang="zh-CN"/>
              <a:t>, </a:t>
            </a:r>
            <a:r>
              <a:rPr lang="zh-CN" altLang="en-US" dirty="0"/>
              <a:t>站点处理能力</a:t>
            </a:r>
            <a:r>
              <a:rPr lang="en-US" altLang="zh-CN"/>
              <a:t>,…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dirty="0"/>
              <a:t>保持 </a:t>
            </a:r>
            <a:r>
              <a:rPr lang="en-US" altLang="zh-CN"/>
              <a:t>90% </a:t>
            </a:r>
            <a:r>
              <a:rPr lang="zh-CN" altLang="en-US" dirty="0"/>
              <a:t>的响应时间低于 </a:t>
            </a:r>
            <a:r>
              <a:rPr lang="en-US" altLang="zh-CN"/>
              <a:t>X</a:t>
            </a:r>
            <a:r>
              <a:rPr lang="zh-CN" altLang="en-US" dirty="0"/>
              <a:t>（如</a:t>
            </a:r>
            <a:r>
              <a:rPr lang="en-US" altLang="zh-CN"/>
              <a:t>0.5</a:t>
            </a:r>
            <a:r>
              <a:rPr lang="zh-CN" altLang="en-US" dirty="0"/>
              <a:t>秒）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/>
              <a:t>...</a:t>
            </a:r>
          </a:p>
        </p:txBody>
      </p:sp>
      <p:grpSp>
        <p:nvGrpSpPr>
          <p:cNvPr id="59394" name="Group 5"/>
          <p:cNvGrpSpPr/>
          <p:nvPr/>
        </p:nvGrpSpPr>
        <p:grpSpPr>
          <a:xfrm>
            <a:off x="34925" y="-26987"/>
            <a:ext cx="4572000" cy="1592262"/>
            <a:chOff x="68" y="28"/>
            <a:chExt cx="2880" cy="1003"/>
          </a:xfrm>
        </p:grpSpPr>
        <p:sp>
          <p:nvSpPr>
            <p:cNvPr id="59395" name="Text Box 11"/>
            <p:cNvSpPr txBox="1"/>
            <p:nvPr/>
          </p:nvSpPr>
          <p:spPr>
            <a:xfrm>
              <a:off x="68" y="28"/>
              <a:ext cx="2880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6" name="AutoShape 13"/>
            <p:cNvSpPr/>
            <p:nvPr/>
          </p:nvSpPr>
          <p:spPr>
            <a:xfrm>
              <a:off x="158" y="754"/>
              <a:ext cx="1316" cy="2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27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优化问题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59397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59398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9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/>
          </p:cNvSpPr>
          <p:nvPr>
            <p:ph idx="1"/>
          </p:nvPr>
        </p:nvSpPr>
        <p:spPr>
          <a:xfrm>
            <a:off x="611188" y="1844675"/>
            <a:ext cx="7867650" cy="4340225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/>
              <a:t>   </a:t>
            </a:r>
            <a:r>
              <a:rPr lang="zh-CN" altLang="en-US" sz="2800" dirty="0"/>
              <a:t>单个片段 </a:t>
            </a:r>
            <a:r>
              <a:rPr lang="en-US" altLang="zh-CN" sz="2800"/>
              <a:t>F         </a:t>
            </a:r>
            <a:r>
              <a:rPr lang="zh-CN" altLang="en-US" sz="2800" dirty="0"/>
              <a:t>站点 </a:t>
            </a:r>
            <a:r>
              <a:rPr lang="en-US" altLang="zh-CN" sz="2800"/>
              <a:t>S</a:t>
            </a:r>
            <a:r>
              <a:rPr lang="en-US" altLang="zh-CN" sz="2800" baseline="-25000"/>
              <a:t>1</a:t>
            </a:r>
            <a:r>
              <a:rPr lang="en-US" altLang="zh-CN" sz="2800"/>
              <a:t>, … </a:t>
            </a:r>
            <a:r>
              <a:rPr lang="en-US" altLang="zh-CN" sz="2800" err="1"/>
              <a:t>S</a:t>
            </a:r>
            <a:r>
              <a:rPr lang="en-US" altLang="zh-CN" sz="2800" baseline="-25000" err="1"/>
              <a:t>m</a:t>
            </a:r>
            <a:endParaRPr lang="en-US" altLang="zh-CN" sz="2800" baseline="-2500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/>
              <a:t>   </a:t>
            </a:r>
            <a:r>
              <a:rPr lang="zh-CN" altLang="en-US" sz="2800" dirty="0"/>
              <a:t>变量     </a:t>
            </a:r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…, </a:t>
            </a:r>
            <a:r>
              <a:rPr lang="en-US" altLang="zh-CN" sz="2800" err="1"/>
              <a:t>X</a:t>
            </a:r>
            <a:r>
              <a:rPr lang="en-US" altLang="zh-CN" sz="2800" baseline="-25000" err="1"/>
              <a:t>m</a:t>
            </a:r>
            <a:endParaRPr lang="en-US" altLang="zh-CN" sz="2800" baseline="-2500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          0    </a:t>
            </a:r>
            <a:r>
              <a:rPr lang="zh-CN" altLang="en-US" sz="2800" dirty="0">
                <a:sym typeface="Symbol" panose="05050102010706020507" pitchFamily="18" charset="2"/>
              </a:rPr>
              <a:t>如果 </a:t>
            </a:r>
            <a:r>
              <a:rPr lang="en-US" altLang="zh-CN" sz="2800">
                <a:sym typeface="Symbol" panose="05050102010706020507" pitchFamily="18" charset="2"/>
              </a:rPr>
              <a:t>F </a:t>
            </a:r>
            <a:r>
              <a:rPr lang="zh-CN" altLang="en-US" sz="2800" dirty="0">
                <a:sym typeface="Symbol" panose="05050102010706020507" pitchFamily="18" charset="2"/>
              </a:rPr>
              <a:t>不在 </a:t>
            </a:r>
            <a:r>
              <a:rPr lang="en-US" altLang="zh-CN" sz="2800" err="1">
                <a:sym typeface="Symbol" panose="05050102010706020507" pitchFamily="18" charset="2"/>
              </a:rPr>
              <a:t>S</a:t>
            </a:r>
            <a:r>
              <a:rPr lang="en-US" altLang="zh-CN" sz="2000" err="1"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sym typeface="Symbol" panose="05050102010706020507" pitchFamily="18" charset="2"/>
              </a:rPr>
              <a:t>上存储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	              </a:t>
            </a:r>
            <a:r>
              <a:rPr lang="en-US" altLang="zh-CN" sz="2800">
                <a:sym typeface="Symbol" panose="05050102010706020507" pitchFamily="18" charset="2"/>
              </a:rPr>
              <a:t>1    </a:t>
            </a:r>
            <a:r>
              <a:rPr lang="zh-CN" altLang="en-US" sz="2800" dirty="0">
                <a:sym typeface="Symbol" panose="05050102010706020507" pitchFamily="18" charset="2"/>
              </a:rPr>
              <a:t>如果 </a:t>
            </a:r>
            <a:r>
              <a:rPr lang="en-US" altLang="zh-CN" sz="2800">
                <a:sym typeface="Symbol" panose="05050102010706020507" pitchFamily="18" charset="2"/>
              </a:rPr>
              <a:t>F </a:t>
            </a:r>
            <a:r>
              <a:rPr lang="zh-CN" altLang="en-US" sz="2800" dirty="0">
                <a:sym typeface="Symbol" panose="05050102010706020507" pitchFamily="18" charset="2"/>
              </a:rPr>
              <a:t>在 </a:t>
            </a:r>
            <a:r>
              <a:rPr lang="en-US" altLang="zh-CN" sz="2800" err="1">
                <a:sym typeface="Symbol" panose="05050102010706020507" pitchFamily="18" charset="2"/>
              </a:rPr>
              <a:t>S</a:t>
            </a:r>
            <a:r>
              <a:rPr lang="en-US" altLang="zh-CN" sz="2000" err="1"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sym typeface="Symbol" panose="05050102010706020507" pitchFamily="18" charset="2"/>
              </a:rPr>
              <a:t>上存储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aseline="-25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 </a:t>
            </a:r>
            <a:r>
              <a:rPr lang="en-US" altLang="zh-CN" sz="2800"/>
              <a:t>Total cost = Read Cost + Write Cost +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/>
              <a:t>			         Storage Cost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/>
              <a:t>   </a:t>
            </a:r>
            <a:r>
              <a:rPr lang="zh-CN" altLang="en-US" sz="2800" dirty="0"/>
              <a:t>确定 </a:t>
            </a:r>
            <a:r>
              <a:rPr lang="en-US" altLang="zh-CN" sz="2800" err="1"/>
              <a:t>Xj</a:t>
            </a:r>
            <a:r>
              <a:rPr lang="en-US" altLang="zh-CN" sz="2800"/>
              <a:t> </a:t>
            </a:r>
            <a:r>
              <a:rPr lang="zh-CN" altLang="en-US" sz="2800" dirty="0"/>
              <a:t>的值</a:t>
            </a:r>
            <a:r>
              <a:rPr lang="en-US" altLang="zh-CN" sz="2800"/>
              <a:t>, 1 </a:t>
            </a:r>
            <a:r>
              <a:rPr lang="en-US" altLang="zh-CN" sz="2800">
                <a:sym typeface="Symbol" panose="05050102010706020507" pitchFamily="18" charset="2"/>
              </a:rPr>
              <a:t> j   m, </a:t>
            </a:r>
            <a:r>
              <a:rPr lang="zh-CN" altLang="en-US" sz="2800" dirty="0">
                <a:sym typeface="Symbol" panose="05050102010706020507" pitchFamily="18" charset="2"/>
              </a:rPr>
              <a:t>使总代价极小</a:t>
            </a:r>
          </a:p>
        </p:txBody>
      </p:sp>
      <p:sp>
        <p:nvSpPr>
          <p:cNvPr id="60418" name="AutoShape 4"/>
          <p:cNvSpPr/>
          <p:nvPr/>
        </p:nvSpPr>
        <p:spPr>
          <a:xfrm>
            <a:off x="1908175" y="2819400"/>
            <a:ext cx="169863" cy="825500"/>
          </a:xfrm>
          <a:prstGeom prst="leftBrace">
            <a:avLst>
              <a:gd name="adj1" fmla="val 40430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419" name="Group 7"/>
          <p:cNvGrpSpPr/>
          <p:nvPr/>
        </p:nvGrpSpPr>
        <p:grpSpPr>
          <a:xfrm>
            <a:off x="34925" y="-26987"/>
            <a:ext cx="4572000" cy="1587500"/>
            <a:chOff x="68" y="28"/>
            <a:chExt cx="2880" cy="1005"/>
          </a:xfrm>
        </p:grpSpPr>
        <p:sp>
          <p:nvSpPr>
            <p:cNvPr id="60420" name="Text Box 13"/>
            <p:cNvSpPr txBox="1"/>
            <p:nvPr/>
          </p:nvSpPr>
          <p:spPr>
            <a:xfrm>
              <a:off x="68" y="28"/>
              <a:ext cx="288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421" name="AutoShape 15"/>
            <p:cNvSpPr/>
            <p:nvPr/>
          </p:nvSpPr>
          <p:spPr>
            <a:xfrm>
              <a:off x="158" y="754"/>
              <a:ext cx="1316" cy="27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27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分配的简化模型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60422" name="Text Box 5"/>
          <p:cNvSpPr txBox="1"/>
          <p:nvPr/>
        </p:nvSpPr>
        <p:spPr>
          <a:xfrm>
            <a:off x="1143000" y="298132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Xj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</a:t>
            </a:r>
            <a:endParaRPr lang="en-US" altLang="zh-CN" sz="16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60423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60424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425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0" y="1989138"/>
            <a:ext cx="1908175" cy="787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rgbClr val="FF3300"/>
                </a:solidFill>
              </a:rPr>
              <a:t>读代价</a:t>
            </a:r>
            <a:endParaRPr lang="zh-CN" altLang="en-US" sz="3600" u="sng" dirty="0">
              <a:solidFill>
                <a:srgbClr val="FF3300"/>
              </a:solidFill>
            </a:endParaRP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2043113" y="4222750"/>
            <a:ext cx="6057900" cy="2301875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/>
              <a:t> </a:t>
            </a:r>
            <a:r>
              <a:rPr lang="en-US" altLang="zh-CN" sz="2400"/>
              <a:t> Read cost = </a:t>
            </a:r>
            <a:r>
              <a:rPr lang="en-US" altLang="zh-CN" sz="2400">
                <a:sym typeface="Symbol" panose="05050102010706020507" pitchFamily="18" charset="2"/>
              </a:rPr>
              <a:t> [</a:t>
            </a:r>
            <a:r>
              <a:rPr lang="en-US" altLang="zh-CN" sz="2400" err="1">
                <a:sym typeface="Symbol" panose="05050102010706020507" pitchFamily="18" charset="2"/>
              </a:rPr>
              <a:t>ti</a:t>
            </a:r>
            <a:r>
              <a:rPr lang="en-US" altLang="zh-CN" sz="2400">
                <a:sym typeface="Symbol" panose="05050102010706020507" pitchFamily="18" charset="2"/>
              </a:rPr>
              <a:t>  MIN </a:t>
            </a:r>
            <a:r>
              <a:rPr lang="en-US" altLang="zh-CN" sz="2400" err="1">
                <a:sym typeface="Symbol" panose="05050102010706020507" pitchFamily="18" charset="2"/>
              </a:rPr>
              <a:t>Cij</a:t>
            </a:r>
            <a:r>
              <a:rPr lang="en-US" altLang="zh-CN" sz="2400">
                <a:sym typeface="Symbol" panose="05050102010706020507" pitchFamily="18" charset="2"/>
              </a:rPr>
              <a:t>]</a:t>
            </a:r>
          </a:p>
          <a:p>
            <a:pPr eaLnBrk="1" hangingPunct="1">
              <a:buNone/>
            </a:pP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>
                <a:sym typeface="Symbol" panose="05050102010706020507" pitchFamily="18" charset="2"/>
              </a:rPr>
              <a:t>    i:	</a:t>
            </a:r>
            <a:r>
              <a:rPr lang="zh-CN" altLang="en-US" sz="2400" dirty="0">
                <a:sym typeface="Symbol" panose="05050102010706020507" pitchFamily="18" charset="2"/>
              </a:rPr>
              <a:t>读申请源站点</a:t>
            </a:r>
          </a:p>
          <a:p>
            <a:pPr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</a:t>
            </a:r>
            <a:r>
              <a:rPr lang="en-US" altLang="zh-CN" sz="2400" err="1">
                <a:sym typeface="Symbol" panose="05050102010706020507" pitchFamily="18" charset="2"/>
              </a:rPr>
              <a:t>ti</a:t>
            </a:r>
            <a:r>
              <a:rPr lang="en-US" altLang="zh-CN" sz="2400">
                <a:sym typeface="Symbol" panose="05050102010706020507" pitchFamily="18" charset="2"/>
              </a:rPr>
              <a:t>:	 </a:t>
            </a:r>
            <a:r>
              <a:rPr lang="zh-CN" altLang="en-US" sz="2400" dirty="0">
                <a:sym typeface="Symbol" panose="05050102010706020507" pitchFamily="18" charset="2"/>
              </a:rPr>
              <a:t>站点</a:t>
            </a:r>
            <a:r>
              <a:rPr lang="en-US" altLang="zh-CN" sz="2400" err="1">
                <a:sym typeface="Symbol" panose="05050102010706020507" pitchFamily="18" charset="2"/>
              </a:rPr>
              <a:t>Si</a:t>
            </a:r>
            <a:r>
              <a:rPr lang="zh-CN" altLang="en-US" sz="2400" dirty="0">
                <a:sym typeface="Symbol" panose="05050102010706020507" pitchFamily="18" charset="2"/>
              </a:rPr>
              <a:t>上的读申请激活次数</a:t>
            </a:r>
          </a:p>
          <a:p>
            <a:pPr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</a:t>
            </a:r>
            <a:r>
              <a:rPr lang="en-US" altLang="zh-CN" sz="2400" err="1">
                <a:sym typeface="Symbol" panose="05050102010706020507" pitchFamily="18" charset="2"/>
              </a:rPr>
              <a:t>Cij</a:t>
            </a:r>
            <a:r>
              <a:rPr lang="en-US" altLang="zh-CN" sz="2400">
                <a:sym typeface="Symbol" panose="05050102010706020507" pitchFamily="18" charset="2"/>
              </a:rPr>
              <a:t>:   </a:t>
            </a:r>
            <a:r>
              <a:rPr lang="zh-CN" altLang="en-US" sz="2400" dirty="0">
                <a:sym typeface="Symbol" panose="05050102010706020507" pitchFamily="18" charset="2"/>
              </a:rPr>
              <a:t>从 </a:t>
            </a:r>
            <a:r>
              <a:rPr lang="en-US" altLang="zh-CN" sz="2400" err="1">
                <a:sym typeface="Symbol" panose="05050102010706020507" pitchFamily="18" charset="2"/>
              </a:rPr>
              <a:t>Si</a:t>
            </a:r>
            <a:r>
              <a:rPr lang="zh-CN" altLang="en-US" sz="2400" dirty="0">
                <a:sym typeface="Symbol" panose="05050102010706020507" pitchFamily="18" charset="2"/>
              </a:rPr>
              <a:t>读</a:t>
            </a:r>
            <a:r>
              <a:rPr lang="en-US" altLang="zh-CN" sz="2400" err="1">
                <a:sym typeface="Symbol" panose="05050102010706020507" pitchFamily="18" charset="2"/>
              </a:rPr>
              <a:t>Sj</a:t>
            </a:r>
            <a:r>
              <a:rPr lang="zh-CN" altLang="en-US" sz="2400" dirty="0">
                <a:sym typeface="Symbol" panose="05050102010706020507" pitchFamily="18" charset="2"/>
              </a:rPr>
              <a:t>站点分段</a:t>
            </a:r>
            <a:r>
              <a:rPr lang="en-US" altLang="zh-CN" sz="2400"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sym typeface="Symbol" panose="05050102010706020507" pitchFamily="18" charset="2"/>
              </a:rPr>
              <a:t>的代价</a:t>
            </a:r>
            <a:r>
              <a:rPr lang="zh-CN" altLang="en-US" sz="2400" dirty="0"/>
              <a:t>	</a:t>
            </a:r>
          </a:p>
        </p:txBody>
      </p:sp>
      <p:sp>
        <p:nvSpPr>
          <p:cNvPr id="61443" name="Text Box 22"/>
          <p:cNvSpPr txBox="1"/>
          <p:nvPr/>
        </p:nvSpPr>
        <p:spPr>
          <a:xfrm>
            <a:off x="3659188" y="4603750"/>
            <a:ext cx="523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61444" name="Text Box 23"/>
          <p:cNvSpPr txBox="1"/>
          <p:nvPr/>
        </p:nvSpPr>
        <p:spPr>
          <a:xfrm>
            <a:off x="3760788" y="407035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grpSp>
        <p:nvGrpSpPr>
          <p:cNvPr id="61445" name="Group 25"/>
          <p:cNvGrpSpPr/>
          <p:nvPr/>
        </p:nvGrpSpPr>
        <p:grpSpPr>
          <a:xfrm>
            <a:off x="34925" y="-26987"/>
            <a:ext cx="4595813" cy="1592262"/>
            <a:chOff x="68" y="28"/>
            <a:chExt cx="2895" cy="1003"/>
          </a:xfrm>
        </p:grpSpPr>
        <p:grpSp>
          <p:nvGrpSpPr>
            <p:cNvPr id="61446" name="Group 26"/>
            <p:cNvGrpSpPr/>
            <p:nvPr/>
          </p:nvGrpSpPr>
          <p:grpSpPr>
            <a:xfrm>
              <a:off x="68" y="28"/>
              <a:ext cx="2895" cy="616"/>
              <a:chOff x="113" y="119"/>
              <a:chExt cx="2895" cy="616"/>
            </a:xfrm>
          </p:grpSpPr>
          <p:sp>
            <p:nvSpPr>
              <p:cNvPr id="61447" name="Text Box 28"/>
              <p:cNvSpPr txBox="1"/>
              <p:nvPr/>
            </p:nvSpPr>
            <p:spPr>
              <a:xfrm>
                <a:off x="128" y="436"/>
                <a:ext cx="288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448" name="Text Box 31"/>
              <p:cNvSpPr txBox="1"/>
              <p:nvPr/>
            </p:nvSpPr>
            <p:spPr>
              <a:xfrm>
                <a:off x="113" y="119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449" name="AutoShape 33"/>
            <p:cNvSpPr/>
            <p:nvPr/>
          </p:nvSpPr>
          <p:spPr>
            <a:xfrm>
              <a:off x="158" y="754"/>
              <a:ext cx="1316" cy="2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27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分配的简化模型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61450" name="Group 36"/>
          <p:cNvGrpSpPr/>
          <p:nvPr/>
        </p:nvGrpSpPr>
        <p:grpSpPr>
          <a:xfrm>
            <a:off x="2127250" y="1268413"/>
            <a:ext cx="3727450" cy="2881312"/>
            <a:chOff x="1340" y="799"/>
            <a:chExt cx="2348" cy="1815"/>
          </a:xfrm>
        </p:grpSpPr>
        <p:sp>
          <p:nvSpPr>
            <p:cNvPr id="61451" name="Rectangle 5"/>
            <p:cNvSpPr/>
            <p:nvPr/>
          </p:nvSpPr>
          <p:spPr>
            <a:xfrm>
              <a:off x="1570" y="1212"/>
              <a:ext cx="240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4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2" name="Rectangle 6"/>
            <p:cNvSpPr/>
            <p:nvPr/>
          </p:nvSpPr>
          <p:spPr>
            <a:xfrm>
              <a:off x="1570" y="2028"/>
              <a:ext cx="240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4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3" name="Rectangle 7"/>
            <p:cNvSpPr/>
            <p:nvPr/>
          </p:nvSpPr>
          <p:spPr>
            <a:xfrm>
              <a:off x="2674" y="1212"/>
              <a:ext cx="240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4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4" name="Text Box 8"/>
            <p:cNvSpPr txBox="1"/>
            <p:nvPr/>
          </p:nvSpPr>
          <p:spPr>
            <a:xfrm>
              <a:off x="1576" y="1740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1455" name="Line 9"/>
            <p:cNvSpPr/>
            <p:nvPr/>
          </p:nvSpPr>
          <p:spPr>
            <a:xfrm flipV="1">
              <a:off x="2776" y="1462"/>
              <a:ext cx="0" cy="576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6" name="Line 10"/>
            <p:cNvSpPr/>
            <p:nvPr/>
          </p:nvSpPr>
          <p:spPr>
            <a:xfrm flipH="1" flipV="1">
              <a:off x="1810" y="1500"/>
              <a:ext cx="912" cy="576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7" name="Line 11"/>
            <p:cNvSpPr/>
            <p:nvPr/>
          </p:nvSpPr>
          <p:spPr>
            <a:xfrm flipH="1">
              <a:off x="1858" y="2124"/>
              <a:ext cx="816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8" name="Line 12"/>
            <p:cNvSpPr/>
            <p:nvPr/>
          </p:nvSpPr>
          <p:spPr>
            <a:xfrm flipH="1" flipV="1">
              <a:off x="2914" y="2220"/>
              <a:ext cx="774" cy="39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9" name="Text Box 13"/>
            <p:cNvSpPr txBox="1"/>
            <p:nvPr/>
          </p:nvSpPr>
          <p:spPr>
            <a:xfrm>
              <a:off x="2584" y="227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61460" name="Text Box 14"/>
            <p:cNvSpPr txBox="1"/>
            <p:nvPr/>
          </p:nvSpPr>
          <p:spPr>
            <a:xfrm>
              <a:off x="1995" y="1799"/>
              <a:ext cx="39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i,3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1" name="Text Box 15"/>
            <p:cNvSpPr txBox="1"/>
            <p:nvPr/>
          </p:nvSpPr>
          <p:spPr>
            <a:xfrm>
              <a:off x="2169" y="1457"/>
              <a:ext cx="39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i,1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2" name="Text Box 16"/>
            <p:cNvSpPr txBox="1"/>
            <p:nvPr/>
          </p:nvSpPr>
          <p:spPr>
            <a:xfrm>
              <a:off x="2974" y="1510"/>
              <a:ext cx="39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i,2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3" name="Text Box 17"/>
            <p:cNvSpPr txBox="1"/>
            <p:nvPr/>
          </p:nvSpPr>
          <p:spPr>
            <a:xfrm>
              <a:off x="3160" y="1681"/>
              <a:ext cx="28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b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1464" name="Text Box 18"/>
            <p:cNvSpPr txBox="1"/>
            <p:nvPr/>
          </p:nvSpPr>
          <p:spPr>
            <a:xfrm>
              <a:off x="1340" y="1935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5" name="Text Box 19"/>
            <p:cNvSpPr txBox="1"/>
            <p:nvPr/>
          </p:nvSpPr>
          <p:spPr>
            <a:xfrm>
              <a:off x="1807" y="1092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6" name="Text Box 20"/>
            <p:cNvSpPr txBox="1"/>
            <p:nvPr/>
          </p:nvSpPr>
          <p:spPr>
            <a:xfrm>
              <a:off x="2914" y="1086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7" name="Rectangle 21"/>
            <p:cNvSpPr/>
            <p:nvPr/>
          </p:nvSpPr>
          <p:spPr>
            <a:xfrm>
              <a:off x="2680" y="1990"/>
              <a:ext cx="240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4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8" name="Text Box 34"/>
            <p:cNvSpPr txBox="1"/>
            <p:nvPr/>
          </p:nvSpPr>
          <p:spPr>
            <a:xfrm>
              <a:off x="1565" y="799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469" name="Text Box 35"/>
            <p:cNvSpPr txBox="1"/>
            <p:nvPr/>
          </p:nvSpPr>
          <p:spPr>
            <a:xfrm>
              <a:off x="2653" y="799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61470" name="Text Box 41"/>
          <p:cNvSpPr txBox="1"/>
          <p:nvPr/>
        </p:nvSpPr>
        <p:spPr>
          <a:xfrm>
            <a:off x="4851400" y="4652963"/>
            <a:ext cx="254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grpSp>
        <p:nvGrpSpPr>
          <p:cNvPr id="61471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61472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473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xfrm>
            <a:off x="179388" y="1773238"/>
            <a:ext cx="1873250" cy="7493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rgbClr val="FF3300"/>
                </a:solidFill>
              </a:rPr>
              <a:t>写代价</a:t>
            </a:r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1120775" y="2563813"/>
            <a:ext cx="7772400" cy="439420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4400">
                <a:sym typeface="Symbol" panose="05050102010706020507" pitchFamily="18" charset="2"/>
              </a:rPr>
              <a:t> </a:t>
            </a:r>
            <a:r>
              <a:rPr lang="en-US" altLang="zh-CN" sz="3600">
                <a:sym typeface="Symbol" panose="05050102010706020507" pitchFamily="18" charset="2"/>
              </a:rPr>
              <a:t>Write cost   = </a:t>
            </a:r>
            <a:r>
              <a:rPr lang="en-US" altLang="zh-CN" sz="4400">
                <a:sym typeface="Symbol" panose="05050102010706020507" pitchFamily="18" charset="2"/>
              </a:rPr>
              <a:t> </a:t>
            </a:r>
            <a:r>
              <a:rPr lang="en-US" altLang="zh-CN" err="1">
                <a:sym typeface="Symbol" panose="05050102010706020507" pitchFamily="18" charset="2"/>
              </a:rPr>
              <a:t>X</a:t>
            </a:r>
            <a:r>
              <a:rPr lang="en-US" altLang="zh-CN" sz="2400" err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err="1">
                <a:sym typeface="Symbol" panose="05050102010706020507" pitchFamily="18" charset="2"/>
              </a:rPr>
              <a:t>u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err="1">
                <a:sym typeface="Symbol" panose="05050102010706020507" pitchFamily="18" charset="2"/>
              </a:rPr>
              <a:t>C’</a:t>
            </a:r>
            <a:r>
              <a:rPr lang="en-US" altLang="zh-CN" sz="2400" err="1">
                <a:sym typeface="Symbol" panose="05050102010706020507" pitchFamily="18" charset="2"/>
              </a:rPr>
              <a:t>ij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   i:          </a:t>
            </a:r>
            <a:r>
              <a:rPr lang="zh-CN" altLang="en-US" dirty="0">
                <a:sym typeface="Symbol" panose="05050102010706020507" pitchFamily="18" charset="2"/>
              </a:rPr>
              <a:t>写申请源站点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       </a:t>
            </a:r>
            <a:r>
              <a:rPr lang="en-US" altLang="zh-CN">
                <a:sym typeface="Symbol" panose="05050102010706020507" pitchFamily="18" charset="2"/>
              </a:rPr>
              <a:t>j:          </a:t>
            </a:r>
            <a:r>
              <a:rPr lang="zh-CN" altLang="en-US" dirty="0">
                <a:sym typeface="Symbol" panose="05050102010706020507" pitchFamily="18" charset="2"/>
              </a:rPr>
              <a:t>被更新站点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       </a:t>
            </a:r>
            <a:r>
              <a:rPr lang="en-US" altLang="zh-CN" err="1">
                <a:sym typeface="Symbol" panose="05050102010706020507" pitchFamily="18" charset="2"/>
              </a:rPr>
              <a:t>X</a:t>
            </a:r>
            <a:r>
              <a:rPr lang="en-US" altLang="zh-CN" sz="2400" err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:        0   if F not stored at 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sz="2400" err="1">
                <a:sym typeface="Symbol" panose="05050102010706020507" pitchFamily="18" charset="2"/>
              </a:rPr>
              <a:t>j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	                1   if F stored at 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sz="2400" err="1">
                <a:sym typeface="Symbol" panose="05050102010706020507" pitchFamily="18" charset="2"/>
              </a:rPr>
              <a:t>j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   </a:t>
            </a:r>
            <a:r>
              <a:rPr lang="en-US" altLang="zh-CN" err="1">
                <a:sym typeface="Symbol" panose="05050102010706020507" pitchFamily="18" charset="2"/>
              </a:rPr>
              <a:t>u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:         </a:t>
            </a:r>
            <a:r>
              <a:rPr lang="zh-CN" altLang="en-US" dirty="0">
                <a:sym typeface="Symbol" panose="05050102010706020507" pitchFamily="18" charset="2"/>
              </a:rPr>
              <a:t>站点 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上更新激活次数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       </a:t>
            </a:r>
            <a:r>
              <a:rPr lang="en-US" altLang="zh-CN" err="1">
                <a:sym typeface="Symbol" panose="05050102010706020507" pitchFamily="18" charset="2"/>
              </a:rPr>
              <a:t>C’</a:t>
            </a:r>
            <a:r>
              <a:rPr lang="en-US" altLang="zh-CN" sz="2400" err="1">
                <a:sym typeface="Symbol" panose="05050102010706020507" pitchFamily="18" charset="2"/>
              </a:rPr>
              <a:t>ij</a:t>
            </a:r>
            <a:r>
              <a:rPr lang="en-US" altLang="zh-CN">
                <a:sym typeface="Symbol" panose="05050102010706020507" pitchFamily="18" charset="2"/>
              </a:rPr>
              <a:t>:      </a:t>
            </a:r>
            <a:r>
              <a:rPr lang="zh-CN" altLang="en-US" dirty="0">
                <a:sym typeface="Symbol" panose="05050102010706020507" pitchFamily="18" charset="2"/>
              </a:rPr>
              <a:t>从站点 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更新 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sz="2400" err="1">
                <a:sym typeface="Symbol" panose="05050102010706020507" pitchFamily="18" charset="2"/>
              </a:rPr>
              <a:t>j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分段 </a:t>
            </a:r>
            <a:r>
              <a:rPr lang="en-US" altLang="zh-CN">
                <a:sym typeface="Symbol" panose="05050102010706020507" pitchFamily="18" charset="2"/>
              </a:rPr>
              <a:t>F </a:t>
            </a:r>
            <a:r>
              <a:rPr lang="zh-CN" altLang="en-US" dirty="0">
                <a:sym typeface="Symbol" panose="05050102010706020507" pitchFamily="18" charset="2"/>
              </a:rPr>
              <a:t>的代价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sp>
        <p:nvSpPr>
          <p:cNvPr id="62467" name="Text Box 4"/>
          <p:cNvSpPr txBox="1"/>
          <p:nvPr/>
        </p:nvSpPr>
        <p:spPr>
          <a:xfrm>
            <a:off x="3656013" y="3228975"/>
            <a:ext cx="523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62468" name="Text Box 5"/>
          <p:cNvSpPr txBox="1"/>
          <p:nvPr/>
        </p:nvSpPr>
        <p:spPr>
          <a:xfrm>
            <a:off x="4271963" y="3228975"/>
            <a:ext cx="523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j=1</a:t>
            </a:r>
          </a:p>
        </p:txBody>
      </p:sp>
      <p:sp>
        <p:nvSpPr>
          <p:cNvPr id="62469" name="Text Box 6"/>
          <p:cNvSpPr txBox="1"/>
          <p:nvPr/>
        </p:nvSpPr>
        <p:spPr>
          <a:xfrm>
            <a:off x="3787775" y="246697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2470" name="Text Box 7"/>
          <p:cNvSpPr txBox="1"/>
          <p:nvPr/>
        </p:nvSpPr>
        <p:spPr>
          <a:xfrm>
            <a:off x="4321175" y="246697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2471" name="AutoShape 8"/>
          <p:cNvSpPr/>
          <p:nvPr/>
        </p:nvSpPr>
        <p:spPr>
          <a:xfrm>
            <a:off x="2873375" y="4849813"/>
            <a:ext cx="169863" cy="739775"/>
          </a:xfrm>
          <a:prstGeom prst="leftBrace">
            <a:avLst>
              <a:gd name="adj1" fmla="val 36232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472" name="Group 18"/>
          <p:cNvGrpSpPr/>
          <p:nvPr/>
        </p:nvGrpSpPr>
        <p:grpSpPr>
          <a:xfrm>
            <a:off x="3459163" y="50800"/>
            <a:ext cx="5216525" cy="2657475"/>
            <a:chOff x="1370" y="1229"/>
            <a:chExt cx="3286" cy="1897"/>
          </a:xfrm>
        </p:grpSpPr>
        <p:sp>
          <p:nvSpPr>
            <p:cNvPr id="62473" name="Line 19"/>
            <p:cNvSpPr/>
            <p:nvPr/>
          </p:nvSpPr>
          <p:spPr>
            <a:xfrm flipH="1">
              <a:off x="2976" y="2688"/>
              <a:ext cx="1680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74" name="Rectangle 20"/>
            <p:cNvSpPr/>
            <p:nvPr/>
          </p:nvSpPr>
          <p:spPr>
            <a:xfrm>
              <a:off x="1584" y="1584"/>
              <a:ext cx="240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4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75" name="Rectangle 21"/>
            <p:cNvSpPr/>
            <p:nvPr/>
          </p:nvSpPr>
          <p:spPr>
            <a:xfrm>
              <a:off x="2688" y="1584"/>
              <a:ext cx="240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4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76" name="Rectangle 22"/>
            <p:cNvSpPr/>
            <p:nvPr/>
          </p:nvSpPr>
          <p:spPr>
            <a:xfrm>
              <a:off x="1584" y="2592"/>
              <a:ext cx="240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4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77" name="Text Box 23"/>
            <p:cNvSpPr txBox="1"/>
            <p:nvPr/>
          </p:nvSpPr>
          <p:spPr>
            <a:xfrm>
              <a:off x="2746" y="2269"/>
              <a:ext cx="212" cy="5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4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62478" name="Text Box 24"/>
            <p:cNvSpPr txBox="1"/>
            <p:nvPr/>
          </p:nvSpPr>
          <p:spPr>
            <a:xfrm>
              <a:off x="2826" y="2712"/>
              <a:ext cx="187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62479" name="Line 25"/>
            <p:cNvSpPr/>
            <p:nvPr/>
          </p:nvSpPr>
          <p:spPr>
            <a:xfrm flipV="1">
              <a:off x="2832" y="1920"/>
              <a:ext cx="0" cy="672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80" name="Line 26"/>
            <p:cNvSpPr/>
            <p:nvPr/>
          </p:nvSpPr>
          <p:spPr>
            <a:xfrm flipH="1">
              <a:off x="1920" y="2688"/>
              <a:ext cx="864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81" name="Line 27"/>
            <p:cNvSpPr/>
            <p:nvPr/>
          </p:nvSpPr>
          <p:spPr>
            <a:xfrm flipH="1" flipV="1">
              <a:off x="1872" y="1872"/>
              <a:ext cx="912" cy="72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82" name="Text Box 28"/>
            <p:cNvSpPr txBox="1"/>
            <p:nvPr/>
          </p:nvSpPr>
          <p:spPr>
            <a:xfrm>
              <a:off x="1370" y="2360"/>
              <a:ext cx="241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3" name="Text Box 29"/>
            <p:cNvSpPr txBox="1"/>
            <p:nvPr/>
          </p:nvSpPr>
          <p:spPr>
            <a:xfrm>
              <a:off x="1662" y="1236"/>
              <a:ext cx="241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4" name="Text Box 30"/>
            <p:cNvSpPr txBox="1"/>
            <p:nvPr/>
          </p:nvSpPr>
          <p:spPr>
            <a:xfrm>
              <a:off x="2791" y="1229"/>
              <a:ext cx="241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85" name="Text Box 31"/>
          <p:cNvSpPr txBox="1"/>
          <p:nvPr/>
        </p:nvSpPr>
        <p:spPr>
          <a:xfrm>
            <a:off x="6588125" y="1622425"/>
            <a:ext cx="194468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Updates</a:t>
            </a:r>
          </a:p>
        </p:txBody>
      </p:sp>
      <p:sp>
        <p:nvSpPr>
          <p:cNvPr id="62486" name="Text Box 32"/>
          <p:cNvSpPr txBox="1"/>
          <p:nvPr/>
        </p:nvSpPr>
        <p:spPr>
          <a:xfrm>
            <a:off x="6732588" y="2133600"/>
            <a:ext cx="792162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baseline="-25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250825" y="1557338"/>
            <a:ext cx="2401888" cy="1133475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rgbClr val="FF3300"/>
                </a:solidFill>
              </a:rPr>
              <a:t>存储代价</a:t>
            </a:r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642938" y="2554288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/>
              <a:t>		</a:t>
            </a:r>
            <a:r>
              <a:rPr lang="en-US" altLang="zh-CN" sz="3600"/>
              <a:t>Store Cost = </a:t>
            </a:r>
            <a:r>
              <a:rPr lang="en-US" altLang="zh-CN" sz="3600">
                <a:sym typeface="Symbol" panose="05050102010706020507" pitchFamily="18" charset="2"/>
              </a:rPr>
              <a:t></a:t>
            </a:r>
            <a:r>
              <a:rPr lang="en-US" altLang="zh-CN" sz="44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err="1">
                <a:sym typeface="Symbol" panose="05050102010706020507" pitchFamily="18" charset="2"/>
              </a:rPr>
              <a:t>d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    X</a:t>
            </a:r>
            <a:r>
              <a:rPr lang="en-US" altLang="zh-CN" sz="24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:   	0   if F not stored at 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>
                <a:sym typeface="Symbol" panose="05050102010706020507" pitchFamily="18" charset="2"/>
              </a:rPr>
              <a:t>		           </a:t>
            </a:r>
            <a:r>
              <a:rPr lang="en-US" altLang="zh-CN">
                <a:sym typeface="Symbol" panose="05050102010706020507" pitchFamily="18" charset="2"/>
              </a:rPr>
              <a:t>1    if F stored at 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en-US" altLang="zh-CN" err="1">
                <a:sym typeface="Symbol" panose="05050102010706020507" pitchFamily="18" charset="2"/>
              </a:rPr>
              <a:t>d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:</a:t>
            </a:r>
            <a:r>
              <a:rPr lang="en-US" altLang="zh-CN" sz="2400">
                <a:sym typeface="Symbol" panose="05050102010706020507" pitchFamily="18" charset="2"/>
              </a:rPr>
              <a:t>  	</a:t>
            </a:r>
            <a:r>
              <a:rPr lang="zh-CN" altLang="en-US" dirty="0">
                <a:sym typeface="Symbol" panose="05050102010706020507" pitchFamily="18" charset="2"/>
              </a:rPr>
              <a:t>站点 </a:t>
            </a:r>
            <a:r>
              <a:rPr lang="en-US" altLang="zh-CN" err="1">
                <a:sym typeface="Symbol" panose="05050102010706020507" pitchFamily="18" charset="2"/>
              </a:rPr>
              <a:t>S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存储分段 </a:t>
            </a:r>
            <a:r>
              <a:rPr lang="en-US" altLang="zh-CN">
                <a:sym typeface="Symbol" panose="05050102010706020507" pitchFamily="18" charset="2"/>
              </a:rPr>
              <a:t>F </a:t>
            </a:r>
            <a:r>
              <a:rPr lang="zh-CN" altLang="en-US" dirty="0">
                <a:sym typeface="Symbol" panose="05050102010706020507" pitchFamily="18" charset="2"/>
              </a:rPr>
              <a:t>的代价</a:t>
            </a:r>
          </a:p>
        </p:txBody>
      </p:sp>
      <p:sp>
        <p:nvSpPr>
          <p:cNvPr id="63491" name="Text Box 4"/>
          <p:cNvSpPr txBox="1"/>
          <p:nvPr/>
        </p:nvSpPr>
        <p:spPr>
          <a:xfrm>
            <a:off x="3983038" y="3206750"/>
            <a:ext cx="523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63492" name="Text Box 5"/>
          <p:cNvSpPr txBox="1"/>
          <p:nvPr/>
        </p:nvSpPr>
        <p:spPr>
          <a:xfrm>
            <a:off x="3970338" y="236855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3493" name="AutoShape 6"/>
          <p:cNvSpPr/>
          <p:nvPr/>
        </p:nvSpPr>
        <p:spPr>
          <a:xfrm>
            <a:off x="2133600" y="3968750"/>
            <a:ext cx="242888" cy="909638"/>
          </a:xfrm>
          <a:prstGeom prst="leftBrace">
            <a:avLst>
              <a:gd name="adj1" fmla="val 31157"/>
              <a:gd name="adj2" fmla="val 45199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494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63495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496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33338" y="1341438"/>
            <a:ext cx="2306637" cy="911225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目标函数</a:t>
            </a:r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728663" y="1700213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endParaRPr lang="en-US" altLang="zh-CN" sz="440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min   </a:t>
            </a:r>
            <a:r>
              <a:rPr lang="en-US" altLang="zh-CN" sz="4400">
                <a:sym typeface="Symbol" panose="05050102010706020507" pitchFamily="18" charset="2"/>
              </a:rPr>
              <a:t> 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err="1">
                <a:sym typeface="Symbol" panose="05050102010706020507" pitchFamily="18" charset="2"/>
              </a:rPr>
              <a:t>t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MIN </a:t>
            </a:r>
            <a:r>
              <a:rPr lang="en-US" altLang="zh-CN" err="1">
                <a:sym typeface="Symbol" panose="05050102010706020507" pitchFamily="18" charset="2"/>
              </a:rPr>
              <a:t>C</a:t>
            </a:r>
            <a:r>
              <a:rPr lang="en-US" altLang="zh-CN" sz="2400" err="1">
                <a:sym typeface="Symbol" panose="05050102010706020507" pitchFamily="18" charset="2"/>
              </a:rPr>
              <a:t>ij</a:t>
            </a:r>
            <a:r>
              <a:rPr lang="en-US" altLang="zh-CN" sz="440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+ </a:t>
            </a:r>
            <a:r>
              <a:rPr lang="en-US" altLang="zh-CN" sz="4000">
                <a:sym typeface="Symbol" panose="05050102010706020507" pitchFamily="18" charset="2"/>
              </a:rPr>
              <a:t> </a:t>
            </a:r>
            <a:r>
              <a:rPr lang="en-US" altLang="zh-CN" sz="4400">
                <a:sym typeface="Symbol" panose="05050102010706020507" pitchFamily="18" charset="2"/>
              </a:rPr>
              <a:t> </a:t>
            </a:r>
            <a:r>
              <a:rPr lang="en-US" altLang="zh-CN" err="1">
                <a:sym typeface="Symbol" panose="05050102010706020507" pitchFamily="18" charset="2"/>
              </a:rPr>
              <a:t>X</a:t>
            </a:r>
            <a:r>
              <a:rPr lang="en-US" altLang="zh-CN" sz="2400" err="1">
                <a:sym typeface="Symbol" panose="05050102010706020507" pitchFamily="18" charset="2"/>
              </a:rPr>
              <a:t>j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err="1">
                <a:sym typeface="Symbol" panose="05050102010706020507" pitchFamily="18" charset="2"/>
              </a:rPr>
              <a:t>u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err="1">
                <a:sym typeface="Symbol" panose="05050102010706020507" pitchFamily="18" charset="2"/>
              </a:rPr>
              <a:t>C’</a:t>
            </a:r>
            <a:r>
              <a:rPr lang="en-US" altLang="zh-CN" sz="2400" err="1">
                <a:sym typeface="Symbol" panose="05050102010706020507" pitchFamily="18" charset="2"/>
              </a:rPr>
              <a:t>ij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]</a:t>
            </a:r>
            <a:r>
              <a:rPr lang="en-US" altLang="zh-CN" sz="4400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>
                <a:sym typeface="Symbol" panose="05050102010706020507" pitchFamily="18" charset="2"/>
              </a:rPr>
              <a:t>			+ </a:t>
            </a:r>
            <a:r>
              <a:rPr lang="en-US" altLang="zh-CN" sz="4400">
                <a:sym typeface="Symbol" panose="05050102010706020507" pitchFamily="18" charset="2"/>
              </a:rPr>
              <a:t> 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i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err="1">
                <a:sym typeface="Symbol" panose="05050102010706020507" pitchFamily="18" charset="2"/>
              </a:rPr>
              <a:t>d</a:t>
            </a:r>
            <a:r>
              <a:rPr lang="en-US" altLang="zh-CN" sz="2400" err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4515" name="AutoShape 4"/>
          <p:cNvSpPr/>
          <p:nvPr/>
        </p:nvSpPr>
        <p:spPr>
          <a:xfrm>
            <a:off x="1597025" y="2374900"/>
            <a:ext cx="76200" cy="1219200"/>
          </a:xfrm>
          <a:prstGeom prst="leftBrace">
            <a:avLst>
              <a:gd name="adj1" fmla="val 133111"/>
              <a:gd name="adj2" fmla="val 50000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AutoShape 5"/>
          <p:cNvSpPr/>
          <p:nvPr/>
        </p:nvSpPr>
        <p:spPr>
          <a:xfrm rot="10800000">
            <a:off x="4995863" y="3757613"/>
            <a:ext cx="152400" cy="1219200"/>
          </a:xfrm>
          <a:prstGeom prst="leftBrace">
            <a:avLst>
              <a:gd name="adj1" fmla="val 66555"/>
              <a:gd name="adj2" fmla="val 50000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7" name="Text Box 6"/>
          <p:cNvSpPr txBox="1"/>
          <p:nvPr/>
        </p:nvSpPr>
        <p:spPr>
          <a:xfrm>
            <a:off x="3113088" y="3092450"/>
            <a:ext cx="25558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64518" name="Text Box 7"/>
          <p:cNvSpPr txBox="1"/>
          <p:nvPr/>
        </p:nvSpPr>
        <p:spPr>
          <a:xfrm>
            <a:off x="1824038" y="3101975"/>
            <a:ext cx="523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64519" name="Text Box 8"/>
          <p:cNvSpPr txBox="1"/>
          <p:nvPr/>
        </p:nvSpPr>
        <p:spPr>
          <a:xfrm>
            <a:off x="5146675" y="3103563"/>
            <a:ext cx="523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j=1</a:t>
            </a:r>
          </a:p>
        </p:txBody>
      </p:sp>
      <p:sp>
        <p:nvSpPr>
          <p:cNvPr id="64520" name="Text Box 9"/>
          <p:cNvSpPr txBox="1"/>
          <p:nvPr/>
        </p:nvSpPr>
        <p:spPr>
          <a:xfrm>
            <a:off x="3035300" y="4519613"/>
            <a:ext cx="523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64521" name="Text Box 10"/>
          <p:cNvSpPr txBox="1"/>
          <p:nvPr/>
        </p:nvSpPr>
        <p:spPr>
          <a:xfrm>
            <a:off x="1852613" y="231298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4522" name="Text Box 11"/>
          <p:cNvSpPr txBox="1"/>
          <p:nvPr/>
        </p:nvSpPr>
        <p:spPr>
          <a:xfrm>
            <a:off x="5202238" y="232251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4523" name="Text Box 12"/>
          <p:cNvSpPr txBox="1"/>
          <p:nvPr/>
        </p:nvSpPr>
        <p:spPr>
          <a:xfrm>
            <a:off x="3098800" y="375761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4524" name="Rectangle 22"/>
          <p:cNvSpPr/>
          <p:nvPr/>
        </p:nvSpPr>
        <p:spPr>
          <a:xfrm>
            <a:off x="0" y="5005388"/>
            <a:ext cx="9144000" cy="1952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即使最简单的公式也是 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NP-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完全问题</a:t>
            </a: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通常方法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尽可能将片段分配在被局部访问位置</a:t>
            </a:r>
          </a:p>
        </p:txBody>
      </p:sp>
      <p:grpSp>
        <p:nvGrpSpPr>
          <p:cNvPr id="64525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64526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27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  <p:sp>
        <p:nvSpPr>
          <p:cNvPr id="2" name="Text Box 11"/>
          <p:cNvSpPr txBox="1"/>
          <p:nvPr/>
        </p:nvSpPr>
        <p:spPr>
          <a:xfrm>
            <a:off x="4725988" y="232251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" name="Text Box 8"/>
          <p:cNvSpPr txBox="1"/>
          <p:nvPr/>
        </p:nvSpPr>
        <p:spPr>
          <a:xfrm>
            <a:off x="4678680" y="3091181"/>
            <a:ext cx="52387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/>
          </p:cNvSpPr>
          <p:nvPr>
            <p:ph idx="1"/>
          </p:nvPr>
        </p:nvSpPr>
        <p:spPr>
          <a:xfrm>
            <a:off x="457200" y="1614488"/>
            <a:ext cx="8305800" cy="54864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/>
              <a:t>“</a:t>
            </a:r>
            <a:r>
              <a:rPr lang="zh-CN" altLang="en-US" dirty="0"/>
              <a:t>最佳适应” 方法（非冗余分配）</a:t>
            </a:r>
          </a:p>
          <a:p>
            <a:pPr eaLnBrk="1" hangingPunct="1">
              <a:buNone/>
            </a:pPr>
            <a:r>
              <a:rPr lang="zh-CN" altLang="en-US" dirty="0"/>
              <a:t>      </a:t>
            </a:r>
            <a:r>
              <a:rPr lang="zh-CN" altLang="en-US" sz="2800" dirty="0"/>
              <a:t>        </a:t>
            </a:r>
            <a:r>
              <a:rPr lang="en-US" altLang="zh-CN" sz="2800" err="1"/>
              <a:t>B</a:t>
            </a:r>
            <a:r>
              <a:rPr lang="en-US" altLang="zh-CN" sz="2800" baseline="-25000" err="1"/>
              <a:t>ij</a:t>
            </a:r>
            <a:r>
              <a:rPr lang="en-US" altLang="zh-CN" sz="2800"/>
              <a:t>  = </a:t>
            </a:r>
            <a:r>
              <a:rPr lang="en-US" altLang="zh-CN" sz="2800">
                <a:sym typeface="Symbol" panose="05050102010706020507" pitchFamily="18" charset="2"/>
              </a:rPr>
              <a:t> </a:t>
            </a:r>
            <a:r>
              <a:rPr lang="en-US" altLang="zh-CN" sz="2800" baseline="-25000">
                <a:sym typeface="Symbol" panose="05050102010706020507" pitchFamily="18" charset="2"/>
              </a:rPr>
              <a:t>k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err="1">
                <a:sym typeface="Symbol" panose="05050102010706020507" pitchFamily="18" charset="2"/>
              </a:rPr>
              <a:t>F</a:t>
            </a:r>
            <a:r>
              <a:rPr lang="en-US" altLang="zh-CN" sz="2800" baseline="-25000" err="1">
                <a:sym typeface="Symbol" panose="05050102010706020507" pitchFamily="18" charset="2"/>
              </a:rPr>
              <a:t>kj</a:t>
            </a:r>
            <a:r>
              <a:rPr lang="en-US" altLang="zh-CN" sz="2800">
                <a:sym typeface="Symbol" panose="05050102010706020507" pitchFamily="18" charset="2"/>
              </a:rPr>
              <a:t>  </a:t>
            </a:r>
            <a:r>
              <a:rPr lang="en-US" altLang="zh-CN" sz="2800" err="1">
                <a:sym typeface="Symbol" panose="05050102010706020507" pitchFamily="18" charset="2"/>
              </a:rPr>
              <a:t>N</a:t>
            </a:r>
            <a:r>
              <a:rPr lang="en-US" altLang="zh-CN" sz="2800" baseline="-25000" err="1">
                <a:sym typeface="Symbol" panose="05050102010706020507" pitchFamily="18" charset="2"/>
              </a:rPr>
              <a:t>ki</a:t>
            </a:r>
            <a:endParaRPr lang="en-US" altLang="zh-CN"/>
          </a:p>
          <a:p>
            <a:pPr eaLnBrk="1" hangingPunct="1"/>
            <a:r>
              <a:rPr lang="en-US" altLang="zh-CN"/>
              <a:t>“</a:t>
            </a:r>
            <a:r>
              <a:rPr lang="zh-CN" altLang="en-US" dirty="0"/>
              <a:t>所有得益站点” 方法（冗余分配）</a:t>
            </a:r>
          </a:p>
          <a:p>
            <a:pPr eaLnBrk="1" hangingPunct="1">
              <a:buNone/>
            </a:pPr>
            <a:r>
              <a:rPr lang="zh-CN" altLang="en-US" sz="2800" dirty="0"/>
              <a:t>               </a:t>
            </a:r>
            <a:r>
              <a:rPr lang="en-US" altLang="zh-CN" sz="2800" err="1"/>
              <a:t>B</a:t>
            </a:r>
            <a:r>
              <a:rPr lang="en-US" altLang="zh-CN" sz="2800" baseline="-25000" err="1"/>
              <a:t>ij</a:t>
            </a:r>
            <a:r>
              <a:rPr lang="en-US" altLang="zh-CN" sz="2800"/>
              <a:t>  = </a:t>
            </a:r>
            <a:r>
              <a:rPr lang="en-US" altLang="zh-CN" sz="2800">
                <a:sym typeface="Symbol" panose="05050102010706020507" pitchFamily="18" charset="2"/>
              </a:rPr>
              <a:t> </a:t>
            </a:r>
            <a:r>
              <a:rPr lang="en-US" altLang="zh-CN" sz="2800" baseline="-25000">
                <a:sym typeface="Symbol" panose="05050102010706020507" pitchFamily="18" charset="2"/>
              </a:rPr>
              <a:t>k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err="1">
                <a:sym typeface="Symbol" panose="05050102010706020507" pitchFamily="18" charset="2"/>
              </a:rPr>
              <a:t>F</a:t>
            </a:r>
            <a:r>
              <a:rPr lang="en-US" altLang="zh-CN" sz="2800" baseline="-25000" err="1">
                <a:sym typeface="Symbol" panose="05050102010706020507" pitchFamily="18" charset="2"/>
              </a:rPr>
              <a:t>kj</a:t>
            </a:r>
            <a:r>
              <a:rPr lang="en-US" altLang="zh-CN" sz="2800">
                <a:sym typeface="Symbol" panose="05050102010706020507" pitchFamily="18" charset="2"/>
              </a:rPr>
              <a:t>  </a:t>
            </a:r>
            <a:r>
              <a:rPr lang="en-US" altLang="zh-CN" sz="2800" err="1">
                <a:sym typeface="Symbol" panose="05050102010706020507" pitchFamily="18" charset="2"/>
              </a:rPr>
              <a:t>R</a:t>
            </a:r>
            <a:r>
              <a:rPr lang="en-US" altLang="zh-CN" sz="2800" baseline="-25000" err="1">
                <a:sym typeface="Symbol" panose="05050102010706020507" pitchFamily="18" charset="2"/>
              </a:rPr>
              <a:t>ki</a:t>
            </a:r>
            <a:r>
              <a:rPr lang="en-US" altLang="zh-CN" sz="2800" baseline="-2500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- c </a:t>
            </a:r>
            <a:r>
              <a:rPr lang="en-US" altLang="zh-CN" sz="2800" baseline="-2500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</a:t>
            </a:r>
            <a:r>
              <a:rPr lang="en-US" altLang="zh-CN" sz="2800" baseline="-25000">
                <a:sym typeface="Symbol" panose="05050102010706020507" pitchFamily="18" charset="2"/>
              </a:rPr>
              <a:t>k</a:t>
            </a:r>
            <a:r>
              <a:rPr lang="en-US" altLang="zh-CN" sz="2800">
                <a:sym typeface="Symbol" panose="05050102010706020507" pitchFamily="18" charset="2"/>
              </a:rPr>
              <a:t> </a:t>
            </a:r>
            <a:r>
              <a:rPr lang="en-US" altLang="zh-CN" sz="2800" baseline="-25000" err="1">
                <a:sym typeface="Symbol" panose="05050102010706020507" pitchFamily="18" charset="2"/>
              </a:rPr>
              <a:t>j’j</a:t>
            </a:r>
            <a:r>
              <a:rPr lang="en-US" altLang="zh-CN" sz="2800" err="1">
                <a:sym typeface="Symbol" panose="05050102010706020507" pitchFamily="18" charset="2"/>
              </a:rPr>
              <a:t>F</a:t>
            </a:r>
            <a:r>
              <a:rPr lang="en-US" altLang="zh-CN" sz="2800" baseline="-25000" err="1">
                <a:sym typeface="Symbol" panose="05050102010706020507" pitchFamily="18" charset="2"/>
              </a:rPr>
              <a:t>kj</a:t>
            </a:r>
            <a:r>
              <a:rPr lang="en-US" altLang="zh-CN" sz="2800" baseline="-25000">
                <a:sym typeface="Symbol" panose="05050102010706020507" pitchFamily="18" charset="2"/>
              </a:rPr>
              <a:t>’</a:t>
            </a:r>
            <a:r>
              <a:rPr lang="en-US" altLang="zh-CN" sz="2800">
                <a:sym typeface="Symbol" panose="05050102010706020507" pitchFamily="18" charset="2"/>
              </a:rPr>
              <a:t>  </a:t>
            </a:r>
            <a:r>
              <a:rPr lang="en-US" altLang="zh-CN" sz="2800" err="1">
                <a:sym typeface="Symbol" panose="05050102010706020507" pitchFamily="18" charset="2"/>
              </a:rPr>
              <a:t>U</a:t>
            </a:r>
            <a:r>
              <a:rPr lang="en-US" altLang="zh-CN" sz="2800" baseline="-25000" err="1">
                <a:sym typeface="Symbol" panose="05050102010706020507" pitchFamily="18" charset="2"/>
              </a:rPr>
              <a:t>ki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</a:p>
          <a:p>
            <a:pPr eaLnBrk="1" hangingPunct="1">
              <a:buNone/>
            </a:pPr>
            <a:r>
              <a:rPr lang="en-US" altLang="zh-CN" sz="2400">
                <a:sym typeface="Symbol" panose="05050102010706020507" pitchFamily="18" charset="2"/>
              </a:rPr>
              <a:t>   i    </a:t>
            </a:r>
            <a:r>
              <a:rPr lang="zh-CN" altLang="en-US" sz="2400" dirty="0">
                <a:sym typeface="Symbol" panose="05050102010706020507" pitchFamily="18" charset="2"/>
              </a:rPr>
              <a:t>片段下标               </a:t>
            </a:r>
            <a:r>
              <a:rPr lang="en-US" altLang="zh-CN" sz="2400">
                <a:sym typeface="Symbol" panose="05050102010706020507" pitchFamily="18" charset="2"/>
              </a:rPr>
              <a:t>j       </a:t>
            </a:r>
            <a:r>
              <a:rPr lang="zh-CN" altLang="en-US" sz="2400" dirty="0">
                <a:sym typeface="Symbol" panose="05050102010706020507" pitchFamily="18" charset="2"/>
              </a:rPr>
              <a:t>站点下标</a:t>
            </a:r>
          </a:p>
          <a:p>
            <a:pPr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</a:t>
            </a:r>
            <a:r>
              <a:rPr lang="en-US" altLang="zh-CN" sz="2400">
                <a:sym typeface="Symbol" panose="05050102010706020507" pitchFamily="18" charset="2"/>
              </a:rPr>
              <a:t>k    </a:t>
            </a:r>
            <a:r>
              <a:rPr lang="zh-CN" altLang="en-US" sz="2400" dirty="0">
                <a:sym typeface="Symbol" panose="05050102010706020507" pitchFamily="18" charset="2"/>
              </a:rPr>
              <a:t>应用下标              </a:t>
            </a:r>
            <a:r>
              <a:rPr lang="en-US" altLang="zh-CN" sz="2400" err="1">
                <a:sym typeface="Symbol" panose="05050102010706020507" pitchFamily="18" charset="2"/>
              </a:rPr>
              <a:t>F</a:t>
            </a:r>
            <a:r>
              <a:rPr lang="en-US" altLang="zh-CN" sz="2400" baseline="-25000" err="1">
                <a:sym typeface="Symbol" panose="05050102010706020507" pitchFamily="18" charset="2"/>
              </a:rPr>
              <a:t>kj</a:t>
            </a:r>
            <a:r>
              <a:rPr lang="en-US" altLang="zh-CN" sz="2400" baseline="-25000">
                <a:sym typeface="Symbol" panose="05050102010706020507" pitchFamily="18" charset="2"/>
              </a:rPr>
              <a:t>     </a:t>
            </a:r>
            <a:r>
              <a:rPr lang="zh-CN" altLang="en-US" sz="2400" dirty="0">
                <a:sym typeface="Symbol" panose="05050102010706020507" pitchFamily="18" charset="2"/>
              </a:rPr>
              <a:t>应用</a:t>
            </a:r>
            <a:r>
              <a:rPr lang="en-US" altLang="zh-CN" sz="2400"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sym typeface="Symbol" panose="05050102010706020507" pitchFamily="18" charset="2"/>
              </a:rPr>
              <a:t>在站点</a:t>
            </a:r>
            <a:r>
              <a:rPr lang="en-US" altLang="zh-CN" sz="2400"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ym typeface="Symbol" panose="05050102010706020507" pitchFamily="18" charset="2"/>
              </a:rPr>
              <a:t>上激活的频率</a:t>
            </a:r>
          </a:p>
          <a:p>
            <a:pPr eaLnBrk="1" hangingPunct="1">
              <a:buNone/>
            </a:pPr>
            <a:r>
              <a:rPr lang="zh-CN" altLang="en-US" sz="2400" baseline="-25000" dirty="0">
                <a:sym typeface="Symbol" panose="05050102010706020507" pitchFamily="18" charset="2"/>
              </a:rPr>
              <a:t>    </a:t>
            </a:r>
            <a:r>
              <a:rPr lang="en-US" altLang="zh-CN" sz="2400" err="1">
                <a:sym typeface="Symbol" panose="05050102010706020507" pitchFamily="18" charset="2"/>
              </a:rPr>
              <a:t>R</a:t>
            </a:r>
            <a:r>
              <a:rPr lang="en-US" altLang="zh-CN" sz="2400" baseline="-25000" err="1">
                <a:sym typeface="Symbol" panose="05050102010706020507" pitchFamily="18" charset="2"/>
              </a:rPr>
              <a:t>ki</a:t>
            </a:r>
            <a:r>
              <a:rPr lang="en-US" altLang="zh-CN" sz="2400" baseline="-25000"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ym typeface="Symbol" panose="05050102010706020507" pitchFamily="18" charset="2"/>
              </a:rPr>
              <a:t>应用</a:t>
            </a:r>
            <a:r>
              <a:rPr lang="en-US" altLang="zh-CN" sz="240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被激活一次</a:t>
            </a:r>
            <a:r>
              <a:rPr lang="en-US" altLang="zh-CN" sz="240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对片段</a:t>
            </a:r>
            <a:r>
              <a:rPr lang="en-US" altLang="zh-CN" sz="2400"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ym typeface="Symbol" panose="05050102010706020507" pitchFamily="18" charset="2"/>
              </a:rPr>
              <a:t>读的次数</a:t>
            </a:r>
            <a:endParaRPr lang="zh-CN" altLang="en-US" sz="2400" baseline="-250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</a:t>
            </a:r>
            <a:r>
              <a:rPr lang="en-US" altLang="zh-CN" sz="2400" err="1">
                <a:sym typeface="Symbol" panose="05050102010706020507" pitchFamily="18" charset="2"/>
              </a:rPr>
              <a:t>U</a:t>
            </a:r>
            <a:r>
              <a:rPr lang="en-US" altLang="zh-CN" sz="2400" baseline="-25000" err="1">
                <a:sym typeface="Symbol" panose="05050102010706020507" pitchFamily="18" charset="2"/>
              </a:rPr>
              <a:t>ki</a:t>
            </a:r>
            <a:r>
              <a:rPr lang="en-US" altLang="zh-CN" sz="2400" baseline="-25000"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ym typeface="Symbol" panose="05050102010706020507" pitchFamily="18" charset="2"/>
              </a:rPr>
              <a:t>应用</a:t>
            </a:r>
            <a:r>
              <a:rPr lang="en-US" altLang="zh-CN" sz="240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被激活一次</a:t>
            </a:r>
            <a:r>
              <a:rPr lang="en-US" altLang="zh-CN" sz="240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对片段</a:t>
            </a:r>
            <a:r>
              <a:rPr lang="en-US" altLang="zh-CN" sz="2400"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ym typeface="Symbol" panose="05050102010706020507" pitchFamily="18" charset="2"/>
              </a:rPr>
              <a:t>写的次数</a:t>
            </a:r>
            <a:endParaRPr lang="zh-CN" altLang="en-US" sz="2400" baseline="-250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</a:t>
            </a:r>
            <a:r>
              <a:rPr lang="en-US" altLang="zh-CN" sz="2400" err="1">
                <a:sym typeface="Symbol" panose="05050102010706020507" pitchFamily="18" charset="2"/>
              </a:rPr>
              <a:t>N</a:t>
            </a:r>
            <a:r>
              <a:rPr lang="en-US" altLang="zh-CN" sz="2400" baseline="-25000" err="1">
                <a:sym typeface="Symbol" panose="05050102010706020507" pitchFamily="18" charset="2"/>
              </a:rPr>
              <a:t>ki</a:t>
            </a:r>
            <a:r>
              <a:rPr lang="en-US" altLang="zh-CN" sz="2400" baseline="-25000">
                <a:sym typeface="Symbol" panose="05050102010706020507" pitchFamily="18" charset="2"/>
              </a:rPr>
              <a:t>   </a:t>
            </a:r>
            <a:r>
              <a:rPr lang="zh-CN" altLang="en-US" sz="2400" dirty="0">
                <a:sym typeface="Symbol" panose="05050102010706020507" pitchFamily="18" charset="2"/>
              </a:rPr>
              <a:t>应用</a:t>
            </a:r>
            <a:r>
              <a:rPr lang="en-US" altLang="zh-CN" sz="240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被激活一次</a:t>
            </a:r>
            <a:r>
              <a:rPr lang="en-US" altLang="zh-CN" sz="240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对片段</a:t>
            </a:r>
            <a:r>
              <a:rPr lang="en-US" altLang="zh-CN" sz="2400"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ym typeface="Symbol" panose="05050102010706020507" pitchFamily="18" charset="2"/>
              </a:rPr>
              <a:t>读写的总次数</a:t>
            </a:r>
          </a:p>
          <a:p>
            <a:pPr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B</a:t>
            </a:r>
            <a:r>
              <a:rPr lang="en-US" altLang="zh-CN" sz="2400" baseline="-25000" err="1">
                <a:sym typeface="Symbol" panose="05050102010706020507" pitchFamily="18" charset="2"/>
              </a:rPr>
              <a:t>ij</a:t>
            </a:r>
            <a:r>
              <a:rPr lang="en-US" altLang="zh-CN" sz="2400" baseline="-25000">
                <a:sym typeface="Symbol" panose="05050102010706020507" pitchFamily="18" charset="2"/>
              </a:rPr>
              <a:t>   </a:t>
            </a:r>
            <a:r>
              <a:rPr lang="zh-CN" altLang="en-US" sz="2400" dirty="0">
                <a:sym typeface="Symbol" panose="05050102010706020507" pitchFamily="18" charset="2"/>
              </a:rPr>
              <a:t>片段i放在站点j得</a:t>
            </a:r>
            <a:r>
              <a:rPr lang="zh-CN" altLang="en-US" sz="2400">
                <a:sym typeface="Symbol" panose="05050102010706020507" pitchFamily="18" charset="2"/>
              </a:rPr>
              <a:t>益</a:t>
            </a:r>
          </a:p>
        </p:txBody>
      </p:sp>
      <p:sp>
        <p:nvSpPr>
          <p:cNvPr id="65538" name="AutoShape 13"/>
          <p:cNvSpPr/>
          <p:nvPr/>
        </p:nvSpPr>
        <p:spPr>
          <a:xfrm>
            <a:off x="142875" y="915988"/>
            <a:ext cx="2089150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分配方法</a:t>
            </a:r>
          </a:p>
        </p:txBody>
      </p:sp>
      <p:grpSp>
        <p:nvGrpSpPr>
          <p:cNvPr id="65539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65540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541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3988" cy="4114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最佳适应法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将片断</a:t>
            </a:r>
            <a:r>
              <a:rPr lang="en-US" altLang="zh-CN" err="1"/>
              <a:t>R</a:t>
            </a:r>
            <a:r>
              <a:rPr lang="en-US" altLang="zh-CN" baseline="-25000" err="1"/>
              <a:t>i</a:t>
            </a:r>
            <a:r>
              <a:rPr lang="zh-CN" altLang="en-US" dirty="0"/>
              <a:t>分配到访问</a:t>
            </a:r>
            <a:r>
              <a:rPr lang="en-US" altLang="zh-CN" err="1"/>
              <a:t>R</a:t>
            </a:r>
            <a:r>
              <a:rPr lang="en-US" altLang="zh-CN" baseline="-25000" err="1"/>
              <a:t>i</a:t>
            </a:r>
            <a:r>
              <a:rPr lang="zh-CN" altLang="en-US" dirty="0"/>
              <a:t>次数最多的那个站点上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err="1"/>
              <a:t>B</a:t>
            </a:r>
            <a:r>
              <a:rPr lang="en-US" altLang="zh-CN" baseline="-25000" err="1"/>
              <a:t>ij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</a:t>
            </a:r>
            <a:r>
              <a:rPr lang="en-US" altLang="zh-CN" baseline="-25000" err="1">
                <a:sym typeface="Symbol" panose="05050102010706020507" pitchFamily="18" charset="2"/>
              </a:rPr>
              <a:t>k</a:t>
            </a:r>
            <a:r>
              <a:rPr lang="en-US" altLang="zh-CN" err="1">
                <a:sym typeface="Symbol" panose="05050102010706020507" pitchFamily="18" charset="2"/>
              </a:rPr>
              <a:t>F</a:t>
            </a:r>
            <a:r>
              <a:rPr lang="en-US" altLang="zh-CN" baseline="-25000" err="1">
                <a:sym typeface="Symbol" panose="05050102010706020507" pitchFamily="18" charset="2"/>
              </a:rPr>
              <a:t>kj</a:t>
            </a:r>
            <a:r>
              <a:rPr lang="en-US" altLang="zh-CN">
                <a:sym typeface="Symbol" panose="05050102010706020507" pitchFamily="18" charset="2"/>
              </a:rPr>
              <a:t>*</a:t>
            </a:r>
            <a:r>
              <a:rPr lang="en-US" altLang="zh-CN" err="1">
                <a:sym typeface="Symbol" panose="05050102010706020507" pitchFamily="18" charset="2"/>
              </a:rPr>
              <a:t>N</a:t>
            </a:r>
            <a:r>
              <a:rPr lang="en-US" altLang="zh-CN" baseline="-25000" err="1">
                <a:sym typeface="Symbol" panose="05050102010706020507" pitchFamily="18" charset="2"/>
              </a:rPr>
              <a:t>ki</a:t>
            </a:r>
            <a:r>
              <a:rPr lang="en-US" altLang="zh-CN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所有得益站点法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将片断</a:t>
            </a:r>
            <a:r>
              <a:rPr lang="en-US" altLang="zh-CN" err="1"/>
              <a:t>R</a:t>
            </a:r>
            <a:r>
              <a:rPr lang="en-US" altLang="zh-CN" baseline="-25000" err="1"/>
              <a:t>i</a:t>
            </a:r>
            <a:r>
              <a:rPr lang="zh-CN" altLang="en-US" dirty="0">
                <a:sym typeface="Symbol" panose="05050102010706020507" pitchFamily="18" charset="2"/>
              </a:rPr>
              <a:t>的副本分配到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所有得益站点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j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上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err="1"/>
              <a:t>B</a:t>
            </a:r>
            <a:r>
              <a:rPr lang="en-US" altLang="zh-CN" baseline="-25000" err="1"/>
              <a:t>ij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</a:t>
            </a:r>
            <a:r>
              <a:rPr lang="en-US" altLang="zh-CN" baseline="-25000" err="1">
                <a:sym typeface="Symbol" panose="05050102010706020507" pitchFamily="18" charset="2"/>
              </a:rPr>
              <a:t>k</a:t>
            </a:r>
            <a:r>
              <a:rPr lang="en-US" altLang="zh-CN" err="1">
                <a:sym typeface="Symbol" panose="05050102010706020507" pitchFamily="18" charset="2"/>
              </a:rPr>
              <a:t>F</a:t>
            </a:r>
            <a:r>
              <a:rPr lang="en-US" altLang="zh-CN" baseline="-25000" err="1">
                <a:sym typeface="Symbol" panose="05050102010706020507" pitchFamily="18" charset="2"/>
              </a:rPr>
              <a:t>kj</a:t>
            </a:r>
            <a:r>
              <a:rPr lang="en-US" altLang="zh-CN">
                <a:sym typeface="Symbol" panose="05050102010706020507" pitchFamily="18" charset="2"/>
              </a:rPr>
              <a:t>*</a:t>
            </a:r>
            <a:r>
              <a:rPr lang="en-US" altLang="zh-CN" err="1">
                <a:sym typeface="Symbol" panose="05050102010706020507" pitchFamily="18" charset="2"/>
              </a:rPr>
              <a:t>R</a:t>
            </a:r>
            <a:r>
              <a:rPr lang="en-US" altLang="zh-CN" baseline="-25000" err="1">
                <a:sym typeface="Symbol" panose="05050102010706020507" pitchFamily="18" charset="2"/>
              </a:rPr>
              <a:t>ki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-c*</a:t>
            </a:r>
            <a:r>
              <a:rPr lang="en-US" altLang="zh-CN" baseline="-25000">
                <a:sym typeface="Symbol" panose="05050102010706020507" pitchFamily="18" charset="2"/>
              </a:rPr>
              <a:t>k </a:t>
            </a:r>
            <a:r>
              <a:rPr lang="en-US" altLang="zh-CN">
                <a:sym typeface="Symbol" panose="05050102010706020507" pitchFamily="18" charset="2"/>
              </a:rPr>
              <a:t></a:t>
            </a:r>
            <a:r>
              <a:rPr lang="en-US" altLang="zh-CN" baseline="-25000" err="1">
                <a:sym typeface="Symbol" panose="05050102010706020507" pitchFamily="18" charset="2"/>
              </a:rPr>
              <a:t>j’≠j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err="1">
                <a:sym typeface="Symbol" panose="05050102010706020507" pitchFamily="18" charset="2"/>
              </a:rPr>
              <a:t>F</a:t>
            </a:r>
            <a:r>
              <a:rPr lang="en-US" altLang="zh-CN" baseline="-25000" err="1">
                <a:sym typeface="Symbol" panose="05050102010706020507" pitchFamily="18" charset="2"/>
              </a:rPr>
              <a:t>kj</a:t>
            </a:r>
            <a:r>
              <a:rPr lang="en-US" altLang="zh-CN" baseline="-25000">
                <a:sym typeface="Symbol" panose="05050102010706020507" pitchFamily="18" charset="2"/>
              </a:rPr>
              <a:t>’</a:t>
            </a:r>
            <a:r>
              <a:rPr lang="en-US" altLang="zh-CN">
                <a:sym typeface="Symbol" panose="05050102010706020507" pitchFamily="18" charset="2"/>
              </a:rPr>
              <a:t>*</a:t>
            </a:r>
            <a:r>
              <a:rPr lang="en-US" altLang="zh-CN" err="1">
                <a:sym typeface="Symbol" panose="05050102010706020507" pitchFamily="18" charset="2"/>
              </a:rPr>
              <a:t>U</a:t>
            </a:r>
            <a:r>
              <a:rPr lang="en-US" altLang="zh-CN" baseline="-25000" err="1">
                <a:sym typeface="Symbol" panose="05050102010706020507" pitchFamily="18" charset="2"/>
              </a:rPr>
              <a:t>ki</a:t>
            </a:r>
            <a:endParaRPr lang="en-US" altLang="zh-CN" baseline="-2500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如</a:t>
            </a:r>
            <a:r>
              <a:rPr lang="en-US" altLang="zh-CN" err="1"/>
              <a:t>B</a:t>
            </a:r>
            <a:r>
              <a:rPr lang="en-US" altLang="zh-CN" baseline="-25000" err="1"/>
              <a:t>ij</a:t>
            </a:r>
            <a:r>
              <a:rPr lang="en-US" altLang="zh-CN" baseline="-25000"/>
              <a:t> </a:t>
            </a:r>
            <a:r>
              <a:rPr lang="en-US" altLang="en-US">
                <a:sym typeface="Symbol" panose="05050102010706020507" pitchFamily="18" charset="2"/>
              </a:rPr>
              <a:t>＞</a:t>
            </a:r>
            <a:r>
              <a:rPr lang="en-US" altLang="zh-CN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，则站点</a:t>
            </a:r>
            <a:r>
              <a:rPr lang="en-US" altLang="zh-CN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是得益站点，放置</a:t>
            </a:r>
            <a:r>
              <a:rPr lang="en-US" altLang="zh-CN" err="1">
                <a:sym typeface="Symbol" panose="05050102010706020507" pitchFamily="18" charset="2"/>
              </a:rPr>
              <a:t>R</a:t>
            </a:r>
            <a:r>
              <a:rPr lang="en-US" altLang="zh-CN" baseline="-2500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的一个副本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（得益   本公式指读得益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附加产生更新花费）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/>
          </a:p>
        </p:txBody>
      </p:sp>
      <p:grpSp>
        <p:nvGrpSpPr>
          <p:cNvPr id="66562" name="Group 3"/>
          <p:cNvGrpSpPr/>
          <p:nvPr/>
        </p:nvGrpSpPr>
        <p:grpSpPr>
          <a:xfrm>
            <a:off x="34925" y="-26987"/>
            <a:ext cx="4595813" cy="1592262"/>
            <a:chOff x="68" y="28"/>
            <a:chExt cx="2895" cy="1003"/>
          </a:xfrm>
        </p:grpSpPr>
        <p:grpSp>
          <p:nvGrpSpPr>
            <p:cNvPr id="66563" name="Group 4"/>
            <p:cNvGrpSpPr/>
            <p:nvPr/>
          </p:nvGrpSpPr>
          <p:grpSpPr>
            <a:xfrm>
              <a:off x="68" y="28"/>
              <a:ext cx="2895" cy="616"/>
              <a:chOff x="113" y="119"/>
              <a:chExt cx="2895" cy="616"/>
            </a:xfrm>
          </p:grpSpPr>
          <p:sp>
            <p:nvSpPr>
              <p:cNvPr id="66564" name="Text Box 6"/>
              <p:cNvSpPr txBox="1"/>
              <p:nvPr/>
            </p:nvSpPr>
            <p:spPr>
              <a:xfrm>
                <a:off x="128" y="436"/>
                <a:ext cx="288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6565" name="Text Box 9"/>
              <p:cNvSpPr txBox="1"/>
              <p:nvPr/>
            </p:nvSpPr>
            <p:spPr>
              <a:xfrm>
                <a:off x="113" y="119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566" name="AutoShape 11"/>
            <p:cNvSpPr/>
            <p:nvPr/>
          </p:nvSpPr>
          <p:spPr>
            <a:xfrm>
              <a:off x="158" y="754"/>
              <a:ext cx="1316" cy="2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27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水平分片情况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66568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66569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570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2"/>
          <p:cNvSpPr/>
          <p:nvPr/>
        </p:nvSpPr>
        <p:spPr>
          <a:xfrm>
            <a:off x="3779838" y="1557338"/>
            <a:ext cx="144462" cy="1223962"/>
          </a:xfrm>
          <a:prstGeom prst="leftBrace">
            <a:avLst>
              <a:gd name="adj1" fmla="val 70486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AutoShape 3"/>
          <p:cNvSpPr/>
          <p:nvPr/>
        </p:nvSpPr>
        <p:spPr>
          <a:xfrm>
            <a:off x="1524000" y="2205038"/>
            <a:ext cx="311150" cy="3744912"/>
          </a:xfrm>
          <a:prstGeom prst="leftBrace">
            <a:avLst>
              <a:gd name="adj1" fmla="val 100130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AutoShape 4"/>
          <p:cNvSpPr/>
          <p:nvPr/>
        </p:nvSpPr>
        <p:spPr>
          <a:xfrm>
            <a:off x="3995738" y="3068638"/>
            <a:ext cx="144462" cy="1008062"/>
          </a:xfrm>
          <a:prstGeom prst="leftBrace">
            <a:avLst>
              <a:gd name="adj1" fmla="val 58053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84" name="Group 5"/>
          <p:cNvGrpSpPr/>
          <p:nvPr/>
        </p:nvGrpSpPr>
        <p:grpSpPr>
          <a:xfrm>
            <a:off x="179388" y="188913"/>
            <a:ext cx="4595812" cy="963612"/>
            <a:chOff x="113" y="119"/>
            <a:chExt cx="2895" cy="605"/>
          </a:xfrm>
        </p:grpSpPr>
        <p:grpSp>
          <p:nvGrpSpPr>
            <p:cNvPr id="20485" name="Group 6"/>
            <p:cNvGrpSpPr/>
            <p:nvPr/>
          </p:nvGrpSpPr>
          <p:grpSpPr>
            <a:xfrm>
              <a:off x="128" y="436"/>
              <a:ext cx="2880" cy="288"/>
              <a:chOff x="128" y="436"/>
              <a:chExt cx="2880" cy="288"/>
            </a:xfrm>
          </p:grpSpPr>
          <p:sp>
            <p:nvSpPr>
              <p:cNvPr id="20486" name="Text Box 7"/>
              <p:cNvSpPr txBox="1"/>
              <p:nvPr/>
            </p:nvSpPr>
            <p:spPr>
              <a:xfrm>
                <a:off x="128" y="436"/>
                <a:ext cx="28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DDBS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设计目标</a:t>
                </a:r>
              </a:p>
            </p:txBody>
          </p:sp>
          <p:sp>
            <p:nvSpPr>
              <p:cNvPr id="20487" name="Line 8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0488" name="Text Box 10"/>
            <p:cNvSpPr txBox="1"/>
            <p:nvPr/>
          </p:nvSpPr>
          <p:spPr>
            <a:xfrm>
              <a:off x="113" y="119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</a:t>
              </a:r>
              <a:r>
                <a:rPr lang="zh-CN" altLang="en-US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分布式数据库设计与数据分片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489" name="Text Box 12"/>
          <p:cNvSpPr txBox="1"/>
          <p:nvPr/>
        </p:nvSpPr>
        <p:spPr>
          <a:xfrm>
            <a:off x="250825" y="3429000"/>
            <a:ext cx="1331913" cy="779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DDBS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设计目标</a:t>
            </a:r>
          </a:p>
        </p:txBody>
      </p:sp>
      <p:sp>
        <p:nvSpPr>
          <p:cNvPr id="20490" name="Text Box 13"/>
          <p:cNvSpPr txBox="1"/>
          <p:nvPr/>
        </p:nvSpPr>
        <p:spPr>
          <a:xfrm>
            <a:off x="1908175" y="1989138"/>
            <a:ext cx="208756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本地性或近地性</a:t>
            </a:r>
          </a:p>
        </p:txBody>
      </p:sp>
      <p:sp>
        <p:nvSpPr>
          <p:cNvPr id="20491" name="Text Box 14"/>
          <p:cNvSpPr txBox="1"/>
          <p:nvPr/>
        </p:nvSpPr>
        <p:spPr>
          <a:xfrm>
            <a:off x="1979613" y="5734050"/>
            <a:ext cx="237648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存储能力和费用</a:t>
            </a:r>
          </a:p>
        </p:txBody>
      </p:sp>
      <p:sp>
        <p:nvSpPr>
          <p:cNvPr id="20492" name="Text Box 15"/>
          <p:cNvSpPr txBox="1"/>
          <p:nvPr/>
        </p:nvSpPr>
        <p:spPr>
          <a:xfrm>
            <a:off x="4067175" y="1341438"/>
            <a:ext cx="432117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尽量减少通信次数和通信量，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90/10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准则</a:t>
            </a:r>
          </a:p>
        </p:txBody>
      </p:sp>
      <p:sp>
        <p:nvSpPr>
          <p:cNvPr id="20493" name="Text Box 16"/>
          <p:cNvSpPr txBox="1"/>
          <p:nvPr/>
        </p:nvSpPr>
        <p:spPr>
          <a:xfrm>
            <a:off x="4067175" y="2492375"/>
            <a:ext cx="50768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分片和分布方案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（本地和远程访问次数）择优</a:t>
            </a:r>
          </a:p>
        </p:txBody>
      </p:sp>
      <p:sp>
        <p:nvSpPr>
          <p:cNvPr id="20494" name="Text Box 17"/>
          <p:cNvSpPr txBox="1"/>
          <p:nvPr/>
        </p:nvSpPr>
        <p:spPr>
          <a:xfrm>
            <a:off x="1908175" y="3429000"/>
            <a:ext cx="21590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控制数据适当冗余</a:t>
            </a:r>
          </a:p>
        </p:txBody>
      </p:sp>
      <p:sp>
        <p:nvSpPr>
          <p:cNvPr id="20495" name="Text Box 18"/>
          <p:cNvSpPr txBox="1"/>
          <p:nvPr/>
        </p:nvSpPr>
        <p:spPr>
          <a:xfrm>
            <a:off x="4140200" y="2924175"/>
            <a:ext cx="453548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冗余增加了可靠性、可用性，提高了效率</a:t>
            </a:r>
          </a:p>
        </p:txBody>
      </p:sp>
      <p:sp>
        <p:nvSpPr>
          <p:cNvPr id="20496" name="Text Box 19"/>
          <p:cNvSpPr txBox="1"/>
          <p:nvPr/>
        </p:nvSpPr>
        <p:spPr>
          <a:xfrm>
            <a:off x="4211638" y="3789363"/>
            <a:ext cx="385127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维护数据一致性开销增加</a:t>
            </a:r>
          </a:p>
        </p:txBody>
      </p:sp>
      <p:sp>
        <p:nvSpPr>
          <p:cNvPr id="20497" name="Text Box 23"/>
          <p:cNvSpPr txBox="1"/>
          <p:nvPr/>
        </p:nvSpPr>
        <p:spPr>
          <a:xfrm>
            <a:off x="1979613" y="4646613"/>
            <a:ext cx="1871662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工作负荷分布</a:t>
            </a:r>
          </a:p>
        </p:txBody>
      </p:sp>
      <p:sp>
        <p:nvSpPr>
          <p:cNvPr id="20498" name="AutoShape 24"/>
          <p:cNvSpPr/>
          <p:nvPr/>
        </p:nvSpPr>
        <p:spPr>
          <a:xfrm>
            <a:off x="3563938" y="4365625"/>
            <a:ext cx="144462" cy="935038"/>
          </a:xfrm>
          <a:prstGeom prst="leftBrace">
            <a:avLst>
              <a:gd name="adj1" fmla="val 53848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9" name="Text Box 25"/>
          <p:cNvSpPr txBox="1"/>
          <p:nvPr/>
        </p:nvSpPr>
        <p:spPr>
          <a:xfrm>
            <a:off x="3779838" y="4221163"/>
            <a:ext cx="385127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各站点可以分担整个工作任务</a:t>
            </a:r>
          </a:p>
        </p:txBody>
      </p:sp>
      <p:sp>
        <p:nvSpPr>
          <p:cNvPr id="20500" name="Text Box 26"/>
          <p:cNvSpPr txBox="1"/>
          <p:nvPr/>
        </p:nvSpPr>
        <p:spPr>
          <a:xfrm>
            <a:off x="3708400" y="5084763"/>
            <a:ext cx="385127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本地性降低</a:t>
            </a:r>
          </a:p>
        </p:txBody>
      </p:sp>
      <p:sp>
        <p:nvSpPr>
          <p:cNvPr id="20501" name="文本框 15384"/>
          <p:cNvSpPr txBox="1"/>
          <p:nvPr/>
        </p:nvSpPr>
        <p:spPr>
          <a:xfrm>
            <a:off x="4284663" y="1773238"/>
            <a:ext cx="360045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90%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的数据在本地站点得到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/>
          </p:cNvSpPr>
          <p:nvPr>
            <p:ph idx="1"/>
          </p:nvPr>
        </p:nvSpPr>
        <p:spPr>
          <a:xfrm>
            <a:off x="179388" y="1624013"/>
            <a:ext cx="8964612" cy="53340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400" dirty="0"/>
              <a:t>假设关系</a:t>
            </a:r>
            <a:r>
              <a:rPr lang="en-US" altLang="zh-CN" sz="2400"/>
              <a:t>R</a:t>
            </a:r>
            <a:r>
              <a:rPr lang="zh-CN" altLang="en-US" sz="2400" dirty="0"/>
              <a:t>垂直分片</a:t>
            </a:r>
            <a:r>
              <a:rPr lang="en-US" altLang="zh-CN" sz="2400" err="1"/>
              <a:t>R</a:t>
            </a:r>
            <a:r>
              <a:rPr lang="en-US" altLang="zh-CN" sz="2400" baseline="-25000" err="1"/>
              <a:t>t</a:t>
            </a:r>
            <a:r>
              <a:rPr lang="zh-CN" altLang="en-US" sz="2400" dirty="0"/>
              <a:t>和</a:t>
            </a:r>
            <a:r>
              <a:rPr lang="en-US" altLang="zh-CN" sz="2400" err="1"/>
              <a:t>R</a:t>
            </a:r>
            <a:r>
              <a:rPr lang="en-US" altLang="zh-CN" sz="2400" baseline="-25000" err="1"/>
              <a:t>s</a:t>
            </a:r>
            <a:r>
              <a:rPr lang="en-US" altLang="zh-CN" sz="2400"/>
              <a:t>, </a:t>
            </a:r>
            <a:r>
              <a:rPr lang="en-US" altLang="zh-CN" sz="2400" err="1"/>
              <a:t>R</a:t>
            </a:r>
            <a:r>
              <a:rPr lang="en-US" altLang="zh-CN" sz="2400" baseline="-25000" err="1"/>
              <a:t>s</a:t>
            </a:r>
            <a:r>
              <a:rPr lang="zh-CN" altLang="en-US" sz="2400" dirty="0"/>
              <a:t>分配到</a:t>
            </a:r>
            <a:r>
              <a:rPr lang="en-US" altLang="zh-CN" sz="2400"/>
              <a:t>s</a:t>
            </a:r>
            <a:r>
              <a:rPr lang="zh-CN" altLang="en-US" sz="2400" dirty="0"/>
              <a:t>站点</a:t>
            </a:r>
            <a:r>
              <a:rPr lang="en-US" altLang="zh-CN" sz="2400"/>
              <a:t>, </a:t>
            </a:r>
            <a:r>
              <a:rPr lang="en-US" altLang="zh-CN" sz="2400" err="1"/>
              <a:t>R</a:t>
            </a:r>
            <a:r>
              <a:rPr lang="en-US" altLang="zh-CN" sz="2400" baseline="-25000" err="1"/>
              <a:t>t</a:t>
            </a:r>
            <a:r>
              <a:rPr lang="zh-CN" altLang="en-US" sz="2400" dirty="0"/>
              <a:t>分配到</a:t>
            </a:r>
            <a:r>
              <a:rPr lang="en-US" altLang="zh-CN" sz="2400"/>
              <a:t>t</a:t>
            </a:r>
            <a:r>
              <a:rPr lang="zh-CN" altLang="en-US" sz="2400" dirty="0"/>
              <a:t>站点</a:t>
            </a:r>
            <a:r>
              <a:rPr lang="en-US" altLang="zh-CN" sz="2400"/>
              <a:t>. </a:t>
            </a:r>
          </a:p>
          <a:p>
            <a:pPr lvl="1" eaLnBrk="1" hangingPunct="1"/>
            <a:r>
              <a:rPr lang="zh-CN" altLang="en-US" sz="2000" dirty="0"/>
              <a:t>应用组</a:t>
            </a:r>
            <a:r>
              <a:rPr lang="en-US" altLang="zh-CN" sz="2000"/>
              <a:t>As: </a:t>
            </a:r>
            <a:r>
              <a:rPr lang="zh-CN" altLang="en-US" sz="2000" dirty="0"/>
              <a:t>自站点</a:t>
            </a:r>
            <a:r>
              <a:rPr lang="en-US" altLang="zh-CN" sz="2000"/>
              <a:t>s</a:t>
            </a:r>
            <a:r>
              <a:rPr lang="zh-CN" altLang="en-US" sz="2000" dirty="0"/>
              <a:t>发出</a:t>
            </a:r>
            <a:r>
              <a:rPr lang="en-US" altLang="zh-CN" sz="2000"/>
              <a:t>, </a:t>
            </a:r>
            <a:r>
              <a:rPr lang="zh-CN" altLang="en-US" sz="2000" dirty="0"/>
              <a:t>只使用</a:t>
            </a:r>
            <a:r>
              <a:rPr lang="en-US" altLang="zh-CN" sz="2000" err="1"/>
              <a:t>Rs</a:t>
            </a:r>
            <a:r>
              <a:rPr lang="en-US" altLang="zh-CN" sz="2000"/>
              <a:t>, </a:t>
            </a:r>
            <a:r>
              <a:rPr lang="zh-CN" altLang="en-US" sz="2000" dirty="0"/>
              <a:t>得益 </a:t>
            </a:r>
          </a:p>
          <a:p>
            <a:pPr lvl="1" eaLnBrk="1" hangingPunct="1">
              <a:buNone/>
            </a:pPr>
            <a:r>
              <a:rPr lang="zh-CN" altLang="en-US" sz="2000" dirty="0"/>
              <a:t>       </a:t>
            </a:r>
            <a:r>
              <a:rPr lang="en-US" altLang="zh-CN" sz="2000"/>
              <a:t>BAs   = </a:t>
            </a:r>
            <a:r>
              <a:rPr lang="en-US" altLang="zh-CN" sz="2000">
                <a:sym typeface="Symbol" panose="05050102010706020507" pitchFamily="18" charset="2"/>
              </a:rPr>
              <a:t></a:t>
            </a:r>
            <a:r>
              <a:rPr lang="en-US" altLang="zh-CN" sz="2000" baseline="-25000">
                <a:sym typeface="Symbol" panose="05050102010706020507" pitchFamily="18" charset="2"/>
              </a:rPr>
              <a:t>k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err="1">
                <a:sym typeface="Symbol" panose="05050102010706020507" pitchFamily="18" charset="2"/>
              </a:rPr>
              <a:t>F</a:t>
            </a:r>
            <a:r>
              <a:rPr lang="en-US" altLang="zh-CN" sz="2000" baseline="-25000" err="1">
                <a:sym typeface="Symbol" panose="05050102010706020507" pitchFamily="18" charset="2"/>
              </a:rPr>
              <a:t>ks</a:t>
            </a:r>
            <a:r>
              <a:rPr lang="en-US" altLang="zh-CN" sz="2000">
                <a:sym typeface="Symbol" panose="05050102010706020507" pitchFamily="18" charset="2"/>
              </a:rPr>
              <a:t> </a:t>
            </a:r>
            <a:r>
              <a:rPr lang="en-US" altLang="zh-CN" sz="2000" err="1">
                <a:sym typeface="Symbol" panose="05050102010706020507" pitchFamily="18" charset="2"/>
              </a:rPr>
              <a:t>N</a:t>
            </a:r>
            <a:r>
              <a:rPr lang="en-US" altLang="zh-CN" sz="2000" baseline="-25000" err="1">
                <a:sym typeface="Symbol" panose="05050102010706020507" pitchFamily="18" charset="2"/>
              </a:rPr>
              <a:t>ks</a:t>
            </a:r>
            <a:r>
              <a:rPr lang="en-US" altLang="zh-CN" sz="2000" baseline="-25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( k  As)</a:t>
            </a:r>
          </a:p>
          <a:p>
            <a:pPr lvl="1" eaLnBrk="1" hangingPunct="1"/>
            <a:r>
              <a:rPr lang="zh-CN" altLang="en-US" sz="2000" dirty="0">
                <a:sym typeface="Symbol" panose="05050102010706020507" pitchFamily="18" charset="2"/>
              </a:rPr>
              <a:t>应用组</a:t>
            </a:r>
            <a:r>
              <a:rPr lang="en-US" altLang="zh-CN" sz="2000" err="1">
                <a:sym typeface="Symbol" panose="05050102010706020507" pitchFamily="18" charset="2"/>
              </a:rPr>
              <a:t>Ar</a:t>
            </a:r>
            <a:r>
              <a:rPr lang="en-US" altLang="zh-CN" sz="2000">
                <a:sym typeface="Symbol" panose="05050102010706020507" pitchFamily="18" charset="2"/>
              </a:rPr>
              <a:t>: </a:t>
            </a:r>
            <a:r>
              <a:rPr lang="zh-CN" altLang="en-US" sz="2000" dirty="0">
                <a:sym typeface="Symbol" panose="05050102010706020507" pitchFamily="18" charset="2"/>
              </a:rPr>
              <a:t>自站点</a:t>
            </a:r>
            <a:r>
              <a:rPr lang="en-US" altLang="zh-CN" sz="200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发出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只使用</a:t>
            </a:r>
            <a:r>
              <a:rPr lang="en-US" altLang="zh-CN" sz="2000" err="1">
                <a:sym typeface="Symbol" panose="05050102010706020507" pitchFamily="18" charset="2"/>
              </a:rPr>
              <a:t>Rt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得益</a:t>
            </a:r>
          </a:p>
          <a:p>
            <a:pPr lvl="1" eaLnBrk="1" hangingPunct="1">
              <a:buNone/>
            </a:pPr>
            <a:r>
              <a:rPr lang="zh-CN" altLang="en-US" sz="2000" dirty="0"/>
              <a:t>       </a:t>
            </a:r>
            <a:r>
              <a:rPr lang="en-US" altLang="zh-CN" sz="2000" err="1"/>
              <a:t>BAt</a:t>
            </a:r>
            <a:r>
              <a:rPr lang="en-US" altLang="zh-CN" sz="2000"/>
              <a:t>   = </a:t>
            </a:r>
            <a:r>
              <a:rPr lang="en-US" altLang="zh-CN" sz="2000">
                <a:sym typeface="Symbol" panose="05050102010706020507" pitchFamily="18" charset="2"/>
              </a:rPr>
              <a:t></a:t>
            </a:r>
            <a:r>
              <a:rPr lang="en-US" altLang="zh-CN" sz="2000" baseline="-25000">
                <a:sym typeface="Symbol" panose="05050102010706020507" pitchFamily="18" charset="2"/>
              </a:rPr>
              <a:t>k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err="1">
                <a:sym typeface="Symbol" panose="05050102010706020507" pitchFamily="18" charset="2"/>
              </a:rPr>
              <a:t>F</a:t>
            </a:r>
            <a:r>
              <a:rPr lang="en-US" altLang="zh-CN" sz="2000" baseline="-25000" err="1">
                <a:sym typeface="Symbol" panose="05050102010706020507" pitchFamily="18" charset="2"/>
              </a:rPr>
              <a:t>kt</a:t>
            </a:r>
            <a:r>
              <a:rPr lang="en-US" altLang="zh-CN" sz="2000">
                <a:sym typeface="Symbol" panose="05050102010706020507" pitchFamily="18" charset="2"/>
              </a:rPr>
              <a:t> </a:t>
            </a:r>
            <a:r>
              <a:rPr lang="en-US" altLang="zh-CN" sz="2000" err="1">
                <a:sym typeface="Symbol" panose="05050102010706020507" pitchFamily="18" charset="2"/>
              </a:rPr>
              <a:t>N</a:t>
            </a:r>
            <a:r>
              <a:rPr lang="en-US" altLang="zh-CN" sz="2000" baseline="-25000" err="1">
                <a:sym typeface="Symbol" panose="05050102010706020507" pitchFamily="18" charset="2"/>
              </a:rPr>
              <a:t>kt</a:t>
            </a:r>
            <a:r>
              <a:rPr lang="en-US" altLang="zh-CN" sz="2000" baseline="-25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( k  At)</a:t>
            </a:r>
          </a:p>
          <a:p>
            <a:pPr lvl="1" eaLnBrk="1" hangingPunct="1"/>
            <a:r>
              <a:rPr lang="zh-CN" altLang="en-US" sz="2000" dirty="0">
                <a:sym typeface="Symbol" panose="05050102010706020507" pitchFamily="18" charset="2"/>
              </a:rPr>
              <a:t>应用组</a:t>
            </a:r>
            <a:r>
              <a:rPr lang="en-US" altLang="zh-CN" sz="2000">
                <a:sym typeface="Symbol" panose="05050102010706020507" pitchFamily="18" charset="2"/>
              </a:rPr>
              <a:t>A1: </a:t>
            </a:r>
            <a:r>
              <a:rPr lang="zh-CN" altLang="en-US" sz="2000" dirty="0">
                <a:sym typeface="Symbol" panose="05050102010706020507" pitchFamily="18" charset="2"/>
              </a:rPr>
              <a:t>由站点</a:t>
            </a:r>
            <a:r>
              <a:rPr lang="en-US" altLang="zh-CN" sz="2000">
                <a:sym typeface="Symbol" panose="05050102010706020507" pitchFamily="18" charset="2"/>
              </a:rPr>
              <a:t>r</a:t>
            </a:r>
            <a:r>
              <a:rPr lang="zh-CN" altLang="en-US" sz="2000" dirty="0">
                <a:sym typeface="Symbol" panose="05050102010706020507" pitchFamily="18" charset="2"/>
              </a:rPr>
              <a:t>发出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+mn-ea"/>
              </a:rPr>
              <a:t>只使用</a:t>
            </a:r>
            <a:r>
              <a:rPr lang="en-US" altLang="zh-CN" sz="2000" err="1">
                <a:sym typeface="+mn-ea"/>
              </a:rPr>
              <a:t>Rs,</a:t>
            </a:r>
            <a:r>
              <a:rPr lang="zh-CN" altLang="en-US" sz="2000" dirty="0">
                <a:sym typeface="Symbol" panose="05050102010706020507" pitchFamily="18" charset="2"/>
              </a:rPr>
              <a:t>要远程，损失</a:t>
            </a:r>
          </a:p>
          <a:p>
            <a:pPr lvl="1" eaLnBrk="1" hangingPunct="1">
              <a:buNone/>
            </a:pPr>
            <a:r>
              <a:rPr lang="zh-CN" altLang="en-US" sz="2000" dirty="0"/>
              <a:t>        </a:t>
            </a:r>
            <a:r>
              <a:rPr lang="en-US" altLang="zh-CN" sz="2000"/>
              <a:t>BA1   = </a:t>
            </a:r>
            <a:r>
              <a:rPr lang="en-US" altLang="zh-CN" sz="2000">
                <a:sym typeface="Symbol" panose="05050102010706020507" pitchFamily="18" charset="2"/>
              </a:rPr>
              <a:t></a:t>
            </a:r>
            <a:r>
              <a:rPr lang="en-US" altLang="zh-CN" sz="2000" baseline="-25000">
                <a:sym typeface="Symbol" panose="05050102010706020507" pitchFamily="18" charset="2"/>
              </a:rPr>
              <a:t>k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err="1">
                <a:sym typeface="Symbol" panose="05050102010706020507" pitchFamily="18" charset="2"/>
              </a:rPr>
              <a:t>F</a:t>
            </a:r>
            <a:r>
              <a:rPr lang="en-US" altLang="zh-CN" sz="2000" baseline="-25000" err="1">
                <a:sym typeface="Symbol" panose="05050102010706020507" pitchFamily="18" charset="2"/>
              </a:rPr>
              <a:t>kr</a:t>
            </a:r>
            <a:r>
              <a:rPr lang="en-US" altLang="zh-CN" sz="2000">
                <a:sym typeface="Symbol" panose="05050102010706020507" pitchFamily="18" charset="2"/>
              </a:rPr>
              <a:t> </a:t>
            </a:r>
            <a:r>
              <a:rPr lang="en-US" altLang="zh-CN" sz="2000" err="1">
                <a:sym typeface="Symbol" panose="05050102010706020507" pitchFamily="18" charset="2"/>
              </a:rPr>
              <a:t>N</a:t>
            </a:r>
            <a:r>
              <a:rPr lang="en-US" altLang="zh-CN" sz="2000" baseline="-25000" err="1">
                <a:sym typeface="Symbol" panose="05050102010706020507" pitchFamily="18" charset="2"/>
              </a:rPr>
              <a:t>ks</a:t>
            </a:r>
            <a:r>
              <a:rPr lang="en-US" altLang="zh-CN" sz="2000" baseline="-25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( k  A1)</a:t>
            </a:r>
          </a:p>
          <a:p>
            <a:pPr lvl="1" eaLnBrk="1" hangingPunct="1"/>
            <a:r>
              <a:rPr lang="zh-CN" altLang="en-US" sz="2000" dirty="0">
                <a:sym typeface="Symbol" panose="05050102010706020507" pitchFamily="18" charset="2"/>
              </a:rPr>
              <a:t>应用组</a:t>
            </a:r>
            <a:r>
              <a:rPr lang="en-US" altLang="zh-CN" sz="2000">
                <a:sym typeface="Symbol" panose="05050102010706020507" pitchFamily="18" charset="2"/>
              </a:rPr>
              <a:t>A2: </a:t>
            </a:r>
            <a:r>
              <a:rPr lang="zh-CN" altLang="en-US" sz="2000" dirty="0">
                <a:sym typeface="Symbol" panose="05050102010706020507" pitchFamily="18" charset="2"/>
              </a:rPr>
              <a:t>由站点</a:t>
            </a:r>
            <a:r>
              <a:rPr lang="en-US" altLang="zh-CN" sz="2000">
                <a:sym typeface="Symbol" panose="05050102010706020507" pitchFamily="18" charset="2"/>
              </a:rPr>
              <a:t>r</a:t>
            </a:r>
            <a:r>
              <a:rPr lang="zh-CN" altLang="en-US" sz="2000" dirty="0">
                <a:sym typeface="Symbol" panose="05050102010706020507" pitchFamily="18" charset="2"/>
              </a:rPr>
              <a:t>发出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只使用</a:t>
            </a:r>
            <a:r>
              <a:rPr lang="en-US" altLang="zh-CN" sz="2000" err="1">
                <a:sym typeface="Symbol" panose="05050102010706020507" pitchFamily="18" charset="2"/>
              </a:rPr>
              <a:t>Rt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要远程，损失</a:t>
            </a:r>
          </a:p>
          <a:p>
            <a:pPr lvl="1" eaLnBrk="1" hangingPunct="1">
              <a:buNone/>
            </a:pPr>
            <a:r>
              <a:rPr lang="zh-CN" altLang="en-US" sz="2000" dirty="0"/>
              <a:t>        </a:t>
            </a:r>
            <a:r>
              <a:rPr lang="en-US" altLang="zh-CN" sz="2000"/>
              <a:t>BA2   = </a:t>
            </a:r>
            <a:r>
              <a:rPr lang="en-US" altLang="zh-CN" sz="2000">
                <a:sym typeface="Symbol" panose="05050102010706020507" pitchFamily="18" charset="2"/>
              </a:rPr>
              <a:t></a:t>
            </a:r>
            <a:r>
              <a:rPr lang="en-US" altLang="zh-CN" sz="2000" baseline="-25000">
                <a:sym typeface="Symbol" panose="05050102010706020507" pitchFamily="18" charset="2"/>
              </a:rPr>
              <a:t>k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err="1">
                <a:sym typeface="Symbol" panose="05050102010706020507" pitchFamily="18" charset="2"/>
              </a:rPr>
              <a:t>F</a:t>
            </a:r>
            <a:r>
              <a:rPr lang="en-US" altLang="zh-CN" sz="2000" baseline="-25000" err="1">
                <a:sym typeface="Symbol" panose="05050102010706020507" pitchFamily="18" charset="2"/>
              </a:rPr>
              <a:t>kr</a:t>
            </a:r>
            <a:r>
              <a:rPr lang="en-US" altLang="zh-CN" sz="2000">
                <a:sym typeface="Symbol" panose="05050102010706020507" pitchFamily="18" charset="2"/>
              </a:rPr>
              <a:t> </a:t>
            </a:r>
            <a:r>
              <a:rPr lang="en-US" altLang="zh-CN" sz="2000" err="1">
                <a:sym typeface="Symbol" panose="05050102010706020507" pitchFamily="18" charset="2"/>
              </a:rPr>
              <a:t>N</a:t>
            </a:r>
            <a:r>
              <a:rPr lang="en-US" altLang="zh-CN" sz="2000" baseline="-25000" err="1">
                <a:sym typeface="Symbol" panose="05050102010706020507" pitchFamily="18" charset="2"/>
              </a:rPr>
              <a:t>kt</a:t>
            </a:r>
            <a:r>
              <a:rPr lang="en-US" altLang="zh-CN" sz="2000" baseline="-25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( k  A2)</a:t>
            </a:r>
          </a:p>
          <a:p>
            <a:pPr lvl="1" eaLnBrk="1" hangingPunct="1"/>
            <a:r>
              <a:rPr lang="zh-CN" altLang="en-US" sz="2000" dirty="0">
                <a:sym typeface="Symbol" panose="05050102010706020507" pitchFamily="18" charset="2"/>
              </a:rPr>
              <a:t>应用组</a:t>
            </a:r>
            <a:r>
              <a:rPr lang="en-US" altLang="zh-CN" sz="2000">
                <a:sym typeface="Symbol" panose="05050102010706020507" pitchFamily="18" charset="2"/>
              </a:rPr>
              <a:t>A3: </a:t>
            </a:r>
            <a:r>
              <a:rPr lang="zh-CN" altLang="en-US" sz="2000" dirty="0">
                <a:sym typeface="Symbol" panose="05050102010706020507" pitchFamily="18" charset="2"/>
              </a:rPr>
              <a:t>由不同于站点</a:t>
            </a:r>
            <a:r>
              <a:rPr lang="en-US" altLang="zh-CN" sz="2000" err="1">
                <a:sym typeface="Symbol" panose="05050102010706020507" pitchFamily="18" charset="2"/>
              </a:rPr>
              <a:t>r,s,t</a:t>
            </a:r>
            <a:r>
              <a:rPr lang="zh-CN" altLang="en-US" sz="2000" dirty="0">
                <a:sym typeface="Symbol" panose="05050102010706020507" pitchFamily="18" charset="2"/>
              </a:rPr>
              <a:t>的站点发出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要访问</a:t>
            </a:r>
            <a:r>
              <a:rPr lang="en-US" altLang="zh-CN" sz="2000" err="1">
                <a:sym typeface="Symbol" panose="05050102010706020507" pitchFamily="18" charset="2"/>
              </a:rPr>
              <a:t>Rt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err="1">
                <a:sym typeface="Symbol" panose="05050102010706020507" pitchFamily="18" charset="2"/>
              </a:rPr>
              <a:t>Rs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损失</a:t>
            </a:r>
          </a:p>
          <a:p>
            <a:pPr lvl="1" eaLnBrk="1" hangingPunct="1">
              <a:buNone/>
            </a:pPr>
            <a:r>
              <a:rPr lang="zh-CN" altLang="en-US" sz="2000" dirty="0"/>
              <a:t>        </a:t>
            </a:r>
            <a:r>
              <a:rPr lang="en-US" altLang="zh-CN" sz="2000"/>
              <a:t>BA13  = </a:t>
            </a:r>
            <a:r>
              <a:rPr lang="en-US" altLang="zh-CN" sz="2000">
                <a:sym typeface="Symbol" panose="05050102010706020507" pitchFamily="18" charset="2"/>
              </a:rPr>
              <a:t></a:t>
            </a:r>
            <a:r>
              <a:rPr lang="en-US" altLang="zh-CN" sz="2000" baseline="-25000">
                <a:sym typeface="Symbol" panose="05050102010706020507" pitchFamily="18" charset="2"/>
              </a:rPr>
              <a:t>{</a:t>
            </a:r>
            <a:r>
              <a:rPr lang="en-US" altLang="zh-CN" sz="2000" baseline="-25000" err="1">
                <a:sym typeface="Symbol" panose="05050102010706020507" pitchFamily="18" charset="2"/>
              </a:rPr>
              <a:t>s,t}</a:t>
            </a:r>
            <a:r>
              <a:rPr lang="en-US" altLang="zh-CN" sz="2000">
                <a:sym typeface="Symbol" panose="05050102010706020507" pitchFamily="18" charset="2"/>
              </a:rPr>
              <a:t> </a:t>
            </a:r>
            <a:r>
              <a:rPr lang="en-US" altLang="zh-CN" sz="2000" baseline="-25000">
                <a:sym typeface="Symbol" panose="05050102010706020507" pitchFamily="18" charset="2"/>
              </a:rPr>
              <a:t>k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err="1">
                <a:sym typeface="Symbol" panose="05050102010706020507" pitchFamily="18" charset="2"/>
              </a:rPr>
              <a:t>F</a:t>
            </a:r>
            <a:r>
              <a:rPr lang="en-US" altLang="zh-CN" sz="2000" baseline="-25000" err="1">
                <a:sym typeface="Symbol" panose="05050102010706020507" pitchFamily="18" charset="2"/>
              </a:rPr>
              <a:t>kj</a:t>
            </a:r>
            <a:r>
              <a:rPr lang="en-US" altLang="zh-CN" sz="2000">
                <a:sym typeface="Symbol" panose="05050102010706020507" pitchFamily="18" charset="2"/>
              </a:rPr>
              <a:t> </a:t>
            </a:r>
            <a:r>
              <a:rPr lang="en-US" altLang="zh-CN" sz="2000" err="1">
                <a:sym typeface="Symbol" panose="05050102010706020507" pitchFamily="18" charset="2"/>
              </a:rPr>
              <a:t>N</a:t>
            </a:r>
            <a:r>
              <a:rPr lang="en-US" altLang="zh-CN" sz="2000" baseline="-25000" err="1">
                <a:sym typeface="Symbol" panose="05050102010706020507" pitchFamily="18" charset="2"/>
              </a:rPr>
              <a:t>ki</a:t>
            </a:r>
            <a:r>
              <a:rPr lang="en-US" altLang="zh-CN" sz="2000" baseline="-25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( k  A3,j≠ </a:t>
            </a:r>
            <a:r>
              <a:rPr lang="en-US" altLang="zh-CN" sz="2000" err="1">
                <a:sym typeface="Symbol" panose="05050102010706020507" pitchFamily="18" charset="2"/>
              </a:rPr>
              <a:t>r,s,t</a:t>
            </a:r>
            <a:r>
              <a:rPr lang="en-US" altLang="zh-CN" sz="2000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总的分配得益</a:t>
            </a:r>
          </a:p>
          <a:p>
            <a:pPr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</a:t>
            </a:r>
            <a:r>
              <a:rPr lang="en-US" altLang="zh-CN" sz="2400" err="1">
                <a:sym typeface="Symbol" panose="05050102010706020507" pitchFamily="18" charset="2"/>
              </a:rPr>
              <a:t>B</a:t>
            </a:r>
            <a:r>
              <a:rPr lang="en-US" altLang="zh-CN" sz="2400" baseline="-25000" err="1">
                <a:sym typeface="Symbol" panose="05050102010706020507" pitchFamily="18" charset="2"/>
              </a:rPr>
              <a:t>ist</a:t>
            </a:r>
            <a:r>
              <a:rPr lang="en-US" altLang="zh-CN" sz="2400">
                <a:sym typeface="Symbol" panose="05050102010706020507" pitchFamily="18" charset="2"/>
              </a:rPr>
              <a:t> = BAs + </a:t>
            </a:r>
            <a:r>
              <a:rPr lang="en-US" altLang="zh-CN" sz="2400" err="1"/>
              <a:t>BAt</a:t>
            </a:r>
            <a:r>
              <a:rPr lang="en-US" altLang="zh-CN" sz="2400"/>
              <a:t>  -  BA1 - BA2 - BA3</a:t>
            </a:r>
          </a:p>
        </p:txBody>
      </p:sp>
      <p:sp>
        <p:nvSpPr>
          <p:cNvPr id="67586" name="AutoShape 13"/>
          <p:cNvSpPr/>
          <p:nvPr/>
        </p:nvSpPr>
        <p:spPr>
          <a:xfrm>
            <a:off x="177800" y="1125538"/>
            <a:ext cx="2089150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垂直分片情况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67587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67588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589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4"/>
          <p:cNvGrpSpPr/>
          <p:nvPr/>
        </p:nvGrpSpPr>
        <p:grpSpPr>
          <a:xfrm>
            <a:off x="34925" y="-26987"/>
            <a:ext cx="4572000" cy="1592262"/>
            <a:chOff x="68" y="28"/>
            <a:chExt cx="2880" cy="1003"/>
          </a:xfrm>
        </p:grpSpPr>
        <p:sp>
          <p:nvSpPr>
            <p:cNvPr id="68610" name="Text Box 10"/>
            <p:cNvSpPr txBox="1"/>
            <p:nvPr/>
          </p:nvSpPr>
          <p:spPr>
            <a:xfrm>
              <a:off x="68" y="28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611" name="AutoShape 12"/>
            <p:cNvSpPr/>
            <p:nvPr/>
          </p:nvSpPr>
          <p:spPr>
            <a:xfrm>
              <a:off x="158" y="754"/>
              <a:ext cx="1316" cy="2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27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垂直分片情况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68612" name="Rectangle 61"/>
          <p:cNvSpPr/>
          <p:nvPr/>
        </p:nvSpPr>
        <p:spPr>
          <a:xfrm>
            <a:off x="34925" y="1628775"/>
            <a:ext cx="9144000" cy="5256213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8613" name="Group 62"/>
          <p:cNvGrpSpPr/>
          <p:nvPr/>
        </p:nvGrpSpPr>
        <p:grpSpPr>
          <a:xfrm>
            <a:off x="827088" y="2492375"/>
            <a:ext cx="7391400" cy="3962400"/>
            <a:chOff x="480" y="624"/>
            <a:chExt cx="4656" cy="2496"/>
          </a:xfrm>
        </p:grpSpPr>
        <p:grpSp>
          <p:nvGrpSpPr>
            <p:cNvPr id="68614" name="Group 63"/>
            <p:cNvGrpSpPr/>
            <p:nvPr/>
          </p:nvGrpSpPr>
          <p:grpSpPr>
            <a:xfrm>
              <a:off x="2064" y="1248"/>
              <a:ext cx="1232" cy="890"/>
              <a:chOff x="2314" y="973"/>
              <a:chExt cx="1232" cy="890"/>
            </a:xfrm>
          </p:grpSpPr>
          <p:sp>
            <p:nvSpPr>
              <p:cNvPr id="68615" name="Freeform 64"/>
              <p:cNvSpPr/>
              <p:nvPr/>
            </p:nvSpPr>
            <p:spPr>
              <a:xfrm>
                <a:off x="2399" y="1172"/>
                <a:ext cx="1070" cy="567"/>
              </a:xfrm>
              <a:custGeom>
                <a:avLst/>
                <a:gdLst/>
                <a:ahLst/>
                <a:cxnLst>
                  <a:cxn ang="0">
                    <a:pos x="492" y="17"/>
                  </a:cxn>
                  <a:cxn ang="0">
                    <a:pos x="222" y="28"/>
                  </a:cxn>
                  <a:cxn ang="0">
                    <a:pos x="0" y="229"/>
                  </a:cxn>
                  <a:cxn ang="0">
                    <a:pos x="238" y="452"/>
                  </a:cxn>
                  <a:cxn ang="0">
                    <a:pos x="529" y="567"/>
                  </a:cxn>
                  <a:cxn ang="0">
                    <a:pos x="1004" y="413"/>
                  </a:cxn>
                  <a:cxn ang="0">
                    <a:pos x="1070" y="252"/>
                  </a:cxn>
                  <a:cxn ang="0">
                    <a:pos x="811" y="0"/>
                  </a:cxn>
                  <a:cxn ang="0">
                    <a:pos x="492" y="17"/>
                  </a:cxn>
                </a:cxnLst>
                <a:rect l="0" t="0" r="0" b="0"/>
                <a:pathLst>
                  <a:path w="2139" h="1133">
                    <a:moveTo>
                      <a:pt x="984" y="34"/>
                    </a:moveTo>
                    <a:lnTo>
                      <a:pt x="443" y="56"/>
                    </a:lnTo>
                    <a:lnTo>
                      <a:pt x="0" y="457"/>
                    </a:lnTo>
                    <a:lnTo>
                      <a:pt x="475" y="904"/>
                    </a:lnTo>
                    <a:lnTo>
                      <a:pt x="1057" y="1133"/>
                    </a:lnTo>
                    <a:lnTo>
                      <a:pt x="2008" y="825"/>
                    </a:lnTo>
                    <a:lnTo>
                      <a:pt x="2139" y="504"/>
                    </a:lnTo>
                    <a:lnTo>
                      <a:pt x="1622" y="0"/>
                    </a:lnTo>
                    <a:lnTo>
                      <a:pt x="984" y="34"/>
                    </a:lnTo>
                    <a:close/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616" name="Group 65"/>
              <p:cNvGrpSpPr/>
              <p:nvPr/>
            </p:nvGrpSpPr>
            <p:grpSpPr>
              <a:xfrm>
                <a:off x="2314" y="1121"/>
                <a:ext cx="418" cy="326"/>
                <a:chOff x="2314" y="1121"/>
                <a:chExt cx="418" cy="326"/>
              </a:xfrm>
            </p:grpSpPr>
            <p:sp>
              <p:nvSpPr>
                <p:cNvPr id="68617" name="Arc 66"/>
                <p:cNvSpPr/>
                <p:nvPr/>
              </p:nvSpPr>
              <p:spPr>
                <a:xfrm>
                  <a:off x="2314" y="1121"/>
                  <a:ext cx="418" cy="32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5" y="1"/>
                    </a:cxn>
                    <a:cxn ang="0">
                      <a:pos x="3" y="2"/>
                    </a:cxn>
                  </a:cxnLst>
                  <a:rect l="0" t="0" r="0" b="0"/>
                  <a:pathLst>
                    <a:path w="37871" h="32629" fill="none">
                      <a:moveTo>
                        <a:pt x="3027" y="32629"/>
                      </a:moveTo>
                      <a:cubicBezTo>
                        <a:pt x="1045" y="29291"/>
                        <a:pt x="0" y="2548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836" y="-1"/>
                        <a:pt x="33769" y="2695"/>
                        <a:pt x="37871" y="7393"/>
                      </a:cubicBezTo>
                    </a:path>
                    <a:path w="37871" h="32629" stroke="0">
                      <a:moveTo>
                        <a:pt x="3027" y="32629"/>
                      </a:moveTo>
                      <a:cubicBezTo>
                        <a:pt x="1045" y="29291"/>
                        <a:pt x="0" y="2548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836" y="-1"/>
                        <a:pt x="33769" y="2695"/>
                        <a:pt x="37871" y="7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18" name="Arc 67"/>
                <p:cNvSpPr/>
                <p:nvPr/>
              </p:nvSpPr>
              <p:spPr>
                <a:xfrm>
                  <a:off x="2318" y="1125"/>
                  <a:ext cx="411" cy="320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1"/>
                    </a:cxn>
                    <a:cxn ang="0">
                      <a:pos x="3" y="2"/>
                    </a:cxn>
                  </a:cxnLst>
                  <a:rect l="0" t="0" r="0" b="0"/>
                  <a:pathLst>
                    <a:path w="37858" h="32644" fill="none">
                      <a:moveTo>
                        <a:pt x="3036" y="32644"/>
                      </a:moveTo>
                      <a:cubicBezTo>
                        <a:pt x="1049" y="29303"/>
                        <a:pt x="0" y="2548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829" y="-1"/>
                        <a:pt x="33756" y="2689"/>
                        <a:pt x="37858" y="7378"/>
                      </a:cubicBezTo>
                    </a:path>
                    <a:path w="37858" h="32644" stroke="0">
                      <a:moveTo>
                        <a:pt x="3036" y="32644"/>
                      </a:moveTo>
                      <a:cubicBezTo>
                        <a:pt x="1049" y="29303"/>
                        <a:pt x="0" y="2548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829" y="-1"/>
                        <a:pt x="33756" y="2689"/>
                        <a:pt x="37858" y="737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619" name="Arc 68"/>
              <p:cNvSpPr/>
              <p:nvPr/>
            </p:nvSpPr>
            <p:spPr>
              <a:xfrm>
                <a:off x="2628" y="973"/>
                <a:ext cx="607" cy="27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9" y="3"/>
                  </a:cxn>
                  <a:cxn ang="0">
                    <a:pos x="4" y="3"/>
                  </a:cxn>
                </a:cxnLst>
                <a:rect l="0" t="0" r="0" b="0"/>
                <a:pathLst>
                  <a:path w="43123" h="21600" fill="none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822" y="0"/>
                      <a:pt x="42175" y="8594"/>
                      <a:pt x="43122" y="19777"/>
                    </a:cubicBezTo>
                  </a:path>
                  <a:path w="43123" h="21600" stroke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822" y="0"/>
                      <a:pt x="42175" y="8594"/>
                      <a:pt x="43122" y="1977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0" name="Arc 69"/>
              <p:cNvSpPr/>
              <p:nvPr/>
            </p:nvSpPr>
            <p:spPr>
              <a:xfrm>
                <a:off x="2632" y="977"/>
                <a:ext cx="599" cy="26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3"/>
                  </a:cxn>
                  <a:cxn ang="0">
                    <a:pos x="4" y="3"/>
                  </a:cxn>
                </a:cxnLst>
                <a:rect l="0" t="0" r="0" b="0"/>
                <a:pathLst>
                  <a:path w="43123" h="21600" fill="none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821" y="0"/>
                      <a:pt x="42174" y="8593"/>
                      <a:pt x="43122" y="19775"/>
                    </a:cubicBezTo>
                  </a:path>
                  <a:path w="43123" h="21600" stroke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821" y="0"/>
                      <a:pt x="42174" y="8593"/>
                      <a:pt x="43122" y="1977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621" name="Group 70"/>
              <p:cNvGrpSpPr/>
              <p:nvPr/>
            </p:nvGrpSpPr>
            <p:grpSpPr>
              <a:xfrm>
                <a:off x="2346" y="1357"/>
                <a:ext cx="344" cy="302"/>
                <a:chOff x="2346" y="1357"/>
                <a:chExt cx="344" cy="302"/>
              </a:xfrm>
            </p:grpSpPr>
            <p:sp>
              <p:nvSpPr>
                <p:cNvPr id="68622" name="Arc 71"/>
                <p:cNvSpPr/>
                <p:nvPr/>
              </p:nvSpPr>
              <p:spPr>
                <a:xfrm>
                  <a:off x="2346" y="1357"/>
                  <a:ext cx="344" cy="302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3" y="1"/>
                    </a:cxn>
                  </a:cxnLst>
                  <a:rect l="0" t="0" r="0" b="0"/>
                  <a:pathLst>
                    <a:path w="31095" h="30359" fill="none">
                      <a:moveTo>
                        <a:pt x="31095" y="28160"/>
                      </a:moveTo>
                      <a:cubicBezTo>
                        <a:pt x="28138" y="29606"/>
                        <a:pt x="24891" y="30358"/>
                        <a:pt x="21600" y="30359"/>
                      </a:cubicBezTo>
                      <a:cubicBezTo>
                        <a:pt x="9670" y="30359"/>
                        <a:pt x="0" y="20688"/>
                        <a:pt x="0" y="8759"/>
                      </a:cubicBezTo>
                      <a:cubicBezTo>
                        <a:pt x="-1" y="5741"/>
                        <a:pt x="632" y="2757"/>
                        <a:pt x="1855" y="-1"/>
                      </a:cubicBezTo>
                    </a:path>
                    <a:path w="31095" h="30359" stroke="0">
                      <a:moveTo>
                        <a:pt x="31095" y="28160"/>
                      </a:moveTo>
                      <a:cubicBezTo>
                        <a:pt x="28138" y="29606"/>
                        <a:pt x="24891" y="30358"/>
                        <a:pt x="21600" y="30359"/>
                      </a:cubicBezTo>
                      <a:cubicBezTo>
                        <a:pt x="9670" y="30359"/>
                        <a:pt x="0" y="20688"/>
                        <a:pt x="0" y="8759"/>
                      </a:cubicBezTo>
                      <a:cubicBezTo>
                        <a:pt x="-1" y="5741"/>
                        <a:pt x="632" y="2757"/>
                        <a:pt x="1855" y="-1"/>
                      </a:cubicBezTo>
                      <a:lnTo>
                        <a:pt x="21600" y="8759"/>
                      </a:lnTo>
                      <a:close/>
                    </a:path>
                  </a:pathLst>
                </a:custGeom>
                <a:noFill/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3" name="Arc 72"/>
                <p:cNvSpPr/>
                <p:nvPr/>
              </p:nvSpPr>
              <p:spPr>
                <a:xfrm>
                  <a:off x="2350" y="1358"/>
                  <a:ext cx="338" cy="297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3" y="1"/>
                    </a:cxn>
                  </a:cxnLst>
                  <a:rect l="0" t="0" r="0" b="0"/>
                  <a:pathLst>
                    <a:path w="31081" h="30373" fill="none">
                      <a:moveTo>
                        <a:pt x="31081" y="28181"/>
                      </a:moveTo>
                      <a:cubicBezTo>
                        <a:pt x="28128" y="29623"/>
                        <a:pt x="24885" y="30372"/>
                        <a:pt x="21600" y="30373"/>
                      </a:cubicBezTo>
                      <a:cubicBezTo>
                        <a:pt x="9670" y="30373"/>
                        <a:pt x="0" y="20702"/>
                        <a:pt x="0" y="8773"/>
                      </a:cubicBezTo>
                      <a:cubicBezTo>
                        <a:pt x="-1" y="5750"/>
                        <a:pt x="634" y="2761"/>
                        <a:pt x="1861" y="-1"/>
                      </a:cubicBezTo>
                    </a:path>
                    <a:path w="31081" h="30373" stroke="0">
                      <a:moveTo>
                        <a:pt x="31081" y="28181"/>
                      </a:moveTo>
                      <a:cubicBezTo>
                        <a:pt x="28128" y="29623"/>
                        <a:pt x="24885" y="30372"/>
                        <a:pt x="21600" y="30373"/>
                      </a:cubicBezTo>
                      <a:cubicBezTo>
                        <a:pt x="9670" y="30373"/>
                        <a:pt x="0" y="20702"/>
                        <a:pt x="0" y="8773"/>
                      </a:cubicBezTo>
                      <a:cubicBezTo>
                        <a:pt x="-1" y="5750"/>
                        <a:pt x="634" y="2761"/>
                        <a:pt x="1861" y="-1"/>
                      </a:cubicBezTo>
                      <a:lnTo>
                        <a:pt x="21600" y="8773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24" name="Group 73"/>
              <p:cNvGrpSpPr/>
              <p:nvPr/>
            </p:nvGrpSpPr>
            <p:grpSpPr>
              <a:xfrm>
                <a:off x="2599" y="1581"/>
                <a:ext cx="568" cy="282"/>
                <a:chOff x="2599" y="1581"/>
                <a:chExt cx="568" cy="282"/>
              </a:xfrm>
            </p:grpSpPr>
            <p:sp>
              <p:nvSpPr>
                <p:cNvPr id="68625" name="Arc 74"/>
                <p:cNvSpPr/>
                <p:nvPr/>
              </p:nvSpPr>
              <p:spPr>
                <a:xfrm>
                  <a:off x="2599" y="1581"/>
                  <a:ext cx="568" cy="282"/>
                </a:xfrm>
                <a:custGeom>
                  <a:avLst/>
                  <a:gdLst/>
                  <a:ahLst/>
                  <a:cxnLst>
                    <a:cxn ang="0">
                      <a:pos x="7" y="1"/>
                    </a:cxn>
                    <a:cxn ang="0">
                      <a:pos x="0" y="0"/>
                    </a:cxn>
                    <a:cxn ang="0">
                      <a:pos x="4" y="1"/>
                    </a:cxn>
                  </a:cxnLst>
                  <a:rect l="0" t="0" r="0" b="0"/>
                  <a:pathLst>
                    <a:path w="43200" h="30330" fill="none">
                      <a:moveTo>
                        <a:pt x="43154" y="7331"/>
                      </a:moveTo>
                      <a:cubicBezTo>
                        <a:pt x="43184" y="7796"/>
                        <a:pt x="43200" y="8263"/>
                        <a:pt x="43200" y="8730"/>
                      </a:cubicBezTo>
                      <a:cubicBezTo>
                        <a:pt x="43200" y="20659"/>
                        <a:pt x="33529" y="30330"/>
                        <a:pt x="21600" y="30330"/>
                      </a:cubicBezTo>
                      <a:cubicBezTo>
                        <a:pt x="9670" y="30330"/>
                        <a:pt x="0" y="20659"/>
                        <a:pt x="0" y="8730"/>
                      </a:cubicBezTo>
                      <a:cubicBezTo>
                        <a:pt x="-1" y="5723"/>
                        <a:pt x="627" y="2749"/>
                        <a:pt x="1842" y="-1"/>
                      </a:cubicBezTo>
                    </a:path>
                    <a:path w="43200" h="30330" stroke="0">
                      <a:moveTo>
                        <a:pt x="43154" y="7331"/>
                      </a:moveTo>
                      <a:cubicBezTo>
                        <a:pt x="43184" y="7796"/>
                        <a:pt x="43200" y="8263"/>
                        <a:pt x="43200" y="8730"/>
                      </a:cubicBezTo>
                      <a:cubicBezTo>
                        <a:pt x="43200" y="20659"/>
                        <a:pt x="33529" y="30330"/>
                        <a:pt x="21600" y="30330"/>
                      </a:cubicBezTo>
                      <a:cubicBezTo>
                        <a:pt x="9670" y="30330"/>
                        <a:pt x="0" y="20659"/>
                        <a:pt x="0" y="8730"/>
                      </a:cubicBezTo>
                      <a:cubicBezTo>
                        <a:pt x="-1" y="5723"/>
                        <a:pt x="627" y="2749"/>
                        <a:pt x="1842" y="-1"/>
                      </a:cubicBezTo>
                      <a:lnTo>
                        <a:pt x="21600" y="8730"/>
                      </a:lnTo>
                      <a:close/>
                    </a:path>
                  </a:pathLst>
                </a:custGeom>
                <a:noFill/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6" name="Arc 75"/>
                <p:cNvSpPr/>
                <p:nvPr/>
              </p:nvSpPr>
              <p:spPr>
                <a:xfrm>
                  <a:off x="2603" y="1582"/>
                  <a:ext cx="560" cy="277"/>
                </a:xfrm>
                <a:custGeom>
                  <a:avLst/>
                  <a:gdLst/>
                  <a:ahLst/>
                  <a:cxnLst>
                    <a:cxn ang="0">
                      <a:pos x="7" y="1"/>
                    </a:cxn>
                    <a:cxn ang="0">
                      <a:pos x="0" y="0"/>
                    </a:cxn>
                    <a:cxn ang="0">
                      <a:pos x="4" y="1"/>
                    </a:cxn>
                  </a:cxnLst>
                  <a:rect l="0" t="0" r="0" b="0"/>
                  <a:pathLst>
                    <a:path w="43200" h="30374" fill="none">
                      <a:moveTo>
                        <a:pt x="43154" y="7366"/>
                      </a:moveTo>
                      <a:cubicBezTo>
                        <a:pt x="43184" y="7835"/>
                        <a:pt x="43200" y="8304"/>
                        <a:pt x="43200" y="8774"/>
                      </a:cubicBezTo>
                      <a:cubicBezTo>
                        <a:pt x="43200" y="20703"/>
                        <a:pt x="33529" y="30374"/>
                        <a:pt x="21600" y="30374"/>
                      </a:cubicBezTo>
                      <a:cubicBezTo>
                        <a:pt x="9670" y="30374"/>
                        <a:pt x="0" y="20703"/>
                        <a:pt x="0" y="8774"/>
                      </a:cubicBezTo>
                      <a:cubicBezTo>
                        <a:pt x="-1" y="5751"/>
                        <a:pt x="634" y="2762"/>
                        <a:pt x="1862" y="0"/>
                      </a:cubicBezTo>
                    </a:path>
                    <a:path w="43200" h="30374" stroke="0">
                      <a:moveTo>
                        <a:pt x="43154" y="7366"/>
                      </a:moveTo>
                      <a:cubicBezTo>
                        <a:pt x="43184" y="7835"/>
                        <a:pt x="43200" y="8304"/>
                        <a:pt x="43200" y="8774"/>
                      </a:cubicBezTo>
                      <a:cubicBezTo>
                        <a:pt x="43200" y="20703"/>
                        <a:pt x="33529" y="30374"/>
                        <a:pt x="21600" y="30374"/>
                      </a:cubicBezTo>
                      <a:cubicBezTo>
                        <a:pt x="9670" y="30374"/>
                        <a:pt x="0" y="20703"/>
                        <a:pt x="0" y="8774"/>
                      </a:cubicBezTo>
                      <a:cubicBezTo>
                        <a:pt x="-1" y="5751"/>
                        <a:pt x="634" y="2762"/>
                        <a:pt x="1862" y="0"/>
                      </a:cubicBezTo>
                      <a:lnTo>
                        <a:pt x="21600" y="8774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27" name="Group 76"/>
              <p:cNvGrpSpPr/>
              <p:nvPr/>
            </p:nvGrpSpPr>
            <p:grpSpPr>
              <a:xfrm>
                <a:off x="3063" y="1435"/>
                <a:ext cx="447" cy="315"/>
                <a:chOff x="3063" y="1435"/>
                <a:chExt cx="447" cy="315"/>
              </a:xfrm>
            </p:grpSpPr>
            <p:sp>
              <p:nvSpPr>
                <p:cNvPr id="68628" name="Arc 77"/>
                <p:cNvSpPr/>
                <p:nvPr/>
              </p:nvSpPr>
              <p:spPr>
                <a:xfrm>
                  <a:off x="3063" y="1435"/>
                  <a:ext cx="447" cy="31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2"/>
                    </a:cxn>
                    <a:cxn ang="0">
                      <a:pos x="2" y="1"/>
                    </a:cxn>
                  </a:cxnLst>
                  <a:rect l="0" t="0" r="0" b="0"/>
                  <a:pathLst>
                    <a:path w="41758" h="36342" fill="none">
                      <a:moveTo>
                        <a:pt x="35945" y="-1"/>
                      </a:moveTo>
                      <a:cubicBezTo>
                        <a:pt x="39680" y="4000"/>
                        <a:pt x="41758" y="9269"/>
                        <a:pt x="41758" y="14742"/>
                      </a:cubicBezTo>
                      <a:cubicBezTo>
                        <a:pt x="41758" y="26671"/>
                        <a:pt x="32087" y="36342"/>
                        <a:pt x="20158" y="36342"/>
                      </a:cubicBezTo>
                      <a:cubicBezTo>
                        <a:pt x="11222" y="36342"/>
                        <a:pt x="3210" y="30840"/>
                        <a:pt x="0" y="22501"/>
                      </a:cubicBezTo>
                    </a:path>
                    <a:path w="41758" h="36342" stroke="0">
                      <a:moveTo>
                        <a:pt x="35945" y="-1"/>
                      </a:moveTo>
                      <a:cubicBezTo>
                        <a:pt x="39680" y="4000"/>
                        <a:pt x="41758" y="9269"/>
                        <a:pt x="41758" y="14742"/>
                      </a:cubicBezTo>
                      <a:cubicBezTo>
                        <a:pt x="41758" y="26671"/>
                        <a:pt x="32087" y="36342"/>
                        <a:pt x="20158" y="36342"/>
                      </a:cubicBezTo>
                      <a:cubicBezTo>
                        <a:pt x="11222" y="36342"/>
                        <a:pt x="3210" y="30840"/>
                        <a:pt x="0" y="22501"/>
                      </a:cubicBezTo>
                      <a:lnTo>
                        <a:pt x="20158" y="14742"/>
                      </a:lnTo>
                      <a:close/>
                    </a:path>
                  </a:pathLst>
                </a:custGeom>
                <a:noFill/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29" name="Arc 78"/>
                <p:cNvSpPr/>
                <p:nvPr/>
              </p:nvSpPr>
              <p:spPr>
                <a:xfrm>
                  <a:off x="3067" y="1438"/>
                  <a:ext cx="439" cy="30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2"/>
                    </a:cxn>
                    <a:cxn ang="0">
                      <a:pos x="2" y="1"/>
                    </a:cxn>
                  </a:cxnLst>
                  <a:rect l="0" t="0" r="0" b="0"/>
                  <a:pathLst>
                    <a:path w="41747" h="36375" fill="none">
                      <a:moveTo>
                        <a:pt x="35903" y="-1"/>
                      </a:moveTo>
                      <a:cubicBezTo>
                        <a:pt x="39657" y="4003"/>
                        <a:pt x="41747" y="9286"/>
                        <a:pt x="41747" y="14775"/>
                      </a:cubicBezTo>
                      <a:cubicBezTo>
                        <a:pt x="41747" y="26704"/>
                        <a:pt x="32076" y="36375"/>
                        <a:pt x="20147" y="36375"/>
                      </a:cubicBezTo>
                      <a:cubicBezTo>
                        <a:pt x="11222" y="36375"/>
                        <a:pt x="3217" y="30886"/>
                        <a:pt x="-1" y="22563"/>
                      </a:cubicBezTo>
                    </a:path>
                    <a:path w="41747" h="36375" stroke="0">
                      <a:moveTo>
                        <a:pt x="35903" y="-1"/>
                      </a:moveTo>
                      <a:cubicBezTo>
                        <a:pt x="39657" y="4003"/>
                        <a:pt x="41747" y="9286"/>
                        <a:pt x="41747" y="14775"/>
                      </a:cubicBezTo>
                      <a:cubicBezTo>
                        <a:pt x="41747" y="26704"/>
                        <a:pt x="32076" y="36375"/>
                        <a:pt x="20147" y="36375"/>
                      </a:cubicBezTo>
                      <a:cubicBezTo>
                        <a:pt x="11222" y="36375"/>
                        <a:pt x="3217" y="30886"/>
                        <a:pt x="-1" y="22563"/>
                      </a:cubicBezTo>
                      <a:lnTo>
                        <a:pt x="20147" y="14775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630" name="Arc 79"/>
              <p:cNvSpPr/>
              <p:nvPr/>
            </p:nvSpPr>
            <p:spPr>
              <a:xfrm>
                <a:off x="3161" y="1104"/>
                <a:ext cx="385" cy="46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5"/>
                  </a:cxn>
                  <a:cxn ang="0">
                    <a:pos x="2" y="3"/>
                  </a:cxn>
                </a:cxnLst>
                <a:rect l="0" t="0" r="0" b="0"/>
                <a:pathLst>
                  <a:path w="35184" h="40284" fill="none">
                    <a:moveTo>
                      <a:pt x="0" y="4806"/>
                    </a:moveTo>
                    <a:cubicBezTo>
                      <a:pt x="3844" y="1696"/>
                      <a:pt x="8639" y="-1"/>
                      <a:pt x="13584" y="0"/>
                    </a:cubicBezTo>
                    <a:cubicBezTo>
                      <a:pt x="25513" y="0"/>
                      <a:pt x="35184" y="9670"/>
                      <a:pt x="35184" y="21600"/>
                    </a:cubicBezTo>
                    <a:cubicBezTo>
                      <a:pt x="35184" y="29300"/>
                      <a:pt x="31083" y="36419"/>
                      <a:pt x="24422" y="40283"/>
                    </a:cubicBezTo>
                  </a:path>
                  <a:path w="35184" h="40284" stroke="0">
                    <a:moveTo>
                      <a:pt x="0" y="4806"/>
                    </a:moveTo>
                    <a:cubicBezTo>
                      <a:pt x="3844" y="1696"/>
                      <a:pt x="8639" y="-1"/>
                      <a:pt x="13584" y="0"/>
                    </a:cubicBezTo>
                    <a:cubicBezTo>
                      <a:pt x="25513" y="0"/>
                      <a:pt x="35184" y="9670"/>
                      <a:pt x="35184" y="21600"/>
                    </a:cubicBezTo>
                    <a:cubicBezTo>
                      <a:pt x="35184" y="29300"/>
                      <a:pt x="31083" y="36419"/>
                      <a:pt x="24422" y="40283"/>
                    </a:cubicBezTo>
                    <a:lnTo>
                      <a:pt x="13584" y="21600"/>
                    </a:lnTo>
                    <a:close/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1" name="Arc 80"/>
              <p:cNvSpPr/>
              <p:nvPr/>
            </p:nvSpPr>
            <p:spPr>
              <a:xfrm>
                <a:off x="3164" y="1108"/>
                <a:ext cx="379" cy="45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5"/>
                  </a:cxn>
                  <a:cxn ang="0">
                    <a:pos x="2" y="3"/>
                  </a:cxn>
                </a:cxnLst>
                <a:rect l="0" t="0" r="0" b="0"/>
                <a:pathLst>
                  <a:path w="35190" h="40280" fill="none">
                    <a:moveTo>
                      <a:pt x="-1" y="4810"/>
                    </a:moveTo>
                    <a:cubicBezTo>
                      <a:pt x="3845" y="1698"/>
                      <a:pt x="8642" y="-1"/>
                      <a:pt x="13590" y="0"/>
                    </a:cubicBezTo>
                    <a:cubicBezTo>
                      <a:pt x="25519" y="0"/>
                      <a:pt x="35190" y="9670"/>
                      <a:pt x="35190" y="21600"/>
                    </a:cubicBezTo>
                    <a:cubicBezTo>
                      <a:pt x="35190" y="29298"/>
                      <a:pt x="31092" y="36414"/>
                      <a:pt x="24435" y="40280"/>
                    </a:cubicBezTo>
                  </a:path>
                  <a:path w="35190" h="40280" stroke="0">
                    <a:moveTo>
                      <a:pt x="-1" y="4810"/>
                    </a:moveTo>
                    <a:cubicBezTo>
                      <a:pt x="3845" y="1698"/>
                      <a:pt x="8642" y="-1"/>
                      <a:pt x="13590" y="0"/>
                    </a:cubicBezTo>
                    <a:cubicBezTo>
                      <a:pt x="25519" y="0"/>
                      <a:pt x="35190" y="9670"/>
                      <a:pt x="35190" y="21600"/>
                    </a:cubicBezTo>
                    <a:cubicBezTo>
                      <a:pt x="35190" y="29298"/>
                      <a:pt x="31092" y="36414"/>
                      <a:pt x="24435" y="40280"/>
                    </a:cubicBezTo>
                    <a:lnTo>
                      <a:pt x="1359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32" name="Rectangle 81"/>
            <p:cNvSpPr/>
            <p:nvPr/>
          </p:nvSpPr>
          <p:spPr>
            <a:xfrm>
              <a:off x="3696" y="624"/>
              <a:ext cx="480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8633" name="Rectangle 82"/>
            <p:cNvSpPr/>
            <p:nvPr/>
          </p:nvSpPr>
          <p:spPr>
            <a:xfrm>
              <a:off x="3888" y="2160"/>
              <a:ext cx="480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68634" name="Rectangle 83"/>
            <p:cNvSpPr/>
            <p:nvPr/>
          </p:nvSpPr>
          <p:spPr>
            <a:xfrm>
              <a:off x="1248" y="960"/>
              <a:ext cx="480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其他</a:t>
              </a:r>
            </a:p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站点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5" name="Rectangle 84"/>
            <p:cNvSpPr/>
            <p:nvPr/>
          </p:nvSpPr>
          <p:spPr>
            <a:xfrm>
              <a:off x="1440" y="2304"/>
              <a:ext cx="480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8636" name="AutoShape 85"/>
            <p:cNvSpPr/>
            <p:nvPr/>
          </p:nvSpPr>
          <p:spPr>
            <a:xfrm>
              <a:off x="480" y="1008"/>
              <a:ext cx="480" cy="384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7" name="AutoShape 86"/>
            <p:cNvSpPr/>
            <p:nvPr/>
          </p:nvSpPr>
          <p:spPr>
            <a:xfrm>
              <a:off x="672" y="2352"/>
              <a:ext cx="480" cy="384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Rt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8" name="AutoShape 87"/>
            <p:cNvSpPr/>
            <p:nvPr/>
          </p:nvSpPr>
          <p:spPr>
            <a:xfrm>
              <a:off x="4464" y="672"/>
              <a:ext cx="480" cy="384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9" name="AutoShape 88"/>
            <p:cNvSpPr/>
            <p:nvPr/>
          </p:nvSpPr>
          <p:spPr>
            <a:xfrm>
              <a:off x="4608" y="2160"/>
              <a:ext cx="480" cy="384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Rs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0" name="Line 89"/>
            <p:cNvSpPr/>
            <p:nvPr/>
          </p:nvSpPr>
          <p:spPr>
            <a:xfrm flipH="1">
              <a:off x="3264" y="768"/>
              <a:ext cx="43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41" name="Line 90"/>
            <p:cNvSpPr/>
            <p:nvPr/>
          </p:nvSpPr>
          <p:spPr>
            <a:xfrm flipH="1">
              <a:off x="3744" y="1104"/>
              <a:ext cx="19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42" name="Line 91"/>
            <p:cNvSpPr/>
            <p:nvPr/>
          </p:nvSpPr>
          <p:spPr>
            <a:xfrm>
              <a:off x="1392" y="1440"/>
              <a:ext cx="38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43" name="Line 92"/>
            <p:cNvSpPr/>
            <p:nvPr/>
          </p:nvSpPr>
          <p:spPr>
            <a:xfrm flipV="1">
              <a:off x="4128" y="1968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4" name="Line 93"/>
            <p:cNvSpPr/>
            <p:nvPr/>
          </p:nvSpPr>
          <p:spPr>
            <a:xfrm>
              <a:off x="4464" y="1968"/>
              <a:ext cx="33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45" name="Line 94"/>
            <p:cNvSpPr/>
            <p:nvPr/>
          </p:nvSpPr>
          <p:spPr>
            <a:xfrm>
              <a:off x="1152" y="259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6" name="Line 95"/>
            <p:cNvSpPr/>
            <p:nvPr/>
          </p:nvSpPr>
          <p:spPr>
            <a:xfrm>
              <a:off x="960" y="120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7" name="Line 96"/>
            <p:cNvSpPr/>
            <p:nvPr/>
          </p:nvSpPr>
          <p:spPr>
            <a:xfrm>
              <a:off x="4176" y="86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8" name="Line 97"/>
            <p:cNvSpPr/>
            <p:nvPr/>
          </p:nvSpPr>
          <p:spPr>
            <a:xfrm>
              <a:off x="4368" y="240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9" name="Line 98"/>
            <p:cNvSpPr/>
            <p:nvPr/>
          </p:nvSpPr>
          <p:spPr>
            <a:xfrm flipV="1">
              <a:off x="1920" y="1920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0" name="Line 99"/>
            <p:cNvSpPr/>
            <p:nvPr/>
          </p:nvSpPr>
          <p:spPr>
            <a:xfrm>
              <a:off x="3216" y="1920"/>
              <a:ext cx="67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1" name="Line 100"/>
            <p:cNvSpPr/>
            <p:nvPr/>
          </p:nvSpPr>
          <p:spPr>
            <a:xfrm>
              <a:off x="1728" y="1248"/>
              <a:ext cx="52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2" name="Line 101"/>
            <p:cNvSpPr/>
            <p:nvPr/>
          </p:nvSpPr>
          <p:spPr>
            <a:xfrm flipH="1">
              <a:off x="3216" y="1104"/>
              <a:ext cx="48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3" name="Text Box 102"/>
            <p:cNvSpPr txBox="1"/>
            <p:nvPr/>
          </p:nvSpPr>
          <p:spPr>
            <a:xfrm>
              <a:off x="2400" y="1488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网络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4" name="Text Box 103"/>
            <p:cNvSpPr txBox="1"/>
            <p:nvPr/>
          </p:nvSpPr>
          <p:spPr>
            <a:xfrm>
              <a:off x="2784" y="72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655" name="Text Box 104"/>
            <p:cNvSpPr txBox="1"/>
            <p:nvPr/>
          </p:nvSpPr>
          <p:spPr>
            <a:xfrm>
              <a:off x="3504" y="144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8656" name="Text Box 105"/>
            <p:cNvSpPr txBox="1"/>
            <p:nvPr/>
          </p:nvSpPr>
          <p:spPr>
            <a:xfrm>
              <a:off x="4608" y="177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68657" name="Text Box 106"/>
            <p:cNvSpPr txBox="1"/>
            <p:nvPr/>
          </p:nvSpPr>
          <p:spPr>
            <a:xfrm>
              <a:off x="672" y="2832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8658" name="Text Box 107"/>
            <p:cNvSpPr txBox="1"/>
            <p:nvPr/>
          </p:nvSpPr>
          <p:spPr>
            <a:xfrm>
              <a:off x="1440" y="1632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8659" name="Line 108"/>
            <p:cNvSpPr/>
            <p:nvPr/>
          </p:nvSpPr>
          <p:spPr>
            <a:xfrm flipH="1">
              <a:off x="1248" y="2784"/>
              <a:ext cx="38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60" name="Line 109"/>
            <p:cNvSpPr/>
            <p:nvPr/>
          </p:nvSpPr>
          <p:spPr>
            <a:xfrm flipH="1" flipV="1">
              <a:off x="912" y="2784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68661" name="Group 9"/>
          <p:cNvGrpSpPr/>
          <p:nvPr/>
        </p:nvGrpSpPr>
        <p:grpSpPr>
          <a:xfrm>
            <a:off x="2630488" y="93663"/>
            <a:ext cx="4595812" cy="962025"/>
            <a:chOff x="113" y="119"/>
            <a:chExt cx="2895" cy="606"/>
          </a:xfrm>
        </p:grpSpPr>
        <p:sp>
          <p:nvSpPr>
            <p:cNvPr id="68662" name="Text Box 11"/>
            <p:cNvSpPr txBox="1"/>
            <p:nvPr/>
          </p:nvSpPr>
          <p:spPr>
            <a:xfrm>
              <a:off x="128" y="436"/>
              <a:ext cx="288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663" name="Text Box 14"/>
            <p:cNvSpPr txBox="1"/>
            <p:nvPr/>
          </p:nvSpPr>
          <p:spPr>
            <a:xfrm>
              <a:off x="113" y="119"/>
              <a:ext cx="2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r>
                <a:rPr lang="en-US" altLang="zh-CN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 </a:t>
              </a:r>
              <a:r>
                <a:rPr lang="zh-CN" altLang="en-US" sz="3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0"/>
          <p:cNvSpPr txBox="1"/>
          <p:nvPr/>
        </p:nvSpPr>
        <p:spPr>
          <a:xfrm>
            <a:off x="1187450" y="1773238"/>
            <a:ext cx="7272338" cy="44418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en-US" altLang="zh-CN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1. </a:t>
            </a:r>
            <a:r>
              <a:rPr lang="zh-CN" altLang="en-US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分布式数据库设计与数据分片</a:t>
            </a: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en-US" altLang="zh-CN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2.</a:t>
            </a:r>
            <a:r>
              <a:rPr lang="zh-CN" altLang="en-US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水平分片设计</a:t>
            </a: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en-US" altLang="zh-CN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3.</a:t>
            </a:r>
            <a:r>
              <a:rPr lang="zh-CN" altLang="en-US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垂直分片设计</a:t>
            </a: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en-US" altLang="zh-CN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4.</a:t>
            </a:r>
            <a:r>
              <a:rPr lang="zh-CN" altLang="en-US" sz="2800" noProof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数据分配</a:t>
            </a: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  <a:buAutoNum type="arabicPeriod"/>
            </a:pP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  <a:buAutoNum type="arabicPeriod"/>
            </a:pPr>
            <a:endParaRPr lang="zh-CN" altLang="en-US" sz="2800" noProof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9634" name="AutoShape 22"/>
          <p:cNvSpPr/>
          <p:nvPr/>
        </p:nvSpPr>
        <p:spPr>
          <a:xfrm>
            <a:off x="395288" y="765175"/>
            <a:ext cx="8424862" cy="5562600"/>
          </a:xfrm>
          <a:prstGeom prst="roundRect">
            <a:avLst>
              <a:gd name="adj" fmla="val 17273"/>
            </a:avLst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1403350" y="541338"/>
            <a:ext cx="6192838" cy="4714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6" name="Rectangle 25"/>
          <p:cNvSpPr/>
          <p:nvPr/>
        </p:nvSpPr>
        <p:spPr>
          <a:xfrm>
            <a:off x="2771775" y="444500"/>
            <a:ext cx="4262438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分布式数据库分片设计</a:t>
            </a:r>
          </a:p>
        </p:txBody>
      </p:sp>
      <p:sp>
        <p:nvSpPr>
          <p:cNvPr id="69637" name="Rectangle 26"/>
          <p:cNvSpPr/>
          <p:nvPr/>
        </p:nvSpPr>
        <p:spPr>
          <a:xfrm>
            <a:off x="1403350" y="473075"/>
            <a:ext cx="1300480" cy="58483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idx="1"/>
          </p:nvPr>
        </p:nvSpPr>
        <p:spPr>
          <a:xfrm>
            <a:off x="228600" y="657225"/>
            <a:ext cx="8686800" cy="586740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3600"/>
              <a:t>Exercise 1</a:t>
            </a:r>
          </a:p>
          <a:p>
            <a:pPr eaLnBrk="1" hangingPunct="1">
              <a:buNone/>
            </a:pPr>
            <a:r>
              <a:rPr lang="en-US" altLang="zh-CN" sz="2800"/>
              <a:t> </a:t>
            </a:r>
            <a:r>
              <a:rPr lang="zh-CN" altLang="en-US" sz="2800" dirty="0"/>
              <a:t>已知有如下两种段分配</a:t>
            </a:r>
            <a:r>
              <a:rPr lang="en-US" altLang="zh-CN" sz="2800"/>
              <a:t>:</a:t>
            </a:r>
          </a:p>
          <a:p>
            <a:pPr eaLnBrk="1" hangingPunct="1">
              <a:buNone/>
            </a:pPr>
            <a:r>
              <a:rPr lang="en-US" altLang="zh-CN" sz="2800"/>
              <a:t>  A&gt; R1</a:t>
            </a:r>
            <a:r>
              <a:rPr lang="zh-CN" altLang="en-US" sz="2800" dirty="0"/>
              <a:t>在</a:t>
            </a:r>
            <a:r>
              <a:rPr lang="en-US" altLang="zh-CN" sz="2800"/>
              <a:t>Site1, R2</a:t>
            </a:r>
            <a:r>
              <a:rPr lang="zh-CN" altLang="en-US" sz="2800" dirty="0"/>
              <a:t>在</a:t>
            </a:r>
            <a:r>
              <a:rPr lang="en-US" altLang="zh-CN" sz="2800"/>
              <a:t>Site2, R3</a:t>
            </a:r>
            <a:r>
              <a:rPr lang="zh-CN" altLang="en-US" sz="2800" dirty="0"/>
              <a:t>在</a:t>
            </a:r>
            <a:r>
              <a:rPr lang="en-US" altLang="zh-CN" sz="2800"/>
              <a:t>Site3.</a:t>
            </a:r>
          </a:p>
          <a:p>
            <a:pPr eaLnBrk="1" hangingPunct="1">
              <a:buNone/>
            </a:pPr>
            <a:r>
              <a:rPr lang="en-US" altLang="zh-CN" sz="2800"/>
              <a:t>  B&gt; R1</a:t>
            </a:r>
            <a:r>
              <a:rPr lang="zh-CN" altLang="en-US" sz="2800" dirty="0"/>
              <a:t>和</a:t>
            </a:r>
            <a:r>
              <a:rPr lang="en-US" altLang="zh-CN" sz="2800"/>
              <a:t>R2</a:t>
            </a:r>
            <a:r>
              <a:rPr lang="zh-CN" altLang="en-US" sz="2800" dirty="0"/>
              <a:t>在</a:t>
            </a:r>
            <a:r>
              <a:rPr lang="en-US" altLang="zh-CN" sz="2800"/>
              <a:t>Site1, R2</a:t>
            </a:r>
            <a:r>
              <a:rPr lang="zh-CN" altLang="en-US" sz="2800" dirty="0"/>
              <a:t>和</a:t>
            </a:r>
            <a:r>
              <a:rPr lang="en-US" altLang="zh-CN" sz="2800"/>
              <a:t>R3</a:t>
            </a:r>
            <a:r>
              <a:rPr lang="zh-CN" altLang="en-US" sz="2800" dirty="0"/>
              <a:t>在</a:t>
            </a:r>
            <a:r>
              <a:rPr lang="en-US" altLang="zh-CN" sz="2800"/>
              <a:t>Site3.</a:t>
            </a:r>
          </a:p>
          <a:p>
            <a:pPr eaLnBrk="1" hangingPunct="1">
              <a:buNone/>
            </a:pPr>
            <a:r>
              <a:rPr lang="zh-CN" altLang="en-US" sz="2800" dirty="0"/>
              <a:t>另已知有如下应用</a:t>
            </a:r>
            <a:r>
              <a:rPr lang="en-US" altLang="zh-CN" sz="2800"/>
              <a:t>(</a:t>
            </a:r>
            <a:r>
              <a:rPr lang="zh-CN" altLang="en-US" sz="2800" dirty="0"/>
              <a:t>所有应用的频率相同</a:t>
            </a:r>
            <a:r>
              <a:rPr lang="en-US" altLang="zh-CN" sz="2800"/>
              <a:t>)</a:t>
            </a:r>
          </a:p>
          <a:p>
            <a:pPr eaLnBrk="1" hangingPunct="1">
              <a:buNone/>
            </a:pPr>
            <a:r>
              <a:rPr lang="en-US" altLang="zh-CN" sz="2800"/>
              <a:t>  A1:  </a:t>
            </a:r>
            <a:r>
              <a:rPr lang="zh-CN" altLang="en-US" sz="2800" dirty="0"/>
              <a:t>在</a:t>
            </a:r>
            <a:r>
              <a:rPr lang="en-US" altLang="zh-CN" sz="2800"/>
              <a:t>Site1</a:t>
            </a:r>
            <a:r>
              <a:rPr lang="zh-CN" altLang="en-US" sz="2800" dirty="0"/>
              <a:t>上发出</a:t>
            </a:r>
            <a:r>
              <a:rPr lang="en-US" altLang="zh-CN" sz="2800"/>
              <a:t>, </a:t>
            </a:r>
            <a:r>
              <a:rPr lang="zh-CN" altLang="en-US" sz="2800" dirty="0"/>
              <a:t>读</a:t>
            </a:r>
            <a:r>
              <a:rPr lang="en-US" altLang="zh-CN" sz="2800"/>
              <a:t>5</a:t>
            </a:r>
            <a:r>
              <a:rPr lang="zh-CN" altLang="en-US" sz="2800" dirty="0"/>
              <a:t>个 </a:t>
            </a:r>
            <a:r>
              <a:rPr lang="en-US" altLang="zh-CN" sz="2800"/>
              <a:t>R1</a:t>
            </a:r>
            <a:r>
              <a:rPr lang="zh-CN" altLang="en-US" sz="2800" dirty="0"/>
              <a:t>记录</a:t>
            </a:r>
            <a:r>
              <a:rPr lang="en-US" altLang="zh-CN" sz="2800"/>
              <a:t>,  5</a:t>
            </a:r>
            <a:r>
              <a:rPr lang="zh-CN" altLang="en-US" sz="2800" dirty="0"/>
              <a:t>个 </a:t>
            </a:r>
            <a:r>
              <a:rPr lang="en-US" altLang="zh-CN" sz="2800"/>
              <a:t>R2</a:t>
            </a:r>
            <a:r>
              <a:rPr lang="zh-CN" altLang="en-US" sz="2800" dirty="0"/>
              <a:t>记录</a:t>
            </a:r>
          </a:p>
          <a:p>
            <a:pPr eaLnBrk="1" hangingPunct="1">
              <a:buNone/>
            </a:pPr>
            <a:r>
              <a:rPr lang="zh-CN" altLang="en-US" sz="2800" dirty="0"/>
              <a:t>  </a:t>
            </a:r>
            <a:r>
              <a:rPr lang="en-US" altLang="zh-CN" sz="2800"/>
              <a:t>A2:   </a:t>
            </a:r>
            <a:r>
              <a:rPr lang="zh-CN" altLang="en-US" sz="2800" dirty="0"/>
              <a:t>在</a:t>
            </a:r>
            <a:r>
              <a:rPr lang="en-US" altLang="zh-CN" sz="2800"/>
              <a:t>Site3</a:t>
            </a:r>
            <a:r>
              <a:rPr lang="zh-CN" altLang="en-US" sz="2800" dirty="0"/>
              <a:t>上发出</a:t>
            </a:r>
            <a:r>
              <a:rPr lang="en-US" altLang="zh-CN" sz="2800"/>
              <a:t>, </a:t>
            </a:r>
            <a:r>
              <a:rPr lang="zh-CN" altLang="en-US" sz="2800" dirty="0"/>
              <a:t>读</a:t>
            </a:r>
            <a:r>
              <a:rPr lang="en-US" altLang="zh-CN" sz="2800"/>
              <a:t>5</a:t>
            </a:r>
            <a:r>
              <a:rPr lang="zh-CN" altLang="en-US" sz="2800" dirty="0"/>
              <a:t>个</a:t>
            </a:r>
            <a:r>
              <a:rPr lang="en-US" altLang="zh-CN" sz="2800"/>
              <a:t>R3</a:t>
            </a:r>
            <a:r>
              <a:rPr lang="zh-CN" altLang="en-US" sz="2800" dirty="0"/>
              <a:t>记录 </a:t>
            </a:r>
            <a:r>
              <a:rPr lang="en-US" altLang="zh-CN" sz="2800"/>
              <a:t>,  5</a:t>
            </a:r>
            <a:r>
              <a:rPr lang="zh-CN" altLang="en-US" sz="2800" dirty="0"/>
              <a:t>个</a:t>
            </a:r>
            <a:r>
              <a:rPr lang="en-US" altLang="zh-CN" sz="2800"/>
              <a:t>R2</a:t>
            </a:r>
            <a:r>
              <a:rPr lang="zh-CN" altLang="en-US" sz="2800" dirty="0"/>
              <a:t>记录</a:t>
            </a:r>
          </a:p>
          <a:p>
            <a:pPr eaLnBrk="1" hangingPunct="1">
              <a:buNone/>
            </a:pPr>
            <a:r>
              <a:rPr lang="zh-CN" altLang="en-US" sz="2800" dirty="0"/>
              <a:t>  </a:t>
            </a:r>
            <a:r>
              <a:rPr lang="en-US" altLang="zh-CN" sz="2800"/>
              <a:t>A3:   </a:t>
            </a:r>
            <a:r>
              <a:rPr lang="zh-CN" altLang="en-US" sz="2800" dirty="0"/>
              <a:t>在</a:t>
            </a:r>
            <a:r>
              <a:rPr lang="en-US" altLang="zh-CN" sz="2800"/>
              <a:t>Site2</a:t>
            </a:r>
            <a:r>
              <a:rPr lang="zh-CN" altLang="en-US" sz="2800" dirty="0"/>
              <a:t>上发出</a:t>
            </a:r>
            <a:r>
              <a:rPr lang="en-US" altLang="zh-CN" sz="2800"/>
              <a:t>, </a:t>
            </a:r>
            <a:r>
              <a:rPr lang="zh-CN" altLang="en-US" sz="2800" dirty="0"/>
              <a:t>读</a:t>
            </a:r>
            <a:r>
              <a:rPr lang="en-US" altLang="zh-CN" sz="2800"/>
              <a:t>10</a:t>
            </a:r>
            <a:r>
              <a:rPr lang="zh-CN" altLang="en-US" sz="2800" dirty="0"/>
              <a:t>个</a:t>
            </a:r>
            <a:r>
              <a:rPr lang="en-US" altLang="zh-CN" sz="2800"/>
              <a:t>R2</a:t>
            </a:r>
            <a:r>
              <a:rPr lang="zh-CN" altLang="en-US" sz="2800" dirty="0"/>
              <a:t>记录</a:t>
            </a:r>
            <a:r>
              <a:rPr lang="en-US" altLang="zh-CN" sz="2800"/>
              <a:t>.</a:t>
            </a:r>
          </a:p>
          <a:p>
            <a:pPr eaLnBrk="1" hangingPunct="1">
              <a:buNone/>
            </a:pPr>
            <a:r>
              <a:rPr lang="zh-CN" altLang="en-US" sz="2800" dirty="0"/>
              <a:t>问</a:t>
            </a:r>
            <a:r>
              <a:rPr lang="en-US" altLang="zh-CN" sz="2800"/>
              <a:t>: 1. </a:t>
            </a:r>
            <a:r>
              <a:rPr lang="zh-CN" altLang="en-US" sz="2800" dirty="0"/>
              <a:t>如果以局部访问为主要设计目标</a:t>
            </a:r>
            <a:r>
              <a:rPr lang="en-US" altLang="zh-CN" sz="2800"/>
              <a:t>, </a:t>
            </a:r>
            <a:r>
              <a:rPr lang="zh-CN" altLang="en-US" sz="2800" dirty="0"/>
              <a:t>那个分配较优</a:t>
            </a:r>
            <a:r>
              <a:rPr lang="en-US" altLang="zh-CN" sz="2800"/>
              <a:t>?</a:t>
            </a:r>
          </a:p>
          <a:p>
            <a:pPr eaLnBrk="1" hangingPunct="1">
              <a:buNone/>
            </a:pPr>
            <a:r>
              <a:rPr lang="en-US" altLang="zh-CN" sz="2800"/>
              <a:t>      2. </a:t>
            </a:r>
            <a:r>
              <a:rPr lang="zh-CN" altLang="en-US" sz="2800" dirty="0"/>
              <a:t>假定</a:t>
            </a:r>
            <a:r>
              <a:rPr lang="en-US" altLang="zh-CN" sz="2800"/>
              <a:t>A3</a:t>
            </a:r>
            <a:r>
              <a:rPr lang="zh-CN" altLang="en-US" sz="2800" dirty="0"/>
              <a:t>改为要修改</a:t>
            </a:r>
            <a:r>
              <a:rPr lang="en-US" altLang="zh-CN" sz="2800"/>
              <a:t>10</a:t>
            </a:r>
            <a:r>
              <a:rPr lang="zh-CN" altLang="en-US" sz="2800" dirty="0"/>
              <a:t>个</a:t>
            </a:r>
            <a:r>
              <a:rPr lang="en-US" altLang="zh-CN" sz="2800"/>
              <a:t>R2</a:t>
            </a:r>
            <a:r>
              <a:rPr lang="zh-CN" altLang="en-US" sz="2800" dirty="0"/>
              <a:t>记录</a:t>
            </a:r>
            <a:r>
              <a:rPr lang="en-US" altLang="zh-CN" sz="2800"/>
              <a:t>, </a:t>
            </a:r>
            <a:r>
              <a:rPr lang="zh-CN" altLang="en-US" sz="2800" dirty="0"/>
              <a:t>并仍以局部访问为其设计目标</a:t>
            </a:r>
            <a:r>
              <a:rPr lang="en-US" altLang="zh-CN" sz="2800"/>
              <a:t>, </a:t>
            </a:r>
            <a:r>
              <a:rPr lang="zh-CN" altLang="en-US" sz="2800" dirty="0"/>
              <a:t>则那个分配方案较优</a:t>
            </a:r>
            <a:r>
              <a:rPr lang="en-US" altLang="zh-CN" sz="2800"/>
              <a:t>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0"/>
          <p:cNvSpPr txBox="1"/>
          <p:nvPr/>
        </p:nvSpPr>
        <p:spPr>
          <a:xfrm>
            <a:off x="1042988" y="3141663"/>
            <a:ext cx="13684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站点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1682" name="Text Box 11"/>
          <p:cNvSpPr txBox="1"/>
          <p:nvPr/>
        </p:nvSpPr>
        <p:spPr>
          <a:xfrm>
            <a:off x="3851275" y="3141663"/>
            <a:ext cx="13684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站点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1683" name="Text Box 12"/>
          <p:cNvSpPr txBox="1"/>
          <p:nvPr/>
        </p:nvSpPr>
        <p:spPr>
          <a:xfrm>
            <a:off x="6804025" y="3213100"/>
            <a:ext cx="13684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站点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1684" name="Text Box 13"/>
          <p:cNvSpPr txBox="1"/>
          <p:nvPr/>
        </p:nvSpPr>
        <p:spPr>
          <a:xfrm>
            <a:off x="6732588" y="5734050"/>
            <a:ext cx="13684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站点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1685" name="Text Box 14"/>
          <p:cNvSpPr txBox="1"/>
          <p:nvPr/>
        </p:nvSpPr>
        <p:spPr>
          <a:xfrm>
            <a:off x="3924300" y="5734050"/>
            <a:ext cx="13684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站点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1686" name="Text Box 15"/>
          <p:cNvSpPr txBox="1"/>
          <p:nvPr/>
        </p:nvSpPr>
        <p:spPr>
          <a:xfrm>
            <a:off x="1116013" y="5661025"/>
            <a:ext cx="13684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站点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1687" name="Rectangle 4"/>
          <p:cNvSpPr/>
          <p:nvPr/>
        </p:nvSpPr>
        <p:spPr>
          <a:xfrm>
            <a:off x="611188" y="1196975"/>
            <a:ext cx="2376487" cy="16557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</a:p>
        </p:txBody>
      </p:sp>
      <p:sp>
        <p:nvSpPr>
          <p:cNvPr id="71688" name="Rectangle 5"/>
          <p:cNvSpPr/>
          <p:nvPr/>
        </p:nvSpPr>
        <p:spPr>
          <a:xfrm>
            <a:off x="3419475" y="1196975"/>
            <a:ext cx="2376488" cy="16557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A3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</a:p>
        </p:txBody>
      </p:sp>
      <p:sp>
        <p:nvSpPr>
          <p:cNvPr id="71689" name="Rectangle 6"/>
          <p:cNvSpPr/>
          <p:nvPr/>
        </p:nvSpPr>
        <p:spPr>
          <a:xfrm>
            <a:off x="6227763" y="1268413"/>
            <a:ext cx="2376487" cy="15843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A2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</a:p>
        </p:txBody>
      </p:sp>
      <p:sp>
        <p:nvSpPr>
          <p:cNvPr id="71690" name="Line 16"/>
          <p:cNvSpPr/>
          <p:nvPr/>
        </p:nvSpPr>
        <p:spPr>
          <a:xfrm>
            <a:off x="1763713" y="1844675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1" name="Line 17"/>
          <p:cNvSpPr/>
          <p:nvPr/>
        </p:nvSpPr>
        <p:spPr>
          <a:xfrm>
            <a:off x="1763713" y="1844675"/>
            <a:ext cx="273685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2" name="Line 19"/>
          <p:cNvSpPr/>
          <p:nvPr/>
        </p:nvSpPr>
        <p:spPr>
          <a:xfrm>
            <a:off x="7380288" y="191611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3" name="Line 20"/>
          <p:cNvSpPr/>
          <p:nvPr/>
        </p:nvSpPr>
        <p:spPr>
          <a:xfrm flipV="1">
            <a:off x="4643438" y="1916113"/>
            <a:ext cx="273685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175" name="Line 21"/>
          <p:cNvSpPr/>
          <p:nvPr/>
        </p:nvSpPr>
        <p:spPr>
          <a:xfrm>
            <a:off x="4572000" y="1844675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5" name="Rectangle 24"/>
          <p:cNvSpPr/>
          <p:nvPr/>
        </p:nvSpPr>
        <p:spPr>
          <a:xfrm>
            <a:off x="539750" y="3789363"/>
            <a:ext cx="2376488" cy="16557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R1, R2</a:t>
            </a:r>
          </a:p>
        </p:txBody>
      </p:sp>
      <p:sp>
        <p:nvSpPr>
          <p:cNvPr id="71696" name="Rectangle 25"/>
          <p:cNvSpPr/>
          <p:nvPr/>
        </p:nvSpPr>
        <p:spPr>
          <a:xfrm>
            <a:off x="3348038" y="3789363"/>
            <a:ext cx="2376487" cy="16557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A3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7" name="Rectangle 26"/>
          <p:cNvSpPr/>
          <p:nvPr/>
        </p:nvSpPr>
        <p:spPr>
          <a:xfrm>
            <a:off x="6156325" y="3860800"/>
            <a:ext cx="2376488" cy="15843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A2</a:t>
            </a: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R2, R3</a:t>
            </a:r>
          </a:p>
        </p:txBody>
      </p:sp>
      <p:sp>
        <p:nvSpPr>
          <p:cNvPr id="71698" name="Line 27"/>
          <p:cNvSpPr/>
          <p:nvPr/>
        </p:nvSpPr>
        <p:spPr>
          <a:xfrm>
            <a:off x="1692275" y="443706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9" name="Line 29"/>
          <p:cNvSpPr/>
          <p:nvPr/>
        </p:nvSpPr>
        <p:spPr>
          <a:xfrm>
            <a:off x="7308850" y="4508500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181" name="Line 31"/>
          <p:cNvSpPr/>
          <p:nvPr/>
        </p:nvSpPr>
        <p:spPr>
          <a:xfrm>
            <a:off x="4500563" y="4437063"/>
            <a:ext cx="2447925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01" name="Text Box 32"/>
          <p:cNvSpPr txBox="1"/>
          <p:nvPr/>
        </p:nvSpPr>
        <p:spPr>
          <a:xfrm>
            <a:off x="0" y="1412875"/>
            <a:ext cx="468313" cy="9159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1702" name="Text Box 33"/>
          <p:cNvSpPr txBox="1"/>
          <p:nvPr/>
        </p:nvSpPr>
        <p:spPr>
          <a:xfrm>
            <a:off x="0" y="4149725"/>
            <a:ext cx="468313" cy="9159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64227" name="Line 35"/>
          <p:cNvSpPr/>
          <p:nvPr/>
        </p:nvSpPr>
        <p:spPr>
          <a:xfrm flipH="1">
            <a:off x="2051050" y="4437063"/>
            <a:ext cx="2376488" cy="504825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228" name="Line 36"/>
          <p:cNvSpPr/>
          <p:nvPr/>
        </p:nvSpPr>
        <p:spPr>
          <a:xfrm>
            <a:off x="4427538" y="4437063"/>
            <a:ext cx="2520950" cy="64770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229" name="Line 37"/>
          <p:cNvSpPr/>
          <p:nvPr/>
        </p:nvSpPr>
        <p:spPr>
          <a:xfrm>
            <a:off x="4500563" y="1844675"/>
            <a:ext cx="0" cy="360363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06" name="Line 38"/>
          <p:cNvSpPr/>
          <p:nvPr/>
        </p:nvSpPr>
        <p:spPr>
          <a:xfrm>
            <a:off x="1835150" y="64531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07" name="Text Box 39"/>
          <p:cNvSpPr txBox="1"/>
          <p:nvPr/>
        </p:nvSpPr>
        <p:spPr>
          <a:xfrm>
            <a:off x="2916238" y="6237288"/>
            <a:ext cx="863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读取</a:t>
            </a:r>
          </a:p>
        </p:txBody>
      </p:sp>
      <p:sp>
        <p:nvSpPr>
          <p:cNvPr id="71708" name="Line 40"/>
          <p:cNvSpPr/>
          <p:nvPr/>
        </p:nvSpPr>
        <p:spPr>
          <a:xfrm>
            <a:off x="4714875" y="6453188"/>
            <a:ext cx="936625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09" name="Text Box 41"/>
          <p:cNvSpPr txBox="1"/>
          <p:nvPr/>
        </p:nvSpPr>
        <p:spPr>
          <a:xfrm>
            <a:off x="5795963" y="6237288"/>
            <a:ext cx="863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更新</a:t>
            </a:r>
          </a:p>
        </p:txBody>
      </p:sp>
      <p:sp>
        <p:nvSpPr>
          <p:cNvPr id="264234" name="Text Box 42"/>
          <p:cNvSpPr txBox="1"/>
          <p:nvPr/>
        </p:nvSpPr>
        <p:spPr>
          <a:xfrm>
            <a:off x="2843213" y="4221163"/>
            <a:ext cx="5048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64235" name="Text Box 43"/>
          <p:cNvSpPr txBox="1"/>
          <p:nvPr/>
        </p:nvSpPr>
        <p:spPr>
          <a:xfrm>
            <a:off x="5724525" y="4941888"/>
            <a:ext cx="5048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64236" name="Text Box 44"/>
          <p:cNvSpPr txBox="1"/>
          <p:nvPr/>
        </p:nvSpPr>
        <p:spPr>
          <a:xfrm>
            <a:off x="5724525" y="4221163"/>
            <a:ext cx="5048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1713" name="Text Box 45"/>
          <p:cNvSpPr txBox="1"/>
          <p:nvPr/>
        </p:nvSpPr>
        <p:spPr>
          <a:xfrm>
            <a:off x="5724525" y="1484313"/>
            <a:ext cx="5048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1714" name="Text Box 46"/>
          <p:cNvSpPr txBox="1"/>
          <p:nvPr/>
        </p:nvSpPr>
        <p:spPr>
          <a:xfrm>
            <a:off x="2916238" y="1557338"/>
            <a:ext cx="5048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264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34" grpId="0"/>
      <p:bldP spid="264235" grpId="0"/>
      <p:bldP spid="2642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/>
          <p:nvPr/>
        </p:nvSpPr>
        <p:spPr>
          <a:xfrm>
            <a:off x="3614738" y="3105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SG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Text Box 7"/>
          <p:cNvSpPr txBox="1"/>
          <p:nvPr/>
        </p:nvSpPr>
        <p:spPr>
          <a:xfrm>
            <a:off x="1219200" y="228600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2" charset="-122"/>
              </a:rPr>
              <a:t>数据分布模式定义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685800" y="1385888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数据分布模式定义</a:t>
            </a:r>
          </a:p>
        </p:txBody>
      </p:sp>
      <p:sp>
        <p:nvSpPr>
          <p:cNvPr id="72709" name="Rectangle 11"/>
          <p:cNvSpPr/>
          <p:nvPr/>
        </p:nvSpPr>
        <p:spPr>
          <a:xfrm>
            <a:off x="533400" y="2286000"/>
            <a:ext cx="8229600" cy="3017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DDB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数据分布在四层模式中属全局概念层的描述，它是分布式数据库的整体抽象，也是分布式数据库与集中式数据库抽象的最特殊的一点。这里讨论描述全局概念层中关于数据分布的模式定义语句，而四层模式中其它三层的模式定义与集中式数据库类似。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在全局概念层中，有全局概念模式、分片模式、分配模式三种模式。所以，对全局层模式定义语句应包括这三方面的描述，语句的词法和语法视设计的风格而定。如武汉大学数据库研究组研制的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WDDBS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L-SQL*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语言。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/>
          <p:nvPr/>
        </p:nvSpPr>
        <p:spPr>
          <a:xfrm>
            <a:off x="3614738" y="3105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SG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Text Box 7"/>
          <p:cNvSpPr txBox="1"/>
          <p:nvPr/>
        </p:nvSpPr>
        <p:spPr>
          <a:xfrm>
            <a:off x="1219200" y="228600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2" charset="-122"/>
              </a:rPr>
              <a:t>数据分布模式定义</a:t>
            </a:r>
          </a:p>
        </p:txBody>
      </p:sp>
      <p:sp>
        <p:nvSpPr>
          <p:cNvPr id="73732" name="Rectangle 11"/>
          <p:cNvSpPr/>
          <p:nvPr/>
        </p:nvSpPr>
        <p:spPr>
          <a:xfrm>
            <a:off x="533400" y="1220788"/>
            <a:ext cx="8077200" cy="30162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457200"/>
            <a:r>
              <a:rPr lang="zh-CN" altLang="en-US" sz="24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职员关系</a:t>
            </a:r>
            <a:r>
              <a:rPr lang="en-US" altLang="zh-CN" sz="24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Emp</a:t>
            </a:r>
            <a:r>
              <a:rPr lang="zh-CN" altLang="en-US" sz="24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，混合分片划分</a:t>
            </a:r>
            <a:r>
              <a:rPr lang="en-US" altLang="zh-CN" sz="24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Emp</a:t>
            </a:r>
            <a:r>
              <a:rPr lang="zh-CN" altLang="en-US" sz="24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时，用</a:t>
            </a:r>
            <a:r>
              <a:rPr lang="en-US" altLang="zh-CN" sz="24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L-SQL*</a:t>
            </a:r>
            <a:r>
              <a:rPr lang="zh-CN" altLang="en-US" sz="24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语句如下书写：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Emp (ENO n 4  ENAME c 12  SAL n 5  TAX n 4</a:t>
            </a:r>
          </a:p>
          <a:p>
            <a:pPr indent="45720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MGRSSN n 8  DNO n 2)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ENO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Fragment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aa=Emp (ENO,ENAME,MGRSSN,DNO)</a:t>
            </a:r>
          </a:p>
          <a:p>
            <a:pPr indent="45720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Emp1=Emp (ENO, SAL, TAX)</a:t>
            </a:r>
          </a:p>
          <a:p>
            <a:pPr indent="45720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Emp2=aa (DNO=”1” or DNO=”3”)</a:t>
            </a:r>
          </a:p>
          <a:p>
            <a:pPr indent="45720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Emp3=aa (DNO=”2”)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Site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Empl(1,2)  Emp2(1)  Emp3(2)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</p:txBody>
      </p:sp>
      <p:pic>
        <p:nvPicPr>
          <p:cNvPr id="7373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4397375"/>
            <a:ext cx="6788150" cy="169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/>
          <p:nvPr/>
        </p:nvSpPr>
        <p:spPr>
          <a:xfrm>
            <a:off x="3614738" y="3105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SG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Text Box 7"/>
          <p:cNvSpPr txBox="1"/>
          <p:nvPr/>
        </p:nvSpPr>
        <p:spPr>
          <a:xfrm>
            <a:off x="1219200" y="228600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2" charset="-122"/>
              </a:rPr>
              <a:t>数据分布模式定义</a:t>
            </a:r>
          </a:p>
        </p:txBody>
      </p:sp>
      <p:sp>
        <p:nvSpPr>
          <p:cNvPr id="74756" name="Rectangle 10"/>
          <p:cNvSpPr/>
          <p:nvPr/>
        </p:nvSpPr>
        <p:spPr>
          <a:xfrm>
            <a:off x="609600" y="1068388"/>
            <a:ext cx="7526338" cy="3200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457200"/>
            <a:endParaRPr lang="zh-CN" altLang="en-US" sz="2400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Create talbe  Supplier (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SNO n 4  SNAME  c 12  SCITY  c 10)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SNO 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Fragment  Supplier1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=Supplier(SCITY=’London’)</a:t>
            </a:r>
          </a:p>
          <a:p>
            <a:pPr indent="45720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Supplier2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=Supplier(SCITY=’Paris’)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Site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Supplier1 (1)  Supplier2(2,3)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Create Table  Supply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(SNO n 4  PNO n 4  QTY n 5)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SNO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PNO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Fragment  Supply1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=Supply </a:t>
            </a:r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SJ</a:t>
            </a:r>
            <a:r>
              <a:rPr lang="zh-CN" altLang="en-US" u="sng" dirty="0">
                <a:latin typeface="Arial" panose="020B0604020202020204" pitchFamily="34" charset="0"/>
                <a:ea typeface="宋体" panose="02010600030101010101" pitchFamily="2" charset="-122"/>
              </a:rPr>
              <a:t>［</a:t>
            </a:r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SNO=SNO</a:t>
            </a:r>
            <a:r>
              <a:rPr lang="zh-CN" altLang="en-US" u="sng" dirty="0">
                <a:latin typeface="Arial" panose="020B0604020202020204" pitchFamily="34" charset="0"/>
                <a:ea typeface="宋体" panose="02010600030101010101" pitchFamily="2" charset="-122"/>
              </a:rPr>
              <a:t>］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Supplier.Supplier1</a:t>
            </a:r>
          </a:p>
          <a:p>
            <a:pPr indent="45720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Supply2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=Supply </a:t>
            </a:r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SJ</a:t>
            </a:r>
            <a:r>
              <a:rPr lang="zh-CN" altLang="en-US" u="sng" dirty="0">
                <a:latin typeface="Arial" panose="020B0604020202020204" pitchFamily="34" charset="0"/>
                <a:ea typeface="宋体" panose="02010600030101010101" pitchFamily="2" charset="-122"/>
              </a:rPr>
              <a:t>［</a:t>
            </a:r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SNO=SNO</a:t>
            </a:r>
            <a:r>
              <a:rPr lang="zh-CN" altLang="en-US" u="sng" dirty="0">
                <a:latin typeface="Arial" panose="020B0604020202020204" pitchFamily="34" charset="0"/>
                <a:ea typeface="宋体" panose="02010600030101010101" pitchFamily="2" charset="-122"/>
              </a:rPr>
              <a:t>］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Supplier.Supplier2</a:t>
            </a:r>
          </a:p>
          <a:p>
            <a:pPr indent="457200"/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Site  Supply1(1,3)  Supply2(2,3)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</p:txBody>
      </p:sp>
      <p:pic>
        <p:nvPicPr>
          <p:cNvPr id="74757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343400"/>
            <a:ext cx="5745163" cy="2106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3"/>
          <p:cNvSpPr/>
          <p:nvPr/>
        </p:nvSpPr>
        <p:spPr>
          <a:xfrm>
            <a:off x="1524000" y="2205038"/>
            <a:ext cx="311150" cy="3744912"/>
          </a:xfrm>
          <a:prstGeom prst="leftBrace">
            <a:avLst>
              <a:gd name="adj1" fmla="val 100130"/>
              <a:gd name="adj2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06" name="Group 5"/>
          <p:cNvGrpSpPr/>
          <p:nvPr/>
        </p:nvGrpSpPr>
        <p:grpSpPr>
          <a:xfrm>
            <a:off x="179388" y="188913"/>
            <a:ext cx="4595812" cy="890587"/>
            <a:chOff x="113" y="119"/>
            <a:chExt cx="2895" cy="653"/>
          </a:xfrm>
        </p:grpSpPr>
        <p:grpSp>
          <p:nvGrpSpPr>
            <p:cNvPr id="21507" name="Group 6"/>
            <p:cNvGrpSpPr/>
            <p:nvPr/>
          </p:nvGrpSpPr>
          <p:grpSpPr>
            <a:xfrm>
              <a:off x="128" y="436"/>
              <a:ext cx="2880" cy="336"/>
              <a:chOff x="128" y="436"/>
              <a:chExt cx="2880" cy="336"/>
            </a:xfrm>
          </p:grpSpPr>
          <p:sp>
            <p:nvSpPr>
              <p:cNvPr id="21508" name="Text Box 7"/>
              <p:cNvSpPr txBox="1"/>
              <p:nvPr/>
            </p:nvSpPr>
            <p:spPr>
              <a:xfrm>
                <a:off x="128" y="436"/>
                <a:ext cx="2880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DDBS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设计方法</a:t>
                </a:r>
              </a:p>
            </p:txBody>
          </p:sp>
          <p:sp>
            <p:nvSpPr>
              <p:cNvPr id="21509" name="Line 8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510" name="Group 9"/>
            <p:cNvGrpSpPr/>
            <p:nvPr/>
          </p:nvGrpSpPr>
          <p:grpSpPr>
            <a:xfrm>
              <a:off x="113" y="119"/>
              <a:ext cx="2880" cy="336"/>
              <a:chOff x="113" y="119"/>
              <a:chExt cx="2880" cy="336"/>
            </a:xfrm>
          </p:grpSpPr>
          <p:sp>
            <p:nvSpPr>
              <p:cNvPr id="21511" name="Text Box 10"/>
              <p:cNvSpPr txBox="1"/>
              <p:nvPr/>
            </p:nvSpPr>
            <p:spPr>
              <a:xfrm>
                <a:off x="113" y="119"/>
                <a:ext cx="2880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分布式数据库设计与数据分片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12" name="Line 11"/>
              <p:cNvSpPr/>
              <p:nvPr/>
            </p:nvSpPr>
            <p:spPr>
              <a:xfrm>
                <a:off x="158" y="391"/>
                <a:ext cx="2132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1513" name="Text Box 12"/>
          <p:cNvSpPr txBox="1"/>
          <p:nvPr/>
        </p:nvSpPr>
        <p:spPr>
          <a:xfrm>
            <a:off x="250825" y="3429000"/>
            <a:ext cx="1331913" cy="779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DDBS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设计方法</a:t>
            </a:r>
          </a:p>
        </p:txBody>
      </p:sp>
      <p:sp>
        <p:nvSpPr>
          <p:cNvPr id="21514" name="Text Box 13"/>
          <p:cNvSpPr txBox="1"/>
          <p:nvPr/>
        </p:nvSpPr>
        <p:spPr>
          <a:xfrm>
            <a:off x="1908175" y="1989138"/>
            <a:ext cx="280828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自顶向下方法（重构法）</a:t>
            </a:r>
          </a:p>
        </p:txBody>
      </p:sp>
      <p:sp>
        <p:nvSpPr>
          <p:cNvPr id="21515" name="Text Box 14"/>
          <p:cNvSpPr txBox="1"/>
          <p:nvPr/>
        </p:nvSpPr>
        <p:spPr>
          <a:xfrm>
            <a:off x="1979613" y="5734050"/>
            <a:ext cx="237648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混合方法</a:t>
            </a:r>
          </a:p>
        </p:txBody>
      </p:sp>
      <p:sp>
        <p:nvSpPr>
          <p:cNvPr id="21516" name="Text Box 20"/>
          <p:cNvSpPr txBox="1"/>
          <p:nvPr/>
        </p:nvSpPr>
        <p:spPr>
          <a:xfrm>
            <a:off x="1979613" y="3860800"/>
            <a:ext cx="28797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自底向上方法（组合法）</a:t>
            </a:r>
          </a:p>
        </p:txBody>
      </p:sp>
      <p:sp>
        <p:nvSpPr>
          <p:cNvPr id="21517" name="文本框 16398"/>
          <p:cNvSpPr txBox="1"/>
          <p:nvPr/>
        </p:nvSpPr>
        <p:spPr>
          <a:xfrm>
            <a:off x="2268538" y="2636838"/>
            <a:ext cx="561657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从头开始设计分布式数据库</a:t>
            </a:r>
          </a:p>
        </p:txBody>
      </p:sp>
      <p:sp>
        <p:nvSpPr>
          <p:cNvPr id="21518" name="文本框 16399"/>
          <p:cNvSpPr txBox="1"/>
          <p:nvPr/>
        </p:nvSpPr>
        <p:spPr>
          <a:xfrm>
            <a:off x="2484438" y="4508500"/>
            <a:ext cx="53292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通过聚集现有数据库来设计分布式数据库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4"/>
          <p:cNvGrpSpPr/>
          <p:nvPr/>
        </p:nvGrpSpPr>
        <p:grpSpPr>
          <a:xfrm>
            <a:off x="179388" y="188913"/>
            <a:ext cx="4595812" cy="962025"/>
            <a:chOff x="113" y="119"/>
            <a:chExt cx="2895" cy="606"/>
          </a:xfrm>
        </p:grpSpPr>
        <p:grpSp>
          <p:nvGrpSpPr>
            <p:cNvPr id="22530" name="Group 5"/>
            <p:cNvGrpSpPr/>
            <p:nvPr/>
          </p:nvGrpSpPr>
          <p:grpSpPr>
            <a:xfrm>
              <a:off x="128" y="436"/>
              <a:ext cx="2880" cy="289"/>
              <a:chOff x="128" y="436"/>
              <a:chExt cx="2880" cy="289"/>
            </a:xfrm>
          </p:grpSpPr>
          <p:sp>
            <p:nvSpPr>
              <p:cNvPr id="22531" name="Text Box 6"/>
              <p:cNvSpPr txBox="1"/>
              <p:nvPr/>
            </p:nvSpPr>
            <p:spPr>
              <a:xfrm>
                <a:off x="128" y="436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数据的分片</a:t>
                </a:r>
              </a:p>
            </p:txBody>
          </p:sp>
          <p:sp>
            <p:nvSpPr>
              <p:cNvPr id="22532" name="Line 7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533" name="Group 8"/>
            <p:cNvGrpSpPr/>
            <p:nvPr/>
          </p:nvGrpSpPr>
          <p:grpSpPr>
            <a:xfrm>
              <a:off x="113" y="119"/>
              <a:ext cx="2880" cy="289"/>
              <a:chOff x="113" y="119"/>
              <a:chExt cx="2880" cy="289"/>
            </a:xfrm>
          </p:grpSpPr>
          <p:sp>
            <p:nvSpPr>
              <p:cNvPr id="22534" name="Text Box 9"/>
              <p:cNvSpPr txBox="1"/>
              <p:nvPr/>
            </p:nvSpPr>
            <p:spPr>
              <a:xfrm>
                <a:off x="113" y="119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Line 10"/>
              <p:cNvSpPr/>
              <p:nvPr/>
            </p:nvSpPr>
            <p:spPr>
              <a:xfrm>
                <a:off x="158" y="391"/>
                <a:ext cx="2132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2536" name="矩形 124938"/>
          <p:cNvSpPr/>
          <p:nvPr/>
        </p:nvSpPr>
        <p:spPr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algn="just" eaLnBrk="0" hangingPunct="0">
              <a:spcBef>
                <a:spcPct val="20000"/>
              </a:spcBef>
              <a:buChar char="•"/>
            </a:pP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在系统设计中，最基本问题就是分布式数据库的</a:t>
            </a:r>
            <a:r>
              <a:rPr lang="zh-CN" altLang="en-US" sz="32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分片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问题，即如何对分布式数据库进行</a:t>
            </a:r>
            <a:r>
              <a:rPr lang="zh-CN" altLang="en-US" sz="32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逻辑划分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32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实际物理分配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。数据的逻辑划分称</a:t>
            </a:r>
            <a:r>
              <a:rPr lang="zh-CN" altLang="en-US" sz="32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数据分片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indent="0" algn="r"/>
            <a:fld id="{9A0DB2DC-4C9A-4742-B13C-FB6460FD3503}" type="slidenum">
              <a:rPr lang="en-US" altLang="zh-CN" sz="1400" b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fld>
            <a:endParaRPr lang="en-US" altLang="zh-CN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/>
          </p:cNvSpPr>
          <p:nvPr>
            <p:ph type="body"/>
          </p:nvPr>
        </p:nvSpPr>
        <p:spPr>
          <a:xfrm>
            <a:off x="468313" y="1844675"/>
            <a:ext cx="8351837" cy="457835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分布式数据库中数据的存储单位，称为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片段（</a:t>
            </a:r>
            <a:r>
              <a:rPr lang="en-US" altLang="zh-CN" b="1">
                <a:solidFill>
                  <a:srgbClr val="FF9900"/>
                </a:solidFill>
              </a:rPr>
              <a:t>Fragment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</a:rPr>
              <a:t>。对全局数据的划分，称为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分片（</a:t>
            </a:r>
            <a:r>
              <a:rPr lang="en-US" altLang="zh-CN" b="1">
                <a:solidFill>
                  <a:srgbClr val="FF9900"/>
                </a:solidFill>
              </a:rPr>
              <a:t>Fragmentation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</a:rPr>
              <a:t>，划分的结果即是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片段</a:t>
            </a:r>
            <a:r>
              <a:rPr lang="zh-CN" altLang="en-US" dirty="0">
                <a:latin typeface="宋体" panose="02010600030101010101" pitchFamily="2" charset="-122"/>
              </a:rPr>
              <a:t>，对片段的存储场地的指定，称为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分配（</a:t>
            </a:r>
            <a:r>
              <a:rPr lang="en-US" altLang="zh-CN" b="1">
                <a:solidFill>
                  <a:srgbClr val="FF9900"/>
                </a:solidFill>
              </a:rPr>
              <a:t>Allocation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</a:rPr>
              <a:t>。当片段存储在一个以上场地时，称为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数据复制（</a:t>
            </a:r>
            <a:r>
              <a:rPr lang="en-US" altLang="zh-CN" b="1">
                <a:solidFill>
                  <a:srgbClr val="FF9900"/>
                </a:solidFill>
              </a:rPr>
              <a:t>Replication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/>
              <a:t>	</a:t>
            </a:r>
            <a:r>
              <a:rPr lang="zh-CN" altLang="en-US" dirty="0">
                <a:latin typeface="宋体" panose="02010600030101010101" pitchFamily="2" charset="-122"/>
              </a:rPr>
              <a:t>如果每个片段只存储在一个场地，称为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数据分割（</a:t>
            </a:r>
            <a:r>
              <a:rPr lang="en-US" altLang="zh-CN" b="1">
                <a:solidFill>
                  <a:srgbClr val="FF9900"/>
                </a:solidFill>
              </a:rPr>
              <a:t>Partition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）存储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endParaRPr lang="el-GR" altLang="zh-CN" dirty="0">
              <a:sym typeface="Symbol" panose="05050102010706020507" pitchFamily="18" charset="2"/>
            </a:endParaRPr>
          </a:p>
        </p:txBody>
      </p:sp>
      <p:grpSp>
        <p:nvGrpSpPr>
          <p:cNvPr id="23554" name="Group 4"/>
          <p:cNvGrpSpPr/>
          <p:nvPr/>
        </p:nvGrpSpPr>
        <p:grpSpPr>
          <a:xfrm>
            <a:off x="179388" y="188913"/>
            <a:ext cx="4595812" cy="962025"/>
            <a:chOff x="113" y="119"/>
            <a:chExt cx="2895" cy="606"/>
          </a:xfrm>
        </p:grpSpPr>
        <p:grpSp>
          <p:nvGrpSpPr>
            <p:cNvPr id="23555" name="Group 5"/>
            <p:cNvGrpSpPr/>
            <p:nvPr/>
          </p:nvGrpSpPr>
          <p:grpSpPr>
            <a:xfrm>
              <a:off x="128" y="436"/>
              <a:ext cx="2880" cy="289"/>
              <a:chOff x="128" y="436"/>
              <a:chExt cx="2880" cy="289"/>
            </a:xfrm>
          </p:grpSpPr>
          <p:sp>
            <p:nvSpPr>
              <p:cNvPr id="23556" name="Text Box 6"/>
              <p:cNvSpPr txBox="1"/>
              <p:nvPr/>
            </p:nvSpPr>
            <p:spPr>
              <a:xfrm>
                <a:off x="128" y="436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数据的分片</a:t>
                </a:r>
              </a:p>
            </p:txBody>
          </p:sp>
          <p:sp>
            <p:nvSpPr>
              <p:cNvPr id="23557" name="Line 7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558" name="Group 8"/>
            <p:cNvGrpSpPr/>
            <p:nvPr/>
          </p:nvGrpSpPr>
          <p:grpSpPr>
            <a:xfrm>
              <a:off x="113" y="119"/>
              <a:ext cx="2880" cy="299"/>
              <a:chOff x="113" y="119"/>
              <a:chExt cx="2880" cy="299"/>
            </a:xfrm>
          </p:grpSpPr>
          <p:sp>
            <p:nvSpPr>
              <p:cNvPr id="23559" name="Text Box 9"/>
              <p:cNvSpPr txBox="1"/>
              <p:nvPr/>
            </p:nvSpPr>
            <p:spPr>
              <a:xfrm>
                <a:off x="113" y="119"/>
                <a:ext cx="288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560" name="Line 10"/>
              <p:cNvSpPr/>
              <p:nvPr/>
            </p:nvSpPr>
            <p:spPr>
              <a:xfrm>
                <a:off x="158" y="391"/>
                <a:ext cx="2132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3561" name="AutoShape 12"/>
          <p:cNvSpPr/>
          <p:nvPr/>
        </p:nvSpPr>
        <p:spPr>
          <a:xfrm>
            <a:off x="250825" y="1341438"/>
            <a:ext cx="2736850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分片的定义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2356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indent="0" algn="r"/>
            <a:fld id="{9A0DB2DC-4C9A-4742-B13C-FB6460FD3503}" type="slidenum">
              <a:rPr lang="en-US" altLang="zh-CN" sz="1400" b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fld>
            <a:endParaRPr lang="en-US" altLang="zh-CN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/>
          </p:nvPr>
        </p:nvSpPr>
        <p:spPr>
          <a:xfrm>
            <a:off x="250825" y="1844675"/>
            <a:ext cx="8893175" cy="457835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>
                <a:sym typeface="Symbol" panose="05050102010706020507" pitchFamily="18" charset="2"/>
              </a:rPr>
              <a:t>•</a:t>
            </a:r>
            <a:r>
              <a:rPr lang="zh-CN" altLang="en-US" sz="2800" b="1" dirty="0">
                <a:solidFill>
                  <a:schemeClr val="accent6"/>
                </a:solidFill>
                <a:sym typeface="Symbol" panose="05050102010706020507" pitchFamily="18" charset="2"/>
              </a:rPr>
              <a:t>减少网络传输量。</a:t>
            </a:r>
            <a:r>
              <a:rPr lang="zh-CN" altLang="en-US" sz="2800" dirty="0">
                <a:sym typeface="Symbol" panose="05050102010706020507" pitchFamily="18" charset="2"/>
              </a:rPr>
              <a:t>如：采用数据复制，可就近访问所需信息。需频繁访问的信息分片存储在本地场地上。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>
                <a:sym typeface="Symbol" panose="05050102010706020507" pitchFamily="18" charset="2"/>
              </a:rPr>
              <a:t>•</a:t>
            </a:r>
            <a:r>
              <a:rPr lang="zh-CN" altLang="en-US" sz="2800" b="1" dirty="0">
                <a:solidFill>
                  <a:schemeClr val="accent6"/>
                </a:solidFill>
                <a:sym typeface="Symbol" panose="05050102010706020507" pitchFamily="18" charset="2"/>
              </a:rPr>
              <a:t>增大事务处理的局部性。</a:t>
            </a:r>
            <a:r>
              <a:rPr lang="zh-CN" altLang="en-US" sz="2800" dirty="0">
                <a:sym typeface="Symbol" panose="05050102010706020507" pitchFamily="18" charset="2"/>
              </a:rPr>
              <a:t>局部场地上所须数据分片分配在各自的场地上，减少数据访问的时间，增强局部事务效率。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>
                <a:sym typeface="Symbol" panose="05050102010706020507" pitchFamily="18" charset="2"/>
              </a:rPr>
              <a:t>•</a:t>
            </a:r>
            <a:r>
              <a:rPr lang="zh-CN" altLang="en-US" sz="2800" b="1" dirty="0">
                <a:solidFill>
                  <a:schemeClr val="accent6"/>
                </a:solidFill>
                <a:sym typeface="Symbol" panose="05050102010706020507" pitchFamily="18" charset="2"/>
              </a:rPr>
              <a:t>提高数据的可用性和查询效率。</a:t>
            </a:r>
            <a:r>
              <a:rPr lang="zh-CN" altLang="en-US" sz="2800" dirty="0">
                <a:sym typeface="Symbol" panose="05050102010706020507" pitchFamily="18" charset="2"/>
              </a:rPr>
              <a:t>就近访问数据分片或副本，可提高访问效率。同时当某一场地出故障，若存在副本，非故障场地上的数据副本均是可用的。保证了数据的可用性、数据的完整性和系统的可靠性。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>
                <a:sym typeface="Symbol" panose="05050102010706020507" pitchFamily="18" charset="2"/>
              </a:rPr>
              <a:t>•</a:t>
            </a:r>
            <a:r>
              <a:rPr lang="zh-CN" altLang="en-US" sz="2800" b="1" dirty="0">
                <a:solidFill>
                  <a:schemeClr val="accent6"/>
                </a:solidFill>
                <a:sym typeface="Symbol" panose="05050102010706020507" pitchFamily="18" charset="2"/>
              </a:rPr>
              <a:t>使负载均衡。</a:t>
            </a:r>
            <a:r>
              <a:rPr lang="zh-CN" altLang="en-US" sz="2800" dirty="0">
                <a:sym typeface="Symbol" panose="05050102010706020507" pitchFamily="18" charset="2"/>
              </a:rPr>
              <a:t>减少数据访问瓶颈，提高整个系统效率</a:t>
            </a:r>
            <a:endParaRPr lang="en-US" altLang="zh-CN" sz="2800"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  <a:buNone/>
            </a:pPr>
            <a:endParaRPr lang="el-GR" altLang="zh-CN" sz="2800" dirty="0">
              <a:sym typeface="Symbol" panose="05050102010706020507" pitchFamily="18" charset="2"/>
            </a:endParaRPr>
          </a:p>
        </p:txBody>
      </p:sp>
      <p:grpSp>
        <p:nvGrpSpPr>
          <p:cNvPr id="24578" name="Group 4"/>
          <p:cNvGrpSpPr/>
          <p:nvPr/>
        </p:nvGrpSpPr>
        <p:grpSpPr>
          <a:xfrm>
            <a:off x="179388" y="188913"/>
            <a:ext cx="4595812" cy="962025"/>
            <a:chOff x="113" y="119"/>
            <a:chExt cx="2895" cy="606"/>
          </a:xfrm>
        </p:grpSpPr>
        <p:grpSp>
          <p:nvGrpSpPr>
            <p:cNvPr id="24579" name="Group 5"/>
            <p:cNvGrpSpPr/>
            <p:nvPr/>
          </p:nvGrpSpPr>
          <p:grpSpPr>
            <a:xfrm>
              <a:off x="128" y="436"/>
              <a:ext cx="2880" cy="289"/>
              <a:chOff x="128" y="436"/>
              <a:chExt cx="2880" cy="289"/>
            </a:xfrm>
          </p:grpSpPr>
          <p:sp>
            <p:nvSpPr>
              <p:cNvPr id="24580" name="Text Box 6"/>
              <p:cNvSpPr txBox="1"/>
              <p:nvPr/>
            </p:nvSpPr>
            <p:spPr>
              <a:xfrm>
                <a:off x="128" y="436"/>
                <a:ext cx="2880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数据的分片</a:t>
                </a:r>
              </a:p>
            </p:txBody>
          </p:sp>
          <p:sp>
            <p:nvSpPr>
              <p:cNvPr id="24581" name="Line 7"/>
              <p:cNvSpPr/>
              <p:nvPr/>
            </p:nvSpPr>
            <p:spPr>
              <a:xfrm>
                <a:off x="158" y="709"/>
                <a:ext cx="1906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582" name="Group 8"/>
            <p:cNvGrpSpPr/>
            <p:nvPr/>
          </p:nvGrpSpPr>
          <p:grpSpPr>
            <a:xfrm>
              <a:off x="113" y="119"/>
              <a:ext cx="2880" cy="299"/>
              <a:chOff x="113" y="119"/>
              <a:chExt cx="2880" cy="299"/>
            </a:xfrm>
          </p:grpSpPr>
          <p:sp>
            <p:nvSpPr>
              <p:cNvPr id="24583" name="Text Box 9"/>
              <p:cNvSpPr txBox="1"/>
              <p:nvPr/>
            </p:nvSpPr>
            <p:spPr>
              <a:xfrm>
                <a:off x="113" y="119"/>
                <a:ext cx="2880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 anchor="t">
                <a:spAutoFit/>
              </a:bodyPr>
              <a:lstStyle/>
              <a:p>
                <a:endPara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584" name="Line 10"/>
              <p:cNvSpPr/>
              <p:nvPr/>
            </p:nvSpPr>
            <p:spPr>
              <a:xfrm>
                <a:off x="158" y="391"/>
                <a:ext cx="2132" cy="0"/>
              </a:xfrm>
              <a:prstGeom prst="line">
                <a:avLst/>
              </a:prstGeom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4585" name="AutoShape 12"/>
          <p:cNvSpPr/>
          <p:nvPr/>
        </p:nvSpPr>
        <p:spPr>
          <a:xfrm>
            <a:off x="250825" y="1341438"/>
            <a:ext cx="2736850" cy="43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分片的作用（目的）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2458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indent="0" algn="r"/>
            <a:fld id="{9A0DB2DC-4C9A-4742-B13C-FB6460FD3503}" type="slidenum">
              <a:rPr lang="en-US" altLang="zh-CN" sz="1400" b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fld>
            <a:endParaRPr lang="en-US" altLang="zh-CN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79</TotalTime>
  <Words>3446</Words>
  <Application>Microsoft Office PowerPoint</Application>
  <PresentationFormat>全屏显示(4:3)</PresentationFormat>
  <Paragraphs>693</Paragraphs>
  <Slides>58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1" baseType="lpstr">
      <vt:lpstr>默认设计模板</vt:lpstr>
      <vt:lpstr>Microsoft Excel 工作表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如何保证分片原则</vt:lpstr>
      <vt:lpstr>PowerPoint 演示文稿</vt:lpstr>
      <vt:lpstr>PowerPoint 演示文稿</vt:lpstr>
      <vt:lpstr>PowerPoint 演示文稿</vt:lpstr>
      <vt:lpstr>PowerPoint 演示文稿</vt:lpstr>
      <vt:lpstr>注:无用段的消除依赖于应用的语义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混合分段</vt:lpstr>
      <vt:lpstr>PowerPoint 演示文稿</vt:lpstr>
      <vt:lpstr>PowerPoint 演示文稿</vt:lpstr>
      <vt:lpstr>PowerPoint 演示文稿</vt:lpstr>
      <vt:lpstr>读代价</vt:lpstr>
      <vt:lpstr>写代价</vt:lpstr>
      <vt:lpstr>存储代价</vt:lpstr>
      <vt:lpstr>目标函数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Ju_Shang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崔明义</dc:creator>
  <cp:lastModifiedBy>cuc</cp:lastModifiedBy>
  <cp:revision>399</cp:revision>
  <cp:lastPrinted>2003-03-02T05:07:00Z</cp:lastPrinted>
  <dcterms:created xsi:type="dcterms:W3CDTF">2003-02-18T15:20:00Z</dcterms:created>
  <dcterms:modified xsi:type="dcterms:W3CDTF">2018-03-26T03:24:09Z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