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41" autoAdjust="0"/>
  </p:normalViewPr>
  <p:slideViewPr>
    <p:cSldViewPr snapToGrid="0">
      <p:cViewPr varScale="1">
        <p:scale>
          <a:sx n="48" d="100"/>
          <a:sy n="48" d="100"/>
        </p:scale>
        <p:origin x="-487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BF48-D0EF-4CF3-A2FB-D5FF6361C1F6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7474-6E39-409A-91A4-B24BDE1E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1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97474-6E39-409A-91A4-B24BDE1EC7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3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高级数据库技术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5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高级数据库技术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集中、关系（关系代数）主流</a:t>
            </a:r>
            <a:endParaRPr lang="en-US" altLang="zh-CN" dirty="0" smtClean="0"/>
          </a:p>
          <a:p>
            <a:r>
              <a:rPr lang="zh-CN" altLang="en-US" dirty="0" smtClean="0"/>
              <a:t>高级数据库技术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分布式，关系，非关系（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newSQL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schema-less</a:t>
            </a:r>
          </a:p>
          <a:p>
            <a:pPr lvl="1"/>
            <a:r>
              <a:rPr lang="zh-CN" altLang="en-US" dirty="0"/>
              <a:t>面向</a:t>
            </a:r>
            <a:r>
              <a:rPr lang="zh-CN" altLang="en-US" dirty="0" smtClean="0"/>
              <a:t>分布式的技术：分布式架构、分片与复制、分布式查询优化、分布式事物处理、故障恢复等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ACID –CPA,  </a:t>
            </a:r>
            <a:r>
              <a:rPr lang="zh-CN" altLang="en-US" dirty="0" smtClean="0"/>
              <a:t>可扩展性，速度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7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9010"/>
            <a:ext cx="10515600" cy="56222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绪论与数据库设计概述</a:t>
            </a:r>
            <a:endParaRPr lang="en-US" altLang="zh-CN" dirty="0" smtClean="0"/>
          </a:p>
          <a:p>
            <a:r>
              <a:rPr lang="zh-CN" altLang="en-US" dirty="0" smtClean="0"/>
              <a:t>分布式数据库 </a:t>
            </a:r>
            <a:r>
              <a:rPr lang="en-US" altLang="zh-CN" dirty="0" smtClean="0"/>
              <a:t>(</a:t>
            </a:r>
            <a:r>
              <a:rPr lang="zh-CN" altLang="en-US" dirty="0" smtClean="0"/>
              <a:t>概念，特点，架构等，为何分布？）</a:t>
            </a:r>
            <a:endParaRPr lang="en-US" altLang="zh-CN" dirty="0" smtClean="0"/>
          </a:p>
          <a:p>
            <a:r>
              <a:rPr lang="zh-CN" altLang="en-US" dirty="0" smtClean="0"/>
              <a:t>分布式数据库的分片与复制（分片、垂直、水平、复制（启发式分配方法）、？？）</a:t>
            </a:r>
            <a:endParaRPr lang="en-US" altLang="zh-CN" dirty="0" smtClean="0"/>
          </a:p>
          <a:p>
            <a:r>
              <a:rPr lang="zh-CN" altLang="en-US" dirty="0" smtClean="0"/>
              <a:t>分布式数据库的查询优化     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语言、关系代数表示，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与关系代数的等价描述</a:t>
            </a:r>
            <a:r>
              <a:rPr lang="zh-CN" altLang="en-US" dirty="0" smtClean="0"/>
              <a:t>，查询树，优化</a:t>
            </a:r>
            <a:r>
              <a:rPr lang="zh-CN" altLang="en-US" dirty="0" smtClean="0"/>
              <a:t>（分片、复制</a:t>
            </a:r>
            <a:r>
              <a:rPr lang="zh-CN" altLang="en-US" dirty="0"/>
              <a:t>、</a:t>
            </a:r>
            <a:r>
              <a:rPr lang="zh-CN" altLang="en-US" dirty="0" smtClean="0"/>
              <a:t>连接（半连接，直接连接）等））</a:t>
            </a:r>
            <a:endParaRPr lang="en-US" altLang="zh-CN" dirty="0" smtClean="0"/>
          </a:p>
          <a:p>
            <a:r>
              <a:rPr lang="zh-CN" altLang="en-US" dirty="0" smtClean="0"/>
              <a:t>分布式数据库库事务管理与恢复（分布式事务提交，日志、检查点，</a:t>
            </a:r>
            <a:r>
              <a:rPr lang="en-US" altLang="zh-CN" dirty="0" smtClean="0"/>
              <a:t>redo and undo)</a:t>
            </a:r>
          </a:p>
          <a:p>
            <a:r>
              <a:rPr lang="zh-CN" altLang="en-US" dirty="0" smtClean="0"/>
              <a:t>数据库并发控制 </a:t>
            </a:r>
            <a:r>
              <a:rPr lang="en-US" altLang="zh-CN" dirty="0" smtClean="0"/>
              <a:t>( </a:t>
            </a:r>
            <a:r>
              <a:rPr lang="zh-CN" altLang="en-US" dirty="0" smtClean="0"/>
              <a:t>封锁技术（主站点，主副本，两阶段锁及实现等等），时标法，多版本（基于时标、基于锁））</a:t>
            </a:r>
            <a:endParaRPr lang="en-US" altLang="zh-CN" dirty="0" smtClean="0"/>
          </a:p>
          <a:p>
            <a:r>
              <a:rPr lang="zh-CN" altLang="en-US" dirty="0" smtClean="0"/>
              <a:t>数据库实例研究（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newSQL</a:t>
            </a:r>
            <a:r>
              <a:rPr lang="zh-CN" altLang="en-US" dirty="0" smtClean="0"/>
              <a:t>，特点与趋势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</a:t>
            </a:r>
            <a:r>
              <a:rPr lang="zh-CN" altLang="en-US" dirty="0" smtClean="0"/>
              <a:t>考试题型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6232"/>
          </a:xfrm>
        </p:spPr>
        <p:txBody>
          <a:bodyPr/>
          <a:lstStyle/>
          <a:p>
            <a:r>
              <a:rPr lang="zh-CN" altLang="en-US" dirty="0" smtClean="0"/>
              <a:t>考试方式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开卷笔试 （不许带电子设备），可以带</a:t>
            </a:r>
            <a:r>
              <a:rPr lang="zh-CN" altLang="en-US" dirty="0"/>
              <a:t>讲义、</a:t>
            </a:r>
            <a:r>
              <a:rPr lang="zh-CN" altLang="en-US" dirty="0" smtClean="0"/>
              <a:t>笔记、参考教材。</a:t>
            </a:r>
            <a:endParaRPr lang="en-US" altLang="zh-CN" dirty="0" smtClean="0"/>
          </a:p>
          <a:p>
            <a:r>
              <a:rPr lang="zh-CN" altLang="en-US" dirty="0" smtClean="0"/>
              <a:t>题型： 选择填空（约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）  判断对错（约</a:t>
            </a:r>
            <a:r>
              <a:rPr lang="en-US" altLang="zh-CN" dirty="0" smtClean="0"/>
              <a:t>5%</a:t>
            </a:r>
            <a:r>
              <a:rPr lang="zh-CN" altLang="en-US" dirty="0" smtClean="0"/>
              <a:t>）概念（约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）   问答（约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） 分析与计算（约</a:t>
            </a:r>
            <a:r>
              <a:rPr lang="en-US" altLang="zh-CN" dirty="0" smtClean="0"/>
              <a:t>35%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重点：课堂讲授的理论知识的掌握、理解与运用。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zh-CN" altLang="en-US" dirty="0"/>
              <a:t>当前</a:t>
            </a:r>
            <a:r>
              <a:rPr lang="zh-CN" altLang="en-US" dirty="0" smtClean="0"/>
              <a:t>数据库系统偏重于分布式，其相关技术和知识也是本课程的重点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9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ounded Rectangle 68"/>
          <p:cNvSpPr/>
          <p:nvPr/>
        </p:nvSpPr>
        <p:spPr>
          <a:xfrm>
            <a:off x="3018367" y="4540250"/>
            <a:ext cx="2540000" cy="9906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CC0000"/>
            </a:solidFill>
            <a:prstDash val="sysDash"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pic>
        <p:nvPicPr>
          <p:cNvPr id="5" name="Picture 4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2489200"/>
            <a:ext cx="1509184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1" y="2489200"/>
            <a:ext cx="1511300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967" y="4851400"/>
            <a:ext cx="1509184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3670300"/>
            <a:ext cx="1509184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1" y="3670300"/>
            <a:ext cx="1511300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4" name="Rectangle 143"/>
          <p:cNvSpPr/>
          <p:nvPr/>
        </p:nvSpPr>
        <p:spPr bwMode="auto">
          <a:xfrm>
            <a:off x="3386667" y="4695826"/>
            <a:ext cx="1786467" cy="4111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3386667" y="4695826"/>
            <a:ext cx="1786467" cy="4111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ITEMj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3386667" y="4695826"/>
            <a:ext cx="1786467" cy="4111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3386667" y="4695826"/>
            <a:ext cx="1786467" cy="4111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380317" y="4687889"/>
            <a:ext cx="1786467" cy="4111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26637" name="Title 1"/>
          <p:cNvSpPr>
            <a:spLocks noGrp="1"/>
          </p:cNvSpPr>
          <p:nvPr>
            <p:ph type="title"/>
          </p:nvPr>
        </p:nvSpPr>
        <p:spPr>
          <a:xfrm>
            <a:off x="732367" y="731839"/>
            <a:ext cx="10587567" cy="1138237"/>
          </a:xfrm>
          <a:ln/>
        </p:spPr>
        <p:txBody>
          <a:bodyPr vert="horz" wrap="square" lIns="90000" tIns="46800" rIns="90000" bIns="46800" anchor="ctr"/>
          <a:lstStyle/>
          <a:p>
            <a:r>
              <a:rPr lang="en-US" altLang="zh-CN" dirty="0"/>
              <a:t>Database Partitioning</a:t>
            </a:r>
          </a:p>
        </p:txBody>
      </p:sp>
      <p:sp>
        <p:nvSpPr>
          <p:cNvPr id="26638" name="Right Arrow 13"/>
          <p:cNvSpPr/>
          <p:nvPr/>
        </p:nvSpPr>
        <p:spPr>
          <a:xfrm>
            <a:off x="5892800" y="3467100"/>
            <a:ext cx="8128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9632951" y="2828925"/>
            <a:ext cx="814916" cy="254000"/>
            <a:chOff x="3353908" y="2980303"/>
            <a:chExt cx="658184" cy="274638"/>
          </a:xfrm>
        </p:grpSpPr>
        <p:sp>
          <p:nvSpPr>
            <p:cNvPr id="26736" name="Rectangle 33"/>
            <p:cNvSpPr/>
            <p:nvPr/>
          </p:nvSpPr>
          <p:spPr>
            <a:xfrm>
              <a:off x="3353908" y="2980303"/>
              <a:ext cx="658184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0" hangingPunct="0"/>
              <a:endParaRPr lang="en-US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26737" name="Rectangle 218"/>
            <p:cNvSpPr/>
            <p:nvPr/>
          </p:nvSpPr>
          <p:spPr>
            <a:xfrm>
              <a:off x="3353908" y="2980303"/>
              <a:ext cx="658184" cy="274638"/>
            </a:xfrm>
            <a:prstGeom prst="rect">
              <a:avLst/>
            </a:prstGeom>
            <a:solidFill>
              <a:srgbClr val="FF7D7D">
                <a:alpha val="50195"/>
              </a:srgbClr>
            </a:solidFill>
            <a:ln w="952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en-US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45380" y="3009484"/>
              <a:ext cx="275240" cy="23294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R="0" algn="ctr" defTabSz="45720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kumimoji="0" lang="en-US" sz="1400" kern="1200" cap="none" spc="0" normalizeH="0" baseline="0" noProof="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P2</a:t>
              </a:r>
            </a:p>
          </p:txBody>
        </p:sp>
      </p:grpSp>
      <p:grpSp>
        <p:nvGrpSpPr>
          <p:cNvPr id="3" name="Group 79"/>
          <p:cNvGrpSpPr/>
          <p:nvPr/>
        </p:nvGrpSpPr>
        <p:grpSpPr>
          <a:xfrm>
            <a:off x="9632951" y="4010025"/>
            <a:ext cx="814916" cy="254000"/>
            <a:chOff x="3353908" y="2980303"/>
            <a:chExt cx="658184" cy="274638"/>
          </a:xfrm>
        </p:grpSpPr>
        <p:sp>
          <p:nvSpPr>
            <p:cNvPr id="26733" name="Rectangle 33"/>
            <p:cNvSpPr/>
            <p:nvPr/>
          </p:nvSpPr>
          <p:spPr>
            <a:xfrm>
              <a:off x="3353908" y="2980303"/>
              <a:ext cx="658184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0" hangingPunct="0"/>
              <a:endParaRPr lang="en-US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26734" name="Rectangle 218"/>
            <p:cNvSpPr/>
            <p:nvPr/>
          </p:nvSpPr>
          <p:spPr>
            <a:xfrm>
              <a:off x="3353908" y="2980303"/>
              <a:ext cx="658184" cy="274638"/>
            </a:xfrm>
            <a:prstGeom prst="rect">
              <a:avLst/>
            </a:prstGeom>
            <a:solidFill>
              <a:srgbClr val="FF7D7D">
                <a:alpha val="50195"/>
              </a:srgbClr>
            </a:solidFill>
            <a:ln w="952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en-US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45380" y="3009484"/>
              <a:ext cx="275240" cy="23294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R="0" algn="ctr" defTabSz="45720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kumimoji="0" lang="en-US" sz="1400" kern="1200" cap="none" spc="0" normalizeH="0" baseline="0" noProof="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P4</a:t>
              </a:r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812800" y="3162301"/>
            <a:ext cx="1786467" cy="4111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DISTRICT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812800" y="3913188"/>
            <a:ext cx="1786467" cy="41275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</a:t>
            </a:r>
          </a:p>
        </p:txBody>
      </p:sp>
      <p:cxnSp>
        <p:nvCxnSpPr>
          <p:cNvPr id="26643" name="Straight Arrow Connector 8"/>
          <p:cNvCxnSpPr>
            <a:stCxn id="57" idx="2"/>
            <a:endCxn id="58" idx="0"/>
          </p:cNvCxnSpPr>
          <p:nvPr/>
        </p:nvCxnSpPr>
        <p:spPr>
          <a:xfrm rot="5400000">
            <a:off x="1536172" y="3741210"/>
            <a:ext cx="339725" cy="4233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6644" name="Straight Arrow Connector 10"/>
          <p:cNvCxnSpPr>
            <a:stCxn id="58" idx="2"/>
            <a:endCxn id="65" idx="0"/>
          </p:cNvCxnSpPr>
          <p:nvPr/>
        </p:nvCxnSpPr>
        <p:spPr>
          <a:xfrm rot="5400000">
            <a:off x="1527970" y="4500035"/>
            <a:ext cx="354013" cy="4233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1" name="Rectangle 60"/>
          <p:cNvSpPr/>
          <p:nvPr/>
        </p:nvSpPr>
        <p:spPr bwMode="auto">
          <a:xfrm>
            <a:off x="808567" y="5454651"/>
            <a:ext cx="1786467" cy="4111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ORDER_ITEM</a:t>
            </a:r>
          </a:p>
        </p:txBody>
      </p:sp>
      <p:cxnSp>
        <p:nvCxnSpPr>
          <p:cNvPr id="26646" name="Straight Arrow Connector 10"/>
          <p:cNvCxnSpPr>
            <a:stCxn id="65" idx="2"/>
            <a:endCxn id="61" idx="0"/>
          </p:cNvCxnSpPr>
          <p:nvPr/>
        </p:nvCxnSpPr>
        <p:spPr>
          <a:xfrm rot="5400000">
            <a:off x="1521090" y="5269972"/>
            <a:ext cx="363538" cy="4233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3" name="Rectangle 62"/>
          <p:cNvSpPr/>
          <p:nvPr/>
        </p:nvSpPr>
        <p:spPr bwMode="auto">
          <a:xfrm>
            <a:off x="3380317" y="3162301"/>
            <a:ext cx="1786467" cy="4111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</a:t>
            </a:r>
          </a:p>
        </p:txBody>
      </p:sp>
      <p:cxnSp>
        <p:nvCxnSpPr>
          <p:cNvPr id="26648" name="Straight Arrow Connector 4"/>
          <p:cNvCxnSpPr>
            <a:stCxn id="71" idx="2"/>
            <a:endCxn id="63" idx="0"/>
          </p:cNvCxnSpPr>
          <p:nvPr/>
        </p:nvCxnSpPr>
        <p:spPr>
          <a:xfrm rot="-5400000" flipH="1">
            <a:off x="3458899" y="2347649"/>
            <a:ext cx="344487" cy="128481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5" name="Rectangle 64"/>
          <p:cNvSpPr/>
          <p:nvPr/>
        </p:nvSpPr>
        <p:spPr bwMode="auto">
          <a:xfrm>
            <a:off x="812800" y="4678363"/>
            <a:ext cx="1786467" cy="41275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07834" y="5059363"/>
            <a:ext cx="12971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2000" b="1" i="1" kern="1200" cap="none" spc="0" normalizeH="0" baseline="0" noProof="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Replicated</a:t>
            </a:r>
          </a:p>
        </p:txBody>
      </p:sp>
      <p:cxnSp>
        <p:nvCxnSpPr>
          <p:cNvPr id="26651" name="Straight Arrow Connector 4"/>
          <p:cNvCxnSpPr>
            <a:stCxn id="71" idx="2"/>
            <a:endCxn id="57" idx="0"/>
          </p:cNvCxnSpPr>
          <p:nvPr/>
        </p:nvCxnSpPr>
        <p:spPr>
          <a:xfrm rot="5400000">
            <a:off x="2176199" y="2347649"/>
            <a:ext cx="344487" cy="128481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1" name="Rectangle 70"/>
          <p:cNvSpPr/>
          <p:nvPr/>
        </p:nvSpPr>
        <p:spPr bwMode="auto">
          <a:xfrm>
            <a:off x="2095500" y="2406651"/>
            <a:ext cx="1786467" cy="4111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WAREHOUSE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70100" y="2209800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70100" y="2400301"/>
            <a:ext cx="366184" cy="409575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0100" y="297973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0100" y="3170239"/>
            <a:ext cx="366184" cy="409575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0100" y="3732213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00100" y="3922714"/>
            <a:ext cx="366184" cy="409575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2217" y="4486275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02218" y="4676776"/>
            <a:ext cx="366183" cy="409575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02217" y="526573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02218" y="5456239"/>
            <a:ext cx="366183" cy="409575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367617" y="296068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367618" y="3162301"/>
            <a:ext cx="366183" cy="409575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6284" y="2209800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6285" y="2400301"/>
            <a:ext cx="366183" cy="411163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66284" y="297973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66285" y="3170238"/>
            <a:ext cx="366183" cy="411162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66284" y="3732213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166285" y="3922713"/>
            <a:ext cx="366183" cy="411162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68400" y="4486275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168400" y="4676776"/>
            <a:ext cx="366184" cy="411163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68400" y="526573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168400" y="5456238"/>
            <a:ext cx="366184" cy="411162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33800" y="296068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733800" y="3151188"/>
            <a:ext cx="366184" cy="411162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8233" y="2209800"/>
            <a:ext cx="364067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98233" y="2400301"/>
            <a:ext cx="364067" cy="411163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28233" y="2979738"/>
            <a:ext cx="364067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28233" y="3170238"/>
            <a:ext cx="364067" cy="411162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28233" y="3732213"/>
            <a:ext cx="364067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528233" y="3922713"/>
            <a:ext cx="364067" cy="411162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30351" y="4486275"/>
            <a:ext cx="364067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530351" y="4676776"/>
            <a:ext cx="364067" cy="411163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30351" y="5265738"/>
            <a:ext cx="364067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P3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530351" y="5456238"/>
            <a:ext cx="364067" cy="411162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95751" y="2960688"/>
            <a:ext cx="364067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P3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95751" y="3151188"/>
            <a:ext cx="364067" cy="411162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2300" y="2209800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62300" y="2400301"/>
            <a:ext cx="366184" cy="411163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92300" y="297973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2300" y="3170238"/>
            <a:ext cx="366184" cy="411162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92300" y="3732213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892300" y="3922713"/>
            <a:ext cx="366184" cy="411162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94417" y="4486275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P4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894418" y="4676776"/>
            <a:ext cx="366183" cy="411163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94417" y="526573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P4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894418" y="5456238"/>
            <a:ext cx="366183" cy="411162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459817" y="296068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P4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9818" y="3151188"/>
            <a:ext cx="366183" cy="411162"/>
          </a:xfrm>
          <a:prstGeom prst="rect">
            <a:avLst/>
          </a:prstGeom>
          <a:solidFill>
            <a:srgbClr val="FF7D7D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0600" y="2209800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30600" y="2400301"/>
            <a:ext cx="366184" cy="411163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60600" y="297973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P5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260600" y="3170238"/>
            <a:ext cx="366184" cy="411162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60600" y="3732213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260600" y="3922713"/>
            <a:ext cx="366184" cy="411162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2717" y="4486275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262718" y="4676776"/>
            <a:ext cx="366183" cy="411163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262717" y="526573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262718" y="5456238"/>
            <a:ext cx="366183" cy="411162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28117" y="2960688"/>
            <a:ext cx="366184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P5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828118" y="3151188"/>
            <a:ext cx="366183" cy="411162"/>
          </a:xfrm>
          <a:prstGeom prst="rect">
            <a:avLst/>
          </a:prstGeom>
          <a:solidFill>
            <a:srgbClr val="CC0000">
              <a:alpha val="50195"/>
            </a:srgbClr>
          </a:solidFill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en-US" altLang="x-none" dirty="0">
              <a:latin typeface="Arial" panose="020B0604020202020204" pitchFamily="34" charset="0"/>
            </a:endParaRPr>
          </a:p>
        </p:txBody>
      </p:sp>
      <p:grpSp>
        <p:nvGrpSpPr>
          <p:cNvPr id="4" name="Group 75"/>
          <p:cNvGrpSpPr/>
          <p:nvPr/>
        </p:nvGrpSpPr>
        <p:grpSpPr>
          <a:xfrm>
            <a:off x="8447618" y="5191125"/>
            <a:ext cx="814916" cy="254000"/>
            <a:chOff x="3353908" y="2980303"/>
            <a:chExt cx="658184" cy="274638"/>
          </a:xfrm>
        </p:grpSpPr>
        <p:sp>
          <p:nvSpPr>
            <p:cNvPr id="26730" name="Rectangle 33"/>
            <p:cNvSpPr/>
            <p:nvPr/>
          </p:nvSpPr>
          <p:spPr>
            <a:xfrm>
              <a:off x="3353908" y="2980303"/>
              <a:ext cx="658184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0" hangingPunct="0"/>
              <a:endParaRPr lang="en-US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26731" name="Rectangle 218"/>
            <p:cNvSpPr/>
            <p:nvPr/>
          </p:nvSpPr>
          <p:spPr>
            <a:xfrm>
              <a:off x="3353908" y="2980303"/>
              <a:ext cx="658184" cy="274638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952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en-US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45380" y="3009484"/>
              <a:ext cx="275240" cy="23294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R="0" algn="ctr" defTabSz="45720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kumimoji="0" lang="en-US" sz="1400" kern="1200" cap="none" spc="0" normalizeH="0" baseline="0" noProof="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P5</a:t>
              </a:r>
            </a:p>
          </p:txBody>
        </p:sp>
      </p:grpSp>
      <p:grpSp>
        <p:nvGrpSpPr>
          <p:cNvPr id="8" name="Group 71"/>
          <p:cNvGrpSpPr/>
          <p:nvPr/>
        </p:nvGrpSpPr>
        <p:grpSpPr>
          <a:xfrm>
            <a:off x="7283451" y="4013200"/>
            <a:ext cx="814916" cy="255588"/>
            <a:chOff x="3353908" y="2980303"/>
            <a:chExt cx="658184" cy="274638"/>
          </a:xfrm>
        </p:grpSpPr>
        <p:sp>
          <p:nvSpPr>
            <p:cNvPr id="26727" name="Rectangle 33"/>
            <p:cNvSpPr/>
            <p:nvPr/>
          </p:nvSpPr>
          <p:spPr>
            <a:xfrm>
              <a:off x="3353908" y="2980303"/>
              <a:ext cx="658184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0" hangingPunct="0"/>
              <a:endParaRPr lang="en-US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26728" name="Rectangle 218"/>
            <p:cNvSpPr/>
            <p:nvPr/>
          </p:nvSpPr>
          <p:spPr>
            <a:xfrm>
              <a:off x="3353908" y="2980303"/>
              <a:ext cx="658184" cy="274638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952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en-US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45380" y="3009303"/>
              <a:ext cx="275240" cy="23150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R="0" algn="ctr" defTabSz="45720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kumimoji="0" lang="en-US" sz="1400" kern="1200" cap="none" spc="0" normalizeH="0" baseline="0" noProof="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P3</a:t>
              </a:r>
            </a:p>
          </p:txBody>
        </p:sp>
      </p:grpSp>
      <p:grpSp>
        <p:nvGrpSpPr>
          <p:cNvPr id="11" name="Group 66"/>
          <p:cNvGrpSpPr/>
          <p:nvPr/>
        </p:nvGrpSpPr>
        <p:grpSpPr>
          <a:xfrm>
            <a:off x="7283451" y="2828925"/>
            <a:ext cx="814916" cy="254000"/>
            <a:chOff x="3353908" y="2980303"/>
            <a:chExt cx="658184" cy="274638"/>
          </a:xfrm>
        </p:grpSpPr>
        <p:sp>
          <p:nvSpPr>
            <p:cNvPr id="26724" name="Rectangle 33"/>
            <p:cNvSpPr/>
            <p:nvPr/>
          </p:nvSpPr>
          <p:spPr>
            <a:xfrm>
              <a:off x="3353908" y="2980303"/>
              <a:ext cx="658184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eaLnBrk="0" hangingPunct="0"/>
              <a:endParaRPr lang="en-US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26725" name="Rectangle 218"/>
            <p:cNvSpPr/>
            <p:nvPr/>
          </p:nvSpPr>
          <p:spPr>
            <a:xfrm>
              <a:off x="3353908" y="2980303"/>
              <a:ext cx="658184" cy="274638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952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en-US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45380" y="3009484"/>
              <a:ext cx="275240" cy="23294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R="0" algn="ctr" defTabSz="45720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kumimoji="0" lang="en-US" sz="1400" kern="1200" cap="none" spc="0" normalizeH="0" baseline="0" noProof="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P1</a:t>
              </a:r>
            </a:p>
          </p:txBody>
        </p:sp>
      </p:grpSp>
      <p:sp>
        <p:nvSpPr>
          <p:cNvPr id="137" name="Rectangle 136"/>
          <p:cNvSpPr/>
          <p:nvPr/>
        </p:nvSpPr>
        <p:spPr bwMode="auto">
          <a:xfrm>
            <a:off x="9632951" y="4305300"/>
            <a:ext cx="812800" cy="2286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7289800" y="4305300"/>
            <a:ext cx="812800" cy="2286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7289800" y="3133725"/>
            <a:ext cx="812800" cy="2286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9632951" y="3143250"/>
            <a:ext cx="812800" cy="2286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8451851" y="5495925"/>
            <a:ext cx="812800" cy="2286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143" name="TextBox 142"/>
          <p:cNvSpPr txBox="1"/>
          <p:nvPr/>
        </p:nvSpPr>
        <p:spPr bwMode="auto">
          <a:xfrm>
            <a:off x="7891654" y="1730375"/>
            <a:ext cx="16283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just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2800" b="1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Partitions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395133" y="4686301"/>
            <a:ext cx="1786467" cy="4111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9999">
                <a:schemeClr val="bg1">
                  <a:lumMod val="6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150" name="TextBox 149"/>
          <p:cNvSpPr txBox="1"/>
          <p:nvPr/>
        </p:nvSpPr>
        <p:spPr bwMode="auto">
          <a:xfrm>
            <a:off x="1870195" y="1730375"/>
            <a:ext cx="20762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just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2800" b="1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 Tree</a:t>
            </a:r>
          </a:p>
        </p:txBody>
      </p:sp>
    </p:spTree>
    <p:extLst>
      <p:ext uri="{BB962C8B-B14F-4D97-AF65-F5344CB8AC3E}">
        <p14:creationId xmlns:p14="http://schemas.microsoft.com/office/powerpoint/2010/main" val="31260628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31406 0.29398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0" y="1470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0.42049 0.3923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0" y="1960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0.52465 0.2801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00" y="14000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52465 0.17037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00" y="8500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52448 0.06042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00" y="3000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52448 -0.05324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00" y="-2700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43594 0.116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580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55069 0.22569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11300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64653 0.11343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00" y="570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0.64653 0.0037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00" y="200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64636 -0.10625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00" y="-530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65469 -0.21991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0" y="-1100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03053E-7 L 0.38056 0.21438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0" y="1070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24884E-6 L 0.28246 0.10499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0" y="520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66 0.0999 " pathEditMode="relative" ptsTypes="AA">
                                      <p:cBhvr>
                                        <p:cTn id="23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68085E-6 L 0.49305 0.0037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200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025E-6 L 0.49288 -0.11726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0" y="-590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06383E-6 L 0.49288 -0.21971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0" y="-11000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71424 -0.28403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00" y="-14200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70608 -0.17408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00" y="-870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71441 -0.06435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00" y="-3200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61024 0.04791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71424 -0.39769 " pathEditMode="relative" rAng="0" ptsTypes="AA">
                                      <p:cBhvr>
                                        <p:cTn id="25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00" y="-19900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49549 -0.06158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-310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03053E-7 L 0.44861 0.04787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0" y="240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37743E-6 L 0.34218 -0.05204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0" y="-2600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9593E-6 L 0.54444 -0.06429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0" y="-3200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8085E-6 L 0.55277 -0.16281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0" y="-810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025E-6 L 0.5526 -0.28377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0" y="-14200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-0.41073 " pathEditMode="relative" ptsTypes="AA">
                                      <p:cBhvr>
                                        <p:cTn id="26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37396 0.10208 " pathEditMode="relative" rAng="0" ptsTypes="AA">
                                      <p:cBhvr>
                                        <p:cTn id="4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00" y="5100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47396 -0.23125 " pathEditMode="relative" rAng="0" ptsTypes="AA">
                                      <p:cBhvr>
                                        <p:cTn id="47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47396 -0.0757 " pathEditMode="relative" rAng="0" ptsTypes="AA">
                                      <p:cBhvr>
                                        <p:cTn id="47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0" y="-3800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28333 -0.24444 " pathEditMode="relative" ptsTypes="AA">
                                      <p:cBhvr>
                                        <p:cTn id="48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28229 -0.0757 " pathEditMode="relative" rAng="0" ptsTypes="AA">
                                      <p:cBhvr>
                                        <p:cTn id="48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0" y="-3800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4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67" grpId="0" animBg="1"/>
      <p:bldP spid="67" grpId="1" animBg="1"/>
      <p:bldP spid="27" grpId="0"/>
      <p:bldP spid="27" grpId="1"/>
      <p:bldP spid="21" grpId="0" animBg="1"/>
      <p:bldP spid="21" grpId="1" animBg="1"/>
      <p:bldP spid="21" grpId="2" animBg="1"/>
      <p:bldP spid="77" grpId="0"/>
      <p:bldP spid="77" grpId="1"/>
      <p:bldP spid="82" grpId="0" animBg="1"/>
      <p:bldP spid="82" grpId="1" animBg="1"/>
      <p:bldP spid="82" grpId="2" animBg="1"/>
      <p:bldP spid="87" grpId="0"/>
      <p:bldP spid="87" grpId="1"/>
      <p:bldP spid="92" grpId="0" animBg="1"/>
      <p:bldP spid="92" grpId="1" animBg="1"/>
      <p:bldP spid="92" grpId="2" animBg="1"/>
      <p:bldP spid="97" grpId="0"/>
      <p:bldP spid="97" grpId="1"/>
      <p:bldP spid="102" grpId="0" animBg="1"/>
      <p:bldP spid="102" grpId="1" animBg="1"/>
      <p:bldP spid="102" grpId="2" animBg="1"/>
      <p:bldP spid="107" grpId="0"/>
      <p:bldP spid="107" grpId="1"/>
      <p:bldP spid="112" grpId="0" animBg="1"/>
      <p:bldP spid="112" grpId="1" animBg="1"/>
      <p:bldP spid="112" grpId="2" animBg="1"/>
      <p:bldP spid="117" grpId="0"/>
      <p:bldP spid="117" grpId="1"/>
      <p:bldP spid="122" grpId="0" animBg="1"/>
      <p:bldP spid="122" grpId="1" animBg="1"/>
      <p:bldP spid="122" grpId="2" animBg="1"/>
      <p:bldP spid="28" grpId="0"/>
      <p:bldP spid="28" grpId="1"/>
      <p:bldP spid="22" grpId="0" animBg="1"/>
      <p:bldP spid="22" grpId="1" animBg="1"/>
      <p:bldP spid="22" grpId="2" animBg="1"/>
      <p:bldP spid="78" grpId="0"/>
      <p:bldP spid="78" grpId="1"/>
      <p:bldP spid="83" grpId="0" animBg="1"/>
      <p:bldP spid="83" grpId="1" animBg="1"/>
      <p:bldP spid="83" grpId="2" animBg="1"/>
      <p:bldP spid="88" grpId="0"/>
      <p:bldP spid="88" grpId="1"/>
      <p:bldP spid="93" grpId="0" animBg="1"/>
      <p:bldP spid="93" grpId="1" animBg="1"/>
      <p:bldP spid="93" grpId="2" animBg="1"/>
      <p:bldP spid="98" grpId="0"/>
      <p:bldP spid="98" grpId="1"/>
      <p:bldP spid="103" grpId="0" animBg="1"/>
      <p:bldP spid="103" grpId="1" animBg="1"/>
      <p:bldP spid="103" grpId="2" animBg="1"/>
      <p:bldP spid="108" grpId="0"/>
      <p:bldP spid="108" grpId="1"/>
      <p:bldP spid="113" grpId="0" animBg="1"/>
      <p:bldP spid="113" grpId="1" animBg="1"/>
      <p:bldP spid="113" grpId="2" animBg="1"/>
      <p:bldP spid="118" grpId="0"/>
      <p:bldP spid="118" grpId="1"/>
      <p:bldP spid="123" grpId="0" animBg="1"/>
      <p:bldP spid="123" grpId="1" animBg="1"/>
      <p:bldP spid="123" grpId="2" animBg="1"/>
      <p:bldP spid="29" grpId="0"/>
      <p:bldP spid="29" grpId="1"/>
      <p:bldP spid="23" grpId="0" animBg="1"/>
      <p:bldP spid="23" grpId="1" animBg="1"/>
      <p:bldP spid="23" grpId="2" animBg="1"/>
      <p:bldP spid="79" grpId="0"/>
      <p:bldP spid="79" grpId="1"/>
      <p:bldP spid="84" grpId="0" animBg="1"/>
      <p:bldP spid="84" grpId="1" animBg="1"/>
      <p:bldP spid="84" grpId="2" animBg="1"/>
      <p:bldP spid="89" grpId="0"/>
      <p:bldP spid="89" grpId="1"/>
      <p:bldP spid="94" grpId="0" animBg="1"/>
      <p:bldP spid="94" grpId="1" animBg="1"/>
      <p:bldP spid="94" grpId="2" animBg="1"/>
      <p:bldP spid="99" grpId="0"/>
      <p:bldP spid="99" grpId="1"/>
      <p:bldP spid="104" grpId="0" animBg="1"/>
      <p:bldP spid="104" grpId="1" animBg="1"/>
      <p:bldP spid="104" grpId="2" animBg="1"/>
      <p:bldP spid="109" grpId="0"/>
      <p:bldP spid="109" grpId="1"/>
      <p:bldP spid="114" grpId="0" animBg="1"/>
      <p:bldP spid="114" grpId="1" animBg="1"/>
      <p:bldP spid="114" grpId="2" animBg="1"/>
      <p:bldP spid="119" grpId="0"/>
      <p:bldP spid="119" grpId="1"/>
      <p:bldP spid="124" grpId="0" animBg="1"/>
      <p:bldP spid="124" grpId="1" animBg="1"/>
      <p:bldP spid="124" grpId="2" animBg="1"/>
      <p:bldP spid="30" grpId="0"/>
      <p:bldP spid="30" grpId="1"/>
      <p:bldP spid="24" grpId="0" animBg="1"/>
      <p:bldP spid="24" grpId="1" animBg="1"/>
      <p:bldP spid="24" grpId="2" animBg="1"/>
      <p:bldP spid="80" grpId="0"/>
      <p:bldP spid="80" grpId="1"/>
      <p:bldP spid="85" grpId="0" animBg="1"/>
      <p:bldP spid="85" grpId="1" animBg="1"/>
      <p:bldP spid="85" grpId="2" animBg="1"/>
      <p:bldP spid="90" grpId="0"/>
      <p:bldP spid="90" grpId="1"/>
      <p:bldP spid="95" grpId="0" animBg="1"/>
      <p:bldP spid="95" grpId="1" animBg="1"/>
      <p:bldP spid="95" grpId="2" animBg="1"/>
      <p:bldP spid="100" grpId="0"/>
      <p:bldP spid="100" grpId="1"/>
      <p:bldP spid="105" grpId="0" animBg="1"/>
      <p:bldP spid="105" grpId="1" animBg="1"/>
      <p:bldP spid="105" grpId="2" animBg="1"/>
      <p:bldP spid="110" grpId="0"/>
      <p:bldP spid="110" grpId="1"/>
      <p:bldP spid="115" grpId="0" animBg="1"/>
      <p:bldP spid="115" grpId="1" animBg="1"/>
      <p:bldP spid="115" grpId="2" animBg="1"/>
      <p:bldP spid="120" grpId="0"/>
      <p:bldP spid="120" grpId="1"/>
      <p:bldP spid="125" grpId="0" animBg="1"/>
      <p:bldP spid="125" grpId="1" animBg="1"/>
      <p:bldP spid="125" grpId="2" animBg="1"/>
      <p:bldP spid="31" grpId="0"/>
      <p:bldP spid="31" grpId="1"/>
      <p:bldP spid="25" grpId="0" animBg="1"/>
      <p:bldP spid="25" grpId="1" animBg="1"/>
      <p:bldP spid="25" grpId="2" animBg="1"/>
      <p:bldP spid="81" grpId="0"/>
      <p:bldP spid="81" grpId="1"/>
      <p:bldP spid="86" grpId="0" animBg="1"/>
      <p:bldP spid="86" grpId="1" animBg="1"/>
      <p:bldP spid="86" grpId="2" animBg="1"/>
      <p:bldP spid="91" grpId="0"/>
      <p:bldP spid="91" grpId="1"/>
      <p:bldP spid="96" grpId="0" animBg="1"/>
      <p:bldP spid="96" grpId="1" animBg="1"/>
      <p:bldP spid="96" grpId="2" animBg="1"/>
      <p:bldP spid="101" grpId="0"/>
      <p:bldP spid="101" grpId="1"/>
      <p:bldP spid="106" grpId="0" animBg="1"/>
      <p:bldP spid="106" grpId="1" animBg="1"/>
      <p:bldP spid="106" grpId="2" animBg="1"/>
      <p:bldP spid="111" grpId="0"/>
      <p:bldP spid="111" grpId="1"/>
      <p:bldP spid="116" grpId="0" animBg="1"/>
      <p:bldP spid="116" grpId="1" animBg="1"/>
      <p:bldP spid="116" grpId="2" animBg="1"/>
      <p:bldP spid="121" grpId="0"/>
      <p:bldP spid="121" grpId="1"/>
      <p:bldP spid="126" grpId="0" animBg="1"/>
      <p:bldP spid="126" grpId="1" animBg="1"/>
      <p:bldP spid="126" grpId="2" animBg="1"/>
      <p:bldP spid="137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347</Words>
  <Application>Microsoft Office PowerPoint</Application>
  <PresentationFormat>自定义</PresentationFormat>
  <Paragraphs>79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高级数据库技术</vt:lpstr>
      <vt:lpstr>高级数据库技术</vt:lpstr>
      <vt:lpstr>PowerPoint 演示文稿</vt:lpstr>
      <vt:lpstr>期末考试题型</vt:lpstr>
      <vt:lpstr>Database Partitioning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高级数据库技术</dc:title>
  <dc:creator>cuc</dc:creator>
  <cp:lastModifiedBy>cuc</cp:lastModifiedBy>
  <cp:revision>23</cp:revision>
  <dcterms:created xsi:type="dcterms:W3CDTF">2018-06-04T00:06:35Z</dcterms:created>
  <dcterms:modified xsi:type="dcterms:W3CDTF">2018-06-11T05:40:44Z</dcterms:modified>
</cp:coreProperties>
</file>