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87" r:id="rId7"/>
    <p:sldId id="260" r:id="rId8"/>
    <p:sldId id="261" r:id="rId9"/>
    <p:sldId id="264" r:id="rId10"/>
    <p:sldId id="265" r:id="rId11"/>
    <p:sldId id="267" r:id="rId12"/>
    <p:sldId id="268" r:id="rId13"/>
    <p:sldId id="269" r:id="rId14"/>
    <p:sldId id="270" r:id="rId15"/>
    <p:sldId id="271" r:id="rId16"/>
    <p:sldId id="272" r:id="rId17"/>
    <p:sldId id="274" r:id="rId18"/>
    <p:sldId id="275" r:id="rId19"/>
    <p:sldId id="277" r:id="rId20"/>
    <p:sldId id="276" r:id="rId21"/>
    <p:sldId id="278" r:id="rId22"/>
    <p:sldId id="279" r:id="rId23"/>
    <p:sldId id="280" r:id="rId24"/>
    <p:sldId id="281" r:id="rId25"/>
    <p:sldId id="282" r:id="rId26"/>
    <p:sldId id="283" r:id="rId27"/>
    <p:sldId id="284" r:id="rId28"/>
    <p:sldId id="285" r:id="rId29"/>
    <p:sldId id="286"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Nosql</a:t>
            </a:r>
            <a:r>
              <a:rPr lang="zh-CN" altLang="en-US"/>
              <a:t>数据库中的图形数据库</a:t>
            </a:r>
            <a:endParaRPr lang="zh-CN" altLang="en-US"/>
          </a:p>
          <a:p>
            <a:endParaRPr lang="zh-CN" altLang="en-US"/>
          </a:p>
          <a:p>
            <a:r>
              <a:rPr lang="zh-CN" altLang="en-US"/>
              <a:t>键值(Key-Value)存储数据库</a:t>
            </a:r>
            <a:endParaRPr lang="zh-CN" altLang="en-US"/>
          </a:p>
          <a:p>
            <a:r>
              <a:rPr lang="zh-CN" altLang="en-US"/>
              <a:t>列存储数据库</a:t>
            </a:r>
            <a:endParaRPr lang="zh-CN" altLang="en-US"/>
          </a:p>
          <a:p>
            <a:r>
              <a:rPr lang="zh-CN" altLang="en-US"/>
              <a:t>文档型数据库</a:t>
            </a:r>
            <a:endParaRPr lang="zh-CN" altLang="en-US"/>
          </a:p>
          <a:p>
            <a:r>
              <a:rPr lang="zh-CN" altLang="en-US"/>
              <a:t>图形(Graph)数据库</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t>Cypher是一种声明式的SQL启发式语言，用于以可视化的语法直观地在图形中描述模式。</a:t>
            </a:r>
            <a:endParaRPr lang="zh-CN" altLang="en-US"/>
          </a:p>
          <a:p>
            <a:r>
              <a:rPr lang="zh-CN" altLang="en-US"/>
              <a:t>它允许我们说明我们想要从我们的图表数据中选择，插入，更新或删除，而不需要我们准确地描述如何去做。</a:t>
            </a:r>
            <a:endParaRPr lang="zh-CN" altLang="en-US"/>
          </a:p>
          <a:p>
            <a:endParaRPr lang="zh-CN" altLang="en-US"/>
          </a:p>
          <a:p>
            <a:r>
              <a:rPr lang="zh-CN" altLang="en-US"/>
              <a:t>声明式编程（英语：Declarative programming）是一种编程范型，与命令式编程相对立。它描述目标性质，让计算机明白目标，而非流程。声明式编程不用告诉电脑问题领域，从而避免随之而来的副作用。而指令式编程则需要用算法来明确的指出每一步该怎么做。</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如何用</a:t>
            </a:r>
            <a:r>
              <a:rPr lang="en-US" altLang="zh-CN"/>
              <a:t>Cypher</a:t>
            </a:r>
            <a:r>
              <a:rPr lang="zh-CN" altLang="en-US"/>
              <a:t>语言表示节点</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查询a到b的两类关系</a:t>
            </a:r>
            <a:endParaRPr lang="zh-CN" altLang="en-US"/>
          </a:p>
          <a:p>
            <a:r>
              <a:t>单关系，关系的变量名为rel，类型是 KNOWS</a:t>
            </a:r>
          </a:p>
          <a:p>
            <a:r>
              <a:rPr lang="zh-CN" altLang="en-US"/>
              <a:t>关系的附加属性</a:t>
            </a:r>
            <a:endParaRPr lang="zh-CN" altLang="en-US"/>
          </a:p>
          <a:p>
            <a:r>
              <a:rPr lang="zh-CN" altLang="en-US"/>
              <a:t>可以存在</a:t>
            </a:r>
            <a:r>
              <a:rPr lang="en-US" altLang="zh-CN"/>
              <a:t>4</a:t>
            </a:r>
            <a:r>
              <a:rPr lang="zh-CN" altLang="en-US"/>
              <a:t>个一下具有</a:t>
            </a:r>
            <a:r>
              <a:rPr lang="en-US" altLang="zh-CN"/>
              <a:t>KNOWS</a:t>
            </a:r>
            <a:r>
              <a:rPr lang="zh-CN" altLang="en-US"/>
              <a:t>类型的关系</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 前缀是我们提供的变量名，我们可以使用任意变量名。如果我们需要在后边的语句中用到这个点（上边的情况中我们没有用到），这个变量就会是很有用的。注意，变量仅限于在单条语句中使用。</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首先我们使用 MATCH 语句查找我们要创建关系的两个点。</a:t>
            </a:r>
            <a:endParaRPr lang="zh-CN" altLang="en-US"/>
          </a:p>
          <a:p>
            <a:endParaRPr lang="zh-CN" altLang="en-US"/>
          </a:p>
          <a:p>
            <a:r>
              <a:rPr lang="zh-CN" altLang="en-US"/>
              <a:t>可能有很多节点带有 Artist 或 Album 标签，所以我们需要找到我们感兴趣的节点。在这个例子中，我们使用属性值来过滤它：使用之前赋值给每个节点的 name 属性。</a:t>
            </a:r>
            <a:endParaRPr lang="zh-CN" altLang="en-US"/>
          </a:p>
          <a:p>
            <a:endParaRPr lang="zh-CN" altLang="en-US"/>
          </a:p>
          <a:p>
            <a:r>
              <a:rPr lang="zh-CN" altLang="en-US"/>
              <a:t>接下来是用来创建关系的 CREATE 语句，在这个例子中，它通过我们在第一行中给出的变量名称（a 和 b）来引用两个节点，关系是通过字符画模式，用箭头指示关系方向来建立的：(a)-[r:RELEASED]-&gt;(b)。</a:t>
            </a:r>
            <a:endParaRPr lang="zh-CN" altLang="en-US"/>
          </a:p>
          <a:p>
            <a:endParaRPr lang="zh-CN" altLang="en-US"/>
          </a:p>
          <a:p>
            <a:r>
              <a:rPr lang="zh-CN" altLang="en-US"/>
              <a:t>我们给这个关系一个变量名 r 并且给了一个 RELEASE 类型（乐队发行专辑）。关系类型和节点的标签概念类似。</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高并发读写需求</a:t>
            </a:r>
            <a:endParaRPr lang="zh-CN" altLang="en-US"/>
          </a:p>
          <a:p>
            <a:r>
              <a:rPr lang="zh-CN" altLang="en-US">
                <a:sym typeface="+mn-ea"/>
              </a:rPr>
              <a:t>海量数据的高效率读写</a:t>
            </a:r>
            <a:endParaRPr lang="zh-CN" altLang="en-US"/>
          </a:p>
          <a:p>
            <a:r>
              <a:rPr lang="zh-CN" altLang="en-US">
                <a:sym typeface="+mn-ea"/>
              </a:rPr>
              <a:t>高扩展性和可用性</a:t>
            </a:r>
            <a:endParaRPr lang="zh-CN" altLang="en-US"/>
          </a:p>
          <a:p>
            <a:r>
              <a:rPr lang="zh-CN" altLang="en-US">
                <a:sym typeface="+mn-ea"/>
              </a:rPr>
              <a:t>事务一致性的维护中有很大的开销</a:t>
            </a:r>
            <a:endParaRPr lang="zh-CN" altLang="en-US"/>
          </a:p>
          <a:p>
            <a:r>
              <a:rPr lang="zh-CN" altLang="en-US">
                <a:sym typeface="+mn-ea"/>
              </a:rPr>
              <a:t>读写实时性</a:t>
            </a:r>
            <a:endParaRPr lang="zh-CN" altLang="en-US"/>
          </a:p>
          <a:p>
            <a:r>
              <a:rPr lang="zh-CN" altLang="en-US">
                <a:sym typeface="+mn-ea"/>
              </a:rPr>
              <a:t>复杂SQL，特别是多表关联查询</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Neo4j是一个开源的，使用Java和Scala编写的NoSQL图形管理系统。 Neo Technologies赞助并监督Neo4j的发展，并对其发展蓝图产生巨大影响。 Neo4j是少数符合ACID标准的NoSQL数据库之一，</a:t>
            </a:r>
            <a:endParaRPr lang="zh-CN" altLang="en-US"/>
          </a:p>
          <a:p>
            <a:endParaRPr lang="zh-CN" altLang="en-US"/>
          </a:p>
          <a:p>
            <a:r>
              <a:rPr lang="zh-CN" altLang="en-US"/>
              <a:t>因为它使用专有的标记属性图数据模型来表示和存储内存和存储级别的数据。</a:t>
            </a:r>
            <a:endParaRPr lang="zh-CN" altLang="en-US"/>
          </a:p>
          <a:p>
            <a:endParaRPr lang="zh-CN" altLang="en-US"/>
          </a:p>
          <a:p>
            <a:r>
              <a:rPr lang="zh-CN" altLang="en-US"/>
              <a:t>Neo4j的一些使用案例包括欺诈检测，分析，社交网络，建议，科学研究和路由。自从2007年成为开源软件以来，Neo4j的流行稳步增长，已经下载了超过一百万次。编写完善的指南，视频教程和在线文档可以让新开发人员轻松采用Neo4j。本章的以下部分将深入分析Neo4j的架构，并有助于从用户到贡献者的过渡。</a:t>
            </a:r>
            <a:endParaRPr lang="zh-CN" altLang="en-US"/>
          </a:p>
          <a:p>
            <a:endParaRPr lang="zh-CN" altLang="en-US"/>
          </a:p>
          <a:p>
            <a:r>
              <a:rPr lang="zh-CN" altLang="en-US"/>
              <a:t>一个事务本质上有四个特点ACID：</a:t>
            </a:r>
            <a:endParaRPr lang="zh-CN" altLang="en-US"/>
          </a:p>
          <a:p>
            <a:endParaRPr lang="zh-CN" altLang="en-US"/>
          </a:p>
          <a:p>
            <a:r>
              <a:rPr lang="zh-CN" altLang="en-US"/>
              <a:t>Atomicity原子性</a:t>
            </a:r>
            <a:endParaRPr lang="zh-CN" altLang="en-US"/>
          </a:p>
          <a:p>
            <a:r>
              <a:rPr lang="zh-CN" altLang="en-US"/>
              <a:t>Consistency一致性</a:t>
            </a:r>
            <a:endParaRPr lang="zh-CN" altLang="en-US"/>
          </a:p>
          <a:p>
            <a:r>
              <a:rPr lang="zh-CN" altLang="en-US"/>
              <a:t>Isolation隔离性</a:t>
            </a:r>
            <a:endParaRPr lang="zh-CN" altLang="en-US"/>
          </a:p>
          <a:p>
            <a:r>
              <a:rPr lang="zh-CN" altLang="en-US"/>
              <a:t>Durability耐久性</a:t>
            </a:r>
            <a:endParaRPr lang="zh-CN" altLang="en-US"/>
          </a:p>
          <a:p>
            <a:endParaRPr lang="zh-CN" altLang="en-US"/>
          </a:p>
          <a:p>
            <a:r>
              <a:rPr lang="zh-CN" altLang="en-US"/>
              <a:t>属性图模型</a:t>
            </a:r>
            <a:endParaRPr lang="zh-CN" altLang="en-US"/>
          </a:p>
          <a:p>
            <a:endParaRPr lang="zh-CN" altLang="en-US"/>
          </a:p>
          <a:p>
            <a:endParaRPr lang="zh-CN" altLang="en-US"/>
          </a:p>
          <a:p>
            <a:r>
              <a:rPr lang="zh-CN" altLang="en-US"/>
              <a:t>应用：欺诈检测、实施推荐、主数据管理、网络运营管理、身份和访问管理</a:t>
            </a:r>
            <a:endParaRPr lang="zh-CN" altLang="en-US"/>
          </a:p>
          <a:p>
            <a:r>
              <a:rPr lang="zh-CN" altLang="en-US"/>
              <a:t>对事件数据的关联进行遍历，借助关联分析改进监测性能，而不是只局限于个别事件和数据的分析</a:t>
            </a:r>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 Version 1.0 was released in February 2010.[11]</a:t>
            </a:r>
            <a:endParaRPr lang="zh-CN" altLang="en-US"/>
          </a:p>
          <a:p>
            <a:r>
              <a:rPr lang="zh-CN" altLang="en-US"/>
              <a:t>* Neo4j version 2.0 was released in December 2013.[12]</a:t>
            </a:r>
            <a:endParaRPr lang="zh-CN" altLang="en-US"/>
          </a:p>
          <a:p>
            <a:r>
              <a:rPr lang="zh-CN" altLang="en-US"/>
              <a:t>* Neo4j version 3.0 was released in April 2016.</a:t>
            </a:r>
            <a:endParaRPr lang="zh-CN" altLang="en-US"/>
          </a:p>
          <a:p>
            <a:r>
              <a:rPr lang="zh-CN" altLang="en-US"/>
              <a:t>* What's new in neo4j 3.3</a:t>
            </a:r>
            <a:endParaRPr lang="zh-CN" altLang="en-US"/>
          </a:p>
          <a:p>
            <a:r>
              <a:rPr lang="zh-CN" altLang="en-US"/>
              <a:t>	* Data import uses 40% less memory</a:t>
            </a:r>
            <a:endParaRPr lang="zh-CN" altLang="en-US"/>
          </a:p>
          <a:p>
            <a:r>
              <a:rPr lang="zh-CN" altLang="en-US"/>
              <a:t>	* adds page caching for large imports</a:t>
            </a:r>
            <a:endParaRPr lang="zh-CN" altLang="en-US"/>
          </a:p>
          <a:p>
            <a:r>
              <a:rPr lang="zh-CN" altLang="en-US"/>
              <a:t>	* write speed is 55% faster than Neo4j 3.2 and nearly 350% faster than version 2.3</a:t>
            </a:r>
            <a:endParaRPr lang="zh-CN" altLang="en-US"/>
          </a:p>
          <a:p>
            <a:r>
              <a:rPr lang="zh-CN" altLang="en-US"/>
              <a:t>	* more graph algorithms</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详细看一下这个模型是如何存储数据和表示关系的</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p:nvPr/>
        </p:nvSpPr>
        <p:spPr bwMode="auto">
          <a:xfrm rot="10800000">
            <a:off x="9285241" y="4741"/>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91440" tIns="45720" rIns="91440" bIns="45720" numCol="1" anchor="t" anchorCtr="0" compatLnSpc="1"/>
          <a:lstStyle/>
          <a:p>
            <a:endParaRPr lang="zh-CN" altLang="en-US"/>
          </a:p>
        </p:txBody>
      </p:sp>
      <p:sp>
        <p:nvSpPr>
          <p:cNvPr id="119" name="Freeform 263"/>
          <p:cNvSpPr/>
          <p:nvPr/>
        </p:nvSpPr>
        <p:spPr bwMode="auto">
          <a:xfrm>
            <a:off x="-41275" y="4530682"/>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91440" tIns="45720" rIns="91440" bIns="45720" numCol="1" anchor="t" anchorCtr="0" compatLnSpc="1"/>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445" name="组合 444"/>
          <p:cNvGrpSpPr/>
          <p:nvPr/>
        </p:nvGrpSpPr>
        <p:grpSpPr>
          <a:xfrm>
            <a:off x="4022725" y="306388"/>
            <a:ext cx="4186238" cy="5992812"/>
            <a:chOff x="4022725" y="306388"/>
            <a:chExt cx="4186238" cy="5992812"/>
          </a:xfrm>
        </p:grpSpPr>
        <p:sp>
          <p:nvSpPr>
            <p:cNvPr id="333"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5"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9" name="Freeform 261"/>
          <p:cNvSpPr>
            <a:spLocks noEditPoints="1"/>
          </p:cNvSpPr>
          <p:nvPr/>
        </p:nvSpPr>
        <p:spPr bwMode="auto">
          <a:xfrm>
            <a:off x="9169400" y="3501231"/>
            <a:ext cx="1416050" cy="1312863"/>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30" name="Freeform 262"/>
          <p:cNvSpPr/>
          <p:nvPr/>
        </p:nvSpPr>
        <p:spPr bwMode="auto">
          <a:xfrm>
            <a:off x="9940131" y="0"/>
            <a:ext cx="22875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263"/>
          <p:cNvSpPr/>
          <p:nvPr/>
        </p:nvSpPr>
        <p:spPr bwMode="auto">
          <a:xfrm>
            <a:off x="-14287" y="4782344"/>
            <a:ext cx="2852738"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264"/>
          <p:cNvSpPr/>
          <p:nvPr/>
        </p:nvSpPr>
        <p:spPr bwMode="auto">
          <a:xfrm>
            <a:off x="2696964" y="2200276"/>
            <a:ext cx="1130331"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433" name="Freeform 265"/>
          <p:cNvSpPr/>
          <p:nvPr/>
        </p:nvSpPr>
        <p:spPr bwMode="auto">
          <a:xfrm>
            <a:off x="9712325" y="2593975"/>
            <a:ext cx="407988"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266"/>
          <p:cNvSpPr/>
          <p:nvPr/>
        </p:nvSpPr>
        <p:spPr bwMode="auto">
          <a:xfrm>
            <a:off x="9248775" y="2820988"/>
            <a:ext cx="7175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副标题 2"/>
          <p:cNvSpPr>
            <a:spLocks noGrp="1"/>
          </p:cNvSpPr>
          <p:nvPr>
            <p:ph type="subTitle" idx="1" hasCustomPrompt="1"/>
          </p:nvPr>
        </p:nvSpPr>
        <p:spPr>
          <a:xfrm>
            <a:off x="3521075" y="3667125"/>
            <a:ext cx="5149850" cy="558799"/>
          </a:xfrm>
        </p:spPr>
        <p:txBody>
          <a:bodyPr anchor="ctr">
            <a:normAutofit/>
          </a:bodyPr>
          <a:lstStyle>
            <a:lvl1pPr marL="0" indent="0" algn="ctr">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单击添加学院名称 </a:t>
            </a:r>
            <a:r>
              <a:rPr lang="en-US" altLang="zh-CN"/>
              <a:t>/ </a:t>
            </a:r>
            <a:r>
              <a:rPr lang="zh-CN" altLang="en-US"/>
              <a:t>专业名称</a:t>
            </a:r>
            <a:endParaRPr lang="zh-CN" altLang="en-US" dirty="0"/>
          </a:p>
        </p:txBody>
      </p:sp>
      <p:sp>
        <p:nvSpPr>
          <p:cNvPr id="2" name="标题 1"/>
          <p:cNvSpPr>
            <a:spLocks noGrp="1"/>
          </p:cNvSpPr>
          <p:nvPr>
            <p:ph type="ctrTitle" hasCustomPrompt="1"/>
          </p:nvPr>
        </p:nvSpPr>
        <p:spPr>
          <a:xfrm>
            <a:off x="3521075" y="2854326"/>
            <a:ext cx="5149850" cy="698591"/>
          </a:xfrm>
        </p:spPr>
        <p:txBody>
          <a:bodyPr anchor="b">
            <a:normAutofit/>
          </a:bodyPr>
          <a:lstStyle>
            <a:lvl1pPr algn="ctr">
              <a:defRPr sz="3200">
                <a:solidFill>
                  <a:sysClr val="windowText" lastClr="000000"/>
                </a:solidFill>
              </a:defRPr>
            </a:lvl1pPr>
          </a:lstStyle>
          <a:p>
            <a:r>
              <a:rPr lang="zh-CN" altLang="en-US"/>
              <a:t>毕业论文答辩</a:t>
            </a:r>
            <a:r>
              <a:rPr lang="en-US" altLang="zh-CN"/>
              <a:t>PPT</a:t>
            </a:r>
            <a:r>
              <a:rPr lang="zh-CN" altLang="en-US"/>
              <a:t>模板</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1597376"/>
            <a:ext cx="3381375"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solidFill>
                <a:schemeClr val="tx1"/>
              </a:solidFill>
            </a:endParaRPr>
          </a:p>
        </p:txBody>
      </p:sp>
      <p:sp>
        <p:nvSpPr>
          <p:cNvPr id="13" name="日期占位符 12"/>
          <p:cNvSpPr>
            <a:spLocks noGrp="1"/>
          </p:cNvSpPr>
          <p:nvPr>
            <p:ph type="dt" sz="half" idx="14"/>
          </p:nvPr>
        </p:nvSpPr>
        <p:spPr/>
        <p:txBody>
          <a:bodyPr/>
          <a:lstStyle/>
          <a:p>
            <a:fld id="{6489D9C7-5DC6-4263-87FF-7C99F6FB63C3}" type="datetime1">
              <a:rPr lang="zh-CN" altLang="en-US" smtClean="0"/>
            </a:fld>
            <a:endParaRPr lang="zh-CN" altLang="en-US"/>
          </a:p>
        </p:txBody>
      </p:sp>
      <p:sp>
        <p:nvSpPr>
          <p:cNvPr id="14" name="页脚占位符 13"/>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15" name="灯片编号占位符 14"/>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hasCustomPrompt="1"/>
          </p:nvPr>
        </p:nvSpPr>
        <p:spPr>
          <a:xfrm>
            <a:off x="3636349" y="2511804"/>
            <a:ext cx="7860325" cy="785869"/>
          </a:xfrm>
        </p:spPr>
        <p:txBody>
          <a:bodyPr anchor="ctr">
            <a:normAutofit/>
          </a:bodyPr>
          <a:lstStyle>
            <a:lvl1pPr>
              <a:defRPr sz="2400" b="0">
                <a:solidFill>
                  <a:schemeClr val="tx1"/>
                </a:solidFill>
              </a:defRPr>
            </a:lvl1pPr>
          </a:lstStyle>
          <a:p>
            <a:r>
              <a:rPr lang="zh-CN" altLang="en-US" dirty="0"/>
              <a:t>单击此处添加幻灯片章节标题</a:t>
            </a:r>
            <a:endParaRPr lang="zh-CN" altLang="en-US" dirty="0"/>
          </a:p>
        </p:txBody>
      </p:sp>
      <p:sp>
        <p:nvSpPr>
          <p:cNvPr id="3" name="文本占位符 2"/>
          <p:cNvSpPr>
            <a:spLocks noGrp="1"/>
          </p:cNvSpPr>
          <p:nvPr>
            <p:ph type="body" idx="1"/>
          </p:nvPr>
        </p:nvSpPr>
        <p:spPr>
          <a:xfrm>
            <a:off x="3636349" y="3326860"/>
            <a:ext cx="7860325" cy="910812"/>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cxnSp>
        <p:nvCxnSpPr>
          <p:cNvPr id="32" name="直接连接符 31"/>
          <p:cNvCxnSpPr/>
          <p:nvPr/>
        </p:nvCxnSpPr>
        <p:spPr>
          <a:xfrm>
            <a:off x="3636349" y="2463164"/>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9" name="직사각형 45"/>
          <p:cNvSpPr/>
          <p:nvPr/>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579F2D-DE5C-4B51-A79D-BF2630D2A60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Ref idx="1001">
        <a:schemeClr val="bg1"/>
      </p:bgRef>
    </p:bg>
    <p:spTree>
      <p:nvGrpSpPr>
        <p:cNvPr id="1" name=""/>
        <p:cNvGrpSpPr/>
        <p:nvPr/>
      </p:nvGrpSpPr>
      <p:grpSpPr>
        <a:xfrm>
          <a:off x="0" y="0"/>
          <a:ext cx="0" cy="0"/>
          <a:chOff x="0" y="0"/>
          <a:chExt cx="0" cy="0"/>
        </a:xfrm>
      </p:grpSpPr>
      <p:grpSp>
        <p:nvGrpSpPr>
          <p:cNvPr id="193" name="组合 192"/>
          <p:cNvGrpSpPr/>
          <p:nvPr/>
        </p:nvGrpSpPr>
        <p:grpSpPr>
          <a:xfrm>
            <a:off x="4299589" y="797983"/>
            <a:ext cx="3632510" cy="5200122"/>
            <a:chOff x="4022725" y="306388"/>
            <a:chExt cx="4186238" cy="5992812"/>
          </a:xfrm>
        </p:grpSpPr>
        <p:sp>
          <p:nvSpPr>
            <p:cNvPr id="194"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fld>
            <a:endParaRPr lang="zh-CN" altLang="en-US"/>
          </a:p>
        </p:txBody>
      </p:sp>
      <p:sp>
        <p:nvSpPr>
          <p:cNvPr id="3" name="标题 2"/>
          <p:cNvSpPr>
            <a:spLocks noGrp="1"/>
          </p:cNvSpPr>
          <p:nvPr>
            <p:ph type="title" hasCustomPrompt="1"/>
          </p:nvPr>
        </p:nvSpPr>
        <p:spPr>
          <a:xfrm>
            <a:off x="695325" y="2759564"/>
            <a:ext cx="10801350" cy="697410"/>
          </a:xfrm>
        </p:spPr>
        <p:txBody>
          <a:bodyPr>
            <a:normAutofit/>
          </a:bodyPr>
          <a:lstStyle>
            <a:lvl1pPr algn="ctr">
              <a:defRPr sz="2000"/>
            </a:lvl1pPr>
          </a:lstStyle>
          <a:p>
            <a:r>
              <a:rPr lang="zh-CN" altLang="en-US" dirty="0"/>
              <a:t>单击此处编辑标题</a:t>
            </a:r>
            <a:endParaRPr lang="zh-CN" altLang="en-US" dirty="0"/>
          </a:p>
        </p:txBody>
      </p:sp>
      <p:sp>
        <p:nvSpPr>
          <p:cNvPr id="8" name="文本占位符 7"/>
          <p:cNvSpPr>
            <a:spLocks noGrp="1"/>
          </p:cNvSpPr>
          <p:nvPr>
            <p:ph type="body" sz="quarter" idx="19"/>
          </p:nvPr>
        </p:nvSpPr>
        <p:spPr>
          <a:xfrm>
            <a:off x="695325" y="3535399"/>
            <a:ext cx="10801350" cy="384175"/>
          </a:xfrm>
        </p:spPr>
        <p:txBody>
          <a:bodyPr/>
          <a:lstStyle>
            <a:lvl1pPr marL="0" indent="0" algn="ctr">
              <a:buNone/>
              <a:defRPr/>
            </a:lvl1pPr>
          </a:lstStyle>
          <a:p>
            <a:pPr lvl="0"/>
            <a:endParaRPr lang="zh-CN" altLang="en-US" dirty="0"/>
          </a:p>
        </p:txBody>
      </p:sp>
      <p:sp>
        <p:nvSpPr>
          <p:cNvPr id="10" name="文本占位符 9"/>
          <p:cNvSpPr>
            <a:spLocks noGrp="1"/>
          </p:cNvSpPr>
          <p:nvPr>
            <p:ph type="body" sz="quarter" idx="20"/>
          </p:nvPr>
        </p:nvSpPr>
        <p:spPr>
          <a:xfrm>
            <a:off x="695325" y="3952409"/>
            <a:ext cx="10801350" cy="367540"/>
          </a:xfrm>
        </p:spPr>
        <p:txBody>
          <a:bodyPr/>
          <a:lstStyle>
            <a:lvl1pPr marL="0" indent="0" algn="ctr">
              <a:buNone/>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p:nvPr/>
        </p:nvSpPr>
        <p:spPr bwMode="auto">
          <a:xfrm>
            <a:off x="1879600" y="0"/>
            <a:ext cx="103124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91440" tIns="45720" rIns="91440" bIns="45720" numCol="1" anchor="t" anchorCtr="0" compatLnSpc="1"/>
          <a:lstStyle/>
          <a:p>
            <a:endParaRPr lang="zh-CN" altLang="en-US"/>
          </a:p>
        </p:txBody>
      </p:sp>
      <p:sp>
        <p:nvSpPr>
          <p:cNvPr id="23" name="Freeform 16"/>
          <p:cNvSpPr>
            <a:spLocks noEditPoints="1"/>
          </p:cNvSpPr>
          <p:nvPr/>
        </p:nvSpPr>
        <p:spPr bwMode="auto">
          <a:xfrm>
            <a:off x="0" y="1"/>
            <a:ext cx="7381875"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 name="标题占位符 1"/>
          <p:cNvSpPr>
            <a:spLocks noGrp="1"/>
          </p:cNvSpPr>
          <p:nvPr>
            <p:ph type="title"/>
            <p:custDataLst>
              <p:tags r:id="rId7"/>
            </p:custDataLst>
          </p:nvPr>
        </p:nvSpPr>
        <p:spPr>
          <a:xfrm>
            <a:off x="695325" y="1"/>
            <a:ext cx="10801350" cy="10159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r>
              <a:rPr lang="zh-CN" altLang="en-US"/>
              <a:t>「 让</a:t>
            </a:r>
            <a:r>
              <a:rPr lang="en-US" altLang="zh-CN"/>
              <a:t>PPT</a:t>
            </a:r>
            <a:r>
              <a:rPr lang="zh-CN" altLang="en-US"/>
              <a:t>设计简单起来！」</a:t>
            </a:r>
            <a:endParaRPr lang="zh-CN" altLang="en-US"/>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sp>
        <p:nvSpPr>
          <p:cNvPr id="24" name="Freeform 261"/>
          <p:cNvSpPr>
            <a:spLocks noEditPoints="1"/>
          </p:cNvSpPr>
          <p:nvPr/>
        </p:nvSpPr>
        <p:spPr bwMode="auto">
          <a:xfrm>
            <a:off x="10506674" y="186772"/>
            <a:ext cx="830193" cy="769697"/>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188119" y="5647532"/>
            <a:ext cx="1071563" cy="1277938"/>
            <a:chOff x="2520950" y="1922463"/>
            <a:chExt cx="1071563" cy="1277938"/>
          </a:xfrm>
          <a:solidFill>
            <a:schemeClr val="bg1">
              <a:lumMod val="85000"/>
            </a:schemeClr>
          </a:solidFill>
        </p:grpSpPr>
        <p:sp>
          <p:nvSpPr>
            <p:cNvPr id="26" name="Freeform 269"/>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1"/>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2"/>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3"/>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74"/>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6"/>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31.xml"/><Relationship Id="rId3" Type="http://schemas.openxmlformats.org/officeDocument/2006/relationships/image" Target="../media/image3.jpeg"/><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34.xml"/><Relationship Id="rId3" Type="http://schemas.openxmlformats.org/officeDocument/2006/relationships/image" Target="../media/image4.jpeg"/><Relationship Id="rId2" Type="http://schemas.openxmlformats.org/officeDocument/2006/relationships/tags" Target="../tags/tag33.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37.xml"/><Relationship Id="rId3" Type="http://schemas.openxmlformats.org/officeDocument/2006/relationships/image" Target="../media/image5.jpeg"/><Relationship Id="rId2" Type="http://schemas.openxmlformats.org/officeDocument/2006/relationships/tags" Target="../tags/tag36.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40.xml"/><Relationship Id="rId3" Type="http://schemas.openxmlformats.org/officeDocument/2006/relationships/image" Target="../media/image6.png"/><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43.xml"/><Relationship Id="rId3" Type="http://schemas.openxmlformats.org/officeDocument/2006/relationships/image" Target="../media/image7.jpeg"/><Relationship Id="rId2" Type="http://schemas.openxmlformats.org/officeDocument/2006/relationships/tags" Target="../tags/tag42.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49.xml"/><Relationship Id="rId3" Type="http://schemas.openxmlformats.org/officeDocument/2006/relationships/image" Target="../media/image8.png"/><Relationship Id="rId2" Type="http://schemas.openxmlformats.org/officeDocument/2006/relationships/tags" Target="../tags/tag48.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55.xml"/><Relationship Id="rId3" Type="http://schemas.openxmlformats.org/officeDocument/2006/relationships/image" Target="../media/image9.png"/><Relationship Id="rId2" Type="http://schemas.openxmlformats.org/officeDocument/2006/relationships/tags" Target="../tags/tag54.xml"/><Relationship Id="rId1" Type="http://schemas.openxmlformats.org/officeDocument/2006/relationships/tags" Target="../tags/tag5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58.xml"/><Relationship Id="rId3" Type="http://schemas.openxmlformats.org/officeDocument/2006/relationships/image" Target="../media/image10.png"/><Relationship Id="rId2" Type="http://schemas.openxmlformats.org/officeDocument/2006/relationships/tags" Target="../tags/tag57.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5.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tags" Target="../tags/tag16.xml"/><Relationship Id="rId4" Type="http://schemas.openxmlformats.org/officeDocument/2006/relationships/image" Target="../media/image1.png"/><Relationship Id="rId3" Type="http://schemas.microsoft.com/office/2007/relationships/media" Target="file:///D:\&#22823;&#19977;&#20914;&#21050;&#65292;&#20320;&#26159;&#26368;&#26834;&#21714;~\&#22823;&#19977;&#19979;\&#39640;&#32423;&#25968;&#25454;&#24211;\neo4j\Intro%20to%20Graph%20Databases%20Episode%20#1%20-%20Evolution%20of%20DBs.mp4" TargetMode="External"/><Relationship Id="rId2" Type="http://schemas.openxmlformats.org/officeDocument/2006/relationships/video" Target="file:///D:\&#22823;&#19977;&#20914;&#21050;&#65292;&#20320;&#26159;&#26368;&#26834;&#21714;~\&#22823;&#19977;&#19979;\&#39640;&#32423;&#25968;&#25454;&#24211;\neo4j\Intro%20to%20Graph%20Databases%20Episode%20#1%20-%20Evolution%20of%20DBs.mp4" TargetMode="Externa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508250" y="1974850"/>
            <a:ext cx="7267575" cy="1577975"/>
          </a:xfrm>
        </p:spPr>
        <p:txBody>
          <a:bodyPr/>
          <a:p>
            <a:r>
              <a:rPr lang="zh-CN" altLang="en-US" sz="4000"/>
              <a:t>Neo4j —— 图形数据库</a:t>
            </a:r>
            <a:endParaRPr lang="zh-CN" altLang="en-US" sz="4000"/>
          </a:p>
        </p:txBody>
      </p:sp>
      <p:sp>
        <p:nvSpPr>
          <p:cNvPr id="3" name="副标题 2"/>
          <p:cNvSpPr>
            <a:spLocks noGrp="1"/>
          </p:cNvSpPr>
          <p:nvPr>
            <p:ph type="subTitle" idx="1"/>
          </p:nvPr>
        </p:nvSpPr>
        <p:spPr/>
        <p:txBody>
          <a:bodyPr/>
          <a:p>
            <a:r>
              <a:rPr lang="zh-CN" altLang="en-US" sz="1800"/>
              <a:t>小组成员：郭韵婷、宋雅文、刘彦延</a:t>
            </a:r>
            <a:endParaRPr lang="zh-CN" altLang="en-US" sz="18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节点</a:t>
            </a:r>
            <a:endParaRPr lang="en-US" altLang="zh-CN">
              <a:sym typeface="+mn-lt"/>
            </a:endParaRPr>
          </a:p>
        </p:txBody>
      </p:sp>
      <p:sp>
        <p:nvSpPr>
          <p:cNvPr id="2" name="内容占位符 1"/>
          <p:cNvSpPr>
            <a:spLocks noGrp="1"/>
          </p:cNvSpPr>
          <p:nvPr>
            <p:ph idx="1"/>
            <p:custDataLst>
              <p:tags r:id="rId2"/>
            </p:custDataLst>
          </p:nvPr>
        </p:nvSpPr>
        <p:spPr>
          <a:xfrm>
            <a:off x="551180" y="1239838"/>
            <a:ext cx="10801350" cy="5051425"/>
          </a:xfrm>
        </p:spPr>
        <p:txBody>
          <a:bodyPr/>
          <a:lstStyle/>
          <a:p>
            <a:endParaRPr lang="en-US" altLang="zh-CN"/>
          </a:p>
          <a:p>
            <a:pPr marL="0" indent="0">
              <a:buNone/>
            </a:pPr>
            <a:r>
              <a:rPr lang="en-US" altLang="zh-CN"/>
              <a:t>用于表示实体，可以添加标签和分组</a:t>
            </a:r>
            <a:endParaRPr lang="en-US" altLang="zh-CN"/>
          </a:p>
          <a:p>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   </a:t>
            </a:r>
            <a:endParaRPr lang="en-US" altLang="zh-CN"/>
          </a:p>
          <a:p>
            <a:pPr marL="0" indent="0">
              <a:buNone/>
            </a:pPr>
            <a:endParaRPr lang="en-US" altLang="zh-CN"/>
          </a:p>
          <a:p>
            <a:pPr marL="0" indent="0">
              <a:buNone/>
            </a:pPr>
            <a:r>
              <a:rPr lang="en-US" altLang="zh-CN"/>
              <a:t>（只有一个属性，属性名是name,属性值是Marko）</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descr="2"/>
          <p:cNvPicPr>
            <a:picLocks noChangeAspect="1"/>
          </p:cNvPicPr>
          <p:nvPr/>
        </p:nvPicPr>
        <p:blipFill>
          <a:blip r:embed="rId3"/>
          <a:stretch>
            <a:fillRect/>
          </a:stretch>
        </p:blipFill>
        <p:spPr>
          <a:xfrm>
            <a:off x="2136140" y="2906395"/>
            <a:ext cx="3295015" cy="137731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关系</a:t>
            </a:r>
            <a:endParaRPr lang="en-US" altLang="zh-CN">
              <a:sym typeface="+mn-ea"/>
            </a:endParaRPr>
          </a:p>
        </p:txBody>
      </p:sp>
      <p:sp>
        <p:nvSpPr>
          <p:cNvPr id="2" name="内容占位符 1"/>
          <p:cNvSpPr>
            <a:spLocks noGrp="1"/>
          </p:cNvSpPr>
          <p:nvPr>
            <p:ph idx="1"/>
            <p:custDataLst>
              <p:tags r:id="rId2"/>
            </p:custDataLst>
          </p:nvPr>
        </p:nvSpPr>
        <p:spPr>
          <a:xfrm>
            <a:off x="551180" y="1240155"/>
            <a:ext cx="11103610" cy="5051425"/>
          </a:xfrm>
        </p:spPr>
        <p:txBody>
          <a:bodyPr>
            <a:normAutofit lnSpcReduction="20000"/>
          </a:bodyPr>
          <a:lstStyle/>
          <a:p>
            <a:pPr marL="0" indent="0">
              <a:buNone/>
            </a:pPr>
            <a:r>
              <a:rPr lang="en-US" altLang="zh-CN"/>
              <a:t>关系是定向</a:t>
            </a:r>
            <a:r>
              <a:rPr lang="zh-CN" altLang="en-US"/>
              <a:t>，</a:t>
            </a:r>
            <a:r>
              <a:rPr lang="en-US" altLang="zh-CN"/>
              <a:t>是有方向性的</a:t>
            </a:r>
            <a:endParaRPr lang="en-US" altLang="zh-CN"/>
          </a:p>
          <a:p>
            <a:pPr marL="0" indent="0">
              <a:buNone/>
            </a:pPr>
            <a:endParaRPr lang="en-US" altLang="zh-CN"/>
          </a:p>
          <a:p>
            <a:pPr marL="0" indent="0">
              <a:buNone/>
            </a:pPr>
            <a:r>
              <a:rPr lang="en-US" altLang="zh-CN"/>
              <a:t>一个关系连接两个节点，必须有一个开始节点和结束节点</a:t>
            </a:r>
            <a:endParaRPr lang="en-US" altLang="zh-CN"/>
          </a:p>
          <a:p>
            <a:pPr marL="0" indent="0">
              <a:buNone/>
            </a:pPr>
            <a:endParaRPr lang="en-US" altLang="zh-CN"/>
          </a:p>
          <a:p>
            <a:pPr marL="0" indent="0">
              <a:buNone/>
            </a:pPr>
            <a:r>
              <a:rPr lang="en-US" altLang="zh-CN"/>
              <a:t>通过关系可以找到很多关联的数据，</a:t>
            </a:r>
            <a:endParaRPr lang="en-US" altLang="zh-CN"/>
          </a:p>
          <a:p>
            <a:pPr marL="0" indent="0">
              <a:buNone/>
            </a:pPr>
            <a:r>
              <a:rPr lang="en-US" altLang="zh-CN"/>
              <a:t>比如节点集合，关系集合以及他们的属性集合。</a:t>
            </a:r>
            <a:endParaRPr lang="en-US" altLang="zh-CN"/>
          </a:p>
          <a:p>
            <a:pPr marL="0" indent="0">
              <a:buNone/>
            </a:pPr>
            <a:endParaRPr lang="en-US" altLang="zh-CN"/>
          </a:p>
          <a:p>
            <a:pPr marL="0" indent="0">
              <a:buNone/>
            </a:pPr>
            <a:r>
              <a:rPr lang="en-US" altLang="zh-CN"/>
              <a:t>对一个节点来说，与他关联的关系看起来有输入/输出两个方向，</a:t>
            </a:r>
            <a:endParaRPr lang="en-US" altLang="zh-CN"/>
          </a:p>
          <a:p>
            <a:pPr marL="0" indent="0">
              <a:buNone/>
            </a:pPr>
            <a:r>
              <a:rPr lang="en-US" altLang="zh-CN"/>
              <a:t>这个特性对于我们遍历图非常有帮助</a:t>
            </a:r>
            <a:endParaRPr lang="en-US" altLang="zh-CN"/>
          </a:p>
          <a:p>
            <a:pPr marL="0" indent="0">
              <a:buNone/>
            </a:pPr>
            <a:r>
              <a:rPr lang="en-US" altLang="zh-CN"/>
              <a:t>	</a:t>
            </a:r>
            <a:endParaRPr lang="en-US" altLang="zh-CN"/>
          </a:p>
          <a:p>
            <a:pPr marL="0" indent="0">
              <a:buNone/>
            </a:pPr>
            <a:r>
              <a:rPr lang="en-US" altLang="zh-CN"/>
              <a:t>                                                                           </a:t>
            </a:r>
            <a:endParaRPr lang="en-US" altLang="zh-CN"/>
          </a:p>
          <a:p>
            <a:pPr marL="0" indent="0">
              <a:buNone/>
            </a:pPr>
            <a:endParaRPr lang="en-US" altLang="zh-CN"/>
          </a:p>
          <a:p>
            <a:pPr marL="0" indent="0">
              <a:buNone/>
            </a:pPr>
            <a:endParaRPr lang="en-US" altLang="zh-CN"/>
          </a:p>
          <a:p>
            <a:pPr marL="0" indent="0">
              <a:buNone/>
            </a:pPr>
            <a:r>
              <a:rPr lang="en-US" altLang="zh-CN"/>
              <a:t>                                                                                           </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7" name="图片 6" descr="4"/>
          <p:cNvPicPr>
            <a:picLocks noChangeAspect="1"/>
          </p:cNvPicPr>
          <p:nvPr/>
        </p:nvPicPr>
        <p:blipFill>
          <a:blip r:embed="rId3"/>
          <a:stretch>
            <a:fillRect/>
          </a:stretch>
        </p:blipFill>
        <p:spPr>
          <a:xfrm>
            <a:off x="7664450" y="319405"/>
            <a:ext cx="4504055" cy="5338445"/>
          </a:xfrm>
          <a:prstGeom prst="rect">
            <a:avLst/>
          </a:prstGeom>
        </p:spPr>
      </p:pic>
      <p:sp>
        <p:nvSpPr>
          <p:cNvPr id="8" name="文本框 7"/>
          <p:cNvSpPr txBox="1"/>
          <p:nvPr/>
        </p:nvSpPr>
        <p:spPr>
          <a:xfrm>
            <a:off x="8234045" y="5186680"/>
            <a:ext cx="3563620" cy="368300"/>
          </a:xfrm>
          <a:prstGeom prst="rect">
            <a:avLst/>
          </a:prstGeom>
          <a:noFill/>
        </p:spPr>
        <p:txBody>
          <a:bodyPr wrap="square" rtlCol="0">
            <a:spAutoFit/>
          </a:bodyPr>
          <a:p>
            <a:r>
              <a:rPr lang="en-US" altLang="zh-CN">
                <a:sym typeface="+mn-ea"/>
              </a:rPr>
              <a:t> </a:t>
            </a:r>
            <a:r>
              <a:rPr lang="zh-CN" altLang="en-US">
                <a:sym typeface="+mn-ea"/>
              </a:rPr>
              <a:t>（</a:t>
            </a:r>
            <a:r>
              <a:rPr lang="en-US" altLang="zh-CN">
                <a:sym typeface="+mn-ea"/>
              </a:rPr>
              <a:t>有两种关系的社会化网络图</a:t>
            </a:r>
            <a:r>
              <a:rPr lang="zh-CN" altLang="en-US">
                <a:sym typeface="+mn-ea"/>
              </a:rPr>
              <a:t>）</a:t>
            </a:r>
            <a:endParaRPr lang="zh-CN" altLang="en-US">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属性</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pPr marL="0" indent="0">
              <a:buNone/>
            </a:pPr>
            <a:r>
              <a:rPr lang="en-US" altLang="zh-CN"/>
              <a:t>节点和关系都可以设置自己的属性。</a:t>
            </a:r>
            <a:endParaRPr lang="en-US" altLang="zh-CN"/>
          </a:p>
          <a:p>
            <a:pPr marL="0" indent="0">
              <a:buNone/>
            </a:pPr>
            <a:r>
              <a:rPr lang="en-US" altLang="zh-CN"/>
              <a:t>属性由Key-Value键值对组成，键名是字符串。</a:t>
            </a:r>
            <a:endParaRPr lang="en-US" altLang="zh-CN"/>
          </a:p>
          <a:p>
            <a:pPr marL="0" indent="0">
              <a:buNone/>
            </a:pPr>
            <a:r>
              <a:rPr lang="en-US" altLang="zh-CN"/>
              <a:t>属性可以是原始值或者原始值类型的一个数组</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descr="5"/>
          <p:cNvPicPr>
            <a:picLocks noChangeAspect="1"/>
          </p:cNvPicPr>
          <p:nvPr/>
        </p:nvPicPr>
        <p:blipFill>
          <a:blip r:embed="rId3"/>
          <a:stretch>
            <a:fillRect/>
          </a:stretch>
        </p:blipFill>
        <p:spPr>
          <a:xfrm>
            <a:off x="6678930" y="97155"/>
            <a:ext cx="5264785" cy="673544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标签</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r>
              <a:rPr lang="en-US" altLang="zh-CN"/>
              <a:t>用于标记节点的分组，多个节点可以有相同的标签，</a:t>
            </a:r>
            <a:endParaRPr lang="en-US" altLang="zh-CN"/>
          </a:p>
          <a:p>
            <a:pPr marL="0" indent="0">
              <a:buNone/>
            </a:pPr>
            <a:r>
              <a:rPr lang="en-US" altLang="zh-CN"/>
              <a:t>一个节点可以有多个Label，Label用于对节点进行分组；</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1106805" y="2410460"/>
            <a:ext cx="10196830" cy="1980565"/>
          </a:xfrm>
          <a:prstGeom prst="rect">
            <a:avLst/>
          </a:prstGeom>
        </p:spPr>
      </p:pic>
      <p:sp>
        <p:nvSpPr>
          <p:cNvPr id="7" name="文本框 6"/>
          <p:cNvSpPr txBox="1"/>
          <p:nvPr/>
        </p:nvSpPr>
        <p:spPr>
          <a:xfrm>
            <a:off x="4203065" y="4970145"/>
            <a:ext cx="5758180" cy="368300"/>
          </a:xfrm>
          <a:prstGeom prst="rect">
            <a:avLst/>
          </a:prstGeom>
          <a:noFill/>
        </p:spPr>
        <p:txBody>
          <a:bodyPr wrap="square" rtlCol="0">
            <a:spAutoFit/>
          </a:bodyPr>
          <a:p>
            <a:r>
              <a:rPr lang="zh-CN" altLang="en-US"/>
              <a:t>（</a:t>
            </a:r>
            <a:r>
              <a:rPr lang="en-US" altLang="zh-CN"/>
              <a:t>Lable</a:t>
            </a:r>
            <a:r>
              <a:rPr lang="zh-CN" altLang="en-US"/>
              <a:t>：</a:t>
            </a:r>
            <a:r>
              <a:rPr lang="en-US" altLang="zh-CN"/>
              <a:t>Person</a:t>
            </a:r>
            <a:r>
              <a:rPr lang="zh-CN" altLang="en-US"/>
              <a:t>）</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br>
              <a:rPr lang="en-US" altLang="zh-CN">
                <a:sym typeface="+mn-lt"/>
              </a:rPr>
            </a:br>
            <a:r>
              <a:rPr lang="en-US" altLang="zh-CN">
                <a:sym typeface="+mn-lt"/>
              </a:rPr>
              <a:t> 路径</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r>
              <a:rPr lang="en-US" altLang="zh-CN"/>
              <a:t> 由至少一个节点，通过各种关系连接组成，经常是作为一个查询或遍历的结果</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descr="6"/>
          <p:cNvPicPr>
            <a:picLocks noChangeAspect="1"/>
          </p:cNvPicPr>
          <p:nvPr/>
        </p:nvPicPr>
        <p:blipFill>
          <a:blip r:embed="rId3"/>
          <a:stretch>
            <a:fillRect/>
          </a:stretch>
        </p:blipFill>
        <p:spPr>
          <a:xfrm>
            <a:off x="3291205" y="2444115"/>
            <a:ext cx="2651125" cy="323088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a:t>查询语言</a:t>
            </a:r>
            <a:r>
              <a:rPr lang="en-US" altLang="zh-CN" sz="3200"/>
              <a:t>CYPHER</a:t>
            </a:r>
            <a:endParaRPr lang="en-US" altLang="zh-CN" sz="320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725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04</a:t>
            </a:r>
            <a:endParaRPr lang="en-US" altLang="zh-CN" sz="6000">
              <a:solidFill>
                <a:schemeClr val="tx2"/>
              </a:solidFill>
            </a:endParaRPr>
          </a:p>
        </p:txBody>
      </p:sp>
      <p:sp>
        <p:nvSpPr>
          <p:cNvPr id="2" name="页脚占位符 1"/>
          <p:cNvSpPr>
            <a:spLocks noGrp="1"/>
          </p:cNvSpPr>
          <p:nvPr>
            <p:ph type="ftr" sz="quarter" idx="15"/>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
        <p:nvSpPr>
          <p:cNvPr id="4" name="文本占位符 3"/>
          <p:cNvSpPr/>
          <p:nvPr>
            <p:ph type="body" idx="1"/>
          </p:nvPr>
        </p:nvSpPr>
        <p:spPr/>
        <p:txBody>
          <a:bodyPr/>
          <a:p>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Cypher</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p>
          <a:p>
            <a:pPr marL="0" indent="0">
              <a:buNone/>
            </a:pPr>
            <a:r>
              <a:t>Cypher is a declarative, SQL-inspired language for describing patterns in graphs visually using an ascii-art syntax.</a:t>
            </a:r>
          </a:p>
          <a:p>
            <a:pPr marL="0" indent="0">
              <a:buNone/>
            </a:pPr>
            <a:r>
              <a:t>It allows us to state what we want to select, insert, update or delete from our graph data without requiring us to describe exactly how to do it.</a:t>
            </a:r>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2031365" y="2930525"/>
            <a:ext cx="7958455" cy="390461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Nodes</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sz="2800"/>
          </a:p>
          <a:p>
            <a:pPr marL="0" indent="0">
              <a:buNone/>
            </a:pPr>
            <a:r>
              <a:rPr lang="en-US" altLang="zh-CN" sz="2800"/>
              <a:t>(p:Person).</a:t>
            </a:r>
            <a:endParaRPr lang="en-US" altLang="zh-CN" sz="2800"/>
          </a:p>
          <a:p>
            <a:pPr marL="0" indent="0">
              <a:buNone/>
            </a:pPr>
            <a:r>
              <a:rPr lang="en-US" altLang="zh-CN" sz="2800"/>
              <a:t>添加属性：(p: Person {name: “yinglish”})</a:t>
            </a:r>
            <a:endParaRPr lang="en-US" altLang="zh-CN" sz="2800"/>
          </a:p>
          <a:p>
            <a:pPr marL="0" indent="0">
              <a:buNone/>
            </a:pPr>
            <a:r>
              <a:rPr lang="en-US" altLang="zh-CN" sz="2800"/>
              <a:t>MATCH (node1:Label1)--&gt;(node2:Label2)</a:t>
            </a:r>
            <a:endParaRPr lang="en-US" altLang="zh-CN" sz="2800"/>
          </a:p>
          <a:p>
            <a:pPr marL="0" indent="0">
              <a:buNone/>
            </a:pPr>
            <a:r>
              <a:rPr lang="en-US" altLang="zh-CN" sz="2800"/>
              <a:t>WHERE node1.propertyA = {value}</a:t>
            </a:r>
            <a:endParaRPr lang="en-US" altLang="zh-CN" sz="2800"/>
          </a:p>
          <a:p>
            <a:pPr marL="0" indent="0">
              <a:buNone/>
            </a:pPr>
            <a:r>
              <a:rPr lang="en-US" altLang="zh-CN" sz="2800"/>
              <a:t>RETURN node2.propertyA, node2.propertyB</a:t>
            </a:r>
            <a:endParaRPr lang="en-US" altLang="zh-CN" sz="2800"/>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a:sym typeface="+mn-lt"/>
              </a:rPr>
            </a:br>
            <a:br>
              <a:rPr lang="en-US" altLang="zh-CN">
                <a:sym typeface="+mn-lt"/>
              </a:rPr>
            </a:br>
            <a:r>
              <a:rPr lang="en-US" altLang="zh-CN">
                <a:sym typeface="+mn-lt"/>
              </a:rPr>
              <a:t>Relationships</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 Relationships are basically an arrow --&gt; between two nodes. Additional information can be placed in </a:t>
            </a:r>
            <a:r>
              <a:rPr lang="en-US" altLang="zh-CN">
                <a:solidFill>
                  <a:srgbClr val="FF0000"/>
                </a:solidFill>
              </a:rPr>
              <a:t>square brackets </a:t>
            </a:r>
            <a:r>
              <a:rPr lang="en-US" altLang="zh-CN"/>
              <a:t>inside of the arrow.</a:t>
            </a:r>
            <a:endParaRPr lang="en-US" altLang="zh-CN"/>
          </a:p>
          <a:p>
            <a:endParaRPr lang="en-US" altLang="zh-CN"/>
          </a:p>
          <a:p>
            <a:endParaRPr lang="en-US" altLang="zh-CN"/>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1170940" y="2604770"/>
            <a:ext cx="9368155" cy="3386455"/>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Patterns</a:t>
            </a:r>
            <a:endParaRPr lang="en-US" altLang="zh-CN">
              <a:sym typeface="+mn-lt"/>
            </a:endParaRPr>
          </a:p>
        </p:txBody>
      </p:sp>
      <p:sp>
        <p:nvSpPr>
          <p:cNvPr id="2" name="内容占位符 1"/>
          <p:cNvSpPr>
            <a:spLocks noGrp="1"/>
          </p:cNvSpPr>
          <p:nvPr>
            <p:ph idx="1"/>
            <p:custDataLst>
              <p:tags r:id="rId2"/>
            </p:custDataLst>
          </p:nvPr>
        </p:nvSpPr>
        <p:spPr>
          <a:xfrm>
            <a:off x="944880" y="1112838"/>
            <a:ext cx="10801350" cy="5051425"/>
          </a:xfrm>
        </p:spPr>
        <p:txBody>
          <a:bodyPr/>
          <a:lstStyle/>
          <a:p>
            <a:pPr marL="0" indent="0">
              <a:buNone/>
            </a:pPr>
            <a:endParaRPr lang="en-US" altLang="zh-CN"/>
          </a:p>
          <a:p>
            <a:pPr marL="0" indent="0">
              <a:buNone/>
            </a:pPr>
            <a:r>
              <a:rPr lang="en-US" altLang="zh-CN"/>
              <a:t>Nodes and relationship expressions are the building blocks for more complex patterns. </a:t>
            </a:r>
            <a:endParaRPr lang="en-US" altLang="zh-CN"/>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1181735" y="2065655"/>
            <a:ext cx="7966710" cy="444944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535305" y="1340485"/>
            <a:ext cx="10892790" cy="4919980"/>
            <a:chOff x="757282" y="1700808"/>
            <a:chExt cx="10763205" cy="474715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7282" y="1700808"/>
              <a:ext cx="10763205" cy="4747156"/>
              <a:chOff x="1175743" y="1700808"/>
              <a:chExt cx="10344744" cy="4747156"/>
            </a:xfrm>
          </p:grpSpPr>
          <p:sp>
            <p:nvSpPr>
              <p:cNvPr id="7" name="iṡľïḑè"/>
              <p:cNvSpPr txBox="1"/>
              <p:nvPr>
                <p:custDataLst>
                  <p:tags r:id="rId3"/>
                </p:custDataLst>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342900" indent="-342900">
                  <a:lnSpc>
                    <a:spcPct val="150000"/>
                  </a:lnSpc>
                  <a:buFont typeface="+mj-lt"/>
                  <a:buAutoNum type="arabicPeriod"/>
                </a:pPr>
                <a:r>
                  <a:rPr lang="zh-CN" altLang="en-US" sz="2400" b="0">
                    <a:latin typeface="+mn-lt"/>
                    <a:ea typeface="+mn-ea"/>
                    <a:cs typeface="+mn-cs"/>
                    <a:sym typeface="+mn-lt"/>
                  </a:rPr>
                  <a:t>概述与应用</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历史</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采用的数据模型</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原理与技术</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功能</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体系结构</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特点</a:t>
                </a:r>
                <a:endParaRPr lang="zh-CN" altLang="en-US" sz="2400" b="0">
                  <a:latin typeface="+mn-lt"/>
                  <a:ea typeface="+mn-ea"/>
                  <a:cs typeface="+mn-cs"/>
                  <a:sym typeface="+mn-lt"/>
                </a:endParaRPr>
              </a:p>
              <a:p>
                <a:pPr marL="342900" indent="-342900">
                  <a:lnSpc>
                    <a:spcPct val="150000"/>
                  </a:lnSpc>
                  <a:buFont typeface="+mj-lt"/>
                  <a:buAutoNum type="arabicPeriod"/>
                </a:pPr>
                <a:r>
                  <a:rPr lang="zh-CN" altLang="en-US" sz="2400" b="0">
                    <a:latin typeface="+mn-lt"/>
                    <a:ea typeface="+mn-ea"/>
                    <a:cs typeface="+mn-cs"/>
                    <a:sym typeface="+mn-lt"/>
                  </a:rPr>
                  <a:t>查询语言与基本操作</a:t>
                </a:r>
                <a:endParaRPr lang="zh-CN" altLang="en-US" sz="2400" b="0">
                  <a:latin typeface="+mn-lt"/>
                  <a:ea typeface="+mn-ea"/>
                  <a:cs typeface="+mn-cs"/>
                  <a:sym typeface="+mn-lt"/>
                </a:endParaRPr>
              </a:p>
            </p:txBody>
          </p:sp>
          <p:cxnSp>
            <p:nvCxnSpPr>
              <p:cNvPr id="8" name="直接连接符 7"/>
              <p:cNvCxnSpPr/>
              <p:nvPr>
                <p:custDataLst>
                  <p:tags r:id="rId4"/>
                </p:custDataLst>
              </p:nvPr>
            </p:nvCxnSpPr>
            <p:spPr>
              <a:xfrm>
                <a:off x="3697101" y="1781071"/>
                <a:ext cx="6634" cy="4666893"/>
              </a:xfrm>
              <a:prstGeom prst="line">
                <a:avLst/>
              </a:prstGeom>
              <a:solidFill>
                <a:srgbClr val="FFCC00"/>
              </a:solidFill>
              <a:ln w="3175" cap="flat" cmpd="sng" algn="ctr">
                <a:solidFill>
                  <a:schemeClr val="accent2"/>
                </a:solidFill>
                <a:prstDash val="solid"/>
                <a:round/>
                <a:headEnd type="none" w="med" len="med"/>
                <a:tailEnd type="none" w="med" len="med"/>
              </a:ln>
              <a:effectLst/>
            </p:spPr>
          </p:cxnSp>
          <p:sp>
            <p:nvSpPr>
              <p:cNvPr id="9" name="išľïḋé"/>
              <p:cNvSpPr txBox="1"/>
              <p:nvPr>
                <p:custDataLst>
                  <p:tags r:id="rId5"/>
                </p:custDataLst>
              </p:nvPr>
            </p:nvSpPr>
            <p:spPr>
              <a:xfrm>
                <a:off x="1175743" y="1700808"/>
                <a:ext cx="2521108" cy="503635"/>
              </a:xfrm>
              <a:prstGeom prst="rect">
                <a:avLst/>
              </a:prstGeom>
              <a:solidFill>
                <a:schemeClr val="bg1"/>
              </a:solidFill>
            </p:spPr>
            <p:txBody>
              <a:bodyPr wrap="square" rtlCol="0">
                <a:spAutoFit/>
              </a:bodyPr>
              <a:lstStyle/>
              <a:p>
                <a:pPr algn="r"/>
                <a:r>
                  <a:rPr lang="tr-TR" sz="2800" b="1">
                    <a:solidFill>
                      <a:schemeClr val="tx2"/>
                    </a:solidFill>
                    <a:latin typeface="+mj-lt"/>
                    <a:ea typeface="+mj-ea"/>
                    <a:cs typeface="+mj-cs"/>
                    <a:sym typeface="+mn-lt"/>
                  </a:rPr>
                  <a:t>CONTENTS</a:t>
                </a:r>
                <a:endParaRPr lang="tr-TR" sz="2800" b="1">
                  <a:solidFill>
                    <a:schemeClr val="tx2"/>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535689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2"/>
            </a:solidFill>
            <a:ln>
              <a:noFill/>
            </a:ln>
          </p:spPr>
          <p:txBody>
            <a:bodyPr/>
            <a:lstStyle/>
            <a:p>
              <a:endParaRPr lang="zh-CN" altLang="en-US">
                <a:cs typeface="+mn-ea"/>
                <a:sym typeface="+mn-lt"/>
              </a:endParaRPr>
            </a:p>
          </p:txBody>
        </p:sp>
      </p:gr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a:t>基本操作</a:t>
            </a:r>
            <a:endParaRPr lang="zh-CN" altLang="en-US" sz="320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725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05</a:t>
            </a:r>
            <a:endParaRPr lang="en-US" altLang="zh-CN" sz="6000">
              <a:solidFill>
                <a:schemeClr val="tx2"/>
              </a:solidFill>
            </a:endParaRPr>
          </a:p>
        </p:txBody>
      </p:sp>
      <p:sp>
        <p:nvSpPr>
          <p:cNvPr id="2" name="页脚占位符 1"/>
          <p:cNvSpPr>
            <a:spLocks noGrp="1"/>
          </p:cNvSpPr>
          <p:nvPr>
            <p:ph type="ftr" sz="quarter" idx="15"/>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
        <p:nvSpPr>
          <p:cNvPr id="4" name="文本占位符 3"/>
          <p:cNvSpPr/>
          <p:nvPr>
            <p:ph type="body" idx="1"/>
          </p:nvPr>
        </p:nvSpPr>
        <p:spPr/>
        <p:txBody>
          <a:bodyPr/>
          <a:p>
            <a:endParaRPr lang="zh-CN" altLang="en-US"/>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创建节点并展示</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endParaRPr lang="en-US" altLang="zh-CN"/>
          </a:p>
          <a:p>
            <a:pPr marL="0" indent="0">
              <a:buNone/>
            </a:pPr>
            <a:r>
              <a:rPr lang="en-US" altLang="zh-CN"/>
              <a:t>CREATE (a:Artist { name : "筷子兄弟" })</a:t>
            </a:r>
            <a:endParaRPr lang="en-US" altLang="zh-CN"/>
          </a:p>
          <a:p>
            <a:pPr marL="0" indent="0">
              <a:buNone/>
            </a:pPr>
            <a:r>
              <a:rPr lang="en-US" altLang="zh-CN"/>
              <a:t>RETURN a</a:t>
            </a:r>
            <a:endParaRPr lang="en-US" altLang="zh-CN"/>
          </a:p>
          <a:p>
            <a:pPr marL="0" indent="0">
              <a:buNone/>
            </a:pPr>
            <a:endParaRPr lang="en-US" altLang="zh-CN"/>
          </a:p>
          <a:p>
            <a:pPr marL="0" indent="0">
              <a:buNone/>
            </a:pPr>
            <a:r>
              <a:rPr lang="en-US" altLang="zh-CN">
                <a:sym typeface="+mn-ea"/>
              </a:rPr>
              <a:t>创建一个带有 Artist 标签的节点，节点有一个 name 属性，该属性的值是筷子兄弟</a:t>
            </a:r>
            <a:endParaRPr lang="en-US" altLang="zh-CN"/>
          </a:p>
          <a:p>
            <a:pPr marL="0" indent="0">
              <a:buNone/>
            </a:pPr>
            <a:endParaRPr lang="en-US" altLang="zh-CN"/>
          </a:p>
          <a:p>
            <a:pPr marL="0" indent="0">
              <a:buNone/>
            </a:pPr>
            <a:r>
              <a:rPr lang="en-US" altLang="zh-CN"/>
              <a:t>CREATE (a:Album { name: "我们是太阳",year:”2010”}) </a:t>
            </a:r>
            <a:endParaRPr lang="en-US" altLang="zh-CN"/>
          </a:p>
          <a:p>
            <a:pPr marL="0" indent="0">
              <a:buNone/>
            </a:pPr>
            <a:r>
              <a:rPr lang="en-US" altLang="zh-CN"/>
              <a:t>CREATE (b:Album { name: "小</a:t>
            </a:r>
            <a:r>
              <a:rPr lang="zh-CN" altLang="en-US"/>
              <a:t>苹</a:t>
            </a:r>
            <a:r>
              <a:rPr lang="en-US" altLang="zh-CN"/>
              <a:t>果",”year:”2012”}) </a:t>
            </a:r>
            <a:endParaRPr lang="en-US" altLang="zh-CN"/>
          </a:p>
          <a:p>
            <a:pPr marL="0" indent="0">
              <a:buNone/>
            </a:pPr>
            <a:r>
              <a:rPr lang="en-US" altLang="zh-CN"/>
              <a:t>RETURN a,b</a:t>
            </a:r>
            <a:endParaRPr lang="en-US" altLang="zh-CN"/>
          </a:p>
          <a:p>
            <a:pPr marL="0" indent="0">
              <a:buNone/>
            </a:pPr>
            <a:endParaRPr lang="en-US" altLang="zh-CN"/>
          </a:p>
          <a:p>
            <a:pPr marL="0" indent="0">
              <a:buNone/>
            </a:pP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创建关系</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normAutofit fontScale="90000" lnSpcReduction="20000"/>
          </a:bodyPr>
          <a:lstStyle/>
          <a:p>
            <a:endParaRPr lang="en-US" altLang="zh-CN"/>
          </a:p>
          <a:p>
            <a:r>
              <a:rPr lang="en-US" altLang="zh-CN"/>
              <a:t>创建一个乐队和专辑之间的关系</a:t>
            </a:r>
            <a:endParaRPr lang="en-US" altLang="zh-CN"/>
          </a:p>
          <a:p>
            <a:endParaRPr lang="en-US" altLang="zh-CN"/>
          </a:p>
          <a:p>
            <a:r>
              <a:rPr lang="en-US" altLang="zh-CN"/>
              <a:t>MATCH (a:Artist),(b:Album)</a:t>
            </a:r>
            <a:endParaRPr lang="en-US" altLang="zh-CN"/>
          </a:p>
          <a:p>
            <a:r>
              <a:rPr lang="en-US" altLang="zh-CN"/>
              <a:t>WHERE a.name = "筷子兄弟" AND b.name = "猛龙过江"</a:t>
            </a:r>
            <a:endParaRPr lang="en-US" altLang="zh-CN"/>
          </a:p>
          <a:p>
            <a:r>
              <a:rPr lang="en-US" altLang="zh-CN"/>
              <a:t>CREATE (a)-[r:RELEASED]-&gt;(b)</a:t>
            </a:r>
            <a:endParaRPr lang="en-US" altLang="zh-CN"/>
          </a:p>
          <a:p>
            <a:r>
              <a:rPr lang="en-US" altLang="zh-CN"/>
              <a:t>RETURN r</a:t>
            </a:r>
            <a:endParaRPr lang="en-US" altLang="zh-CN"/>
          </a:p>
          <a:p>
            <a:endParaRPr lang="en-US" altLang="zh-CN"/>
          </a:p>
          <a:p>
            <a:r>
              <a:rPr lang="en-US" altLang="zh-CN"/>
              <a:t>王太利在筷子兄弟乐队中参与演奏，在专辑中进行表演并且专辑是由他来创作的</a:t>
            </a:r>
            <a:endParaRPr lang="en-US" altLang="zh-CN"/>
          </a:p>
          <a:p>
            <a:endParaRPr lang="en-US" altLang="zh-CN"/>
          </a:p>
          <a:p>
            <a:r>
              <a:rPr lang="en-US" altLang="zh-CN"/>
              <a:t>CREATE (p:Person { name: "王太利" })</a:t>
            </a:r>
            <a:endParaRPr lang="en-US" altLang="zh-CN"/>
          </a:p>
          <a:p>
            <a:r>
              <a:rPr lang="en-US" altLang="zh-CN"/>
              <a:t>MATCH (a:Artist),(b:Album),(p:Person)</a:t>
            </a:r>
            <a:endParaRPr lang="en-US" altLang="zh-CN"/>
          </a:p>
          <a:p>
            <a:r>
              <a:rPr lang="en-US" altLang="zh-CN"/>
              <a:t>WHERE a.name = "筷子兄弟" AND b.name = "猛龙过江" AND p.name = "王太利" </a:t>
            </a:r>
            <a:endParaRPr lang="en-US" altLang="zh-CN"/>
          </a:p>
          <a:p>
            <a:r>
              <a:rPr lang="en-US" altLang="zh-CN"/>
              <a:t>CREATE (p)-[:PRODUCED]-&gt;(b), (p)-[:PERFORMED_ON]-&gt;(b), (p)-[:PLAYS_IN]-&gt;(a)</a:t>
            </a:r>
            <a:endParaRPr lang="en-US" altLang="zh-CN"/>
          </a:p>
          <a:p>
            <a:r>
              <a:rPr lang="en-US" altLang="zh-CN"/>
              <a:t>RETURN a,b,p</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创建索引</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在 Neo4j 中，你可以给有标签的点的任何属性创建索引。一旦你创建了一个索引，Neo4j 将会管理它，在数据更新时保持最新的索引。索引创建完成后，当你在执行查询时会自动使用</a:t>
            </a:r>
            <a:endParaRPr lang="en-US" altLang="zh-CN"/>
          </a:p>
          <a:p>
            <a:endParaRPr lang="en-US" altLang="zh-CN"/>
          </a:p>
          <a:p>
            <a:r>
              <a:rPr lang="en-US" altLang="zh-CN"/>
              <a:t>CREATE INDEX ON :Album(name)</a:t>
            </a:r>
            <a:endParaRPr lang="en-US" altLang="zh-CN"/>
          </a:p>
          <a:p>
            <a:endParaRPr lang="en-US" altLang="zh-CN"/>
          </a:p>
          <a:p>
            <a:r>
              <a:rPr lang="en-US" altLang="zh-CN"/>
              <a:t>为所有标签为 Album 的点的 name 属性创建了一个索引</a:t>
            </a:r>
            <a:endParaRPr lang="en-US" altLang="zh-CN"/>
          </a:p>
          <a:p>
            <a:endParaRPr lang="en-US" altLang="zh-CN"/>
          </a:p>
          <a:p>
            <a:r>
              <a:rPr lang="en-US" altLang="zh-CN"/>
              <a:t>在 Neo4j 浏览器中，你可以使用 :schema 命令查看所有索引和约束。</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创建约束</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约束允许你对节点或关系的输入数据进行限制。有助于数据的完整性，因为它们阻止用户输入错误的数据类型。如果某个用户在应用了约束时输入了错误的类型会收到错误消息。</a:t>
            </a:r>
            <a:endParaRPr lang="en-US" altLang="zh-CN"/>
          </a:p>
          <a:p>
            <a:endParaRPr lang="en-US" altLang="zh-CN"/>
          </a:p>
          <a:p>
            <a:r>
              <a:rPr lang="en-US" altLang="zh-CN"/>
              <a:t>唯一约束</a:t>
            </a:r>
            <a:endParaRPr lang="en-US" altLang="zh-CN"/>
          </a:p>
          <a:p>
            <a:pPr marL="0" indent="0">
              <a:buNone/>
            </a:pPr>
            <a:r>
              <a:rPr lang="en-US" altLang="zh-CN"/>
              <a:t>指定该属性必须包含唯一值（比如两个 Artist 节点不允许有相同值的 name 属性。）</a:t>
            </a:r>
            <a:endParaRPr lang="en-US" altLang="zh-CN"/>
          </a:p>
          <a:p>
            <a:pPr marL="0" indent="0">
              <a:buNone/>
            </a:pPr>
            <a:r>
              <a:rPr lang="en-US" altLang="zh-CN"/>
              <a:t>CREATE CONSTRAINT ON (a:Artist) ASSERT a.name IS UNIQUE</a:t>
            </a:r>
            <a:endParaRPr lang="en-US" altLang="zh-CN"/>
          </a:p>
          <a:p>
            <a:pPr marL="0" indent="0">
              <a:buNone/>
            </a:pPr>
            <a:r>
              <a:rPr lang="en-US" altLang="zh-CN"/>
              <a:t>:schems </a:t>
            </a:r>
            <a:r>
              <a:rPr lang="zh-CN" altLang="en-US"/>
              <a:t>查看约束</a:t>
            </a:r>
            <a:endParaRPr lang="en-US" altLang="zh-CN"/>
          </a:p>
          <a:p>
            <a:endParaRPr lang="en-US" altLang="zh-CN"/>
          </a:p>
          <a:p>
            <a:r>
              <a:rPr lang="en-US" altLang="zh-CN"/>
              <a:t>属性存在约束</a:t>
            </a:r>
            <a:endParaRPr lang="en-US" altLang="zh-CN"/>
          </a:p>
          <a:p>
            <a:pPr marL="0" indent="0">
              <a:buNone/>
            </a:pPr>
            <a:r>
              <a:rPr lang="en-US" altLang="zh-CN"/>
              <a:t>确保具有特定标签的节点或具有特定类型的关系都存在某个属性（属性存在约束只在 Neo4j 企业版中可用）</a:t>
            </a:r>
            <a:endParaRPr lang="en-US" altLang="zh-CN"/>
          </a:p>
          <a:p>
            <a:pPr marL="0" indent="0">
              <a:buNone/>
            </a:pPr>
            <a:r>
              <a:rPr lang="en-US" altLang="zh-CN"/>
              <a:t>CREATE CONSTRAINT ON (a:Artist) ASSERT exists(a.name)</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查询节点</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查找名为 “</a:t>
            </a:r>
            <a:r>
              <a:rPr lang="en-US" altLang="zh-CN">
                <a:sym typeface="+mn-ea"/>
              </a:rPr>
              <a:t>小</a:t>
            </a:r>
            <a:r>
              <a:rPr lang="zh-CN" altLang="en-US">
                <a:sym typeface="+mn-ea"/>
              </a:rPr>
              <a:t>苹</a:t>
            </a:r>
            <a:r>
              <a:rPr lang="en-US" altLang="zh-CN">
                <a:sym typeface="+mn-ea"/>
              </a:rPr>
              <a:t>果</a:t>
            </a:r>
            <a:r>
              <a:rPr lang="en-US" altLang="zh-CN"/>
              <a:t>” 的</a:t>
            </a:r>
            <a:r>
              <a:rPr lang="zh-CN" altLang="en-US"/>
              <a:t>专辑</a:t>
            </a:r>
            <a:endParaRPr lang="zh-CN" altLang="en-US"/>
          </a:p>
          <a:p>
            <a:endParaRPr lang="zh-CN" altLang="en-US"/>
          </a:p>
          <a:p>
            <a:r>
              <a:rPr lang="zh-CN" altLang="en-US"/>
              <a:t>MATCH (</a:t>
            </a:r>
            <a:r>
              <a:rPr lang="en-US" altLang="zh-CN"/>
              <a:t>apple:Album </a:t>
            </a:r>
            <a:r>
              <a:rPr lang="zh-CN" altLang="en-US"/>
              <a:t>{name: "小苹果"}) RETURN </a:t>
            </a:r>
            <a:r>
              <a:rPr lang="en-US" altLang="zh-CN"/>
              <a:t>apple</a:t>
            </a:r>
            <a:endParaRPr lang="en-US" altLang="zh-CN"/>
          </a:p>
          <a:p>
            <a:endParaRPr lang="en-US" altLang="zh-CN"/>
          </a:p>
          <a:p>
            <a:endParaRPr lang="en-US" altLang="zh-CN"/>
          </a:p>
          <a:p>
            <a:r>
              <a:rPr lang="en-US" altLang="zh-CN"/>
              <a:t>MATCH (albums:Album) WHERE albums.year &gt;  2010</a:t>
            </a:r>
            <a:endParaRPr lang="en-US" altLang="zh-CN"/>
          </a:p>
          <a:p>
            <a:r>
              <a:rPr lang="en-US" altLang="zh-CN"/>
              <a:t>RETURN </a:t>
            </a:r>
            <a:r>
              <a:rPr lang="en-US" altLang="zh-CN">
                <a:sym typeface="+mn-ea"/>
              </a:rPr>
              <a:t>albums</a:t>
            </a:r>
            <a:r>
              <a:rPr lang="en-US" altLang="zh-CN"/>
              <a:t>.name</a:t>
            </a: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查询关系</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r>
              <a:rPr lang="en-US" altLang="zh-CN"/>
              <a:t>查找“王太利”</a:t>
            </a:r>
            <a:r>
              <a:rPr lang="zh-CN" altLang="en-US"/>
              <a:t>参加过的乐队</a:t>
            </a:r>
            <a:endParaRPr lang="zh-CN" altLang="en-US"/>
          </a:p>
          <a:p>
            <a:endParaRPr lang="zh-CN" altLang="en-US"/>
          </a:p>
          <a:p>
            <a:r>
              <a:rPr lang="zh-CN" altLang="en-US"/>
              <a:t>MATCH (</a:t>
            </a:r>
            <a:r>
              <a:rPr lang="en-US" altLang="zh-CN"/>
              <a:t>wang</a:t>
            </a:r>
            <a:r>
              <a:rPr lang="zh-CN" altLang="en-US"/>
              <a:t>:Person {name: "王太利"})-[:</a:t>
            </a:r>
            <a:r>
              <a:rPr lang="en-US" altLang="zh-CN"/>
              <a:t>PLAYS</a:t>
            </a:r>
            <a:r>
              <a:rPr lang="zh-CN" altLang="en-US"/>
              <a:t>_IN]-&gt;(</a:t>
            </a:r>
            <a:r>
              <a:rPr lang="en-US" altLang="zh-CN"/>
              <a:t>banks</a:t>
            </a:r>
            <a:r>
              <a:rPr lang="zh-CN" altLang="en-US"/>
              <a:t>)</a:t>
            </a:r>
            <a:endParaRPr lang="zh-CN" altLang="en-US"/>
          </a:p>
          <a:p>
            <a:r>
              <a:rPr lang="zh-CN" altLang="en-US"/>
              <a:t>RETURN </a:t>
            </a:r>
            <a:r>
              <a:rPr lang="en-US" altLang="zh-CN">
                <a:sym typeface="+mn-ea"/>
              </a:rPr>
              <a:t>banks</a:t>
            </a:r>
            <a:endParaRPr lang="zh-CN" altLang="en-US"/>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删除</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normAutofit lnSpcReduction="10000"/>
          </a:bodyPr>
          <a:lstStyle/>
          <a:p>
            <a:pPr marL="0" indent="0">
              <a:buNone/>
            </a:pPr>
            <a:endParaRPr lang="en-US" altLang="zh-CN"/>
          </a:p>
          <a:p>
            <a:pPr marL="0" indent="0">
              <a:buNone/>
            </a:pPr>
            <a:r>
              <a:rPr lang="en-US" altLang="zh-CN"/>
              <a:t>删除关系</a:t>
            </a:r>
            <a:endParaRPr lang="en-US" altLang="zh-CN"/>
          </a:p>
          <a:p>
            <a:pPr marL="0" indent="0">
              <a:buNone/>
            </a:pPr>
            <a:endParaRPr lang="en-US" altLang="zh-CN"/>
          </a:p>
          <a:p>
            <a:pPr marL="0" indent="0">
              <a:buNone/>
            </a:pPr>
            <a:r>
              <a:rPr lang="zh-CN" altLang="en-US">
                <a:sym typeface="+mn-ea"/>
              </a:rPr>
              <a:t>MATCH (</a:t>
            </a:r>
            <a:r>
              <a:rPr lang="en-US" altLang="zh-CN">
                <a:sym typeface="+mn-ea"/>
              </a:rPr>
              <a:t>wang</a:t>
            </a:r>
            <a:r>
              <a:rPr lang="zh-CN" altLang="en-US">
                <a:sym typeface="+mn-ea"/>
              </a:rPr>
              <a:t>:Person {name: "王太利"})-[</a:t>
            </a:r>
            <a:r>
              <a:rPr lang="en-US" altLang="zh-CN">
                <a:sym typeface="+mn-ea"/>
              </a:rPr>
              <a:t>role</a:t>
            </a:r>
            <a:r>
              <a:rPr lang="zh-CN" altLang="en-US">
                <a:sym typeface="+mn-ea"/>
              </a:rPr>
              <a:t>:</a:t>
            </a:r>
            <a:r>
              <a:rPr lang="en-US" altLang="zh-CN">
                <a:sym typeface="+mn-ea"/>
              </a:rPr>
              <a:t>PLAYS</a:t>
            </a:r>
            <a:r>
              <a:rPr lang="zh-CN" altLang="en-US">
                <a:sym typeface="+mn-ea"/>
              </a:rPr>
              <a:t>_IN]-&gt;(</a:t>
            </a:r>
            <a:r>
              <a:rPr lang="en-US" altLang="zh-CN">
                <a:sym typeface="+mn-ea"/>
              </a:rPr>
              <a:t>banks</a:t>
            </a:r>
            <a:r>
              <a:rPr lang="zh-CN" altLang="en-US">
                <a:sym typeface="+mn-ea"/>
              </a:rPr>
              <a:t>) </a:t>
            </a:r>
            <a:r>
              <a:rPr lang="en-US" altLang="zh-CN">
                <a:sym typeface="+mn-ea"/>
              </a:rPr>
              <a:t>delete role</a:t>
            </a:r>
            <a:endParaRPr lang="en-US" altLang="zh-CN">
              <a:sym typeface="+mn-ea"/>
            </a:endParaRPr>
          </a:p>
          <a:p>
            <a:pPr marL="0" indent="0">
              <a:buNone/>
            </a:pPr>
            <a:endParaRPr lang="en-US" altLang="zh-CN">
              <a:sym typeface="+mn-ea"/>
            </a:endParaRPr>
          </a:p>
          <a:p>
            <a:pPr marL="0" indent="0">
              <a:buNone/>
            </a:pPr>
            <a:endParaRPr lang="zh-CN" altLang="en-US"/>
          </a:p>
          <a:p>
            <a:pPr marL="0" indent="0">
              <a:buNone/>
            </a:pPr>
            <a:r>
              <a:rPr lang="en-US" altLang="zh-CN"/>
              <a:t>删除节点和节点关系</a:t>
            </a:r>
            <a:endParaRPr lang="en-US" altLang="zh-CN"/>
          </a:p>
          <a:p>
            <a:pPr marL="0" indent="0">
              <a:buNone/>
            </a:pPr>
            <a:endParaRPr lang="en-US" altLang="zh-CN"/>
          </a:p>
          <a:p>
            <a:pPr marL="0" indent="0">
              <a:buNone/>
            </a:pPr>
            <a:r>
              <a:rPr lang="zh-CN" altLang="en-US">
                <a:sym typeface="+mn-ea"/>
              </a:rPr>
              <a:t>MATCH (</a:t>
            </a:r>
            <a:r>
              <a:rPr lang="en-US" altLang="zh-CN">
                <a:sym typeface="+mn-ea"/>
              </a:rPr>
              <a:t>wang</a:t>
            </a:r>
            <a:r>
              <a:rPr lang="zh-CN" altLang="en-US">
                <a:sym typeface="+mn-ea"/>
              </a:rPr>
              <a:t>:Person {name: "王太利"})-[</a:t>
            </a:r>
            <a:r>
              <a:rPr lang="en-US" altLang="zh-CN">
                <a:sym typeface="+mn-ea"/>
              </a:rPr>
              <a:t>role</a:t>
            </a:r>
            <a:r>
              <a:rPr lang="zh-CN" altLang="en-US">
                <a:sym typeface="+mn-ea"/>
              </a:rPr>
              <a:t>:</a:t>
            </a:r>
            <a:r>
              <a:rPr lang="en-US" altLang="zh-CN">
                <a:sym typeface="+mn-ea"/>
              </a:rPr>
              <a:t>PLAYS</a:t>
            </a:r>
            <a:r>
              <a:rPr lang="zh-CN" altLang="en-US">
                <a:sym typeface="+mn-ea"/>
              </a:rPr>
              <a:t>_IN]-&gt;(</a:t>
            </a:r>
            <a:r>
              <a:rPr lang="en-US" altLang="zh-CN">
                <a:sym typeface="+mn-ea"/>
              </a:rPr>
              <a:t>banks</a:t>
            </a:r>
            <a:r>
              <a:rPr lang="zh-CN" altLang="en-US">
                <a:sym typeface="+mn-ea"/>
              </a:rPr>
              <a:t>) </a:t>
            </a:r>
            <a:r>
              <a:rPr lang="en-US" altLang="zh-CN">
                <a:sym typeface="+mn-ea"/>
              </a:rPr>
              <a:t>delete wang ,role</a:t>
            </a:r>
            <a:endParaRPr lang="en-US" altLang="zh-CN">
              <a:sym typeface="+mn-ea"/>
            </a:endParaRPr>
          </a:p>
          <a:p>
            <a:pPr marL="0" indent="0">
              <a:buNone/>
            </a:pPr>
            <a:endParaRPr lang="en-US" altLang="zh-CN">
              <a:sym typeface="+mn-ea"/>
            </a:endParaRPr>
          </a:p>
          <a:p>
            <a:pPr marL="0" indent="0">
              <a:buNone/>
            </a:pPr>
            <a:r>
              <a:rPr lang="en-US" altLang="zh-CN">
                <a:sym typeface="+mn-ea"/>
              </a:rPr>
              <a:t>删除所有节点</a:t>
            </a:r>
            <a:endParaRPr lang="en-US" altLang="zh-CN">
              <a:sym typeface="+mn-ea"/>
            </a:endParaRPr>
          </a:p>
          <a:p>
            <a:pPr marL="0" indent="0">
              <a:buNone/>
            </a:pPr>
            <a:endParaRPr lang="en-US" altLang="zh-CN">
              <a:sym typeface="+mn-ea"/>
            </a:endParaRPr>
          </a:p>
          <a:p>
            <a:pPr marL="0" indent="0">
              <a:buNone/>
            </a:pPr>
            <a:r>
              <a:rPr lang="en-US" altLang="zh-CN"/>
              <a:t>match (n) detach delete n</a:t>
            </a:r>
            <a:endParaRPr lang="en-US" altLang="zh-CN"/>
          </a:p>
          <a:p>
            <a:pPr marL="0" indent="0">
              <a:buNone/>
            </a:pPr>
            <a:endParaRPr lang="en-US" altLang="zh-CN"/>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a:t>数据库概述与应用</a:t>
            </a:r>
            <a:endParaRPr lang="en-US" altLang="zh-CN" sz="320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725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01</a:t>
            </a:r>
            <a:endParaRPr lang="en-US" altLang="zh-CN" sz="6000">
              <a:solidFill>
                <a:schemeClr val="tx2"/>
              </a:solidFill>
            </a:endParaRPr>
          </a:p>
        </p:txBody>
      </p:sp>
      <p:sp>
        <p:nvSpPr>
          <p:cNvPr id="2" name="页脚占位符 1"/>
          <p:cNvSpPr>
            <a:spLocks noGrp="1"/>
          </p:cNvSpPr>
          <p:nvPr>
            <p:ph type="ftr" sz="quarter" idx="15"/>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
        <p:nvSpPr>
          <p:cNvPr id="4" name="文本占位符 3"/>
          <p:cNvSpPr/>
          <p:nvPr>
            <p:ph type="body" idx="1"/>
          </p:nvPr>
        </p:nvSpPr>
        <p:spPr/>
        <p:txBody>
          <a:bodyPr/>
          <a:p>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The Introduction of Graph Databases</a:t>
            </a:r>
            <a:endParaRPr lang="en-US" altLang="zh-CN">
              <a:sym typeface="+mn-lt"/>
            </a:endParaRPr>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Intro to Graph Databases Episode #1 - Evolution of DBs">
            <a:hlinkClick r:id="" action="ppaction://media"/>
          </p:cNvPr>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2028825" y="1365250"/>
            <a:ext cx="8134350" cy="4572000"/>
          </a:xfrm>
          <a:prstGeom prst="rect">
            <a:avLst/>
          </a:prstGeom>
        </p:spPr>
      </p:pic>
    </p:spTree>
    <p:custDataLst>
      <p:tags r:id="rId5"/>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14070" y="1463358"/>
            <a:ext cx="10801350" cy="5051425"/>
          </a:xfrm>
        </p:spPr>
        <p:txBody>
          <a:bodyPr>
            <a:noAutofit/>
          </a:bodyPr>
          <a:lstStyle/>
          <a:p>
            <a:r>
              <a:rPr lang="en-US" altLang="zh-CN" sz="2800">
                <a:latin typeface="Times New Roman" panose="02020603050405020304" charset="0"/>
                <a:cs typeface="Times New Roman" panose="02020603050405020304" charset="0"/>
              </a:rPr>
              <a:t>Neo4j is an </a:t>
            </a:r>
            <a:r>
              <a:rPr lang="en-US" altLang="zh-CN" sz="2800">
                <a:solidFill>
                  <a:srgbClr val="FF0000"/>
                </a:solidFill>
                <a:latin typeface="Times New Roman" panose="02020603050405020304" charset="0"/>
                <a:cs typeface="Times New Roman" panose="02020603050405020304" charset="0"/>
              </a:rPr>
              <a:t>open source</a:t>
            </a:r>
            <a:r>
              <a:rPr lang="en-US" altLang="zh-CN"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NoSQL</a:t>
            </a:r>
            <a:r>
              <a:rPr lang="en-US" altLang="zh-CN"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graph </a:t>
            </a:r>
            <a:r>
              <a:rPr lang="en-US" altLang="zh-CN" sz="2800">
                <a:latin typeface="Times New Roman" panose="02020603050405020304" charset="0"/>
                <a:cs typeface="Times New Roman" panose="02020603050405020304" charset="0"/>
              </a:rPr>
              <a:t>management system written using </a:t>
            </a:r>
            <a:r>
              <a:rPr lang="en-US" altLang="zh-CN" sz="2800">
                <a:solidFill>
                  <a:srgbClr val="FF0000"/>
                </a:solidFill>
                <a:latin typeface="Times New Roman" panose="02020603050405020304" charset="0"/>
                <a:cs typeface="Times New Roman" panose="02020603050405020304" charset="0"/>
              </a:rPr>
              <a:t>Java and Scala</a:t>
            </a:r>
            <a:r>
              <a:rPr lang="en-US" altLang="zh-CN" sz="2800">
                <a:latin typeface="Times New Roman" panose="02020603050405020304" charset="0"/>
                <a:cs typeface="Times New Roman" panose="02020603050405020304" charset="0"/>
              </a:rPr>
              <a:t>.</a:t>
            </a:r>
            <a:r>
              <a:rPr lang="en-US" altLang="zh-CN" sz="2800">
                <a:solidFill>
                  <a:srgbClr val="FF0000"/>
                </a:solidFill>
                <a:latin typeface="Times New Roman" panose="02020603050405020304" charset="0"/>
                <a:cs typeface="Times New Roman" panose="02020603050405020304" charset="0"/>
              </a:rPr>
              <a:t> Neo Technology</a:t>
            </a:r>
            <a:r>
              <a:rPr lang="en-US" altLang="zh-CN" sz="2800">
                <a:latin typeface="Times New Roman" panose="02020603050405020304" charset="0"/>
                <a:cs typeface="Times New Roman" panose="02020603050405020304" charset="0"/>
              </a:rPr>
              <a:t> sponsors and oversees the development of Neo4j and has a huge influence on its development roadmap. Neo4j is one of the very few </a:t>
            </a:r>
            <a:r>
              <a:rPr lang="en-US" altLang="zh-CN" sz="2800">
                <a:solidFill>
                  <a:srgbClr val="FF0000"/>
                </a:solidFill>
                <a:latin typeface="Times New Roman" panose="02020603050405020304" charset="0"/>
                <a:cs typeface="Times New Roman" panose="02020603050405020304" charset="0"/>
              </a:rPr>
              <a:t>ACID</a:t>
            </a:r>
            <a:r>
              <a:rPr lang="en-US" altLang="zh-CN" sz="2800">
                <a:latin typeface="Times New Roman" panose="02020603050405020304" charset="0"/>
                <a:cs typeface="Times New Roman" panose="02020603050405020304" charset="0"/>
              </a:rPr>
              <a:t> compliance NoSQL databases as it uses a proprietary, </a:t>
            </a:r>
            <a:r>
              <a:rPr lang="en-US" altLang="zh-CN" sz="2800">
                <a:solidFill>
                  <a:srgbClr val="FF0000"/>
                </a:solidFill>
                <a:latin typeface="Times New Roman" panose="02020603050405020304" charset="0"/>
                <a:cs typeface="Times New Roman" panose="02020603050405020304" charset="0"/>
              </a:rPr>
              <a:t>labeled property graph data model </a:t>
            </a:r>
            <a:r>
              <a:rPr lang="en-US" altLang="zh-CN" sz="2800">
                <a:latin typeface="Times New Roman" panose="02020603050405020304" charset="0"/>
                <a:cs typeface="Times New Roman" panose="02020603050405020304" charset="0"/>
              </a:rPr>
              <a:t>to represent and store data both in memory and at the storage level.</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Some use cases for Neo4j include </a:t>
            </a:r>
            <a:r>
              <a:rPr lang="en-US" altLang="zh-CN" sz="2800">
                <a:solidFill>
                  <a:srgbClr val="FF0000"/>
                </a:solidFill>
                <a:latin typeface="Times New Roman" panose="02020603050405020304" charset="0"/>
                <a:cs typeface="Times New Roman" panose="02020603050405020304" charset="0"/>
              </a:rPr>
              <a:t>fraud detection, analytics, social networks, recommendations, scientific research, and routing</a:t>
            </a:r>
            <a:r>
              <a:rPr lang="en-US" altLang="zh-CN" sz="2800">
                <a:latin typeface="Times New Roman" panose="02020603050405020304" charset="0"/>
                <a:cs typeface="Times New Roman" panose="02020603050405020304" charset="0"/>
              </a:rPr>
              <a:t>. Since being made open source in </a:t>
            </a:r>
            <a:r>
              <a:rPr lang="en-US" altLang="zh-CN" sz="2800">
                <a:solidFill>
                  <a:srgbClr val="FF0000"/>
                </a:solidFill>
                <a:latin typeface="Times New Roman" panose="02020603050405020304" charset="0"/>
                <a:cs typeface="Times New Roman" panose="02020603050405020304" charset="0"/>
              </a:rPr>
              <a:t>2007</a:t>
            </a:r>
            <a:r>
              <a:rPr lang="en-US" altLang="zh-CN" sz="2800">
                <a:latin typeface="Times New Roman" panose="02020603050405020304" charset="0"/>
                <a:cs typeface="Times New Roman" panose="02020603050405020304" charset="0"/>
              </a:rPr>
              <a:t>, the popularity of Neo4j has increased steadily and has been downloaded more than </a:t>
            </a:r>
            <a:r>
              <a:rPr lang="en-US" altLang="zh-CN" sz="2800">
                <a:solidFill>
                  <a:srgbClr val="FF0000"/>
                </a:solidFill>
                <a:latin typeface="Times New Roman" panose="02020603050405020304" charset="0"/>
                <a:cs typeface="Times New Roman" panose="02020603050405020304" charset="0"/>
              </a:rPr>
              <a:t>a million times</a:t>
            </a:r>
            <a:r>
              <a:rPr lang="en-US" altLang="zh-CN" sz="2800">
                <a:latin typeface="Times New Roman" panose="02020603050405020304" charset="0"/>
                <a:cs typeface="Times New Roman" panose="02020603050405020304" charset="0"/>
              </a:rPr>
              <a:t>. Well written guides, video tutorials, and online documentation makes it easy for new developers to adopt Neo4j. </a:t>
            </a:r>
            <a:endParaRPr lang="en-US" altLang="zh-CN" sz="2800">
              <a:latin typeface="Times New Roman" panose="02020603050405020304" charset="0"/>
              <a:cs typeface="Times New Roman" panose="02020603050405020304" charset="0"/>
            </a:endParaRPr>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标题 5"/>
          <p:cNvSpPr/>
          <p:nvPr>
            <p:ph type="title"/>
          </p:nvPr>
        </p:nvSpPr>
        <p:spPr/>
        <p:txBody>
          <a:bodyPr/>
          <a:p>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normAutofit/>
          </a:bodyPr>
          <a:lstStyle/>
          <a:p>
            <a:r>
              <a:rPr lang="en-US" altLang="zh-CN" sz="3200">
                <a:solidFill>
                  <a:schemeClr val="tx1"/>
                </a:solidFill>
                <a:sym typeface="+mn-ea"/>
              </a:rPr>
              <a:t>历史</a:t>
            </a:r>
            <a:endParaRPr lang="en-US" altLang="zh-CN" sz="3200">
              <a:solidFill>
                <a:schemeClr val="tx1"/>
              </a:solidFill>
              <a:sym typeface="+mn-ea"/>
            </a:endParaRPr>
          </a:p>
        </p:txBody>
      </p:sp>
      <p:sp>
        <p:nvSpPr>
          <p:cNvPr id="13" name="文本框 12"/>
          <p:cNvSpPr txBox="1"/>
          <p:nvPr>
            <p:custDataLst>
              <p:tags r:id="rId2"/>
            </p:custDataLst>
          </p:nvPr>
        </p:nvSpPr>
        <p:spPr>
          <a:xfrm>
            <a:off x="3636349" y="1627856"/>
            <a:ext cx="1512094" cy="791493"/>
          </a:xfrm>
          <a:prstGeom prst="rect">
            <a:avLst/>
          </a:prstGeom>
        </p:spPr>
        <p:txBody>
          <a:bodyPr vert="horz" lIns="91440" tIns="45720" rIns="91440" bIns="45720" rtlCol="0" anchor="ctr">
            <a:normAutofit fontScale="725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02 </a:t>
            </a:r>
            <a:endParaRPr lang="en-US" altLang="zh-CN" sz="6000">
              <a:solidFill>
                <a:schemeClr val="tx2"/>
              </a:solidFill>
            </a:endParaRPr>
          </a:p>
        </p:txBody>
      </p:sp>
      <p:sp>
        <p:nvSpPr>
          <p:cNvPr id="2" name="页脚占位符 1"/>
          <p:cNvSpPr>
            <a:spLocks noGrp="1"/>
          </p:cNvSpPr>
          <p:nvPr>
            <p:ph type="ftr" sz="quarter" idx="15"/>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5325" y="243841"/>
            <a:ext cx="10801350" cy="1015999"/>
          </a:xfrm>
        </p:spPr>
        <p:txBody>
          <a:bodyPr/>
          <a:p>
            <a:r>
              <a:rPr lang="en-US" altLang="zh-CN">
                <a:sym typeface="+mn-lt"/>
              </a:rPr>
              <a:t>The history of neo4j</a:t>
            </a:r>
            <a:br>
              <a:rPr lang="en-US" altLang="zh-CN">
                <a:sym typeface="+mn-lt"/>
              </a:rPr>
            </a:br>
            <a:endParaRPr lang="zh-CN" altLang="en-US"/>
          </a:p>
        </p:txBody>
      </p:sp>
      <p:sp>
        <p:nvSpPr>
          <p:cNvPr id="4" name="页脚占位符 3"/>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内容占位符 5" descr="history"/>
          <p:cNvPicPr>
            <a:picLocks noChangeAspect="1"/>
          </p:cNvPicPr>
          <p:nvPr>
            <p:ph idx="1"/>
          </p:nvPr>
        </p:nvPicPr>
        <p:blipFill>
          <a:blip r:embed="rId1"/>
          <a:stretch>
            <a:fillRect/>
          </a:stretch>
        </p:blipFill>
        <p:spPr>
          <a:xfrm>
            <a:off x="318770" y="1558925"/>
            <a:ext cx="11555095" cy="380365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a:t>数据库模型</a:t>
            </a:r>
            <a:endParaRPr lang="zh-CN" altLang="en-US" sz="3200"/>
          </a:p>
        </p:txBody>
      </p:sp>
      <p:sp>
        <p:nvSpPr>
          <p:cNvPr id="10" name="文本占位符 9"/>
          <p:cNvSpPr>
            <a:spLocks noGrp="1"/>
          </p:cNvSpPr>
          <p:nvPr>
            <p:ph type="body" idx="1"/>
            <p:custDataLst>
              <p:tags r:id="rId2"/>
            </p:custDataLst>
          </p:nvPr>
        </p:nvSpPr>
        <p:spPr>
          <a:xfrm>
            <a:off x="3636349" y="3600545"/>
            <a:ext cx="7860325" cy="910812"/>
          </a:xfrm>
        </p:spPr>
        <p:txBody>
          <a:bodyPr/>
          <a:lstStyle/>
          <a:p>
            <a:r>
              <a:rPr lang="zh-CN" altLang="en-US" sz="2000"/>
              <a:t> Neo4j图数据库遵循属性图模型来存储和管理其数据。</a:t>
            </a:r>
            <a:endParaRPr lang="zh-CN" altLang="en-US" sz="2000"/>
          </a:p>
        </p:txBody>
      </p:sp>
      <p:sp>
        <p:nvSpPr>
          <p:cNvPr id="13" name="文本框 12"/>
          <p:cNvSpPr txBox="1"/>
          <p:nvPr>
            <p:custDataLst>
              <p:tags r:id="rId3"/>
            </p:custDataLst>
          </p:nvPr>
        </p:nvSpPr>
        <p:spPr>
          <a:xfrm>
            <a:off x="3636349" y="1597376"/>
            <a:ext cx="1512094" cy="791493"/>
          </a:xfrm>
          <a:prstGeom prst="rect">
            <a:avLst/>
          </a:prstGeom>
        </p:spPr>
        <p:txBody>
          <a:bodyPr vert="horz" lIns="91440" tIns="45720" rIns="91440" bIns="45720" rtlCol="0" anchor="ctr">
            <a:normAutofit fontScale="725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03</a:t>
            </a:r>
            <a:endParaRPr lang="en-US" altLang="zh-CN" sz="6000">
              <a:solidFill>
                <a:schemeClr val="tx2"/>
              </a:solidFill>
            </a:endParaRPr>
          </a:p>
        </p:txBody>
      </p:sp>
      <p:sp>
        <p:nvSpPr>
          <p:cNvPr id="2" name="页脚占位符 1"/>
          <p:cNvSpPr>
            <a:spLocks noGrp="1"/>
          </p:cNvSpPr>
          <p:nvPr>
            <p:ph type="ftr" sz="quarter" idx="15"/>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p>
            <a:fld id="{5DD3DB80-B894-403A-B48E-6FDC1A72010E}" type="slidenum">
              <a:rPr lang="zh-CN" altLang="en-US" smtClean="0"/>
            </a:fld>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属性图模型</a:t>
            </a:r>
            <a:r>
              <a:rPr lang="zh-CN" altLang="en-US">
                <a:sym typeface="+mn-lt"/>
              </a:rPr>
              <a:t>特征</a:t>
            </a:r>
            <a:endParaRPr lang="zh-CN" altLang="en-US">
              <a:sym typeface="+mn-lt"/>
            </a:endParaRPr>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内容占位符 5"/>
          <p:cNvSpPr/>
          <p:nvPr>
            <p:ph idx="1"/>
          </p:nvPr>
        </p:nvSpPr>
        <p:spPr>
          <a:xfrm>
            <a:off x="695325" y="2121218"/>
            <a:ext cx="10801350" cy="5051425"/>
          </a:xfrm>
        </p:spPr>
        <p:txBody>
          <a:bodyPr>
            <a:normAutofit/>
          </a:bodyPr>
          <a:p>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altLang="en-US" sz="2400">
                <a:latin typeface="宋体" panose="02010600030101010101" pitchFamily="2" charset="-122"/>
                <a:ea typeface="宋体" panose="02010600030101010101" pitchFamily="2" charset="-122"/>
                <a:cs typeface="宋体" panose="02010600030101010101" pitchFamily="2" charset="-122"/>
              </a:rPr>
              <a:t>、带标签的属性图由</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节点</a:t>
            </a:r>
            <a:r>
              <a:rPr lang="zh-CN" altLang="en-US" sz="2400">
                <a:latin typeface="宋体" panose="02010600030101010101" pitchFamily="2" charset="-122"/>
                <a:ea typeface="宋体" panose="02010600030101010101" pitchFamily="2" charset="-122"/>
                <a:cs typeface="宋体" panose="02010600030101010101" pitchFamily="2" charset="-122"/>
              </a:rPr>
              <a:t>、关系、属性和标签组成</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2</a:t>
            </a:r>
            <a:r>
              <a:rPr lang="zh-CN" altLang="en-US" sz="2400">
                <a:latin typeface="宋体" panose="02010600030101010101" pitchFamily="2" charset="-122"/>
                <a:ea typeface="宋体" panose="02010600030101010101" pitchFamily="2" charset="-122"/>
                <a:cs typeface="宋体" panose="02010600030101010101" pitchFamily="2" charset="-122"/>
              </a:rPr>
              <a:t>、节点上包含属性。</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3</a:t>
            </a:r>
            <a:r>
              <a:rPr lang="zh-CN" altLang="en-US" sz="2400">
                <a:latin typeface="宋体" panose="02010600030101010101" pitchFamily="2" charset="-122"/>
                <a:ea typeface="宋体" panose="02010600030101010101" pitchFamily="2" charset="-122"/>
                <a:cs typeface="宋体" panose="02010600030101010101" pitchFamily="2" charset="-122"/>
              </a:rPr>
              <a:t>、节点可以被打上一个或多个标签，标签把节点组织在一起，并表示它们在这个数据集中的角色。</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4</a:t>
            </a:r>
            <a:r>
              <a:rPr lang="zh-CN" altLang="en-US" sz="2400">
                <a:latin typeface="宋体" panose="02010600030101010101" pitchFamily="2" charset="-122"/>
                <a:ea typeface="宋体" panose="02010600030101010101" pitchFamily="2" charset="-122"/>
                <a:cs typeface="宋体" panose="02010600030101010101" pitchFamily="2" charset="-122"/>
              </a:rPr>
              <a:t>、关系连接节点，从而构成图。每条</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关系</a:t>
            </a:r>
            <a:r>
              <a:rPr lang="zh-CN" altLang="en-US" sz="2400">
                <a:latin typeface="宋体" panose="02010600030101010101" pitchFamily="2" charset="-122"/>
                <a:ea typeface="宋体" panose="02010600030101010101" pitchFamily="2" charset="-122"/>
                <a:cs typeface="宋体" panose="02010600030101010101" pitchFamily="2" charset="-122"/>
              </a:rPr>
              <a:t>都有一个方向、一个名字（</a:t>
            </a:r>
            <a:r>
              <a:rPr lang="en-US" altLang="zh-CN" sz="2400">
                <a:latin typeface="宋体" panose="02010600030101010101" pitchFamily="2" charset="-122"/>
                <a:ea typeface="宋体" panose="02010600030101010101" pitchFamily="2" charset="-122"/>
                <a:cs typeface="宋体" panose="02010600030101010101" pitchFamily="2" charset="-122"/>
              </a:rPr>
              <a:t>type</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、一个开始节点和一个结束节点。</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5</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关系</a:t>
            </a:r>
            <a:r>
              <a:rPr lang="zh-CN" altLang="en-US" sz="2400">
                <a:latin typeface="宋体" panose="02010600030101010101" pitchFamily="2" charset="-122"/>
                <a:ea typeface="宋体" panose="02010600030101010101" pitchFamily="2" charset="-122"/>
                <a:cs typeface="宋体" panose="02010600030101010101" pitchFamily="2" charset="-122"/>
              </a:rPr>
              <a:t>也可以有属性，可以增加额外的语义（包括特性和权重），还可以用于运行时的约束查询。</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6731"/>
</p:tagLst>
</file>

<file path=ppt/tags/tag10.xml><?xml version="1.0" encoding="utf-8"?>
<p:tagLst xmlns:p="http://schemas.openxmlformats.org/presentationml/2006/main">
  <p:tag name="KSO_WM_TAG_VERSION" val="1.0"/>
  <p:tag name="KSO_WM_BEAUTIFY_FLAG" val="#wm#"/>
  <p:tag name="KSO_WM_UNIT_TYPE" val="i"/>
  <p:tag name="KSO_WM_UNIT_ID" val="custom20186731_2*i*8"/>
  <p:tag name="KSO_WM_TEMPLATE_CATEGORY" val="custom"/>
  <p:tag name="KSO_WM_TEMPLATE_INDEX" val="20186731"/>
  <p:tag name="KSO_WM_UNIT_INDEX" val="8"/>
</p:tagLst>
</file>

<file path=ppt/tags/tag11.xml><?xml version="1.0" encoding="utf-8"?>
<p:tagLst xmlns:p="http://schemas.openxmlformats.org/presentationml/2006/main">
  <p:tag name="KSO_WM_TEMPLATE_CATEGORY" val="custom"/>
  <p:tag name="KSO_WM_TEMPLATE_INDEX" val="20186731"/>
  <p:tag name="KSO_WM_TAG_VERSION" val="1.0"/>
  <p:tag name="KSO_WM_SLIDE_ID" val="custom20186731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12.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13.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4.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5.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6.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1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8.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19.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2.xml><?xml version="1.0" encoding="utf-8"?>
<p:tagLst xmlns:p="http://schemas.openxmlformats.org/presentationml/2006/main">
  <p:tag name="KSO_WM_TAG_VERSION" val="1.0"/>
  <p:tag name="KSO_WM_TEMPLATE_CATEGORY" val="custom"/>
  <p:tag name="KSO_WM_TEMPLATE_INDEX" val="20186731"/>
</p:tagLst>
</file>

<file path=ppt/tags/tag20.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21.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2.xml><?xml version="1.0" encoding="utf-8"?>
<p:tagLst xmlns:p="http://schemas.openxmlformats.org/presentationml/2006/main">
  <p:tag name="KSO_WM_BEAUTIFY_FLAG" val="#wm#"/>
  <p:tag name="KSO_WM_TEMPLATE_CATEGORY" val="custom"/>
  <p:tag name="KSO_WM_TEMPLATE_INDEX" val="20186731"/>
</p:tagLst>
</file>

<file path=ppt/tags/tag23.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24.xml><?xml version="1.0" encoding="utf-8"?>
<p:tagLst xmlns:p="http://schemas.openxmlformats.org/presentationml/2006/main">
  <p:tag name="KSO_WM_TEMPLATE_CATEGORY" val="custom"/>
  <p:tag name="KSO_WM_TEMPLATE_INDEX" val="20186731"/>
  <p:tag name="KSO_WM_UNIT_TYPE" val="f"/>
  <p:tag name="KSO_WM_UNIT_INDEX" val="1"/>
  <p:tag name="KSO_WM_UNIT_ID" val="custom20186731_3*f*1"/>
  <p:tag name="KSO_WM_UNIT_LAYERLEVEL" val="1"/>
  <p:tag name="KSO_WM_UNIT_VALUE" val="270"/>
  <p:tag name="KSO_WM_UNIT_HIGHLIGHT" val="0"/>
  <p:tag name="KSO_WM_UNIT_COMPATIBLE" val="0"/>
  <p:tag name="KSO_WM_UNIT_CLEAR" val="0"/>
  <p:tag name="KSO_WM_BEAUTIFY_FLAG" val="#wm#"/>
  <p:tag name="KSO_WM_TAG_VERSION" val="1.0"/>
  <p:tag name="KSO_WM_UNIT_PRESET_TEXT" val="本章节内容介绍文字&#13;PPT中的节标题可以帮助观众更有效的阅读和理解报告内容&#13;您可以在幻灯片母版中对本页样式进行修改"/>
</p:tagLst>
</file>

<file path=ppt/tags/tag25.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26.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7.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8.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29.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xml><?xml version="1.0" encoding="utf-8"?>
<p:tagLst xmlns:p="http://schemas.openxmlformats.org/presentationml/2006/main">
  <p:tag name="KSO_WM_TEMPLATE_CATEGORY" val="custom"/>
  <p:tag name="KSO_WM_TEMPLATE_INDEX" val="20186731"/>
  <p:tag name="KSO_WM_TAG_VERSION" val="1.0"/>
  <p:tag name="KSO_WM_BEAUTIFY_FLAG" val="#wm#"/>
  <p:tag name="KSO_WM_TEMPLATE_THUMBS_INDEX" val="1、2、3、4、5"/>
</p:tagLst>
</file>

<file path=ppt/tags/tag30.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31.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2.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3.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34.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5.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6.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37.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8.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9.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4.xml><?xml version="1.0" encoding="utf-8"?>
<p:tagLst xmlns:p="http://schemas.openxmlformats.org/presentationml/2006/main">
  <p:tag name="KSO_WM_TEMPLATE_CATEGORY" val="custom"/>
  <p:tag name="KSO_WM_TEMPLATE_INDEX" val="20186731"/>
</p:tagLst>
</file>

<file path=ppt/tags/tag40.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41.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2.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43.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44.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45.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46.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47.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8.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49.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xml><?xml version="1.0" encoding="utf-8"?>
<p:tagLst xmlns:p="http://schemas.openxmlformats.org/presentationml/2006/main">
  <p:tag name="KSO_WM_TAG_VERSION" val="1.0"/>
  <p:tag name="KSO_WM_BEAUTIFY_FLAG" val="#wm#"/>
  <p:tag name="KSO_WM_UNIT_TYPE" val="i"/>
  <p:tag name="KSO_WM_UNIT_ID" val="custom20186731_2*i*0"/>
  <p:tag name="KSO_WM_TEMPLATE_CATEGORY" val="custom"/>
  <p:tag name="KSO_WM_TEMPLATE_INDEX" val="20186731"/>
  <p:tag name="KSO_WM_UNIT_INDEX" val="0"/>
</p:tagLst>
</file>

<file path=ppt/tags/tag50.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1.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52.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3.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4.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55.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6.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58.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9.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6.xml><?xml version="1.0" encoding="utf-8"?>
<p:tagLst xmlns:p="http://schemas.openxmlformats.org/presentationml/2006/main">
  <p:tag name="ISLIDE.DIAGRAM" val="2b751056-6b97-492c-b763-340acee7e99d"/>
</p:tagLst>
</file>

<file path=ppt/tags/tag60.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61.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62.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3.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64.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65.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6.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67.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68.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9.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2*f*1"/>
  <p:tag name="KSO_WM_UNIT_LAYERLEVEL" val="1"/>
  <p:tag name="KSO_WM_UNIT_VALUE" val="240"/>
  <p:tag name="KSO_WM_UNIT_HIGHLIGHT" val="0"/>
  <p:tag name="KSO_WM_UNIT_COMPATIBLE" val="0"/>
  <p:tag name="KSO_WM_UNIT_CLEAR" val="0"/>
  <p:tag name="KSO_WM_BEAUTIFY_FLAG" val="#wm#"/>
  <p:tag name="KSO_WM_UNIT_PRESET_TEXT" val="Subtitle Here&#13;Subtitle Here&#13;Subtitle Here&#13;Subtitle Here"/>
</p:tagLst>
</file>

<file path=ppt/tags/tag70.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71.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2.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73.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74.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5.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76.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77.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8.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79.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8.xml><?xml version="1.0" encoding="utf-8"?>
<p:tagLst xmlns:p="http://schemas.openxmlformats.org/presentationml/2006/main">
  <p:tag name="KSO_WM_TAG_VERSION" val="1.0"/>
  <p:tag name="KSO_WM_BEAUTIFY_FLAG" val="#wm#"/>
  <p:tag name="KSO_WM_UNIT_TYPE" val="i"/>
  <p:tag name="KSO_WM_UNIT_ID" val="custom20186731_2*i*6"/>
  <p:tag name="KSO_WM_TEMPLATE_CATEGORY" val="custom"/>
  <p:tag name="KSO_WM_TEMPLATE_INDEX" val="20186731"/>
  <p:tag name="KSO_WM_UNIT_INDEX" val="6"/>
</p:tagLst>
</file>

<file path=ppt/tags/tag80.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81.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82.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9.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2*a*1"/>
  <p:tag name="KSO_WM_UNIT_LAYERLEVEL" val="1"/>
  <p:tag name="KSO_WM_UNIT_ISCONTENTSTITLE" val="1"/>
  <p:tag name="KSO_WM_UNIT_VALUE" val="8"/>
  <p:tag name="KSO_WM_UNIT_HIGHLIGHT" val="0"/>
  <p:tag name="KSO_WM_UNIT_COMPATIBLE" val="0"/>
  <p:tag name="KSO_WM_UNIT_CLEAR" val="0"/>
  <p:tag name="KSO_WM_BEAUTIFY_FLAG" val="#wm#"/>
  <p:tag name="KSO_WM_UNIT_PRESET_TEXT" val="CONTENTS"/>
</p:tagLst>
</file>

<file path=ppt/theme/theme1.xml><?xml version="1.0" encoding="utf-8"?>
<a:theme xmlns:a="http://schemas.openxmlformats.org/drawingml/2006/main" name="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4432</Words>
  <Application>WPS 演示</Application>
  <PresentationFormat>宽屏</PresentationFormat>
  <Paragraphs>303</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黑体</vt:lpstr>
      <vt:lpstr>Times New Roman</vt:lpstr>
      <vt:lpstr>Arial Unicode MS</vt:lpstr>
      <vt:lpstr>Calibri</vt:lpstr>
      <vt:lpstr>主题2</vt:lpstr>
      <vt:lpstr>Neo4j —— 图形数据库</vt:lpstr>
      <vt:lpstr>PowerPoint 演示文稿</vt:lpstr>
      <vt:lpstr>数据库概述与应用</vt:lpstr>
      <vt:lpstr>The Introduction of Graph Databases</vt:lpstr>
      <vt:lpstr>PowerPoint 演示文稿</vt:lpstr>
      <vt:lpstr>历史</vt:lpstr>
      <vt:lpstr>The history of neo4j </vt:lpstr>
      <vt:lpstr>数据库模型</vt:lpstr>
      <vt:lpstr>属性图模型特征</vt:lpstr>
      <vt:lpstr>节点</vt:lpstr>
      <vt:lpstr>关系</vt:lpstr>
      <vt:lpstr>属性</vt:lpstr>
      <vt:lpstr>标签</vt:lpstr>
      <vt:lpstr>  路径</vt:lpstr>
      <vt:lpstr>查询语言CYPHER</vt:lpstr>
      <vt:lpstr>Cypher</vt:lpstr>
      <vt:lpstr>Nodes</vt:lpstr>
      <vt:lpstr>  Relationships</vt:lpstr>
      <vt:lpstr>Patterns</vt:lpstr>
      <vt:lpstr>基本操作</vt:lpstr>
      <vt:lpstr>创建节点并展示</vt:lpstr>
      <vt:lpstr>创建关系</vt:lpstr>
      <vt:lpstr>创建索引</vt:lpstr>
      <vt:lpstr>创建约束</vt:lpstr>
      <vt:lpstr>查询节点</vt:lpstr>
      <vt:lpstr>查询关系</vt:lpstr>
      <vt:lpstr>删除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47892</dc:creator>
  <cp:lastModifiedBy>蝈蝈小果子</cp:lastModifiedBy>
  <cp:revision>49</cp:revision>
  <dcterms:created xsi:type="dcterms:W3CDTF">2018-05-24T01:45:00Z</dcterms:created>
  <dcterms:modified xsi:type="dcterms:W3CDTF">2018-05-27T14:41:16Z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