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1" r:id="rId8"/>
    <p:sldId id="268" r:id="rId9"/>
    <p:sldId id="269" r:id="rId10"/>
    <p:sldId id="270" r:id="rId11"/>
    <p:sldId id="271" r:id="rId12"/>
    <p:sldId id="264" r:id="rId13"/>
    <p:sldId id="265" r:id="rId14"/>
    <p:sldId id="266" r:id="rId15"/>
    <p:sldId id="272" r:id="rId16"/>
    <p:sldId id="273" r:id="rId17"/>
    <p:sldId id="274" r:id="rId18"/>
    <p:sldId id="279" r:id="rId19"/>
    <p:sldId id="275" r:id="rId20"/>
    <p:sldId id="276" r:id="rId21"/>
    <p:sldId id="280" r:id="rId22"/>
    <p:sldId id="285" r:id="rId23"/>
    <p:sldId id="277" r:id="rId24"/>
    <p:sldId id="26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正规表达式用于编写词法单元的识别规则</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：可以匹配除换行符外的任意字符</a:t>
            </a:r>
            <a:endParaRPr lang="zh-CN" altLang="en-US"/>
          </a:p>
          <a:p>
            <a:endParaRPr lang="zh-CN" altLang="en-US"/>
          </a:p>
          <a:p>
            <a:r>
              <a:rPr lang="en-US" altLang="zh-CN"/>
              <a:t>*</a:t>
            </a:r>
            <a:r>
              <a:rPr lang="zh-CN" altLang="en-US"/>
              <a:t>：代表字符可以不出现，也可以出现一次或者多次</a:t>
            </a:r>
            <a:endParaRPr lang="zh-CN" altLang="en-US"/>
          </a:p>
          <a:p>
            <a:r>
              <a:rPr lang="en-US" altLang="zh-CN"/>
              <a:t>+</a:t>
            </a:r>
            <a:r>
              <a:rPr lang="zh-CN" altLang="en-US"/>
              <a:t>：匹配前面的子表达式一次或多次。</a:t>
            </a:r>
            <a:endParaRPr lang="zh-CN" altLang="en-US"/>
          </a:p>
          <a:p>
            <a:r>
              <a:rPr lang="zh-CN" altLang="en-US"/>
              <a:t>？：匹配前面的子表达式零次或一次</a:t>
            </a:r>
            <a:endParaRPr lang="zh-CN" altLang="en-US"/>
          </a:p>
          <a:p>
            <a:r>
              <a:rPr lang="en-US" altLang="zh-CN"/>
              <a:t>$</a:t>
            </a:r>
            <a:r>
              <a:rPr lang="zh-CN" altLang="en-US"/>
              <a:t>：匹配输入字符串的结尾位置。</a:t>
            </a:r>
            <a:endParaRPr lang="zh-CN" altLang="en-US"/>
          </a:p>
          <a:p>
            <a:endParaRPr lang="zh-CN" altLang="en-US"/>
          </a:p>
          <a:p>
            <a:r>
              <a:rPr lang="en-US" altLang="zh-CN"/>
              <a:t>\</a:t>
            </a:r>
            <a:r>
              <a:rPr lang="zh-CN" altLang="en-US"/>
              <a:t>：将下一个字符标记为或特殊字符、或原义字符、或向后引用、或八进制转义符。（ 'n' 匹配字符 'n'。'\n' 匹配换行符。序列 '\\' 匹配 "\"，而 '\(' 则匹配 "("。）</a:t>
            </a:r>
            <a:endParaRPr lang="zh-CN" altLang="en-US"/>
          </a:p>
          <a:p>
            <a:r>
              <a:rPr lang="en-US" altLang="zh-CN"/>
              <a:t>^</a:t>
            </a:r>
            <a:r>
              <a:rPr lang="zh-CN" altLang="en-US"/>
              <a:t>：匹配输入字符串的开始位置，除非在方括号表达式中使用，此时它表示不接受该字符集合。（匹配该字符列表之外的所有字符</a:t>
            </a:r>
            <a:endParaRPr lang="zh-CN" altLang="en-US"/>
          </a:p>
          <a:p>
            <a:r>
              <a:rPr lang="en-US" altLang="zh-CN"/>
              <a:t>|</a:t>
            </a:r>
            <a:r>
              <a:rPr lang="zh-CN" altLang="en-US"/>
              <a:t>：两项之间任选其一</a:t>
            </a:r>
            <a:endParaRPr lang="zh-CN" altLang="en-US"/>
          </a:p>
          <a:p>
            <a:endParaRPr lang="zh-CN" altLang="en-US"/>
          </a:p>
          <a:p>
            <a:r>
              <a:rPr lang="en-US" altLang="zh-CN">
                <a:sym typeface="+mn-ea"/>
              </a:rPr>
              <a:t>()</a:t>
            </a:r>
            <a:r>
              <a:rPr lang="zh-CN" altLang="en-US">
                <a:sym typeface="+mn-ea"/>
              </a:rPr>
              <a:t>：标记一个子表达式的开始和结束位置。() 是为了提取匹配的字符串。表达式中有几个()就有几个相应的匹配字符串。</a:t>
            </a:r>
            <a:endParaRPr lang="zh-CN" altLang="en-US">
              <a:sym typeface="+mn-ea"/>
            </a:endParaRPr>
          </a:p>
          <a:p>
            <a:r>
              <a:rPr lang="en-US" altLang="zh-CN">
                <a:sym typeface="+mn-ea"/>
              </a:rPr>
              <a:t>[]</a:t>
            </a:r>
            <a:r>
              <a:rPr lang="zh-CN" altLang="en-US">
                <a:sym typeface="+mn-ea"/>
              </a:rPr>
              <a:t>：待匹配的字符列表。定义匹配的字符范围</a:t>
            </a:r>
            <a:endParaRPr lang="zh-CN" altLang="en-US">
              <a:sym typeface="+mn-ea"/>
            </a:endParaRPr>
          </a:p>
          <a:p>
            <a:r>
              <a:rPr lang="en-US" altLang="zh-CN">
                <a:sym typeface="+mn-ea"/>
              </a:rPr>
              <a:t>{}</a:t>
            </a:r>
            <a:r>
              <a:rPr lang="zh-CN" altLang="en-US">
                <a:sym typeface="+mn-ea"/>
              </a:rPr>
              <a:t>：限定符表达式（匹配次数）{}一般用来表示匹配的长度</a:t>
            </a:r>
            <a:endParaRPr lang="zh-CN" altLang="en-US">
              <a:sym typeface="+mn-ea"/>
            </a:endParaRPr>
          </a:p>
          <a:p>
            <a:endParaRPr lang="zh-CN" altLang="en-US">
              <a:sym typeface="+mn-ea"/>
            </a:endParaRPr>
          </a:p>
          <a:p>
            <a:endParaRPr lang="zh-CN" altLang="en-US"/>
          </a:p>
          <a:p>
            <a:r>
              <a:rPr lang="zh-CN" altLang="en-US"/>
              <a:t>(0-9) 匹配 '0-9′ 本身。 [0-9]* 匹配数字（注意后面有 *，可以为空）[0-9]+ 匹配数字（注意后面有 +，不可以为空）{1-9} 写法错误。</a:t>
            </a:r>
            <a:endParaRPr lang="zh-CN" altLang="en-US"/>
          </a:p>
          <a:p>
            <a:endParaRPr lang="zh-CN" altLang="en-US"/>
          </a:p>
          <a:p>
            <a:r>
              <a:rPr lang="zh-CN" altLang="en-US"/>
              <a:t>[0-9]{0,9} 表示长度为 0 到 9 的数字字符串。</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DELIM </a:t>
            </a:r>
            <a:r>
              <a:rPr lang="zh-CN" altLang="en-US">
                <a:sym typeface="+mn-ea"/>
              </a:rPr>
              <a:t>：分隔符</a:t>
            </a:r>
            <a:endParaRPr lang="zh-CN" altLang="en-US">
              <a:sym typeface="+mn-ea"/>
            </a:endParaRPr>
          </a:p>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源码阅读，编译执行演示</a:t>
            </a:r>
            <a:endParaRPr lang="zh-CN" altLang="en-US"/>
          </a:p>
          <a:p>
            <a:endParaRPr lang="zh-CN" altLang="en-US"/>
          </a:p>
          <a:p>
            <a:r>
              <a:rPr lang="en-US" altLang="zh-CN"/>
              <a:t>lex lex.l</a:t>
            </a:r>
            <a:endParaRPr lang="en-US" altLang="zh-CN"/>
          </a:p>
          <a:p>
            <a:r>
              <a:rPr lang="en-US" altLang="zh-CN"/>
              <a:t>cc -o word lex.yy.c -ll</a:t>
            </a:r>
            <a:endParaRPr lang="en-US" altLang="zh-CN"/>
          </a:p>
          <a:p>
            <a:r>
              <a:rPr lang="en-US" altLang="zh-CN"/>
              <a:t>./word &lt; </a:t>
            </a:r>
            <a:r>
              <a:rPr lang="zh-CN" altLang="en-US"/>
              <a:t>待分析文件</a:t>
            </a:r>
            <a:endParaRPr lang="zh-CN" altLang="en-US"/>
          </a:p>
          <a:p>
            <a:endParaRPr lang="zh-CN" altLang="en-US"/>
          </a:p>
          <a:p>
            <a:r>
              <a:rPr lang="en-US" altLang="zh-CN"/>
              <a:t>yywrap()</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1</a:t>
            </a:r>
            <a:r>
              <a:rPr lang="zh-CN" altLang="en-US"/>
              <a:t>）省略的情况下默认规则部分第一条规则左端的符号为文法开始符号</a:t>
            </a:r>
            <a:endParaRPr lang="zh-CN" altLang="en-US"/>
          </a:p>
          <a:p>
            <a:r>
              <a:rPr lang="zh-CN" altLang="en-US"/>
              <a:t>（</a:t>
            </a:r>
            <a:r>
              <a:rPr lang="en-US" altLang="zh-CN"/>
              <a:t>2</a:t>
            </a:r>
            <a:r>
              <a:rPr lang="zh-CN" altLang="en-US"/>
              <a:t>）默认情况下为整型</a:t>
            </a:r>
            <a:endParaRPr lang="zh-CN" altLang="en-US"/>
          </a:p>
          <a:p>
            <a:r>
              <a:rPr lang="en-US" altLang="zh-CN"/>
              <a:t>%union{}</a:t>
            </a:r>
            <a:r>
              <a:rPr lang="zh-CN" altLang="en-US"/>
              <a:t>中声明的类型可以通过</a:t>
            </a:r>
            <a:r>
              <a:rPr lang="en-US" altLang="zh-CN"/>
              <a:t>&lt;</a:t>
            </a:r>
            <a:r>
              <a:rPr lang="zh-CN" altLang="en-US"/>
              <a:t>类型名</a:t>
            </a:r>
            <a:r>
              <a:rPr lang="en-US" altLang="zh-CN"/>
              <a:t>&gt;</a:t>
            </a:r>
            <a:r>
              <a:rPr lang="zh-CN" altLang="en-US"/>
              <a:t>的形式置于以下几类中</a:t>
            </a:r>
            <a:endParaRPr lang="zh-CN" altLang="en-US"/>
          </a:p>
          <a:p>
            <a:r>
              <a:rPr lang="en-US" altLang="zh-CN">
                <a:sym typeface="+mn-ea"/>
              </a:rPr>
              <a:t>%nonassoc</a:t>
            </a:r>
            <a:r>
              <a:rPr lang="zh-CN" altLang="en-US">
                <a:sym typeface="+mn-ea"/>
              </a:rPr>
              <a:t>：无结合性</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；为规则之间分隔符</a:t>
            </a:r>
            <a:endParaRPr lang="zh-CN" altLang="en-US"/>
          </a:p>
          <a:p>
            <a:endParaRPr lang="zh-CN" altLang="en-US"/>
          </a:p>
          <a:p>
            <a:r>
              <a:rPr lang="zh-CN" altLang="en-US"/>
              <a:t>左边符号相同的省略规则</a:t>
            </a:r>
            <a:endParaRPr lang="zh-CN" altLang="en-US"/>
          </a:p>
          <a:p>
            <a:endParaRPr lang="zh-CN" altLang="en-US"/>
          </a:p>
          <a:p>
            <a:r>
              <a:rPr lang="zh-CN" altLang="en-US"/>
              <a:t>空：</a:t>
            </a:r>
            <a:r>
              <a:rPr lang="en-US" altLang="zh-CN"/>
              <a:t>A </a:t>
            </a:r>
            <a:r>
              <a:rPr lang="zh-CN" altLang="en-US"/>
              <a:t>： ；</a:t>
            </a:r>
            <a:endParaRPr lang="zh-CN" altLang="en-US"/>
          </a:p>
          <a:p>
            <a:endParaRPr lang="zh-CN" altLang="en-US"/>
          </a:p>
          <a:p>
            <a:r>
              <a:rPr lang="zh-CN" altLang="en-US">
                <a:sym typeface="+mn-ea"/>
              </a:rPr>
              <a:t>规则中每个文法符号以及语义动作本身都可以有自己动作对应的语义值，终结符的语义值由词法分析程序给出，保存在</a:t>
            </a:r>
            <a:r>
              <a:rPr lang="en-US" altLang="zh-CN">
                <a:sym typeface="+mn-ea"/>
              </a:rPr>
              <a:t>yylval</a:t>
            </a:r>
            <a:r>
              <a:rPr lang="zh-CN" altLang="en-US">
                <a:sym typeface="+mn-ea"/>
              </a:rPr>
              <a:t>中，非终结符的语义值在语义动作中获得。</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本实验中归约动作为生成相应的抽象语法树，以缩进格式体现父子关系</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出现错误时分析程序滤除除</a:t>
            </a:r>
            <a:r>
              <a:rPr lang="en-US" altLang="zh-CN"/>
              <a:t>‘</a:t>
            </a:r>
            <a:r>
              <a:rPr lang="zh-CN" altLang="en-US"/>
              <a:t>；</a:t>
            </a:r>
            <a:r>
              <a:rPr lang="en-US" altLang="zh-CN"/>
              <a:t>’</a:t>
            </a:r>
            <a:r>
              <a:rPr lang="zh-CN" altLang="en-US"/>
              <a:t>之外的单词符号，根据遇到</a:t>
            </a:r>
            <a:r>
              <a:rPr lang="en-US" altLang="zh-CN"/>
              <a:t>‘</a:t>
            </a:r>
            <a:r>
              <a:rPr lang="zh-CN" altLang="en-US"/>
              <a:t>；</a:t>
            </a:r>
            <a:r>
              <a:rPr lang="en-US" altLang="zh-CN"/>
              <a:t>’</a:t>
            </a:r>
            <a:r>
              <a:rPr lang="zh-CN" altLang="en-US"/>
              <a:t>的动作归约，使分析过程恢复。</a:t>
            </a:r>
            <a:r>
              <a:rPr lang="en-US" altLang="zh-CN"/>
              <a:t>yacc</a:t>
            </a:r>
            <a:r>
              <a:rPr lang="zh-CN" altLang="en-US"/>
              <a:t>也提供了特殊的语句或宏来与</a:t>
            </a:r>
            <a:r>
              <a:rPr lang="en-US" altLang="zh-CN"/>
              <a:t>error</a:t>
            </a:r>
            <a:r>
              <a:rPr lang="zh-CN" altLang="en-US"/>
              <a:t>配合使用</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595313"/>
            <a:ext cx="9144000" cy="2387600"/>
          </a:xfrm>
        </p:spPr>
        <p:txBody>
          <a:bodyPr/>
          <a:p>
            <a:r>
              <a:rPr lang="en-US" altLang="zh-CN"/>
              <a:t>Decaf</a:t>
            </a:r>
            <a:r>
              <a:rPr lang="zh-CN" altLang="en-US"/>
              <a:t>语言编译器</a:t>
            </a:r>
            <a:endParaRPr lang="zh-CN" altLang="en-US"/>
          </a:p>
        </p:txBody>
      </p:sp>
      <p:sp>
        <p:nvSpPr>
          <p:cNvPr id="3" name="副标题 2"/>
          <p:cNvSpPr>
            <a:spLocks noGrp="1"/>
          </p:cNvSpPr>
          <p:nvPr>
            <p:ph type="subTitle" idx="1"/>
          </p:nvPr>
        </p:nvSpPr>
        <p:spPr>
          <a:xfrm>
            <a:off x="1293495" y="3273425"/>
            <a:ext cx="9604375" cy="2879090"/>
          </a:xfrm>
        </p:spPr>
        <p:txBody>
          <a:bodyPr>
            <a:normAutofit/>
          </a:bodyPr>
          <a:p>
            <a:endParaRPr lang="zh-CN" altLang="en-US"/>
          </a:p>
          <a:p>
            <a:endParaRPr lang="zh-CN" altLang="en-US"/>
          </a:p>
          <a:p>
            <a:r>
              <a:rPr lang="zh-CN" altLang="en-US" sz="3200"/>
              <a:t>词法分析</a:t>
            </a:r>
            <a:r>
              <a:rPr lang="en-US" altLang="zh-CN" sz="3200"/>
              <a:t>&amp;</a:t>
            </a:r>
            <a:r>
              <a:rPr lang="zh-CN" altLang="en-US" sz="3200"/>
              <a:t>语法分析</a:t>
            </a:r>
            <a:endParaRPr lang="zh-CN" altLang="en-US" sz="3200"/>
          </a:p>
          <a:p>
            <a:endParaRPr lang="zh-CN" altLang="en-US" sz="3200"/>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二、语法分析</a:t>
            </a:r>
            <a:endParaRPr lang="zh-CN" altLang="en-US"/>
          </a:p>
        </p:txBody>
      </p:sp>
      <p:sp>
        <p:nvSpPr>
          <p:cNvPr id="3" name="内容占位符 2"/>
          <p:cNvSpPr>
            <a:spLocks noGrp="1"/>
          </p:cNvSpPr>
          <p:nvPr>
            <p:ph idx="1"/>
          </p:nvPr>
        </p:nvSpPr>
        <p:spPr/>
        <p:txBody>
          <a:bodyPr/>
          <a:p>
            <a:r>
              <a:rPr lang="en-US" altLang="zh-CN"/>
              <a:t>1</a:t>
            </a:r>
            <a:r>
              <a:rPr lang="zh-CN" altLang="en-US"/>
              <a:t>、目标：对词法分析输出的终结</a:t>
            </a:r>
            <a:r>
              <a:rPr lang="zh-CN" altLang="en-US">
                <a:sym typeface="+mn-ea"/>
              </a:rPr>
              <a:t>符序列</a:t>
            </a:r>
            <a:r>
              <a:rPr lang="zh-CN" altLang="en-US"/>
              <a:t>进行自底向上的分析，对终结符序列进行归约。一遍扫描后产生一种高级中间表示（抽象语法树</a:t>
            </a:r>
            <a:r>
              <a:rPr lang="en-US" altLang="zh-CN"/>
              <a:t>AST</a:t>
            </a:r>
            <a:r>
              <a:rPr lang="zh-CN" altLang="en-US"/>
              <a:t>）供语义分析使用，并且通过</a:t>
            </a:r>
            <a:r>
              <a:rPr lang="zh-CN" altLang="en-US">
                <a:sym typeface="+mn-ea"/>
              </a:rPr>
              <a:t>规定</a:t>
            </a:r>
            <a:r>
              <a:rPr lang="zh-CN" altLang="en-US"/>
              <a:t>优先级和结合性，解决在语法分析程序中可能会报的移进</a:t>
            </a:r>
            <a:r>
              <a:rPr lang="en-US" altLang="zh-CN"/>
              <a:t>/</a:t>
            </a:r>
            <a:r>
              <a:rPr lang="zh-CN" altLang="en-US"/>
              <a:t>归约冲突和归约</a:t>
            </a:r>
            <a:r>
              <a:rPr lang="en-US" altLang="zh-CN"/>
              <a:t>/</a:t>
            </a:r>
            <a:r>
              <a:rPr lang="zh-CN" altLang="en-US"/>
              <a:t>归约冲突。</a:t>
            </a:r>
            <a:endParaRPr lang="zh-CN" altLang="en-US"/>
          </a:p>
          <a:p>
            <a:endParaRPr lang="zh-CN" altLang="en-US"/>
          </a:p>
          <a:p>
            <a:r>
              <a:rPr lang="en-US" altLang="zh-CN">
                <a:sym typeface="+mn-ea"/>
              </a:rPr>
              <a:t>2</a:t>
            </a:r>
            <a:r>
              <a:rPr lang="zh-CN" altLang="en-US">
                <a:sym typeface="+mn-ea"/>
              </a:rPr>
              <a:t>、实现：运用语法分析程序自动生成工具</a:t>
            </a:r>
            <a:r>
              <a:rPr lang="en-US" altLang="zh-CN">
                <a:sym typeface="+mn-ea"/>
              </a:rPr>
              <a:t>YACC</a:t>
            </a:r>
            <a:r>
              <a:rPr lang="zh-CN" altLang="en-US">
                <a:sym typeface="+mn-ea"/>
              </a:rPr>
              <a:t>生成</a:t>
            </a:r>
            <a:r>
              <a:rPr lang="en-US" altLang="zh-CN">
                <a:sym typeface="+mn-ea"/>
              </a:rPr>
              <a:t>Daf</a:t>
            </a:r>
            <a:r>
              <a:rPr lang="zh-CN" altLang="en-US">
                <a:sym typeface="+mn-ea"/>
              </a:rPr>
              <a:t>语言的语法分析程序</a:t>
            </a:r>
            <a:r>
              <a:rPr lang="en-US" altLang="zh-CN">
                <a:sym typeface="+mn-ea"/>
              </a:rPr>
              <a:t>,</a:t>
            </a:r>
            <a:r>
              <a:rPr lang="zh-CN" altLang="en-US">
                <a:sym typeface="+mn-ea"/>
              </a:rPr>
              <a:t>而后通过语法分析程序生成供语义分析的抽象语法树。</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3</a:t>
            </a:r>
            <a:r>
              <a:rPr lang="zh-CN" altLang="en-US"/>
              <a:t>、</a:t>
            </a:r>
            <a:r>
              <a:rPr lang="en-US" altLang="zh-CN"/>
              <a:t>YACC</a:t>
            </a:r>
            <a:r>
              <a:rPr lang="zh-CN" altLang="en-US"/>
              <a:t>工具应用说明</a:t>
            </a:r>
            <a:endParaRPr lang="zh-CN" altLang="en-US"/>
          </a:p>
          <a:p>
            <a:endParaRPr lang="zh-CN" altLang="en-US"/>
          </a:p>
          <a:p>
            <a:r>
              <a:rPr lang="zh-CN" altLang="en-US"/>
              <a:t>（</a:t>
            </a:r>
            <a:r>
              <a:rPr lang="en-US" altLang="zh-CN"/>
              <a:t>1</a:t>
            </a:r>
            <a:r>
              <a:rPr lang="zh-CN" altLang="en-US"/>
              <a:t>）什么是</a:t>
            </a:r>
            <a:r>
              <a:rPr lang="en-US" altLang="zh-CN"/>
              <a:t>YACC</a:t>
            </a:r>
            <a:r>
              <a:rPr lang="zh-CN" altLang="en-US"/>
              <a:t>？</a:t>
            </a:r>
            <a:endParaRPr lang="zh-CN" altLang="en-US"/>
          </a:p>
          <a:p>
            <a:endParaRPr lang="zh-CN" altLang="en-US"/>
          </a:p>
          <a:p>
            <a:pPr marL="0" indent="0">
              <a:buNone/>
            </a:pPr>
            <a:r>
              <a:rPr lang="zh-CN" altLang="en-US"/>
              <a:t>         基于</a:t>
            </a:r>
            <a:r>
              <a:rPr lang="en-US" altLang="zh-CN"/>
              <a:t>LALR(1)</a:t>
            </a:r>
            <a:r>
              <a:rPr lang="zh-CN" altLang="en-US"/>
              <a:t>语法分析方法的一个实用语法分析自动构造工具。</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11655"/>
            <a:ext cx="10515600" cy="4351338"/>
          </a:xfrm>
        </p:spPr>
        <p:txBody>
          <a:bodyPr>
            <a:normAutofit lnSpcReduction="20000"/>
          </a:bodyPr>
          <a:p>
            <a:r>
              <a:rPr lang="zh-CN" altLang="en-US"/>
              <a:t>（</a:t>
            </a:r>
            <a:r>
              <a:rPr lang="en-US" altLang="zh-CN"/>
              <a:t>2</a:t>
            </a:r>
            <a:r>
              <a:rPr lang="zh-CN" altLang="en-US"/>
              <a:t>）</a:t>
            </a:r>
            <a:r>
              <a:rPr lang="en-US" altLang="zh-CN"/>
              <a:t>yacc</a:t>
            </a:r>
            <a:r>
              <a:rPr lang="zh-CN" altLang="en-US"/>
              <a:t>描述文件格式</a:t>
            </a:r>
            <a:endParaRPr lang="zh-CN" altLang="en-US"/>
          </a:p>
          <a:p>
            <a:endParaRPr lang="zh-CN" altLang="en-US"/>
          </a:p>
          <a:p>
            <a:pPr marL="0" indent="0">
              <a:buNone/>
            </a:pPr>
            <a:r>
              <a:rPr lang="en-US" altLang="zh-CN"/>
              <a:t>%{</a:t>
            </a:r>
            <a:endParaRPr lang="en-US" altLang="zh-CN"/>
          </a:p>
          <a:p>
            <a:pPr marL="0" indent="0" algn="l">
              <a:buNone/>
            </a:pPr>
            <a:r>
              <a:rPr lang="zh-CN" altLang="en-US"/>
              <a:t>声明部分</a:t>
            </a:r>
            <a:endParaRPr lang="zh-CN" altLang="en-US"/>
          </a:p>
          <a:p>
            <a:pPr marL="0" indent="0" algn="l">
              <a:buNone/>
            </a:pPr>
            <a:r>
              <a:rPr lang="en-US" altLang="zh-CN">
                <a:sym typeface="+mn-ea"/>
              </a:rPr>
              <a:t>%}</a:t>
            </a:r>
            <a:endParaRPr lang="en-US" altLang="zh-CN">
              <a:sym typeface="+mn-ea"/>
            </a:endParaRPr>
          </a:p>
          <a:p>
            <a:pPr marL="0" indent="0" algn="l">
              <a:buNone/>
            </a:pPr>
            <a:r>
              <a:rPr lang="zh-CN" altLang="en-US">
                <a:sym typeface="+mn-ea"/>
              </a:rPr>
              <a:t>辅助定义部分</a:t>
            </a:r>
            <a:endParaRPr lang="zh-CN" altLang="en-US">
              <a:sym typeface="+mn-ea"/>
            </a:endParaRPr>
          </a:p>
          <a:p>
            <a:pPr marL="0" indent="0" algn="l">
              <a:buNone/>
            </a:pPr>
            <a:r>
              <a:rPr lang="zh-CN" altLang="en-US"/>
              <a:t>％％</a:t>
            </a:r>
            <a:endParaRPr lang="zh-CN" altLang="en-US"/>
          </a:p>
          <a:p>
            <a:pPr marL="0" indent="0" algn="l">
              <a:buNone/>
            </a:pPr>
            <a:r>
              <a:rPr lang="zh-CN" altLang="en-US"/>
              <a:t>语法规则部分</a:t>
            </a:r>
            <a:endParaRPr lang="zh-CN" altLang="en-US"/>
          </a:p>
          <a:p>
            <a:pPr marL="0" indent="0" algn="l">
              <a:buNone/>
            </a:pPr>
            <a:r>
              <a:rPr lang="zh-CN" altLang="en-US"/>
              <a:t>％％</a:t>
            </a:r>
            <a:endParaRPr lang="zh-CN" altLang="en-US"/>
          </a:p>
          <a:p>
            <a:pPr marL="0" indent="0" algn="l">
              <a:buNone/>
            </a:pPr>
            <a:r>
              <a:rPr lang="zh-CN" altLang="en-US"/>
              <a:t>用户程序段部分</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声明部分</a:t>
            </a:r>
            <a:endParaRPr lang="zh-CN" altLang="en-US"/>
          </a:p>
          <a:p>
            <a:endParaRPr lang="zh-CN" altLang="en-US"/>
          </a:p>
          <a:p>
            <a:r>
              <a:rPr lang="zh-CN" altLang="en-US"/>
              <a:t>原样复制到生成的语法分析程序中。声明中可以引入全局</a:t>
            </a:r>
            <a:r>
              <a:rPr lang="en-US" altLang="zh-CN">
                <a:sym typeface="+mn-ea"/>
              </a:rPr>
              <a:t>变量</a:t>
            </a:r>
            <a:r>
              <a:rPr lang="zh-CN" altLang="en-US">
                <a:sym typeface="+mn-ea"/>
              </a:rPr>
              <a:t>的定义、</a:t>
            </a:r>
            <a:r>
              <a:rPr lang="en-US" altLang="zh-CN">
                <a:sym typeface="+mn-ea"/>
              </a:rPr>
              <a:t>宏</a:t>
            </a:r>
            <a:r>
              <a:rPr lang="zh-CN" altLang="en-US">
                <a:sym typeface="+mn-ea"/>
              </a:rPr>
              <a:t>、</a:t>
            </a:r>
            <a:r>
              <a:rPr lang="en-US" altLang="zh-CN">
                <a:sym typeface="+mn-ea"/>
              </a:rPr>
              <a:t>头文件。</a:t>
            </a:r>
            <a:endParaRPr lang="zh-CN" altLang="en-US">
              <a:sym typeface="+mn-ea"/>
            </a:endParaRPr>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25625"/>
            <a:ext cx="11130915" cy="4351655"/>
          </a:xfrm>
        </p:spPr>
        <p:txBody>
          <a:bodyPr/>
          <a:p>
            <a:r>
              <a:rPr lang="zh-CN" altLang="en-US"/>
              <a:t>辅助定义部分</a:t>
            </a:r>
            <a:endParaRPr lang="zh-CN" altLang="en-US"/>
          </a:p>
          <a:p>
            <a:endParaRPr lang="zh-CN" altLang="en-US"/>
          </a:p>
          <a:p>
            <a:r>
              <a:rPr lang="zh-CN" altLang="en-US"/>
              <a:t>（</a:t>
            </a:r>
            <a:r>
              <a:rPr lang="en-US" altLang="zh-CN"/>
              <a:t>1</a:t>
            </a:r>
            <a:r>
              <a:rPr lang="zh-CN" altLang="en-US"/>
              <a:t>）定义文法开始符号：</a:t>
            </a:r>
            <a:r>
              <a:rPr lang="en-US" altLang="zh-CN"/>
              <a:t>%start  </a:t>
            </a:r>
            <a:r>
              <a:rPr lang="zh-CN" altLang="en-US"/>
              <a:t>非终结符</a:t>
            </a:r>
            <a:endParaRPr lang="zh-CN" altLang="en-US"/>
          </a:p>
          <a:p>
            <a:r>
              <a:rPr lang="zh-CN" altLang="en-US"/>
              <a:t>（</a:t>
            </a:r>
            <a:r>
              <a:rPr lang="en-US" altLang="zh-CN"/>
              <a:t>2</a:t>
            </a:r>
            <a:r>
              <a:rPr lang="zh-CN" altLang="en-US"/>
              <a:t>）语义值类型定义：</a:t>
            </a:r>
            <a:r>
              <a:rPr lang="en-US" altLang="zh-CN"/>
              <a:t>%union{...}</a:t>
            </a:r>
            <a:endParaRPr lang="en-US" altLang="zh-CN"/>
          </a:p>
          <a:p>
            <a:r>
              <a:rPr lang="zh-CN" altLang="en-US"/>
              <a:t>（</a:t>
            </a:r>
            <a:r>
              <a:rPr lang="en-US" altLang="zh-CN"/>
              <a:t>3</a:t>
            </a:r>
            <a:r>
              <a:rPr lang="zh-CN" altLang="en-US"/>
              <a:t>）终结符定义：</a:t>
            </a:r>
            <a:r>
              <a:rPr lang="en-US" altLang="zh-CN"/>
              <a:t>%token  </a:t>
            </a:r>
            <a:r>
              <a:rPr lang="zh-CN" altLang="en-US"/>
              <a:t>终结符</a:t>
            </a:r>
            <a:endParaRPr lang="zh-CN" altLang="en-US"/>
          </a:p>
          <a:p>
            <a:r>
              <a:rPr lang="zh-CN" altLang="en-US"/>
              <a:t>（</a:t>
            </a:r>
            <a:r>
              <a:rPr lang="en-US" altLang="zh-CN"/>
              <a:t>4</a:t>
            </a:r>
            <a:r>
              <a:rPr lang="zh-CN" altLang="en-US"/>
              <a:t>）非终结符类型说明：</a:t>
            </a:r>
            <a:r>
              <a:rPr lang="en-US" altLang="zh-CN"/>
              <a:t>%type&lt;</a:t>
            </a:r>
            <a:r>
              <a:rPr lang="zh-CN" altLang="en-US"/>
              <a:t>类型名</a:t>
            </a:r>
            <a:r>
              <a:rPr lang="en-US" altLang="zh-CN"/>
              <a:t>&gt;</a:t>
            </a:r>
            <a:r>
              <a:rPr lang="zh-CN" altLang="en-US"/>
              <a:t>非终结符</a:t>
            </a:r>
            <a:endParaRPr lang="zh-CN" altLang="en-US"/>
          </a:p>
          <a:p>
            <a:r>
              <a:rPr lang="zh-CN" altLang="en-US"/>
              <a:t>（</a:t>
            </a:r>
            <a:r>
              <a:rPr lang="en-US" altLang="zh-CN"/>
              <a:t>5</a:t>
            </a:r>
            <a:r>
              <a:rPr lang="zh-CN" altLang="en-US"/>
              <a:t>）优先级和结合性：</a:t>
            </a:r>
            <a:r>
              <a:rPr lang="en-US" altLang="zh-CN"/>
              <a:t>%left</a:t>
            </a:r>
            <a:r>
              <a:rPr lang="zh-CN" altLang="en-US"/>
              <a:t>、</a:t>
            </a:r>
            <a:r>
              <a:rPr lang="en-US" altLang="zh-CN"/>
              <a:t>%right</a:t>
            </a:r>
            <a:r>
              <a:rPr lang="zh-CN" altLang="en-US"/>
              <a:t>、</a:t>
            </a:r>
            <a:r>
              <a:rPr lang="en-US" altLang="zh-CN"/>
              <a:t>%nonassoc</a:t>
            </a:r>
            <a:r>
              <a:rPr lang="zh-CN" altLang="en-US"/>
              <a:t>（</a:t>
            </a:r>
            <a:r>
              <a:rPr lang="zh-CN" altLang="en-US">
                <a:sym typeface="+mn-ea"/>
              </a:rPr>
              <a:t>无结合性）</a:t>
            </a:r>
            <a:endParaRPr lang="zh-CN" altLang="en-US">
              <a:sym typeface="+mn-ea"/>
            </a:endParaRPr>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r>
              <a:rPr lang="zh-CN" altLang="en-US"/>
              <a:t>规则部分</a:t>
            </a:r>
            <a:endParaRPr lang="zh-CN" altLang="en-US"/>
          </a:p>
          <a:p>
            <a:endParaRPr lang="zh-CN" altLang="en-US"/>
          </a:p>
          <a:p>
            <a:r>
              <a:rPr lang="zh-CN" altLang="en-US"/>
              <a:t>语法制导的语义计算所依据的翻译模式，由一个或多个规则组成</a:t>
            </a:r>
            <a:endParaRPr lang="zh-CN" altLang="en-US"/>
          </a:p>
          <a:p>
            <a:r>
              <a:rPr lang="zh-CN" altLang="en-US"/>
              <a:t>利用上下文无关文法给出</a:t>
            </a:r>
            <a:endParaRPr lang="zh-CN" altLang="en-US"/>
          </a:p>
          <a:p>
            <a:endParaRPr lang="zh-CN" altLang="en-US"/>
          </a:p>
          <a:p>
            <a:pPr marL="457200" lvl="1" indent="0">
              <a:buNone/>
            </a:pPr>
            <a:r>
              <a:rPr lang="zh-CN" altLang="en-US"/>
              <a:t>规则形式： 非终结符   ：  </a:t>
            </a:r>
            <a:r>
              <a:rPr lang="en-US" altLang="zh-CN"/>
              <a:t>0</a:t>
            </a:r>
            <a:r>
              <a:rPr lang="zh-CN" altLang="en-US"/>
              <a:t>个或多个名字（终结符或非终结符）及文字组成的序列</a:t>
            </a:r>
            <a:r>
              <a:rPr lang="en-US" altLang="zh-CN"/>
              <a:t>;</a:t>
            </a:r>
            <a:endParaRPr lang="en-US" altLang="zh-CN"/>
          </a:p>
          <a:p>
            <a:pPr marL="457200" lvl="1" indent="0">
              <a:buNone/>
            </a:pPr>
            <a:endParaRPr lang="en-US" altLang="zh-CN"/>
          </a:p>
          <a:p>
            <a:pPr marL="457200" lvl="1" indent="0">
              <a:buNone/>
            </a:pPr>
            <a:r>
              <a:rPr lang="zh-CN" altLang="en-US"/>
              <a:t>每个规则可以关联若干语义动作，出现在规则末尾，</a:t>
            </a:r>
            <a:r>
              <a:rPr lang="en-US" altLang="zh-CN"/>
              <a:t>yacc</a:t>
            </a:r>
            <a:r>
              <a:rPr lang="zh-CN" altLang="en-US"/>
              <a:t>在归约前执行它；出现在规则中间，</a:t>
            </a:r>
            <a:r>
              <a:rPr lang="en-US" altLang="zh-CN"/>
              <a:t>yacc</a:t>
            </a:r>
            <a:r>
              <a:rPr lang="zh-CN" altLang="en-US"/>
              <a:t>在识别出前面若干文法符号后执行它。</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16100" y="50800"/>
            <a:ext cx="1117600" cy="368300"/>
          </a:xfrm>
          <a:prstGeom prst="rect">
            <a:avLst/>
          </a:prstGeom>
          <a:noFill/>
        </p:spPr>
        <p:txBody>
          <a:bodyPr wrap="square" rtlCol="0">
            <a:spAutoFit/>
          </a:bodyPr>
          <a:p>
            <a:r>
              <a:rPr lang="zh-CN" altLang="en-US">
                <a:solidFill>
                  <a:srgbClr val="FF0000"/>
                </a:solidFill>
              </a:rPr>
              <a:t>Program</a:t>
            </a:r>
            <a:endParaRPr lang="zh-CN" altLang="en-US">
              <a:solidFill>
                <a:srgbClr val="FF0000"/>
              </a:solidFill>
            </a:endParaRPr>
          </a:p>
        </p:txBody>
      </p:sp>
      <p:sp>
        <p:nvSpPr>
          <p:cNvPr id="5" name="文本框 4"/>
          <p:cNvSpPr txBox="1"/>
          <p:nvPr/>
        </p:nvSpPr>
        <p:spPr>
          <a:xfrm>
            <a:off x="1873250" y="571500"/>
            <a:ext cx="1295400" cy="368300"/>
          </a:xfrm>
          <a:prstGeom prst="rect">
            <a:avLst/>
          </a:prstGeom>
          <a:noFill/>
        </p:spPr>
        <p:txBody>
          <a:bodyPr wrap="square" rtlCol="0">
            <a:spAutoFit/>
          </a:bodyPr>
          <a:p>
            <a:r>
              <a:rPr lang="zh-CN" altLang="en-US">
                <a:solidFill>
                  <a:srgbClr val="FF0000"/>
                </a:solidFill>
              </a:rPr>
              <a:t>ClassList</a:t>
            </a:r>
            <a:endParaRPr lang="zh-CN" altLang="en-US">
              <a:solidFill>
                <a:srgbClr val="FF0000"/>
              </a:solidFill>
            </a:endParaRPr>
          </a:p>
        </p:txBody>
      </p:sp>
      <p:sp>
        <p:nvSpPr>
          <p:cNvPr id="6" name="文本框 5"/>
          <p:cNvSpPr txBox="1"/>
          <p:nvPr/>
        </p:nvSpPr>
        <p:spPr>
          <a:xfrm>
            <a:off x="1835150" y="1016000"/>
            <a:ext cx="1244600" cy="368300"/>
          </a:xfrm>
          <a:prstGeom prst="rect">
            <a:avLst/>
          </a:prstGeom>
          <a:noFill/>
        </p:spPr>
        <p:txBody>
          <a:bodyPr wrap="square" rtlCol="0">
            <a:spAutoFit/>
          </a:bodyPr>
          <a:p>
            <a:r>
              <a:rPr lang="zh-CN" altLang="en-US">
                <a:solidFill>
                  <a:srgbClr val="FF0000"/>
                </a:solidFill>
              </a:rPr>
              <a:t>ClassDef</a:t>
            </a:r>
            <a:endParaRPr lang="zh-CN" altLang="en-US">
              <a:solidFill>
                <a:srgbClr val="FF0000"/>
              </a:solidFill>
            </a:endParaRPr>
          </a:p>
        </p:txBody>
      </p:sp>
      <p:sp>
        <p:nvSpPr>
          <p:cNvPr id="7" name="文本框 6"/>
          <p:cNvSpPr txBox="1"/>
          <p:nvPr/>
        </p:nvSpPr>
        <p:spPr>
          <a:xfrm>
            <a:off x="-6350" y="1441450"/>
            <a:ext cx="7582535" cy="368300"/>
          </a:xfrm>
          <a:prstGeom prst="rect">
            <a:avLst/>
          </a:prstGeom>
          <a:noFill/>
        </p:spPr>
        <p:txBody>
          <a:bodyPr wrap="square" rtlCol="0">
            <a:spAutoFit/>
          </a:bodyPr>
          <a:p>
            <a:r>
              <a:rPr lang="zh-CN" altLang="en-US"/>
              <a:t>CLASS  IDENTIFIER  </a:t>
            </a:r>
            <a:r>
              <a:rPr lang="zh-CN" altLang="en-US">
                <a:solidFill>
                  <a:srgbClr val="FF0000"/>
                </a:solidFill>
              </a:rPr>
              <a:t>ExtendsClause  </a:t>
            </a:r>
            <a:r>
              <a:rPr lang="zh-CN" altLang="en-US"/>
              <a:t>'{'            </a:t>
            </a:r>
            <a:r>
              <a:rPr lang="zh-CN" altLang="en-US">
                <a:solidFill>
                  <a:srgbClr val="FF0000"/>
                </a:solidFill>
              </a:rPr>
              <a:t>FieldList                 </a:t>
            </a:r>
            <a:r>
              <a:rPr lang="zh-CN" altLang="en-US"/>
              <a:t>'}'</a:t>
            </a:r>
            <a:endParaRPr lang="zh-CN" altLang="en-US"/>
          </a:p>
        </p:txBody>
      </p:sp>
      <p:sp>
        <p:nvSpPr>
          <p:cNvPr id="9" name="文本框 8"/>
          <p:cNvSpPr txBox="1"/>
          <p:nvPr/>
        </p:nvSpPr>
        <p:spPr>
          <a:xfrm>
            <a:off x="6350" y="2527300"/>
            <a:ext cx="3746500" cy="368300"/>
          </a:xfrm>
          <a:prstGeom prst="rect">
            <a:avLst/>
          </a:prstGeom>
          <a:noFill/>
        </p:spPr>
        <p:txBody>
          <a:bodyPr wrap="square" rtlCol="0">
            <a:spAutoFit/>
          </a:bodyPr>
          <a:p>
            <a:r>
              <a:rPr lang="zh-CN" altLang="en-US">
                <a:solidFill>
                  <a:srgbClr val="FF0000"/>
                </a:solidFill>
              </a:rPr>
              <a:t>FieldList         VariableDef</a:t>
            </a:r>
            <a:endParaRPr lang="zh-CN" altLang="en-US">
              <a:solidFill>
                <a:srgbClr val="FF0000"/>
              </a:solidFill>
            </a:endParaRPr>
          </a:p>
        </p:txBody>
      </p:sp>
      <p:sp>
        <p:nvSpPr>
          <p:cNvPr id="10" name="文本框 9"/>
          <p:cNvSpPr txBox="1"/>
          <p:nvPr/>
        </p:nvSpPr>
        <p:spPr>
          <a:xfrm>
            <a:off x="3219450" y="3136900"/>
            <a:ext cx="1638300" cy="368300"/>
          </a:xfrm>
          <a:prstGeom prst="rect">
            <a:avLst/>
          </a:prstGeom>
          <a:noFill/>
        </p:spPr>
        <p:txBody>
          <a:bodyPr wrap="square" rtlCol="0">
            <a:spAutoFit/>
          </a:bodyPr>
          <a:p>
            <a:r>
              <a:rPr lang="zh-CN" altLang="en-US"/>
              <a:t>/* empty */</a:t>
            </a:r>
            <a:endParaRPr lang="zh-CN" altLang="en-US"/>
          </a:p>
        </p:txBody>
      </p:sp>
      <p:sp>
        <p:nvSpPr>
          <p:cNvPr id="11" name="文本框 10"/>
          <p:cNvSpPr txBox="1"/>
          <p:nvPr/>
        </p:nvSpPr>
        <p:spPr>
          <a:xfrm>
            <a:off x="946785" y="3251200"/>
            <a:ext cx="2132965" cy="368300"/>
          </a:xfrm>
          <a:prstGeom prst="rect">
            <a:avLst/>
          </a:prstGeom>
          <a:noFill/>
        </p:spPr>
        <p:txBody>
          <a:bodyPr wrap="square" rtlCol="0">
            <a:spAutoFit/>
          </a:bodyPr>
          <a:p>
            <a:r>
              <a:rPr lang="zh-CN" altLang="en-US">
                <a:solidFill>
                  <a:srgbClr val="FF0000"/>
                </a:solidFill>
              </a:rPr>
              <a:t>Variable                  </a:t>
            </a:r>
            <a:r>
              <a:rPr lang="zh-CN" altLang="en-US"/>
              <a:t>';’</a:t>
            </a:r>
            <a:endParaRPr lang="zh-CN" altLang="en-US"/>
          </a:p>
        </p:txBody>
      </p:sp>
      <p:sp>
        <p:nvSpPr>
          <p:cNvPr id="12" name="文本框 11"/>
          <p:cNvSpPr txBox="1"/>
          <p:nvPr/>
        </p:nvSpPr>
        <p:spPr>
          <a:xfrm>
            <a:off x="577850" y="3845560"/>
            <a:ext cx="2221865" cy="368300"/>
          </a:xfrm>
          <a:prstGeom prst="rect">
            <a:avLst/>
          </a:prstGeom>
          <a:noFill/>
        </p:spPr>
        <p:txBody>
          <a:bodyPr wrap="square" rtlCol="0">
            <a:spAutoFit/>
          </a:bodyPr>
          <a:p>
            <a:r>
              <a:rPr lang="zh-CN" altLang="en-US"/>
              <a:t>Type     IDENTIFIER</a:t>
            </a:r>
            <a:endParaRPr lang="zh-CN" altLang="en-US"/>
          </a:p>
        </p:txBody>
      </p:sp>
      <p:sp>
        <p:nvSpPr>
          <p:cNvPr id="13" name="文本框 12"/>
          <p:cNvSpPr txBox="1"/>
          <p:nvPr/>
        </p:nvSpPr>
        <p:spPr>
          <a:xfrm>
            <a:off x="3600450" y="2527300"/>
            <a:ext cx="3314700" cy="368300"/>
          </a:xfrm>
          <a:prstGeom prst="rect">
            <a:avLst/>
          </a:prstGeom>
          <a:noFill/>
        </p:spPr>
        <p:txBody>
          <a:bodyPr wrap="square" rtlCol="0">
            <a:spAutoFit/>
          </a:bodyPr>
          <a:p>
            <a:r>
              <a:rPr lang="zh-CN" altLang="en-US">
                <a:solidFill>
                  <a:srgbClr val="FF0000"/>
                </a:solidFill>
              </a:rPr>
              <a:t>FieldList      FunctionDef</a:t>
            </a:r>
            <a:endParaRPr lang="zh-CN" altLang="en-US">
              <a:solidFill>
                <a:srgbClr val="FF0000"/>
              </a:solidFill>
            </a:endParaRPr>
          </a:p>
        </p:txBody>
      </p:sp>
      <p:sp>
        <p:nvSpPr>
          <p:cNvPr id="14" name="文本框 13"/>
          <p:cNvSpPr txBox="1"/>
          <p:nvPr/>
        </p:nvSpPr>
        <p:spPr>
          <a:xfrm>
            <a:off x="4756150" y="2998470"/>
            <a:ext cx="4368165" cy="368300"/>
          </a:xfrm>
          <a:prstGeom prst="rect">
            <a:avLst/>
          </a:prstGeom>
          <a:noFill/>
        </p:spPr>
        <p:txBody>
          <a:bodyPr wrap="square" rtlCol="0">
            <a:spAutoFit/>
          </a:bodyPr>
          <a:p>
            <a:r>
              <a:rPr lang="zh-CN" altLang="en-US"/>
              <a:t>Type  IDENTIFIER '(' </a:t>
            </a:r>
            <a:r>
              <a:rPr lang="zh-CN" altLang="en-US">
                <a:solidFill>
                  <a:srgbClr val="FF0000"/>
                </a:solidFill>
              </a:rPr>
              <a:t>Formals </a:t>
            </a:r>
            <a:r>
              <a:rPr lang="zh-CN" altLang="en-US"/>
              <a:t>')' </a:t>
            </a:r>
            <a:r>
              <a:rPr lang="zh-CN" altLang="en-US">
                <a:solidFill>
                  <a:srgbClr val="FF0000"/>
                </a:solidFill>
              </a:rPr>
              <a:t>StmtBlock</a:t>
            </a:r>
            <a:endParaRPr lang="zh-CN" altLang="en-US">
              <a:solidFill>
                <a:srgbClr val="FF0000"/>
              </a:solidFill>
            </a:endParaRPr>
          </a:p>
        </p:txBody>
      </p:sp>
      <p:sp>
        <p:nvSpPr>
          <p:cNvPr id="15" name="文本框 14"/>
          <p:cNvSpPr txBox="1"/>
          <p:nvPr/>
        </p:nvSpPr>
        <p:spPr>
          <a:xfrm>
            <a:off x="6279515" y="3530600"/>
            <a:ext cx="1524000" cy="368300"/>
          </a:xfrm>
          <a:prstGeom prst="rect">
            <a:avLst/>
          </a:prstGeom>
          <a:noFill/>
        </p:spPr>
        <p:txBody>
          <a:bodyPr wrap="square" rtlCol="0">
            <a:spAutoFit/>
          </a:bodyPr>
          <a:p>
            <a:r>
              <a:rPr lang="zh-CN" altLang="en-US">
                <a:solidFill>
                  <a:srgbClr val="FF0000"/>
                </a:solidFill>
                <a:effectLst/>
              </a:rPr>
              <a:t>VariableList</a:t>
            </a:r>
            <a:endParaRPr lang="zh-CN" altLang="en-US">
              <a:solidFill>
                <a:srgbClr val="FF0000"/>
              </a:solidFill>
              <a:effectLst/>
            </a:endParaRPr>
          </a:p>
        </p:txBody>
      </p:sp>
      <p:sp>
        <p:nvSpPr>
          <p:cNvPr id="16" name="文本框 15"/>
          <p:cNvSpPr txBox="1"/>
          <p:nvPr/>
        </p:nvSpPr>
        <p:spPr>
          <a:xfrm>
            <a:off x="6279515" y="3987800"/>
            <a:ext cx="1574800" cy="368300"/>
          </a:xfrm>
          <a:prstGeom prst="rect">
            <a:avLst/>
          </a:prstGeom>
          <a:noFill/>
        </p:spPr>
        <p:txBody>
          <a:bodyPr wrap="square" rtlCol="0">
            <a:spAutoFit/>
          </a:bodyPr>
          <a:p>
            <a:r>
              <a:rPr lang="zh-CN" altLang="en-US">
                <a:solidFill>
                  <a:srgbClr val="FF0000"/>
                </a:solidFill>
              </a:rPr>
              <a:t>Variable</a:t>
            </a:r>
            <a:endParaRPr lang="zh-CN" altLang="en-US">
              <a:solidFill>
                <a:srgbClr val="FF0000"/>
              </a:solidFill>
            </a:endParaRPr>
          </a:p>
        </p:txBody>
      </p:sp>
      <p:sp>
        <p:nvSpPr>
          <p:cNvPr id="17" name="文本框 16"/>
          <p:cNvSpPr txBox="1"/>
          <p:nvPr/>
        </p:nvSpPr>
        <p:spPr>
          <a:xfrm>
            <a:off x="5480050" y="4356100"/>
            <a:ext cx="2209800" cy="368300"/>
          </a:xfrm>
          <a:prstGeom prst="rect">
            <a:avLst/>
          </a:prstGeom>
          <a:noFill/>
        </p:spPr>
        <p:txBody>
          <a:bodyPr wrap="square" rtlCol="0">
            <a:spAutoFit/>
          </a:bodyPr>
          <a:p>
            <a:r>
              <a:rPr lang="zh-CN" altLang="en-US"/>
              <a:t>Type IDENTIFIER</a:t>
            </a:r>
            <a:endParaRPr lang="zh-CN" altLang="en-US"/>
          </a:p>
        </p:txBody>
      </p:sp>
      <p:sp>
        <p:nvSpPr>
          <p:cNvPr id="18" name="文本框 17"/>
          <p:cNvSpPr txBox="1"/>
          <p:nvPr/>
        </p:nvSpPr>
        <p:spPr>
          <a:xfrm>
            <a:off x="7765415" y="3568700"/>
            <a:ext cx="1630045" cy="645160"/>
          </a:xfrm>
          <a:prstGeom prst="rect">
            <a:avLst/>
          </a:prstGeom>
          <a:noFill/>
        </p:spPr>
        <p:txBody>
          <a:bodyPr wrap="square" rtlCol="0">
            <a:spAutoFit/>
          </a:bodyPr>
          <a:p>
            <a:r>
              <a:rPr lang="zh-CN" altLang="en-US"/>
              <a:t>'{' </a:t>
            </a:r>
            <a:r>
              <a:rPr lang="zh-CN" altLang="en-US">
                <a:solidFill>
                  <a:srgbClr val="FF0000"/>
                </a:solidFill>
              </a:rPr>
              <a:t>StmtList </a:t>
            </a:r>
            <a:r>
              <a:rPr lang="zh-CN" altLang="en-US"/>
              <a:t>'}'	</a:t>
            </a:r>
            <a:endParaRPr lang="zh-CN" altLang="en-US"/>
          </a:p>
        </p:txBody>
      </p:sp>
      <p:sp>
        <p:nvSpPr>
          <p:cNvPr id="19" name="文本框 18"/>
          <p:cNvSpPr txBox="1"/>
          <p:nvPr/>
        </p:nvSpPr>
        <p:spPr>
          <a:xfrm>
            <a:off x="7689850" y="4127500"/>
            <a:ext cx="1625600" cy="368300"/>
          </a:xfrm>
          <a:prstGeom prst="rect">
            <a:avLst/>
          </a:prstGeom>
          <a:noFill/>
        </p:spPr>
        <p:txBody>
          <a:bodyPr wrap="square" rtlCol="0">
            <a:spAutoFit/>
          </a:bodyPr>
          <a:p>
            <a:r>
              <a:rPr lang="zh-CN" altLang="en-US">
                <a:solidFill>
                  <a:srgbClr val="FF0000"/>
                </a:solidFill>
              </a:rPr>
              <a:t>StmtList  Stmt</a:t>
            </a:r>
            <a:endParaRPr lang="zh-CN" altLang="en-US">
              <a:solidFill>
                <a:srgbClr val="FF0000"/>
              </a:solidFill>
            </a:endParaRPr>
          </a:p>
        </p:txBody>
      </p:sp>
      <p:sp>
        <p:nvSpPr>
          <p:cNvPr id="20" name="文本框 19"/>
          <p:cNvSpPr txBox="1"/>
          <p:nvPr/>
        </p:nvSpPr>
        <p:spPr>
          <a:xfrm>
            <a:off x="6279515" y="5359400"/>
            <a:ext cx="1320800" cy="368300"/>
          </a:xfrm>
          <a:prstGeom prst="rect">
            <a:avLst/>
          </a:prstGeom>
          <a:noFill/>
        </p:spPr>
        <p:txBody>
          <a:bodyPr wrap="square" rtlCol="0">
            <a:spAutoFit/>
          </a:bodyPr>
          <a:p>
            <a:r>
              <a:rPr lang="zh-CN" altLang="en-US"/>
              <a:t>/* empty */</a:t>
            </a:r>
            <a:endParaRPr lang="zh-CN" altLang="en-US"/>
          </a:p>
        </p:txBody>
      </p:sp>
      <p:sp>
        <p:nvSpPr>
          <p:cNvPr id="21" name="文本框 20"/>
          <p:cNvSpPr txBox="1"/>
          <p:nvPr/>
        </p:nvSpPr>
        <p:spPr>
          <a:xfrm>
            <a:off x="8464550" y="4584700"/>
            <a:ext cx="1446530" cy="368300"/>
          </a:xfrm>
          <a:prstGeom prst="rect">
            <a:avLst/>
          </a:prstGeom>
          <a:noFill/>
        </p:spPr>
        <p:txBody>
          <a:bodyPr wrap="square" rtlCol="0">
            <a:spAutoFit/>
          </a:bodyPr>
          <a:p>
            <a:r>
              <a:rPr lang="zh-CN" altLang="en-US">
                <a:solidFill>
                  <a:srgbClr val="FF0000"/>
                </a:solidFill>
              </a:rPr>
              <a:t>VariableDef</a:t>
            </a:r>
            <a:endParaRPr lang="zh-CN" altLang="en-US">
              <a:solidFill>
                <a:srgbClr val="FF0000"/>
              </a:solidFill>
            </a:endParaRPr>
          </a:p>
        </p:txBody>
      </p:sp>
      <p:sp>
        <p:nvSpPr>
          <p:cNvPr id="22" name="文本框 21"/>
          <p:cNvSpPr txBox="1"/>
          <p:nvPr/>
        </p:nvSpPr>
        <p:spPr>
          <a:xfrm>
            <a:off x="8134350" y="5321300"/>
            <a:ext cx="1181100" cy="368300"/>
          </a:xfrm>
          <a:prstGeom prst="rect">
            <a:avLst/>
          </a:prstGeom>
          <a:noFill/>
        </p:spPr>
        <p:txBody>
          <a:bodyPr wrap="square" rtlCol="0">
            <a:spAutoFit/>
          </a:bodyPr>
          <a:p>
            <a:r>
              <a:rPr lang="zh-CN" altLang="en-US">
                <a:solidFill>
                  <a:srgbClr val="FF0000"/>
                </a:solidFill>
              </a:rPr>
              <a:t>ForStmt</a:t>
            </a:r>
            <a:endParaRPr lang="zh-CN" altLang="en-US">
              <a:solidFill>
                <a:srgbClr val="FF0000"/>
              </a:solidFill>
            </a:endParaRPr>
          </a:p>
        </p:txBody>
      </p:sp>
      <p:sp>
        <p:nvSpPr>
          <p:cNvPr id="23" name="文本框 22"/>
          <p:cNvSpPr txBox="1"/>
          <p:nvPr/>
        </p:nvSpPr>
        <p:spPr>
          <a:xfrm>
            <a:off x="7245350" y="4953000"/>
            <a:ext cx="1625600" cy="368300"/>
          </a:xfrm>
          <a:prstGeom prst="rect">
            <a:avLst/>
          </a:prstGeom>
          <a:noFill/>
        </p:spPr>
        <p:txBody>
          <a:bodyPr wrap="square" rtlCol="0">
            <a:spAutoFit/>
          </a:bodyPr>
          <a:p>
            <a:r>
              <a:rPr lang="zh-CN" altLang="en-US">
                <a:solidFill>
                  <a:srgbClr val="FF0000"/>
                </a:solidFill>
              </a:rPr>
              <a:t>StmtList  Stmt</a:t>
            </a:r>
            <a:endParaRPr lang="zh-CN" altLang="en-US">
              <a:solidFill>
                <a:srgbClr val="FF0000"/>
              </a:solidFill>
            </a:endParaRPr>
          </a:p>
        </p:txBody>
      </p:sp>
      <p:sp>
        <p:nvSpPr>
          <p:cNvPr id="24" name="文本框 23"/>
          <p:cNvSpPr txBox="1"/>
          <p:nvPr/>
        </p:nvSpPr>
        <p:spPr>
          <a:xfrm>
            <a:off x="6595110" y="5727700"/>
            <a:ext cx="4965065" cy="368300"/>
          </a:xfrm>
          <a:prstGeom prst="rect">
            <a:avLst/>
          </a:prstGeom>
          <a:noFill/>
        </p:spPr>
        <p:txBody>
          <a:bodyPr wrap="square" rtlCol="0">
            <a:spAutoFit/>
          </a:bodyPr>
          <a:p>
            <a:r>
              <a:rPr lang="zh-CN" altLang="en-US"/>
              <a:t>FOR '(' </a:t>
            </a:r>
            <a:r>
              <a:rPr lang="zh-CN" altLang="en-US">
                <a:solidFill>
                  <a:srgbClr val="FF0000"/>
                </a:solidFill>
                <a:effectLst/>
              </a:rPr>
              <a:t>SimpleStmt </a:t>
            </a:r>
            <a:r>
              <a:rPr lang="zh-CN" altLang="en-US"/>
              <a:t>';' </a:t>
            </a:r>
            <a:r>
              <a:rPr lang="zh-CN" altLang="en-US">
                <a:solidFill>
                  <a:srgbClr val="FF0000"/>
                </a:solidFill>
              </a:rPr>
              <a:t>Expr </a:t>
            </a:r>
            <a:r>
              <a:rPr lang="zh-CN" altLang="en-US"/>
              <a:t>';'	</a:t>
            </a:r>
            <a:r>
              <a:rPr lang="zh-CN" altLang="en-US">
                <a:solidFill>
                  <a:srgbClr val="FF0000"/>
                </a:solidFill>
              </a:rPr>
              <a:t>SimpleStmt </a:t>
            </a:r>
            <a:r>
              <a:rPr lang="zh-CN" altLang="en-US"/>
              <a:t>')' </a:t>
            </a:r>
            <a:r>
              <a:rPr lang="zh-CN" altLang="en-US">
                <a:solidFill>
                  <a:srgbClr val="FF0000"/>
                </a:solidFill>
              </a:rPr>
              <a:t>Stmt</a:t>
            </a:r>
            <a:endParaRPr lang="zh-CN" altLang="en-US">
              <a:solidFill>
                <a:srgbClr val="FF0000"/>
              </a:solidFill>
            </a:endParaRPr>
          </a:p>
        </p:txBody>
      </p:sp>
      <p:sp>
        <p:nvSpPr>
          <p:cNvPr id="25" name="文本框 24"/>
          <p:cNvSpPr txBox="1"/>
          <p:nvPr/>
        </p:nvSpPr>
        <p:spPr>
          <a:xfrm>
            <a:off x="6962140" y="6210300"/>
            <a:ext cx="1675765" cy="368300"/>
          </a:xfrm>
          <a:prstGeom prst="rect">
            <a:avLst/>
          </a:prstGeom>
          <a:noFill/>
        </p:spPr>
        <p:txBody>
          <a:bodyPr wrap="square" rtlCol="0">
            <a:spAutoFit/>
          </a:bodyPr>
          <a:p>
            <a:r>
              <a:rPr lang="zh-CN" altLang="en-US">
                <a:solidFill>
                  <a:srgbClr val="FF0000"/>
                </a:solidFill>
              </a:rPr>
              <a:t>LValue </a:t>
            </a:r>
            <a:r>
              <a:rPr lang="zh-CN" altLang="en-US"/>
              <a:t>'=' </a:t>
            </a:r>
            <a:r>
              <a:rPr lang="zh-CN" altLang="en-US">
                <a:solidFill>
                  <a:srgbClr val="FF0000"/>
                </a:solidFill>
              </a:rPr>
              <a:t>Expr</a:t>
            </a:r>
            <a:endParaRPr lang="zh-CN" altLang="en-US">
              <a:solidFill>
                <a:srgbClr val="FF0000"/>
              </a:solidFill>
            </a:endParaRPr>
          </a:p>
        </p:txBody>
      </p:sp>
      <p:sp>
        <p:nvSpPr>
          <p:cNvPr id="26" name="文本框 25"/>
          <p:cNvSpPr txBox="1"/>
          <p:nvPr/>
        </p:nvSpPr>
        <p:spPr>
          <a:xfrm>
            <a:off x="10543540" y="6096000"/>
            <a:ext cx="1637665" cy="368300"/>
          </a:xfrm>
          <a:prstGeom prst="rect">
            <a:avLst/>
          </a:prstGeom>
          <a:noFill/>
        </p:spPr>
        <p:txBody>
          <a:bodyPr wrap="square" rtlCol="0">
            <a:spAutoFit/>
          </a:bodyPr>
          <a:p>
            <a:r>
              <a:rPr lang="zh-CN" altLang="en-US">
                <a:solidFill>
                  <a:srgbClr val="FF0000"/>
                </a:solidFill>
              </a:rPr>
              <a:t>PrintStmt </a:t>
            </a:r>
            <a:r>
              <a:rPr lang="zh-CN" altLang="en-US"/>
              <a:t>';'</a:t>
            </a:r>
            <a:endParaRPr lang="zh-CN" altLang="en-US"/>
          </a:p>
        </p:txBody>
      </p:sp>
      <p:sp>
        <p:nvSpPr>
          <p:cNvPr id="27" name="文本框 26"/>
          <p:cNvSpPr txBox="1"/>
          <p:nvPr/>
        </p:nvSpPr>
        <p:spPr>
          <a:xfrm>
            <a:off x="10352405" y="6464300"/>
            <a:ext cx="2667000" cy="368300"/>
          </a:xfrm>
          <a:prstGeom prst="rect">
            <a:avLst/>
          </a:prstGeom>
          <a:noFill/>
        </p:spPr>
        <p:txBody>
          <a:bodyPr wrap="square" rtlCol="0">
            <a:spAutoFit/>
          </a:bodyPr>
          <a:p>
            <a:r>
              <a:rPr lang="zh-CN" altLang="en-US"/>
              <a:t>PRINT '(' </a:t>
            </a:r>
            <a:r>
              <a:rPr lang="zh-CN" altLang="en-US">
                <a:solidFill>
                  <a:srgbClr val="FF0000"/>
                </a:solidFill>
              </a:rPr>
              <a:t>ExprList </a:t>
            </a:r>
            <a:r>
              <a:rPr lang="zh-CN" altLang="en-US"/>
              <a:t>')'</a:t>
            </a:r>
            <a:endParaRPr lang="zh-CN" altLang="en-US"/>
          </a:p>
        </p:txBody>
      </p:sp>
      <p:cxnSp>
        <p:nvCxnSpPr>
          <p:cNvPr id="28" name="直接连接符 27"/>
          <p:cNvCxnSpPr/>
          <p:nvPr/>
        </p:nvCxnSpPr>
        <p:spPr>
          <a:xfrm flipH="1">
            <a:off x="2327275" y="419100"/>
            <a:ext cx="3175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330450" y="812800"/>
            <a:ext cx="25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374650" y="1282700"/>
            <a:ext cx="198120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581150" y="1270000"/>
            <a:ext cx="7366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317750" y="1346200"/>
            <a:ext cx="12700" cy="17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57450" y="1244600"/>
            <a:ext cx="876300"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660650" y="1282700"/>
            <a:ext cx="161290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609850" y="1219200"/>
            <a:ext cx="3124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77850" y="1714500"/>
            <a:ext cx="3873500" cy="825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9" idx="0"/>
          </p:cNvCxnSpPr>
          <p:nvPr/>
        </p:nvCxnSpPr>
        <p:spPr>
          <a:xfrm flipH="1">
            <a:off x="1879600" y="1689100"/>
            <a:ext cx="258445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3943350" y="1689100"/>
            <a:ext cx="5842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65650" y="1727200"/>
            <a:ext cx="812800" cy="86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9" idx="2"/>
          </p:cNvCxnSpPr>
          <p:nvPr/>
        </p:nvCxnSpPr>
        <p:spPr>
          <a:xfrm flipH="1">
            <a:off x="1339850" y="2895600"/>
            <a:ext cx="53975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987550" y="2819400"/>
            <a:ext cx="5207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984250" y="3568700"/>
            <a:ext cx="41910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2" idx="0"/>
          </p:cNvCxnSpPr>
          <p:nvPr/>
        </p:nvCxnSpPr>
        <p:spPr>
          <a:xfrm>
            <a:off x="1416050" y="3568700"/>
            <a:ext cx="273050" cy="276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854450" y="2895600"/>
            <a:ext cx="215900"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060950" y="2794000"/>
            <a:ext cx="254000"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289550" y="2832100"/>
            <a:ext cx="5461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4" idx="0"/>
          </p:cNvCxnSpPr>
          <p:nvPr/>
        </p:nvCxnSpPr>
        <p:spPr>
          <a:xfrm>
            <a:off x="5276850" y="2794000"/>
            <a:ext cx="1663700" cy="204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40350" y="2743200"/>
            <a:ext cx="27432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5" idx="0"/>
          </p:cNvCxnSpPr>
          <p:nvPr/>
        </p:nvCxnSpPr>
        <p:spPr>
          <a:xfrm flipH="1">
            <a:off x="7041515" y="3352800"/>
            <a:ext cx="64135" cy="17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6661150" y="3835400"/>
            <a:ext cx="228600" cy="24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911850" y="4279900"/>
            <a:ext cx="5588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0"/>
          </p:cNvCxnSpPr>
          <p:nvPr/>
        </p:nvCxnSpPr>
        <p:spPr>
          <a:xfrm>
            <a:off x="6584950" y="4356100"/>
            <a:ext cx="11430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096250" y="3263900"/>
            <a:ext cx="29210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8172450" y="3924300"/>
            <a:ext cx="30480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515350" y="3886200"/>
            <a:ext cx="39370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947150" y="4419600"/>
            <a:ext cx="127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7715250" y="4457700"/>
            <a:ext cx="2921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007350" y="4508500"/>
            <a:ext cx="393700" cy="52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7181850" y="5270500"/>
            <a:ext cx="558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477250" y="5295900"/>
            <a:ext cx="76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7880350" y="5638800"/>
            <a:ext cx="596900" cy="13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4" idx="0"/>
          </p:cNvCxnSpPr>
          <p:nvPr/>
        </p:nvCxnSpPr>
        <p:spPr>
          <a:xfrm>
            <a:off x="8528050" y="5575300"/>
            <a:ext cx="54991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9061450" y="5613400"/>
            <a:ext cx="1562100" cy="17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7588250" y="6019800"/>
            <a:ext cx="25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1004550" y="6032500"/>
            <a:ext cx="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1029950" y="6375400"/>
            <a:ext cx="0"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493000" y="685800"/>
            <a:ext cx="3536950" cy="706755"/>
          </a:xfrm>
          <a:prstGeom prst="rect">
            <a:avLst/>
          </a:prstGeom>
          <a:noFill/>
        </p:spPr>
        <p:txBody>
          <a:bodyPr wrap="square" rtlCol="0">
            <a:spAutoFit/>
          </a:bodyPr>
          <a:p>
            <a:r>
              <a:rPr lang="zh-CN" altLang="en-US" sz="4000"/>
              <a:t>课本 </a:t>
            </a:r>
            <a:r>
              <a:rPr lang="en-US" altLang="zh-CN" sz="4000"/>
              <a:t>P302</a:t>
            </a:r>
            <a:r>
              <a:rPr lang="zh-CN" altLang="en-US" sz="4000"/>
              <a:t>页</a:t>
            </a:r>
            <a:endParaRPr lang="zh-CN"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出错恢复</a:t>
            </a:r>
            <a:endParaRPr lang="zh-CN" altLang="en-US"/>
          </a:p>
          <a:p>
            <a:endParaRPr lang="zh-CN" altLang="en-US"/>
          </a:p>
          <a:p>
            <a:r>
              <a:rPr lang="en-US" altLang="zh-CN"/>
              <a:t>expr </a:t>
            </a:r>
            <a:r>
              <a:rPr lang="zh-CN" altLang="en-US"/>
              <a:t>： </a:t>
            </a:r>
            <a:r>
              <a:rPr lang="en-US" altLang="zh-CN"/>
              <a:t>error ';'</a:t>
            </a:r>
            <a:endParaRPr lang="en-US" altLang="zh-CN"/>
          </a:p>
          <a:p>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用户函数部分</a:t>
            </a:r>
            <a:endParaRPr lang="zh-CN" altLang="en-US"/>
          </a:p>
          <a:p>
            <a:endParaRPr lang="zh-CN" altLang="en-US"/>
          </a:p>
          <a:p>
            <a:r>
              <a:rPr lang="zh-CN" altLang="en-US"/>
              <a:t>原样照抄到生成文件中，生成文件中包含</a:t>
            </a:r>
            <a:r>
              <a:rPr lang="en-US" altLang="zh-CN"/>
              <a:t>yyparse()</a:t>
            </a:r>
            <a:r>
              <a:rPr lang="zh-CN" altLang="en-US"/>
              <a:t>函数来调用语法分析程序，包含yylex()函数调用词法分析子程序</a:t>
            </a:r>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抽象语法树（ AST）</a:t>
            </a:r>
            <a:endParaRPr lang="zh-CN" altLang="en-US"/>
          </a:p>
        </p:txBody>
      </p:sp>
      <p:sp>
        <p:nvSpPr>
          <p:cNvPr id="3" name="内容占位符 2"/>
          <p:cNvSpPr>
            <a:spLocks noGrp="1"/>
          </p:cNvSpPr>
          <p:nvPr>
            <p:ph idx="1"/>
          </p:nvPr>
        </p:nvSpPr>
        <p:spPr/>
        <p:txBody>
          <a:bodyPr>
            <a:normAutofit/>
          </a:bodyPr>
          <a:p>
            <a:r>
              <a:rPr lang="zh-CN" altLang="en-US"/>
              <a:t>1、 不含我们不关心的终结符，只含标识符、常量等终结符。</a:t>
            </a:r>
            <a:endParaRPr lang="zh-CN" altLang="en-US"/>
          </a:p>
          <a:p>
            <a:r>
              <a:rPr lang="en-US" altLang="zh-CN"/>
              <a:t>2</a:t>
            </a:r>
            <a:r>
              <a:rPr lang="zh-CN" altLang="en-US"/>
              <a:t>、 体现源程序的语法结构 。</a:t>
            </a:r>
            <a:endParaRPr lang="zh-CN" altLang="en-US"/>
          </a:p>
          <a:p>
            <a:endParaRPr lang="zh-CN" altLang="en-US"/>
          </a:p>
          <a:p>
            <a:r>
              <a:rPr lang="zh-CN" altLang="en-US"/>
              <a:t>使用抽象语法树表示程序的最大好处是把分析结果保存下来，后面可以反复利用。 </a:t>
            </a:r>
            <a:endParaRPr lang="zh-CN" altLang="en-US"/>
          </a:p>
          <a:p>
            <a:endParaRPr lang="zh-CN" altLang="en-US"/>
          </a:p>
          <a:p>
            <a:r>
              <a:rPr lang="zh-CN" altLang="en-US"/>
              <a:t>构造方法：只需要为每种终结符创建一 个类。如果存在 A -&gt; B的规则的话，就让 B是 A的 子类</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一、词法分析</a:t>
            </a:r>
            <a:endParaRPr lang="zh-CN" altLang="en-US"/>
          </a:p>
        </p:txBody>
      </p:sp>
      <p:sp>
        <p:nvSpPr>
          <p:cNvPr id="3" name="内容占位符 2"/>
          <p:cNvSpPr>
            <a:spLocks noGrp="1"/>
          </p:cNvSpPr>
          <p:nvPr>
            <p:ph idx="1"/>
          </p:nvPr>
        </p:nvSpPr>
        <p:spPr>
          <a:xfrm>
            <a:off x="838200" y="2035810"/>
            <a:ext cx="10515600" cy="4351338"/>
          </a:xfrm>
        </p:spPr>
        <p:txBody>
          <a:bodyPr/>
          <a:p>
            <a:r>
              <a:rPr lang="en-US" altLang="zh-CN" sz="3200"/>
              <a:t>1</a:t>
            </a:r>
            <a:r>
              <a:rPr lang="zh-CN" altLang="en-US" sz="3200"/>
              <a:t>、目标：从左至右扫描</a:t>
            </a:r>
            <a:r>
              <a:rPr lang="zh-CN" altLang="en-US" sz="3200" b="1"/>
              <a:t>源语言程序</a:t>
            </a:r>
            <a:r>
              <a:rPr lang="zh-CN" altLang="en-US" sz="3200"/>
              <a:t>，识别出标识符、保留字、整数常量、操作符等各种单词序列，把识别结果以终结符序列的形式返回给语法分析程序。</a:t>
            </a:r>
            <a:endParaRPr lang="zh-CN" altLang="en-US" sz="3200"/>
          </a:p>
          <a:p>
            <a:endParaRPr lang="zh-CN" altLang="en-US" sz="3200"/>
          </a:p>
          <a:p>
            <a:r>
              <a:rPr lang="en-US" altLang="zh-CN" sz="3200">
                <a:sym typeface="+mn-ea"/>
              </a:rPr>
              <a:t>2</a:t>
            </a:r>
            <a:r>
              <a:rPr lang="zh-CN" altLang="en-US" sz="3200">
                <a:sym typeface="+mn-ea"/>
              </a:rPr>
              <a:t>、实现：应用词法分析程序自动生成工具</a:t>
            </a:r>
            <a:r>
              <a:rPr lang="en-US" altLang="zh-CN" sz="3200">
                <a:sym typeface="+mn-ea"/>
              </a:rPr>
              <a:t>flex</a:t>
            </a:r>
            <a:r>
              <a:rPr lang="zh-CN" altLang="en-US" sz="3200">
                <a:sym typeface="+mn-ea"/>
              </a:rPr>
              <a:t>生成源语言的词法分析程序</a:t>
            </a:r>
            <a:endParaRPr lang="zh-CN"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47470" y="713740"/>
            <a:ext cx="9187815" cy="5431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7060" y="365125"/>
            <a:ext cx="1060450" cy="5505450"/>
          </a:xfrm>
        </p:spPr>
        <p:txBody>
          <a:bodyPr>
            <a:normAutofit fontScale="90000"/>
          </a:bodyPr>
          <a:p>
            <a:r>
              <a:rPr lang="zh-CN" altLang="en-US"/>
              <a:t>主要涉及的类和文件</a:t>
            </a:r>
            <a:endParaRPr lang="zh-CN" altLang="en-US"/>
          </a:p>
        </p:txBody>
      </p:sp>
      <p:pic>
        <p:nvPicPr>
          <p:cNvPr id="8" name="图片 7"/>
          <p:cNvPicPr>
            <a:picLocks noChangeAspect="1"/>
          </p:cNvPicPr>
          <p:nvPr/>
        </p:nvPicPr>
        <p:blipFill>
          <a:blip r:embed="rId1"/>
          <a:stretch>
            <a:fillRect/>
          </a:stretch>
        </p:blipFill>
        <p:spPr>
          <a:xfrm>
            <a:off x="3890645" y="1044575"/>
            <a:ext cx="6242050" cy="5577205"/>
          </a:xfrm>
          <a:prstGeom prst="rect">
            <a:avLst/>
          </a:prstGeom>
        </p:spPr>
      </p:pic>
      <p:pic>
        <p:nvPicPr>
          <p:cNvPr id="10" name="内容占位符 9"/>
          <p:cNvPicPr>
            <a:picLocks noChangeAspect="1"/>
          </p:cNvPicPr>
          <p:nvPr>
            <p:ph idx="1"/>
          </p:nvPr>
        </p:nvPicPr>
        <p:blipFill>
          <a:blip r:embed="rId2"/>
          <a:stretch>
            <a:fillRect/>
          </a:stretch>
        </p:blipFill>
        <p:spPr>
          <a:xfrm>
            <a:off x="3890645" y="244475"/>
            <a:ext cx="6242685" cy="12052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a:xfrm>
            <a:off x="588010" y="536575"/>
            <a:ext cx="10765790" cy="5640705"/>
          </a:xfrm>
        </p:spPr>
        <p:txBody>
          <a:bodyPr>
            <a:normAutofit fontScale="90000"/>
          </a:bodyPr>
          <a:p>
            <a:r>
              <a:rPr lang="en-US" altLang="zh-CN"/>
              <a:t>5</a:t>
            </a:r>
            <a:r>
              <a:rPr lang="zh-CN" altLang="en-US"/>
              <a:t>、使用</a:t>
            </a:r>
            <a:r>
              <a:rPr lang="en-US" altLang="zh-CN"/>
              <a:t>JFlex</a:t>
            </a:r>
            <a:r>
              <a:rPr lang="zh-CN" altLang="en-US"/>
              <a:t>解析</a:t>
            </a:r>
            <a:r>
              <a:rPr lang="en-US" altLang="zh-CN"/>
              <a:t>flex</a:t>
            </a:r>
            <a:r>
              <a:rPr lang="zh-CN" altLang="en-US"/>
              <a:t>源程序，生成词法分析器</a:t>
            </a:r>
            <a:endParaRPr lang="zh-CN" altLang="en-US"/>
          </a:p>
          <a:p>
            <a:endParaRPr lang="zh-CN" altLang="en-US"/>
          </a:p>
          <a:p>
            <a:pPr marL="0" indent="0">
              <a:buNone/>
            </a:pPr>
            <a:r>
              <a:rPr lang="en-US" altLang="zh-CN">
                <a:sym typeface="+mn-ea"/>
              </a:rPr>
              <a:t>*</a:t>
            </a:r>
            <a:r>
              <a:rPr>
                <a:sym typeface="+mn-ea"/>
              </a:rPr>
              <a:t>用于 JFlex 的词法分析说明文件可以分成三个部分。每个部分由 %% 分开。</a:t>
            </a:r>
            <a:endParaRPr>
              <a:sym typeface="+mn-ea"/>
            </a:endParaRPr>
          </a:p>
          <a:p>
            <a:pPr marL="0" indent="0">
              <a:buNone/>
            </a:pPr>
            <a:endParaRPr lang="zh-CN" altLang="en-US"/>
          </a:p>
          <a:p>
            <a:pPr marL="0" indent="0">
              <a:buNone/>
            </a:pPr>
            <a:r>
              <a:rPr>
                <a:sym typeface="+mn-ea"/>
              </a:rPr>
              <a:t>用户代码段 </a:t>
            </a:r>
            <a:endParaRPr>
              <a:sym typeface="+mn-ea"/>
            </a:endParaRPr>
          </a:p>
          <a:p>
            <a:pPr marL="0" indent="0">
              <a:buNone/>
            </a:pPr>
            <a:r>
              <a:rPr>
                <a:sym typeface="+mn-ea"/>
              </a:rPr>
              <a:t>%% </a:t>
            </a:r>
            <a:endParaRPr>
              <a:sym typeface="+mn-ea"/>
            </a:endParaRPr>
          </a:p>
          <a:p>
            <a:pPr marL="0" indent="0">
              <a:buNone/>
            </a:pPr>
            <a:r>
              <a:rPr>
                <a:sym typeface="+mn-ea"/>
              </a:rPr>
              <a:t>参数设置和声明段 </a:t>
            </a:r>
            <a:endParaRPr>
              <a:sym typeface="+mn-ea"/>
            </a:endParaRPr>
          </a:p>
          <a:p>
            <a:pPr marL="0" indent="0">
              <a:buNone/>
            </a:pPr>
            <a:r>
              <a:rPr>
                <a:sym typeface="+mn-ea"/>
              </a:rPr>
              <a:t>%% </a:t>
            </a:r>
            <a:endParaRPr>
              <a:sym typeface="+mn-ea"/>
            </a:endParaRPr>
          </a:p>
          <a:p>
            <a:pPr marL="0" indent="0">
              <a:buNone/>
            </a:pPr>
            <a:r>
              <a:rPr>
                <a:sym typeface="+mn-ea"/>
              </a:rPr>
              <a:t>词法规则段</a:t>
            </a:r>
            <a:endParaRPr>
              <a:sym typeface="+mn-ea"/>
            </a:endParaRPr>
          </a:p>
          <a:p>
            <a:endParaRPr lang="zh-CN" altLang="en-US"/>
          </a:p>
          <a:p>
            <a:r>
              <a:rPr lang="zh-CN" altLang="en-US"/>
              <a:t>（演示）</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3</a:t>
            </a:r>
            <a:r>
              <a:rPr lang="zh-CN" altLang="en-US"/>
              <a:t>、Decaf语言的单词符号</a:t>
            </a:r>
            <a:endParaRPr lang="zh-CN" altLang="en-US"/>
          </a:p>
          <a:p>
            <a:r>
              <a:rPr lang="zh-CN" altLang="en-US"/>
              <a:t>（</a:t>
            </a:r>
            <a:r>
              <a:rPr lang="en-US" altLang="zh-CN"/>
              <a:t>1</a:t>
            </a:r>
            <a:r>
              <a:rPr lang="zh-CN" altLang="en-US"/>
              <a:t>）关键字：预先定义，不能用作标识符和重新定义</a:t>
            </a:r>
            <a:endParaRPr lang="zh-CN" altLang="en-US"/>
          </a:p>
          <a:p>
            <a:r>
              <a:rPr lang="zh-CN" altLang="en-US"/>
              <a:t>（</a:t>
            </a:r>
            <a:r>
              <a:rPr lang="en-US" altLang="zh-CN"/>
              <a:t>2</a:t>
            </a:r>
            <a:r>
              <a:rPr lang="zh-CN" altLang="en-US"/>
              <a:t>）标识符：区分大小写，以字母开头，由若干字母数字下划线组成的串</a:t>
            </a:r>
            <a:endParaRPr lang="zh-CN" altLang="en-US"/>
          </a:p>
          <a:p>
            <a:r>
              <a:rPr lang="zh-CN" altLang="en-US"/>
              <a:t>（</a:t>
            </a:r>
            <a:r>
              <a:rPr lang="en-US" altLang="zh-CN"/>
              <a:t>3</a:t>
            </a:r>
            <a:r>
              <a:rPr lang="zh-CN" altLang="en-US"/>
              <a:t>）常量：整数、布尔常数、字符串</a:t>
            </a:r>
            <a:endParaRPr lang="zh-CN" altLang="en-US"/>
          </a:p>
          <a:p>
            <a:r>
              <a:rPr lang="zh-CN" altLang="en-US"/>
              <a:t>（</a:t>
            </a:r>
            <a:r>
              <a:rPr lang="en-US" altLang="zh-CN"/>
              <a:t>4</a:t>
            </a:r>
            <a:r>
              <a:rPr lang="zh-CN" altLang="en-US"/>
              <a:t>）算符和界符：单字符和双字符，单字符的算符和界符在词法分析器中直接返回ASCII码</a:t>
            </a:r>
            <a:endParaRPr lang="zh-CN" altLang="en-US"/>
          </a:p>
          <a:p>
            <a:r>
              <a:rPr lang="zh-CN" altLang="en-US"/>
              <a:t>（</a:t>
            </a:r>
            <a:r>
              <a:rPr lang="en-US" altLang="zh-CN"/>
              <a:t>5</a:t>
            </a:r>
            <a:r>
              <a:rPr lang="zh-CN" altLang="en-US"/>
              <a:t>）注释：Decaf中只有单行注释//</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3</a:t>
            </a:r>
            <a:r>
              <a:rPr lang="zh-CN" altLang="en-US"/>
              <a:t>、词法分析程序及</a:t>
            </a:r>
            <a:r>
              <a:rPr lang="en-US" altLang="zh-CN"/>
              <a:t>flex</a:t>
            </a:r>
            <a:r>
              <a:rPr lang="zh-CN" altLang="en-US"/>
              <a:t>工具应用说明</a:t>
            </a:r>
            <a:endParaRPr lang="zh-CN" altLang="en-US"/>
          </a:p>
          <a:p>
            <a:pPr marL="0" indent="0">
              <a:buNone/>
            </a:pPr>
            <a:endParaRPr lang="en-US" altLang="zh-CN"/>
          </a:p>
          <a:p>
            <a:pPr marL="0" indent="0">
              <a:buNone/>
            </a:pPr>
            <a:r>
              <a:rPr lang="zh-CN" altLang="en-US"/>
              <a:t>（</a:t>
            </a:r>
            <a:r>
              <a:rPr lang="en-US" altLang="zh-CN"/>
              <a:t>1</a:t>
            </a:r>
            <a:r>
              <a:rPr lang="zh-CN" altLang="en-US"/>
              <a:t>）什么是</a:t>
            </a:r>
            <a:r>
              <a:rPr lang="zh-CN" altLang="en-US">
                <a:sym typeface="+mn-ea"/>
              </a:rPr>
              <a:t>词法分析程序</a:t>
            </a:r>
            <a:r>
              <a:rPr lang="zh-CN" altLang="en-US"/>
              <a:t>？</a:t>
            </a:r>
            <a:endParaRPr lang="zh-CN" altLang="en-US"/>
          </a:p>
          <a:p>
            <a:pPr marL="0" indent="0">
              <a:buNone/>
            </a:pPr>
            <a:r>
              <a:rPr lang="zh-CN" altLang="en-US"/>
              <a:t>当</a:t>
            </a:r>
            <a:r>
              <a:rPr lang="zh-CN" altLang="en-US">
                <a:sym typeface="+mn-ea"/>
              </a:rPr>
              <a:t>词法分析程序</a:t>
            </a:r>
            <a:r>
              <a:rPr lang="zh-CN" altLang="en-US"/>
              <a:t>接收到文件或文本形式的输入时，它试图将文本与</a:t>
            </a:r>
            <a:r>
              <a:rPr lang="zh-CN" altLang="en-US" b="1"/>
              <a:t>正规表达式</a:t>
            </a:r>
            <a:r>
              <a:rPr lang="zh-CN" altLang="en-US"/>
              <a:t>进行匹配。 它一次读入一个输入字符，直到找到一个匹配的模式。 如果能够找到一个匹配的模式，</a:t>
            </a:r>
            <a:r>
              <a:rPr lang="zh-CN" altLang="en-US">
                <a:sym typeface="+mn-ea"/>
              </a:rPr>
              <a:t>词法分析程序</a:t>
            </a:r>
            <a:r>
              <a:rPr lang="zh-CN" altLang="en-US"/>
              <a:t>就执行相关的动作（可能包括返回一个标记）。 另一方面，如果没有可以匹配的</a:t>
            </a:r>
            <a:r>
              <a:rPr lang="zh-CN" altLang="en-US" b="1">
                <a:sym typeface="+mn-ea"/>
              </a:rPr>
              <a:t>正规</a:t>
            </a:r>
            <a:r>
              <a:rPr lang="zh-CN" altLang="en-US" b="1"/>
              <a:t>表达式</a:t>
            </a:r>
            <a:r>
              <a:rPr lang="zh-CN" altLang="en-US"/>
              <a:t>，将会停止进一步的处理，显示一个错误消息。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a:t>
            </a:r>
            <a:r>
              <a:rPr lang="en-US" altLang="zh-CN"/>
              <a:t>2</a:t>
            </a:r>
            <a:r>
              <a:rPr lang="zh-CN" altLang="en-US"/>
              <a:t>）什么是正规表达式？</a:t>
            </a:r>
            <a:endParaRPr lang="zh-CN" altLang="en-US"/>
          </a:p>
          <a:p>
            <a:endParaRPr lang="zh-CN" altLang="en-US"/>
          </a:p>
          <a:p>
            <a:r>
              <a:rPr lang="zh-CN" altLang="en-US"/>
              <a:t>正规表达式是一种使用元语言的模式描述。表达式由符号组成。符号一般是字符和数字，但是 Lex 中还有一些具有特殊含义的其他标记。 </a:t>
            </a:r>
            <a:endParaRPr lang="zh-CN" altLang="en-US"/>
          </a:p>
          <a:p>
            <a:endParaRPr lang="zh-CN" altLang="en-US"/>
          </a:p>
          <a:p>
            <a:r>
              <a:rPr lang="zh-CN" altLang="en-US">
                <a:sym typeface="+mn-ea"/>
              </a:rPr>
              <a:t>A-Z, 0-9, a-z、.、[ ]、*、+、?、$、</a:t>
            </a:r>
            <a:r>
              <a:rPr lang="en-US" altLang="zh-CN">
                <a:sym typeface="+mn-ea"/>
              </a:rPr>
              <a:t>{</a:t>
            </a:r>
            <a:r>
              <a:rPr lang="zh-CN" altLang="en-US">
                <a:sym typeface="+mn-ea"/>
              </a:rPr>
              <a:t> }、\、^、|、(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a:t>
            </a:r>
            <a:r>
              <a:rPr lang="en-US" altLang="zh-CN"/>
              <a:t>3</a:t>
            </a:r>
            <a:r>
              <a:rPr lang="zh-CN" altLang="en-US"/>
              <a:t>）</a:t>
            </a:r>
            <a:r>
              <a:rPr lang="en-US" altLang="zh-CN"/>
              <a:t>lex</a:t>
            </a:r>
            <a:r>
              <a:rPr lang="zh-CN" altLang="en-US"/>
              <a:t>描述文件的格式</a:t>
            </a:r>
            <a:endParaRPr lang="zh-CN" altLang="en-US"/>
          </a:p>
          <a:p>
            <a:endParaRPr lang="zh-CN" altLang="en-US"/>
          </a:p>
          <a:p>
            <a:r>
              <a:rPr lang="zh-CN" altLang="en-US"/>
              <a:t>辅助定义部分 </a:t>
            </a:r>
            <a:endParaRPr lang="zh-CN" altLang="en-US"/>
          </a:p>
          <a:p>
            <a:r>
              <a:rPr lang="en-US" altLang="zh-CN"/>
              <a:t>%%</a:t>
            </a:r>
            <a:endParaRPr lang="en-US" altLang="zh-CN"/>
          </a:p>
          <a:p>
            <a:r>
              <a:rPr lang="zh-CN" altLang="en-US"/>
              <a:t>规则部分</a:t>
            </a:r>
            <a:endParaRPr lang="zh-CN" altLang="en-US"/>
          </a:p>
          <a:p>
            <a:r>
              <a:rPr lang="en-US" altLang="zh-CN"/>
              <a:t>%%</a:t>
            </a:r>
            <a:endParaRPr lang="en-US" altLang="zh-CN"/>
          </a:p>
          <a:p>
            <a:r>
              <a:rPr lang="zh-CN" altLang="en-US"/>
              <a:t>用户子程序部分</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4691380" y="2938145"/>
            <a:ext cx="5324475" cy="1859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a:sym typeface="+mn-ea"/>
              </a:rPr>
              <a:t>辅助定义部分 </a:t>
            </a:r>
            <a:endParaRPr lang="zh-CN" altLang="en-US">
              <a:sym typeface="+mn-ea"/>
            </a:endParaRPr>
          </a:p>
          <a:p>
            <a:endParaRPr lang="zh-CN" altLang="en-US"/>
          </a:p>
          <a:p>
            <a:r>
              <a:rPr lang="zh-CN" altLang="en-US"/>
              <a:t>包含正规表达式宏名字的声明以及开始条件的声明</a:t>
            </a:r>
            <a:endParaRPr lang="zh-CN" altLang="en-US"/>
          </a:p>
          <a:p>
            <a:endParaRPr lang="zh-CN" altLang="en-US"/>
          </a:p>
          <a:p>
            <a:r>
              <a:rPr lang="zh-CN" altLang="en-US"/>
              <a:t>宏名字</a:t>
            </a:r>
            <a:endParaRPr lang="zh-CN" altLang="en-US"/>
          </a:p>
          <a:p>
            <a:r>
              <a:rPr lang="zh-CN" altLang="en-US"/>
              <a:t> </a:t>
            </a:r>
            <a:r>
              <a:rPr lang="en-US" altLang="zh-CN"/>
              <a:t>CHARS                       </a:t>
            </a:r>
            <a:r>
              <a:rPr lang="zh-CN" altLang="en-US"/>
              <a:t> [A-za-z\_\'\.\"]</a:t>
            </a:r>
            <a:endParaRPr lang="zh-CN" altLang="en-US"/>
          </a:p>
          <a:p>
            <a:r>
              <a:rPr lang="zh-CN" altLang="en-US"/>
              <a:t> </a:t>
            </a:r>
            <a:r>
              <a:rPr lang="en-US" altLang="zh-CN"/>
              <a:t>NUMBERS                 </a:t>
            </a:r>
            <a:r>
              <a:rPr lang="zh-CN" altLang="en-US"/>
              <a:t>([0-9])+</a:t>
            </a:r>
            <a:endParaRPr lang="zh-CN" altLang="en-US"/>
          </a:p>
          <a:p>
            <a:r>
              <a:rPr lang="zh-CN" altLang="en-US"/>
              <a:t> </a:t>
            </a:r>
            <a:r>
              <a:rPr lang="en-US" altLang="zh-CN"/>
              <a:t>DELIM                       </a:t>
            </a:r>
            <a:r>
              <a:rPr lang="zh-CN" altLang="en-US"/>
              <a:t> [" "\n\t]</a:t>
            </a:r>
            <a:endParaRPr lang="zh-CN" altLang="en-US"/>
          </a:p>
          <a:p>
            <a:r>
              <a:rPr lang="en-US" altLang="zh-CN"/>
              <a:t> WHITESPACE             </a:t>
            </a:r>
            <a:r>
              <a:rPr lang="zh-CN" altLang="en-US"/>
              <a:t>{</a:t>
            </a:r>
            <a:r>
              <a:rPr lang="en-US" altLang="zh-CN">
                <a:sym typeface="+mn-ea"/>
              </a:rPr>
              <a:t>DELIM</a:t>
            </a:r>
            <a:r>
              <a:rPr lang="zh-CN" altLang="en-US"/>
              <a:t>}+</a:t>
            </a:r>
            <a:endParaRPr lang="zh-CN" altLang="en-US"/>
          </a:p>
          <a:p>
            <a:r>
              <a:rPr lang="en-US" altLang="zh-CN"/>
              <a:t> WORDS                      </a:t>
            </a:r>
            <a:r>
              <a:rPr lang="zh-CN" altLang="en-US"/>
              <a:t>{</a:t>
            </a:r>
            <a:r>
              <a:rPr lang="en-US" altLang="zh-CN">
                <a:sym typeface="+mn-ea"/>
              </a:rPr>
              <a:t>CHARS</a:t>
            </a:r>
            <a:r>
              <a:rPr lang="zh-CN" altLang="en-US"/>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规则部分</a:t>
            </a:r>
            <a:endParaRPr lang="zh-CN" altLang="en-US">
              <a:sym typeface="+mn-ea"/>
            </a:endParaRPr>
          </a:p>
          <a:p>
            <a:endParaRPr lang="zh-CN" altLang="en-US"/>
          </a:p>
          <a:p>
            <a:r>
              <a:rPr lang="zh-CN" altLang="en-US"/>
              <a:t>组成：正规表达式</a:t>
            </a:r>
            <a:r>
              <a:rPr lang="en-US" altLang="zh-CN"/>
              <a:t>+</a:t>
            </a:r>
            <a:r>
              <a:rPr lang="zh-CN" altLang="en-US"/>
              <a:t>动作</a:t>
            </a:r>
            <a:endParaRPr lang="zh-CN" altLang="en-US"/>
          </a:p>
          <a:p>
            <a:endParaRPr lang="zh-CN" altLang="en-US"/>
          </a:p>
          <a:p>
            <a:r>
              <a:rPr lang="zh-CN" altLang="en-US"/>
              <a:t>匹配后执行相应动作，若动作部分为空，则匹配该正规表达式的输入字符流会被丢弃，不与任何正规表达式匹配进行出错处理</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25625"/>
            <a:ext cx="10515600" cy="4351338"/>
          </a:xfrm>
        </p:spPr>
        <p:txBody>
          <a:bodyPr/>
          <a:p>
            <a:r>
              <a:rPr lang="zh-CN" altLang="en-US"/>
              <a:t>用户子程序部分</a:t>
            </a:r>
            <a:endParaRPr lang="zh-CN" altLang="en-US"/>
          </a:p>
          <a:p>
            <a:endParaRPr lang="zh-CN" altLang="en-US"/>
          </a:p>
          <a:p>
            <a:r>
              <a:rPr lang="zh-CN" altLang="en-US"/>
              <a:t>被原样照抄到生成的文件中</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2343</Words>
  <Application>WPS 演示</Application>
  <PresentationFormat>宽屏</PresentationFormat>
  <Paragraphs>192</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Calibri Light</vt:lpstr>
      <vt:lpstr>Calibri</vt:lpstr>
      <vt:lpstr>微软雅黑</vt:lpstr>
      <vt:lpstr>Arial Unicode MS</vt:lpstr>
      <vt:lpstr>Office 主题</vt:lpstr>
      <vt:lpstr>Decaf语言编译器</vt:lpstr>
      <vt:lpstr>一、词法分析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二、语法分析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抽象语法树（ AST）</vt:lpstr>
      <vt:lpstr>PowerPoint 演示文稿</vt:lpstr>
      <vt:lpstr>主要涉及的类和文件</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yt guo</dc:creator>
  <cp:lastModifiedBy>47892</cp:lastModifiedBy>
  <cp:revision>55</cp:revision>
  <dcterms:created xsi:type="dcterms:W3CDTF">2015-05-05T08:02:00Z</dcterms:created>
  <dcterms:modified xsi:type="dcterms:W3CDTF">2017-12-28T04:50:36Z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