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2.xml" ContentType="application/vnd.openxmlformats-officedocument.presentationml.tags+xml"/>
  <Override PartName="/ppt/theme/themeOverride6.xml" ContentType="application/vnd.openxmlformats-officedocument.themeOverride+xml"/>
  <Override PartName="/ppt/tags/tag3.xml" ContentType="application/vnd.openxmlformats-officedocument.presentationml.tags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2"/>
  </p:notesMasterIdLst>
  <p:sldIdLst>
    <p:sldId id="266" r:id="rId4"/>
    <p:sldId id="258" r:id="rId5"/>
    <p:sldId id="257" r:id="rId6"/>
    <p:sldId id="459" r:id="rId7"/>
    <p:sldId id="461" r:id="rId8"/>
    <p:sldId id="462" r:id="rId9"/>
    <p:sldId id="463" r:id="rId10"/>
    <p:sldId id="271" r:id="rId11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2023-01-20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transition>
    <p:fade/>
  </p:transition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0.jpeg"/><Relationship Id="rId4" Type="http://schemas.openxmlformats.org/officeDocument/2006/relationships/image" Target="../media/image2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" Type="http://schemas.openxmlformats.org/officeDocument/2006/relationships/tags" Target="../tags/tag2.xml"/><Relationship Id="rId16" Type="http://schemas.openxmlformats.org/officeDocument/2006/relationships/image" Target="../media/image43.png"/><Relationship Id="rId20" Type="http://schemas.openxmlformats.org/officeDocument/2006/relationships/image" Target="../media/image47.svg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9.jpeg"/><Relationship Id="rId4" Type="http://schemas.openxmlformats.org/officeDocument/2006/relationships/image" Target="../media/image4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1A1B789-7D7E-1C02-110A-1FF9CA943B8E}"/>
              </a:ext>
            </a:extLst>
          </p:cNvPr>
          <p:cNvSpPr>
            <a:spLocks noGrp="1"/>
          </p:cNvSpPr>
          <p:nvPr>
            <p:ph type="pic" sz="quarter" idx="1"/>
          </p:nvPr>
        </p:nvSpPr>
        <p:spPr/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DF64EC-E68C-F511-DC24-94C71E4BC10B}"/>
              </a:ext>
            </a:extLst>
          </p:cNvPr>
          <p:cNvSpPr txBox="1"/>
          <p:nvPr/>
        </p:nvSpPr>
        <p:spPr>
          <a:xfrm>
            <a:off x="6921796" y="1928629"/>
            <a:ext cx="3212804" cy="23133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Insert your chapter title here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C18359-6B04-5655-C61C-73A23A7AD0E1}"/>
              </a:ext>
            </a:extLst>
          </p:cNvPr>
          <p:cNvSpPr txBox="1"/>
          <p:nvPr/>
        </p:nvSpPr>
        <p:spPr>
          <a:xfrm>
            <a:off x="6621463" y="257175"/>
            <a:ext cx="4198937" cy="2000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Global Business Services</a:t>
            </a:r>
          </a:p>
        </p:txBody>
      </p:sp>
      <p:pic>
        <p:nvPicPr>
          <p:cNvPr id="3" name="Bild">
            <a:extLst>
              <a:ext uri="{FF2B5EF4-FFF2-40B4-BE49-F238E27FC236}">
                <a16:creationId xmlns:a16="http://schemas.microsoft.com/office/drawing/2014/main" id="{D9B9F3BD-85C8-1CAF-55A8-1099470F6A5A}"/>
              </a:ext>
            </a:extLst>
          </p:cNvPr>
          <p:cNvPicPr>
            <a:picLocks noSel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r="21848"/>
          <a:stretch/>
        </p:blipFill>
        <p:spPr>
          <a:xfrm>
            <a:off x="0" y="0"/>
            <a:ext cx="6600825" cy="6170613"/>
          </a:xfrm>
          <a:prstGeom prst="rect">
            <a:avLst/>
          </a:prstGeom>
        </p:spPr>
      </p:pic>
      <p:sp>
        <p:nvSpPr>
          <p:cNvPr id="9" name="Textfeld GS">
            <a:extLst>
              <a:ext uri="{FF2B5EF4-FFF2-40B4-BE49-F238E27FC236}">
                <a16:creationId xmlns:a16="http://schemas.microsoft.com/office/drawing/2014/main" id="{991EAE25-D520-4558-970C-67A2C346CCE5}"/>
              </a:ext>
            </a:extLst>
          </p:cNvPr>
          <p:cNvSpPr txBox="1"/>
          <p:nvPr/>
        </p:nvSpPr>
        <p:spPr>
          <a:xfrm>
            <a:off x="7074196" y="384226"/>
            <a:ext cx="3417592" cy="2983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>
                <a:solidFill>
                  <a:srgbClr val="00884A"/>
                </a:solidFill>
                <a:effectLst/>
                <a:uLnTx/>
                <a:uFillTx/>
              </a:rPr>
              <a:t>Grupo TCC</a:t>
            </a:r>
          </a:p>
        </p:txBody>
      </p:sp>
      <p:sp>
        <p:nvSpPr>
          <p:cNvPr id="12" name="Textfeld Chapter Title">
            <a:extLst>
              <a:ext uri="{FF2B5EF4-FFF2-40B4-BE49-F238E27FC236}">
                <a16:creationId xmlns:a16="http://schemas.microsoft.com/office/drawing/2014/main" id="{5AFC5801-37C6-491B-A84A-4EECB8A80B61}"/>
              </a:ext>
            </a:extLst>
          </p:cNvPr>
          <p:cNvSpPr txBox="1"/>
          <p:nvPr/>
        </p:nvSpPr>
        <p:spPr>
          <a:xfrm>
            <a:off x="7074196" y="1928523"/>
            <a:ext cx="3212804" cy="23133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kern="0" cap="none" spc="0" normalizeH="0" baseline="0" dirty="0">
                <a:solidFill>
                  <a:srgbClr val="00884A"/>
                </a:solidFill>
                <a:effectLst/>
                <a:uLnTx/>
                <a:uFillTx/>
              </a:rPr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08550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 descr="Documento estrutura de tópicos">
            <a:extLst>
              <a:ext uri="{FF2B5EF4-FFF2-40B4-BE49-F238E27FC236}">
                <a16:creationId xmlns:a16="http://schemas.microsoft.com/office/drawing/2014/main" id="{BF7B33E2-9E77-489C-B825-E494DC3CB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6728" y="4003068"/>
            <a:ext cx="1005053" cy="1005053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963E44D-1A76-4EF1-864C-DE1C9FEF9678}"/>
              </a:ext>
            </a:extLst>
          </p:cNvPr>
          <p:cNvGrpSpPr/>
          <p:nvPr/>
        </p:nvGrpSpPr>
        <p:grpSpPr>
          <a:xfrm>
            <a:off x="2357337" y="3895103"/>
            <a:ext cx="1220985" cy="1220985"/>
            <a:chOff x="2357337" y="3895103"/>
            <a:chExt cx="1220985" cy="1220985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85F5371-16DF-433E-BFA6-6A158D213BD7}"/>
                </a:ext>
              </a:extLst>
            </p:cNvPr>
            <p:cNvGrpSpPr/>
            <p:nvPr/>
          </p:nvGrpSpPr>
          <p:grpSpPr>
            <a:xfrm>
              <a:off x="2357337" y="3895103"/>
              <a:ext cx="1220985" cy="1220985"/>
              <a:chOff x="2357337" y="3895103"/>
              <a:chExt cx="1220985" cy="1220985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875BDFE7-773B-49B3-B255-CC20A4F4DE8C}"/>
                  </a:ext>
                </a:extLst>
              </p:cNvPr>
              <p:cNvGrpSpPr/>
              <p:nvPr/>
            </p:nvGrpSpPr>
            <p:grpSpPr>
              <a:xfrm>
                <a:off x="2357337" y="3895103"/>
                <a:ext cx="1220985" cy="1220985"/>
                <a:chOff x="624040" y="3564773"/>
                <a:chExt cx="1729448" cy="1729448"/>
              </a:xfrm>
            </p:grpSpPr>
            <p:pic>
              <p:nvPicPr>
                <p:cNvPr id="5" name="Gráfico 4" descr="Livro aberto estrutura de tópicos">
                  <a:extLst>
                    <a:ext uri="{FF2B5EF4-FFF2-40B4-BE49-F238E27FC236}">
                      <a16:creationId xmlns:a16="http://schemas.microsoft.com/office/drawing/2014/main" id="{F3168EB0-D181-43A3-96DF-9D5A3FB926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040" y="3564773"/>
                  <a:ext cx="1729448" cy="1729448"/>
                </a:xfrm>
                <a:prstGeom prst="rect">
                  <a:avLst/>
                </a:prstGeom>
              </p:spPr>
            </p:pic>
            <p:pic>
              <p:nvPicPr>
                <p:cNvPr id="9" name="Gráfico 8" descr="Chave inglesa com preenchimento sólido">
                  <a:extLst>
                    <a:ext uri="{FF2B5EF4-FFF2-40B4-BE49-F238E27FC236}">
                      <a16:creationId xmlns:a16="http://schemas.microsoft.com/office/drawing/2014/main" id="{3E1B9BC6-AEE0-499C-93F1-5E69DEF43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20794289">
                  <a:off x="930520" y="4061258"/>
                  <a:ext cx="558244" cy="558244"/>
                </a:xfrm>
                <a:prstGeom prst="rect">
                  <a:avLst/>
                </a:prstGeom>
              </p:spPr>
            </p:pic>
          </p:grp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1852299-956B-4C83-A958-3F537E8656CD}"/>
                  </a:ext>
                </a:extLst>
              </p:cNvPr>
              <p:cNvSpPr/>
              <p:nvPr/>
            </p:nvSpPr>
            <p:spPr>
              <a:xfrm>
                <a:off x="3008207" y="4205243"/>
                <a:ext cx="306493" cy="3540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pic>
          <p:nvPicPr>
            <p:cNvPr id="18" name="Gráfico 17" descr="Dólar com preenchimento sólido">
              <a:extLst>
                <a:ext uri="{FF2B5EF4-FFF2-40B4-BE49-F238E27FC236}">
                  <a16:creationId xmlns:a16="http://schemas.microsoft.com/office/drawing/2014/main" id="{82CC13E2-A8CE-4E64-BE7F-E035425B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41780" y="4186192"/>
              <a:ext cx="474874" cy="474874"/>
            </a:xfrm>
            <a:prstGeom prst="rect">
              <a:avLst/>
            </a:prstGeom>
          </p:spPr>
        </p:pic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7E6441-F646-4DA3-9AA8-1E698E646659}"/>
              </a:ext>
            </a:extLst>
          </p:cNvPr>
          <p:cNvSpPr txBox="1"/>
          <p:nvPr/>
        </p:nvSpPr>
        <p:spPr>
          <a:xfrm>
            <a:off x="3578322" y="4370392"/>
            <a:ext cx="1729948" cy="4748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R$700mil por ano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FC8CCB3-428B-4F5C-BA92-4889A427737C}"/>
              </a:ext>
            </a:extLst>
          </p:cNvPr>
          <p:cNvSpPr txBox="1"/>
          <p:nvPr/>
        </p:nvSpPr>
        <p:spPr>
          <a:xfrm>
            <a:off x="7031781" y="4321861"/>
            <a:ext cx="1887005" cy="4748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600" kern="0" dirty="0">
                <a:solidFill>
                  <a:srgbClr val="000000"/>
                </a:solidFill>
              </a:rPr>
              <a:t>Em média com 80 páginas cada.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Espaço Reservado para Imagem 29">
            <a:extLst>
              <a:ext uri="{FF2B5EF4-FFF2-40B4-BE49-F238E27FC236}">
                <a16:creationId xmlns:a16="http://schemas.microsoft.com/office/drawing/2014/main" id="{C796D295-BB6F-4F40-BB0F-1C600AE1FF77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4" b="14304"/>
          <a:stretch>
            <a:fillRect/>
          </a:stretch>
        </p:blipFill>
        <p:spPr>
          <a:effectLst>
            <a:reflection blurRad="6350" stA="52000" endA="300" endPos="2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7099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6B796EA-A88E-4EA4-B4A4-0B22B8E4CD3A}"/>
              </a:ext>
            </a:extLst>
          </p:cNvPr>
          <p:cNvGrpSpPr/>
          <p:nvPr/>
        </p:nvGrpSpPr>
        <p:grpSpPr>
          <a:xfrm>
            <a:off x="3256601" y="404900"/>
            <a:ext cx="951614" cy="5360811"/>
            <a:chOff x="4075998" y="504702"/>
            <a:chExt cx="951614" cy="5360811"/>
          </a:xfrm>
        </p:grpSpPr>
        <p:pic>
          <p:nvPicPr>
            <p:cNvPr id="5" name="Gráfico 4" descr="Sustentabilidade com preenchimento sólido">
              <a:extLst>
                <a:ext uri="{FF2B5EF4-FFF2-40B4-BE49-F238E27FC236}">
                  <a16:creationId xmlns:a16="http://schemas.microsoft.com/office/drawing/2014/main" id="{4F453630-BDF1-4874-9E60-07C3410A2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5998" y="504702"/>
              <a:ext cx="914400" cy="914400"/>
            </a:xfrm>
            <a:prstGeom prst="rect">
              <a:avLst/>
            </a:prstGeom>
          </p:spPr>
        </p:pic>
        <p:pic>
          <p:nvPicPr>
            <p:cNvPr id="7" name="Gráfico 6" descr="Gráfico de tendência descendente com preenchimento sólido">
              <a:extLst>
                <a:ext uri="{FF2B5EF4-FFF2-40B4-BE49-F238E27FC236}">
                  <a16:creationId xmlns:a16="http://schemas.microsoft.com/office/drawing/2014/main" id="{2B9A9214-76C5-4986-B65B-9639E2D2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3212" y="1986839"/>
              <a:ext cx="914400" cy="914400"/>
            </a:xfrm>
            <a:prstGeom prst="rect">
              <a:avLst/>
            </a:prstGeom>
          </p:spPr>
        </p:pic>
        <p:pic>
          <p:nvPicPr>
            <p:cNvPr id="9" name="Gráfico 8" descr="Contorno de rosto com estrelas com preenchimento sólido">
              <a:extLst>
                <a:ext uri="{FF2B5EF4-FFF2-40B4-BE49-F238E27FC236}">
                  <a16:creationId xmlns:a16="http://schemas.microsoft.com/office/drawing/2014/main" id="{008BE40E-082E-4B18-ABA0-B264D367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13212" y="3468976"/>
              <a:ext cx="914400" cy="914400"/>
            </a:xfrm>
            <a:prstGeom prst="rect">
              <a:avLst/>
            </a:prstGeom>
          </p:spPr>
        </p:pic>
        <p:pic>
          <p:nvPicPr>
            <p:cNvPr id="11" name="Gráfico 10" descr="Linguagem de sinais estrutura de tópicos">
              <a:extLst>
                <a:ext uri="{FF2B5EF4-FFF2-40B4-BE49-F238E27FC236}">
                  <a16:creationId xmlns:a16="http://schemas.microsoft.com/office/drawing/2014/main" id="{7C92B10F-3C3D-43F6-8ADF-16726C81B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75998" y="4951113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25D705-36D7-49C9-815F-9B3C79ECBBA8}"/>
              </a:ext>
            </a:extLst>
          </p:cNvPr>
          <p:cNvSpPr txBox="1"/>
          <p:nvPr/>
        </p:nvSpPr>
        <p:spPr>
          <a:xfrm>
            <a:off x="4405744" y="529021"/>
            <a:ext cx="6187045" cy="6661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pt-B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Todos gostam de sombra, mas poucos cuidam das árvores.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 preservação da natureza é responsabilidade de todos!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8C8A27-FE23-4018-AAA5-614B4751CF7C}"/>
              </a:ext>
            </a:extLst>
          </p:cNvPr>
          <p:cNvSpPr txBox="1"/>
          <p:nvPr/>
        </p:nvSpPr>
        <p:spPr>
          <a:xfrm>
            <a:off x="4405743" y="2209784"/>
            <a:ext cx="6187045" cy="2926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pt-BR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Menos custos, pois a quantidade de folhas será menor.</a:t>
            </a:r>
            <a:endParaRPr lang="pt-BR" b="0" i="0" dirty="0">
              <a:solidFill>
                <a:srgbClr val="212529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1AD2C1-CC6E-4FA5-A98A-C91AFCD2A9D5}"/>
              </a:ext>
            </a:extLst>
          </p:cNvPr>
          <p:cNvSpPr txBox="1"/>
          <p:nvPr/>
        </p:nvSpPr>
        <p:spPr>
          <a:xfrm>
            <a:off x="4405742" y="3656299"/>
            <a:ext cx="6187045" cy="2926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Manual didático e interessante para o cliente.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F4F6CD-9C56-49D7-850E-49B0F0AC74AA}"/>
              </a:ext>
            </a:extLst>
          </p:cNvPr>
          <p:cNvSpPr txBox="1"/>
          <p:nvPr/>
        </p:nvSpPr>
        <p:spPr>
          <a:xfrm>
            <a:off x="4405742" y="5162183"/>
            <a:ext cx="6187045" cy="2926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pt-BR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Acessível também para clientes com deficiência (visual, auditiva) e para clientes analfabetos.</a:t>
            </a:r>
          </a:p>
        </p:txBody>
      </p:sp>
    </p:spTree>
    <p:extLst>
      <p:ext uri="{BB962C8B-B14F-4D97-AF65-F5344CB8AC3E}">
        <p14:creationId xmlns:p14="http://schemas.microsoft.com/office/powerpoint/2010/main" val="72433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95A587-51CE-437D-95E0-998C0869A7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Projeto</a:t>
            </a:r>
            <a:endParaRPr lang="pt-BR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F92563-1948-4967-8E77-C3B8BF84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884A"/>
                </a:solidFill>
              </a:rPr>
              <a:t>Manual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AE498B4-8D6E-4528-8944-7365CD64DC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8" y="1617100"/>
            <a:ext cx="3168650" cy="1784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D4D0CC9-358D-4CDD-90F8-393524832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8" y="1601921"/>
            <a:ext cx="3168650" cy="1814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4E20E9B4-5F52-40FB-BCE4-563164C3BFBE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1615659"/>
            <a:ext cx="3167062" cy="1787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9874AB-1A7A-4C94-A27E-9BDB8916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14" name="Rectangle 50">
            <a:extLst>
              <a:ext uri="{FF2B5EF4-FFF2-40B4-BE49-F238E27FC236}">
                <a16:creationId xmlns:a16="http://schemas.microsoft.com/office/drawing/2014/main" id="{881791C2-59BA-4448-92FD-B65C3AE8E1AE}"/>
              </a:ext>
            </a:extLst>
          </p:cNvPr>
          <p:cNvSpPr/>
          <p:nvPr/>
        </p:nvSpPr>
        <p:spPr>
          <a:xfrm>
            <a:off x="204788" y="3966971"/>
            <a:ext cx="5280024" cy="1121809"/>
          </a:xfrm>
          <a:prstGeom prst="rect">
            <a:avLst/>
          </a:prstGeom>
          <a:solidFill>
            <a:srgbClr val="00884A"/>
          </a:solidFill>
          <a:ln>
            <a:noFill/>
          </a:ln>
        </p:spPr>
        <p:style>
          <a:lnRef idx="2">
            <a:srgbClr val="007BC0">
              <a:shade val="50000"/>
            </a:srgbClr>
          </a:lnRef>
          <a:fillRef idx="1">
            <a:srgbClr val="007BC0"/>
          </a:fillRef>
          <a:effectRef idx="0">
            <a:srgbClr val="007BC0"/>
          </a:effectRef>
          <a:fontRef idx="minor">
            <a:schemeClr val="lt1"/>
          </a:fontRef>
        </p:style>
        <p:txBody>
          <a:bodyPr wrap="square" lIns="180000" tIns="144000" rIns="180000" bIns="1440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Bosch Sans Bold" pitchFamily="2" charset="0"/>
              </a:rPr>
              <a:t>Digitalização dos manuais físicos;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Bosch Sans Bold" pitchFamily="2" charset="0"/>
              </a:rPr>
              <a:t>Possível substituição por um QRCode;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Bosch Sans Bold" pitchFamily="2" charset="0"/>
              </a:rPr>
              <a:t>QRCode em braille;</a:t>
            </a:r>
          </a:p>
        </p:txBody>
      </p:sp>
    </p:spTree>
    <p:extLst>
      <p:ext uri="{BB962C8B-B14F-4D97-AF65-F5344CB8AC3E}">
        <p14:creationId xmlns:p14="http://schemas.microsoft.com/office/powerpoint/2010/main" val="1620142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884A"/>
                </a:solidFill>
              </a:rPr>
              <a:t>WebSite</a:t>
            </a:r>
          </a:p>
        </p:txBody>
      </p:sp>
      <p:sp>
        <p:nvSpPr>
          <p:cNvPr id="4" name="chapter_conv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Projeto</a:t>
            </a:r>
          </a:p>
        </p:txBody>
      </p:sp>
      <p:sp>
        <p:nvSpPr>
          <p:cNvPr id="18" name="Rechteck 17"/>
          <p:cNvSpPr/>
          <p:nvPr/>
        </p:nvSpPr>
        <p:spPr>
          <a:xfrm>
            <a:off x="205200" y="1330428"/>
            <a:ext cx="10564368" cy="4243388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 flipH="1">
            <a:off x="4043072" y="3284818"/>
            <a:ext cx="1761530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/>
          <p:nvPr/>
        </p:nvCxnSpPr>
        <p:spPr>
          <a:xfrm rot="10800000" flipV="1">
            <a:off x="6232187" y="1773361"/>
            <a:ext cx="1080000" cy="504000"/>
          </a:xfrm>
          <a:prstGeom prst="bentConnector3">
            <a:avLst>
              <a:gd name="adj1" fmla="val 130006"/>
            </a:avLst>
          </a:prstGeom>
          <a:ln w="127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5983658" y="3284818"/>
            <a:ext cx="1472175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cxnSp>
        <p:nvCxnSpPr>
          <p:cNvPr id="22" name="Gewinkelter Verbinder 21"/>
          <p:cNvCxnSpPr/>
          <p:nvPr/>
        </p:nvCxnSpPr>
        <p:spPr>
          <a:xfrm>
            <a:off x="4161763" y="1773361"/>
            <a:ext cx="1080000" cy="504000"/>
          </a:xfrm>
          <a:prstGeom prst="bentConnector3">
            <a:avLst>
              <a:gd name="adj1" fmla="val 136912"/>
            </a:avLst>
          </a:prstGeom>
          <a:ln w="127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cxnSp>
        <p:nvCxnSpPr>
          <p:cNvPr id="23" name="Gewinkelter Verbinder 22"/>
          <p:cNvCxnSpPr/>
          <p:nvPr/>
        </p:nvCxnSpPr>
        <p:spPr>
          <a:xfrm flipV="1">
            <a:off x="4237963" y="4308966"/>
            <a:ext cx="1080000" cy="504000"/>
          </a:xfrm>
          <a:prstGeom prst="bentConnector3">
            <a:avLst>
              <a:gd name="adj1" fmla="val 130006"/>
            </a:avLst>
          </a:prstGeom>
          <a:ln w="127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/>
          <p:nvPr/>
        </p:nvCxnSpPr>
        <p:spPr>
          <a:xfrm>
            <a:off x="8146650" y="2772543"/>
            <a:ext cx="1088826" cy="1019906"/>
          </a:xfrm>
          <a:prstGeom prst="bentConnector3">
            <a:avLst>
              <a:gd name="adj1" fmla="val -63620"/>
            </a:avLst>
          </a:prstGeom>
          <a:ln w="12700">
            <a:solidFill>
              <a:schemeClr val="accent2"/>
            </a:solidFill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8810339" y="3652719"/>
            <a:ext cx="667685" cy="440896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1"/>
          <p:cNvSpPr txBox="1">
            <a:spLocks/>
          </p:cNvSpPr>
          <p:nvPr/>
        </p:nvSpPr>
        <p:spPr>
          <a:xfrm>
            <a:off x="2907066" y="1477510"/>
            <a:ext cx="1670618" cy="576293"/>
          </a:xfrm>
          <a:prstGeom prst="rect">
            <a:avLst/>
          </a:prstGeom>
          <a:solidFill>
            <a:srgbClr val="00884A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Manual digitalizado</a:t>
            </a:r>
          </a:p>
        </p:txBody>
      </p:sp>
      <p:cxnSp>
        <p:nvCxnSpPr>
          <p:cNvPr id="42" name="Gewinkelter Verbinder 41"/>
          <p:cNvCxnSpPr/>
          <p:nvPr/>
        </p:nvCxnSpPr>
        <p:spPr>
          <a:xfrm>
            <a:off x="1955890" y="2772543"/>
            <a:ext cx="1088826" cy="1019906"/>
          </a:xfrm>
          <a:prstGeom prst="bentConnector3">
            <a:avLst>
              <a:gd name="adj1" fmla="val 191285"/>
            </a:avLst>
          </a:prstGeom>
          <a:ln w="12700">
            <a:solidFill>
              <a:schemeClr val="accent2"/>
            </a:solidFill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849740" y="2507539"/>
            <a:ext cx="869869" cy="440896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Inhaltsplatzhalter 1"/>
          <p:cNvSpPr txBox="1">
            <a:spLocks/>
          </p:cNvSpPr>
          <p:nvPr/>
        </p:nvSpPr>
        <p:spPr>
          <a:xfrm>
            <a:off x="1873244" y="2492943"/>
            <a:ext cx="1670618" cy="576293"/>
          </a:xfrm>
          <a:prstGeom prst="rect">
            <a:avLst/>
          </a:prstGeom>
          <a:solidFill>
            <a:srgbClr val="00884A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Envolver o cliente</a:t>
            </a:r>
          </a:p>
        </p:txBody>
      </p:sp>
      <p:sp>
        <p:nvSpPr>
          <p:cNvPr id="48" name="Inhaltsplatzhalter 1"/>
          <p:cNvSpPr txBox="1">
            <a:spLocks/>
          </p:cNvSpPr>
          <p:nvPr/>
        </p:nvSpPr>
        <p:spPr>
          <a:xfrm>
            <a:off x="1873244" y="3621494"/>
            <a:ext cx="1670618" cy="360850"/>
          </a:xfrm>
          <a:prstGeom prst="rect">
            <a:avLst/>
          </a:prstGeom>
          <a:solidFill>
            <a:srgbClr val="00884A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Produto 360°</a:t>
            </a:r>
          </a:p>
        </p:txBody>
      </p:sp>
      <p:sp>
        <p:nvSpPr>
          <p:cNvPr id="49" name="Inhaltsplatzhalter 1"/>
          <p:cNvSpPr txBox="1">
            <a:spLocks/>
          </p:cNvSpPr>
          <p:nvPr/>
        </p:nvSpPr>
        <p:spPr>
          <a:xfrm>
            <a:off x="2933188" y="4516361"/>
            <a:ext cx="1670618" cy="576293"/>
          </a:xfrm>
          <a:prstGeom prst="rect">
            <a:avLst/>
          </a:prstGeom>
          <a:solidFill>
            <a:srgbClr val="00884A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Fácil compreensão</a:t>
            </a:r>
          </a:p>
        </p:txBody>
      </p:sp>
      <p:sp>
        <p:nvSpPr>
          <p:cNvPr id="50" name="Inhaltsplatzhalter 1"/>
          <p:cNvSpPr txBox="1">
            <a:spLocks/>
          </p:cNvSpPr>
          <p:nvPr/>
        </p:nvSpPr>
        <p:spPr>
          <a:xfrm>
            <a:off x="6962875" y="1477510"/>
            <a:ext cx="1670618" cy="576293"/>
          </a:xfrm>
          <a:prstGeom prst="rect">
            <a:avLst/>
          </a:prstGeom>
          <a:solidFill>
            <a:srgbClr val="00884A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Acessivel para todos</a:t>
            </a:r>
          </a:p>
        </p:txBody>
      </p:sp>
      <p:sp>
        <p:nvSpPr>
          <p:cNvPr id="51" name="Inhaltsplatzhalter 1"/>
          <p:cNvSpPr txBox="1">
            <a:spLocks/>
          </p:cNvSpPr>
          <p:nvPr/>
        </p:nvSpPr>
        <p:spPr>
          <a:xfrm>
            <a:off x="7975030" y="2492943"/>
            <a:ext cx="1670618" cy="576293"/>
          </a:xfrm>
          <a:prstGeom prst="rect">
            <a:avLst/>
          </a:prstGeom>
          <a:solidFill>
            <a:srgbClr val="00884A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Tutoriais em vídeos</a:t>
            </a:r>
          </a:p>
        </p:txBody>
      </p:sp>
      <p:sp>
        <p:nvSpPr>
          <p:cNvPr id="52" name="Inhaltsplatzhalter 1"/>
          <p:cNvSpPr txBox="1">
            <a:spLocks/>
          </p:cNvSpPr>
          <p:nvPr/>
        </p:nvSpPr>
        <p:spPr>
          <a:xfrm>
            <a:off x="7975030" y="3513773"/>
            <a:ext cx="1670618" cy="576293"/>
          </a:xfrm>
          <a:prstGeom prst="rect">
            <a:avLst/>
          </a:prstGeom>
          <a:solidFill>
            <a:srgbClr val="00884A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Tutoriais de montagem</a:t>
            </a:r>
          </a:p>
        </p:txBody>
      </p:sp>
      <p:cxnSp>
        <p:nvCxnSpPr>
          <p:cNvPr id="53" name="Gewinkelter Verbinder 52"/>
          <p:cNvCxnSpPr/>
          <p:nvPr/>
        </p:nvCxnSpPr>
        <p:spPr>
          <a:xfrm flipH="1" flipV="1">
            <a:off x="6261418" y="4310928"/>
            <a:ext cx="1080000" cy="504000"/>
          </a:xfrm>
          <a:prstGeom prst="bentConnector3">
            <a:avLst>
              <a:gd name="adj1" fmla="val 130006"/>
            </a:avLst>
          </a:prstGeom>
          <a:ln w="127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603131" y="2085780"/>
            <a:ext cx="2351974" cy="235197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Inhaltsplatzhalter 1"/>
          <p:cNvSpPr txBox="1">
            <a:spLocks/>
          </p:cNvSpPr>
          <p:nvPr/>
        </p:nvSpPr>
        <p:spPr>
          <a:xfrm>
            <a:off x="6975575" y="4546232"/>
            <a:ext cx="1670618" cy="576293"/>
          </a:xfrm>
          <a:prstGeom prst="rect">
            <a:avLst/>
          </a:prstGeom>
          <a:solidFill>
            <a:srgbClr val="00884A"/>
          </a:solidFill>
        </p:spPr>
        <p:txBody>
          <a:bodyPr vert="horz" wrap="square" lIns="144000" tIns="72000" rIns="144000" bIns="72000" rtlCol="0" anchor="ctr" anchorCtr="0">
            <a:sp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Opção de linguagens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1C2D94C-E466-5D80-3713-54687797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6" name="Gráfico 5" descr="Internet estrutura de tópicos">
            <a:extLst>
              <a:ext uri="{FF2B5EF4-FFF2-40B4-BE49-F238E27FC236}">
                <a16:creationId xmlns:a16="http://schemas.microsoft.com/office/drawing/2014/main" id="{0216F5D4-F718-4016-9D69-C18CBFB4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7404" y="2629860"/>
            <a:ext cx="1309915" cy="1309915"/>
          </a:xfrm>
          <a:prstGeom prst="rect">
            <a:avLst/>
          </a:prstGeom>
        </p:spPr>
      </p:pic>
      <p:pic>
        <p:nvPicPr>
          <p:cNvPr id="8" name="Gráfico 7" descr="Documento estrutura de tópicos">
            <a:extLst>
              <a:ext uri="{FF2B5EF4-FFF2-40B4-BE49-F238E27FC236}">
                <a16:creationId xmlns:a16="http://schemas.microsoft.com/office/drawing/2014/main" id="{7EB5AFD2-BDC7-412B-AF6B-FB9C3FA35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6314" y="1509372"/>
            <a:ext cx="527977" cy="527977"/>
          </a:xfrm>
          <a:prstGeom prst="rect">
            <a:avLst/>
          </a:prstGeom>
        </p:spPr>
      </p:pic>
      <p:pic>
        <p:nvPicPr>
          <p:cNvPr id="10" name="Gráfico 9" descr="Contorno de rosto apaixonado com preenchimento sólido">
            <a:extLst>
              <a:ext uri="{FF2B5EF4-FFF2-40B4-BE49-F238E27FC236}">
                <a16:creationId xmlns:a16="http://schemas.microsoft.com/office/drawing/2014/main" id="{D55C9701-2643-46EE-B149-17848303DC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57" y="2484396"/>
            <a:ext cx="576293" cy="576293"/>
          </a:xfrm>
          <a:prstGeom prst="rect">
            <a:avLst/>
          </a:prstGeom>
        </p:spPr>
      </p:pic>
      <p:pic>
        <p:nvPicPr>
          <p:cNvPr id="16" name="Gráfico 15" descr="Seta circular com preenchimento sólido">
            <a:extLst>
              <a:ext uri="{FF2B5EF4-FFF2-40B4-BE49-F238E27FC236}">
                <a16:creationId xmlns:a16="http://schemas.microsoft.com/office/drawing/2014/main" id="{17928FA5-C493-47A0-9F40-62495DAEF2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4214" y="3535339"/>
            <a:ext cx="587778" cy="587778"/>
          </a:xfrm>
          <a:prstGeom prst="rect">
            <a:avLst/>
          </a:prstGeom>
        </p:spPr>
      </p:pic>
      <p:pic>
        <p:nvPicPr>
          <p:cNvPr id="30" name="Gráfico 29" descr="Apresentação com mídia estrutura de tópicos">
            <a:extLst>
              <a:ext uri="{FF2B5EF4-FFF2-40B4-BE49-F238E27FC236}">
                <a16:creationId xmlns:a16="http://schemas.microsoft.com/office/drawing/2014/main" id="{4B4B5F4D-08EF-40CB-AEEF-BEDC4ABD0AA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33818"/>
          <a:stretch/>
        </p:blipFill>
        <p:spPr>
          <a:xfrm>
            <a:off x="9773317" y="2469819"/>
            <a:ext cx="745017" cy="493069"/>
          </a:xfrm>
          <a:prstGeom prst="rect">
            <a:avLst/>
          </a:prstGeom>
        </p:spPr>
      </p:pic>
      <p:pic>
        <p:nvPicPr>
          <p:cNvPr id="35" name="Gráfico 34" descr="Ferramentas estrutura de tópicos">
            <a:extLst>
              <a:ext uri="{FF2B5EF4-FFF2-40B4-BE49-F238E27FC236}">
                <a16:creationId xmlns:a16="http://schemas.microsoft.com/office/drawing/2014/main" id="{9148D533-25D0-45E3-8514-E9ED520C0D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65204" y="3518416"/>
            <a:ext cx="571650" cy="571650"/>
          </a:xfrm>
          <a:prstGeom prst="rect">
            <a:avLst/>
          </a:prstGeom>
        </p:spPr>
      </p:pic>
      <p:pic>
        <p:nvPicPr>
          <p:cNvPr id="37" name="Gráfico 36" descr="Fala estrutura de tópicos">
            <a:extLst>
              <a:ext uri="{FF2B5EF4-FFF2-40B4-BE49-F238E27FC236}">
                <a16:creationId xmlns:a16="http://schemas.microsoft.com/office/drawing/2014/main" id="{2F570B7A-A69A-42B7-8B26-742277FE49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44349" y="4560966"/>
            <a:ext cx="582717" cy="582717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0A7079EA-14CD-4ED7-8C3A-995E24B1F6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39" y="1505294"/>
            <a:ext cx="528820" cy="543112"/>
          </a:xfrm>
          <a:prstGeom prst="rect">
            <a:avLst/>
          </a:prstGeom>
        </p:spPr>
      </p:pic>
      <p:pic>
        <p:nvPicPr>
          <p:cNvPr id="59" name="Gráfico 58" descr="Cérebro estrutura de tópicos">
            <a:extLst>
              <a:ext uri="{FF2B5EF4-FFF2-40B4-BE49-F238E27FC236}">
                <a16:creationId xmlns:a16="http://schemas.microsoft.com/office/drawing/2014/main" id="{64C5BB90-E3C5-4EE6-AA86-70884E7B35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89493" y="4536454"/>
            <a:ext cx="576293" cy="57629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1797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05232" y="1295400"/>
            <a:ext cx="10558767" cy="4243388"/>
          </a:xfrm>
          <a:prstGeom prst="rect">
            <a:avLst/>
          </a:prstGeom>
          <a:solidFill>
            <a:srgbClr val="EFF1F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Sans Regular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en-US" dirty="0">
                <a:solidFill>
                  <a:srgbClr val="00884A"/>
                </a:solidFill>
              </a:rPr>
              <a:t>Acessibilidade</a:t>
            </a:r>
            <a:endParaRPr lang="de-DE" dirty="0">
              <a:solidFill>
                <a:srgbClr val="00884A"/>
              </a:solidFill>
            </a:endParaRPr>
          </a:p>
        </p:txBody>
      </p:sp>
      <p:sp>
        <p:nvSpPr>
          <p:cNvPr id="3" name="chapter_conv"/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Projeto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4279583" y="1672730"/>
            <a:ext cx="463731" cy="3838303"/>
            <a:chOff x="2540724" y="1626326"/>
            <a:chExt cx="463731" cy="3838303"/>
          </a:xfrm>
          <a:solidFill>
            <a:srgbClr val="00884A"/>
          </a:solidFill>
        </p:grpSpPr>
        <p:cxnSp>
          <p:nvCxnSpPr>
            <p:cNvPr id="11" name="Gerader Verbinder 10"/>
            <p:cNvCxnSpPr/>
            <p:nvPr/>
          </p:nvCxnSpPr>
          <p:spPr>
            <a:xfrm flipH="1">
              <a:off x="2770956" y="1626326"/>
              <a:ext cx="3266" cy="3838303"/>
            </a:xfrm>
            <a:prstGeom prst="line">
              <a:avLst/>
            </a:prstGeom>
            <a:grpFill/>
            <a:ln w="12700">
              <a:solidFill>
                <a:srgbClr val="00884A"/>
              </a:solidFill>
            </a:ln>
          </p:spPr>
          <p:style>
            <a:lnRef idx="1">
              <a:srgbClr val="00884A"/>
            </a:lnRef>
            <a:fillRef idx="0">
              <a:srgbClr val="00884A"/>
            </a:fillRef>
            <a:effectRef idx="0">
              <a:srgbClr val="00884A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540724" y="1626326"/>
              <a:ext cx="463731" cy="463731"/>
            </a:xfrm>
            <a:prstGeom prst="ellipse">
              <a:avLst/>
            </a:prstGeom>
            <a:grpFill/>
            <a:ln w="9525" cap="flat" cmpd="sng" algn="ctr">
              <a:solidFill>
                <a:srgbClr val="00884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1" i="0" u="none" strike="noStrike" kern="0" cap="none" spc="0" normalizeH="0" baseline="0" noProof="0" dirty="0"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1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40724" y="2470213"/>
              <a:ext cx="463731" cy="463731"/>
            </a:xfrm>
            <a:prstGeom prst="ellipse">
              <a:avLst/>
            </a:prstGeom>
            <a:grpFill/>
            <a:ln w="9525" cap="flat" cmpd="sng" algn="ctr">
              <a:solidFill>
                <a:srgbClr val="00884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b="1" kern="0" dirty="0">
                  <a:solidFill>
                    <a:srgbClr val="FFFFFF"/>
                  </a:solidFill>
                  <a:latin typeface="+mn-lt"/>
                </a:rPr>
                <a:t>2</a:t>
              </a:r>
              <a:endParaRPr kumimoji="0" lang="de-DE" sz="1800" b="1" i="0" u="none" strike="noStrike" kern="0" cap="none" spc="0" normalizeH="0" baseline="0" noProof="0" dirty="0"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2540724" y="3314100"/>
              <a:ext cx="463731" cy="463731"/>
            </a:xfrm>
            <a:prstGeom prst="ellipse">
              <a:avLst/>
            </a:prstGeom>
            <a:grpFill/>
            <a:ln w="9525" cap="flat" cmpd="sng" algn="ctr">
              <a:solidFill>
                <a:srgbClr val="00884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b="1" kern="0" dirty="0">
                  <a:solidFill>
                    <a:srgbClr val="FFFFFF"/>
                  </a:solidFill>
                  <a:latin typeface="+mn-lt"/>
                </a:rPr>
                <a:t>3</a:t>
              </a:r>
              <a:endParaRPr kumimoji="0" lang="de-DE" sz="1800" b="1" i="0" u="none" strike="noStrike" kern="0" cap="none" spc="0" normalizeH="0" baseline="0" noProof="0" dirty="0"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2540724" y="4157986"/>
              <a:ext cx="463731" cy="463731"/>
            </a:xfrm>
            <a:prstGeom prst="ellipse">
              <a:avLst/>
            </a:prstGeom>
            <a:grpFill/>
            <a:ln w="9525" cap="flat" cmpd="sng" algn="ctr">
              <a:solidFill>
                <a:srgbClr val="00884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b="1" kern="0" noProof="0" dirty="0">
                  <a:solidFill>
                    <a:srgbClr val="FFFFFF"/>
                  </a:solidFill>
                  <a:latin typeface="+mn-lt"/>
                </a:rPr>
                <a:t>4</a:t>
              </a:r>
              <a:endParaRPr kumimoji="0" lang="de-DE" sz="1800" b="1" i="0" u="none" strike="noStrike" kern="0" cap="none" spc="0" normalizeH="0" baseline="0" noProof="0" dirty="0"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508108" y="2659705"/>
            <a:ext cx="1568631" cy="228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kern="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Libras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508108" y="3502459"/>
            <a:ext cx="1568631" cy="228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kern="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Leitor de voz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508108" y="4348407"/>
            <a:ext cx="1568631" cy="228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kern="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Idiomas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505484" y="1822849"/>
            <a:ext cx="1568631" cy="228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kern="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Alto contraste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BC025A-7F3A-2483-36EC-24D4375C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0683C83-0B25-4CB1-B724-7B7BD2BEAC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/>
          <a:stretch/>
        </p:blipFill>
        <p:spPr>
          <a:xfrm>
            <a:off x="7194165" y="1295877"/>
            <a:ext cx="3567453" cy="424291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1C4E427-3B13-4CE1-BECE-49D8D33C8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83" y="1599930"/>
            <a:ext cx="3567453" cy="356745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07091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08721-E5E6-4C74-A46B-F924494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F4A3FD-FEDF-4213-880E-01EDB81572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Projeto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39C0DE-C926-4A8E-8C9F-0BAA8A92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A72FBE-5A4B-4332-BD0A-B9724FBF7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0" y="3429612"/>
            <a:ext cx="3202210" cy="191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C9B8F1-E731-4D6B-9D53-0C90BE8F0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0" y="1237809"/>
            <a:ext cx="3202209" cy="191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443FA9-68D5-4EAB-BDC6-48E376711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3" y="1237808"/>
            <a:ext cx="3202212" cy="1917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539E59E-4FC5-4121-A3E6-036729185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2" y="3429611"/>
            <a:ext cx="3202210" cy="191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9775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9909B01-4D87-4E41-C570-EB16D49702AE}"/>
              </a:ext>
            </a:extLst>
          </p:cNvPr>
          <p:cNvSpPr>
            <a:spLocks noGrp="1"/>
          </p:cNvSpPr>
          <p:nvPr>
            <p:ph type="pic" sz="quarter" idx="1"/>
          </p:nvPr>
        </p:nvSpPr>
        <p:spPr/>
      </p:sp>
      <p:pic>
        <p:nvPicPr>
          <p:cNvPr id="3" name="Hintergrund">
            <a:extLst>
              <a:ext uri="{FF2B5EF4-FFF2-40B4-BE49-F238E27FC236}">
                <a16:creationId xmlns:a16="http://schemas.microsoft.com/office/drawing/2014/main" id="{DB880C94-69F2-E0FC-2C57-A940CB729FA6}"/>
              </a:ext>
            </a:extLst>
          </p:cNvPr>
          <p:cNvPicPr>
            <a:picLocks noSel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10304"/>
          <a:stretch/>
        </p:blipFill>
        <p:spPr>
          <a:xfrm>
            <a:off x="-3922" y="0"/>
            <a:ext cx="10974886" cy="5536800"/>
          </a:xfrm>
          <a:prstGeom prst="rect">
            <a:avLst/>
          </a:prstGeom>
        </p:spPr>
      </p:pic>
      <p:grpSp>
        <p:nvGrpSpPr>
          <p:cNvPr id="4" name="Gruppieren 1">
            <a:extLst>
              <a:ext uri="{FF2B5EF4-FFF2-40B4-BE49-F238E27FC236}">
                <a16:creationId xmlns:a16="http://schemas.microsoft.com/office/drawing/2014/main" id="{CBA0A9EB-98C7-C9BF-8870-477A5279BE9D}"/>
              </a:ext>
            </a:extLst>
          </p:cNvPr>
          <p:cNvGrpSpPr/>
          <p:nvPr/>
        </p:nvGrpSpPr>
        <p:grpSpPr>
          <a:xfrm>
            <a:off x="0" y="1846800"/>
            <a:ext cx="10969625" cy="1542134"/>
            <a:chOff x="0" y="2248873"/>
            <a:chExt cx="10969625" cy="1542134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C74104E-A9F0-C5AE-208E-B73F69BB6A98}"/>
                </a:ext>
              </a:extLst>
            </p:cNvPr>
            <p:cNvGrpSpPr/>
            <p:nvPr/>
          </p:nvGrpSpPr>
          <p:grpSpPr>
            <a:xfrm>
              <a:off x="0" y="2248873"/>
              <a:ext cx="10969625" cy="1086522"/>
              <a:chOff x="0" y="1998784"/>
              <a:chExt cx="10969625" cy="1086522"/>
            </a:xfrm>
          </p:grpSpPr>
          <p:sp>
            <p:nvSpPr>
              <p:cNvPr id="7" name="Textfeld Driving">
                <a:extLst>
                  <a:ext uri="{FF2B5EF4-FFF2-40B4-BE49-F238E27FC236}">
                    <a16:creationId xmlns:a16="http://schemas.microsoft.com/office/drawing/2014/main" id="{51E1F17C-BFE0-0628-8426-7615184BE669}"/>
                  </a:ext>
                </a:extLst>
              </p:cNvPr>
              <p:cNvSpPr txBox="1"/>
              <p:nvPr/>
            </p:nvSpPr>
            <p:spPr>
              <a:xfrm>
                <a:off x="0" y="2430585"/>
                <a:ext cx="10969625" cy="65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800" b="1" kern="0" dirty="0">
                    <a:solidFill>
                      <a:srgbClr val="00884A"/>
                    </a:solidFill>
                  </a:rPr>
                  <a:t>Agradecemos</a:t>
                </a:r>
                <a:r>
                  <a:rPr kumimoji="0" lang="en-US" sz="4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884A"/>
                    </a:solidFill>
                    <a:effectLst/>
                    <a:uLnTx/>
                    <a:uFillTx/>
                  </a:rPr>
                  <a:t> pela sua atenção!</a:t>
                </a:r>
              </a:p>
            </p:txBody>
          </p:sp>
          <p:sp>
            <p:nvSpPr>
              <p:cNvPr id="8" name="Textfeld Bosch GBS">
                <a:extLst>
                  <a:ext uri="{FF2B5EF4-FFF2-40B4-BE49-F238E27FC236}">
                    <a16:creationId xmlns:a16="http://schemas.microsoft.com/office/drawing/2014/main" id="{68740B7D-123F-2AFF-1F56-2A2724BC166E}"/>
                  </a:ext>
                </a:extLst>
              </p:cNvPr>
              <p:cNvSpPr txBox="1"/>
              <p:nvPr/>
            </p:nvSpPr>
            <p:spPr>
              <a:xfrm>
                <a:off x="0" y="1998784"/>
                <a:ext cx="10969625" cy="408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Grupo TCC</a:t>
                </a:r>
              </a:p>
            </p:txBody>
          </p:sp>
        </p:grpSp>
        <p:pic>
          <p:nvPicPr>
            <p:cNvPr id="6" name="Stars">
              <a:extLst>
                <a:ext uri="{FF2B5EF4-FFF2-40B4-BE49-F238E27FC236}">
                  <a16:creationId xmlns:a16="http://schemas.microsoft.com/office/drawing/2014/main" id="{A7F92ACB-C68C-A614-4654-4D007E9F9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375" y="3524041"/>
              <a:ext cx="1674874" cy="266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939896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heme/theme1.xml><?xml version="1.0" encoding="utf-8"?>
<a:theme xmlns:a="http://schemas.openxmlformats.org/drawingml/2006/main" name="Bosch 2022">
  <a:themeElements>
    <a:clrScheme name="Bosch Green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884A"/>
      </a:accent1>
      <a:accent2>
        <a:srgbClr val="00512A"/>
      </a:accent2>
      <a:accent3>
        <a:srgbClr val="00884A"/>
      </a:accent3>
      <a:accent4>
        <a:srgbClr val="00512A"/>
      </a:accent4>
      <a:accent5>
        <a:srgbClr val="00884A"/>
      </a:accent5>
      <a:accent6>
        <a:srgbClr val="00512A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884A"/>
    </a:accent1>
    <a:accent2>
      <a:srgbClr val="00512A"/>
    </a:accent2>
    <a:accent3>
      <a:srgbClr val="00884A"/>
    </a:accent3>
    <a:accent4>
      <a:srgbClr val="00512A"/>
    </a:accent4>
    <a:accent5>
      <a:srgbClr val="00884A"/>
    </a:accent5>
    <a:accent6>
      <a:srgbClr val="00512A"/>
    </a:accent6>
    <a:hlink>
      <a:srgbClr val="738CB4"/>
    </a:hlink>
    <a:folHlink>
      <a:srgbClr val="B0BBD0"/>
    </a:folHlink>
  </a:clrScheme>
</a:themeOverride>
</file>

<file path=ppt/theme/themeOverride2.xml><?xml version="1.0" encoding="utf-8"?>
<a:themeOverride xmlns:a="http://schemas.openxmlformats.org/drawingml/2006/main">
  <a:clrScheme name="Bosch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884A"/>
    </a:accent1>
    <a:accent2>
      <a:srgbClr val="00512A"/>
    </a:accent2>
    <a:accent3>
      <a:srgbClr val="00884A"/>
    </a:accent3>
    <a:accent4>
      <a:srgbClr val="00512A"/>
    </a:accent4>
    <a:accent5>
      <a:srgbClr val="00884A"/>
    </a:accent5>
    <a:accent6>
      <a:srgbClr val="00512A"/>
    </a:accent6>
    <a:hlink>
      <a:srgbClr val="738CB4"/>
    </a:hlink>
    <a:folHlink>
      <a:srgbClr val="B0BBD0"/>
    </a:folHlink>
  </a:clrScheme>
</a:themeOverride>
</file>

<file path=ppt/theme/themeOverride3.xml><?xml version="1.0" encoding="utf-8"?>
<a:themeOverride xmlns:a="http://schemas.openxmlformats.org/drawingml/2006/main">
  <a:clrScheme name="Bosch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884A"/>
    </a:accent1>
    <a:accent2>
      <a:srgbClr val="00512A"/>
    </a:accent2>
    <a:accent3>
      <a:srgbClr val="00884A"/>
    </a:accent3>
    <a:accent4>
      <a:srgbClr val="00512A"/>
    </a:accent4>
    <a:accent5>
      <a:srgbClr val="00884A"/>
    </a:accent5>
    <a:accent6>
      <a:srgbClr val="00512A"/>
    </a:accent6>
    <a:hlink>
      <a:srgbClr val="738CB4"/>
    </a:hlink>
    <a:folHlink>
      <a:srgbClr val="B0BBD0"/>
    </a:folHlink>
  </a:clrScheme>
</a:themeOverride>
</file>

<file path=ppt/theme/themeOverride4.xml><?xml version="1.0" encoding="utf-8"?>
<a:themeOverride xmlns:a="http://schemas.openxmlformats.org/drawingml/2006/main">
  <a:clrScheme name="Bosch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884A"/>
    </a:accent1>
    <a:accent2>
      <a:srgbClr val="00512A"/>
    </a:accent2>
    <a:accent3>
      <a:srgbClr val="00884A"/>
    </a:accent3>
    <a:accent4>
      <a:srgbClr val="00512A"/>
    </a:accent4>
    <a:accent5>
      <a:srgbClr val="00884A"/>
    </a:accent5>
    <a:accent6>
      <a:srgbClr val="00512A"/>
    </a:accent6>
    <a:hlink>
      <a:srgbClr val="738CB4"/>
    </a:hlink>
    <a:folHlink>
      <a:srgbClr val="B0BBD0"/>
    </a:folHlink>
  </a:clrScheme>
</a:themeOverride>
</file>

<file path=ppt/theme/themeOverride5.xml><?xml version="1.0" encoding="utf-8"?>
<a:themeOverride xmlns:a="http://schemas.openxmlformats.org/drawingml/2006/main">
  <a:clrScheme name="Bosch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884A"/>
    </a:accent1>
    <a:accent2>
      <a:srgbClr val="00512A"/>
    </a:accent2>
    <a:accent3>
      <a:srgbClr val="00884A"/>
    </a:accent3>
    <a:accent4>
      <a:srgbClr val="00512A"/>
    </a:accent4>
    <a:accent5>
      <a:srgbClr val="00884A"/>
    </a:accent5>
    <a:accent6>
      <a:srgbClr val="00512A"/>
    </a:accent6>
    <a:hlink>
      <a:srgbClr val="738CB4"/>
    </a:hlink>
    <a:folHlink>
      <a:srgbClr val="B0BBD0"/>
    </a:folHlink>
  </a:clrScheme>
</a:themeOverride>
</file>

<file path=ppt/theme/themeOverride6.xml><?xml version="1.0" encoding="utf-8"?>
<a:themeOverride xmlns:a="http://schemas.openxmlformats.org/drawingml/2006/main">
  <a:clrScheme name="Bosch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884A"/>
    </a:accent1>
    <a:accent2>
      <a:srgbClr val="00512A"/>
    </a:accent2>
    <a:accent3>
      <a:srgbClr val="00884A"/>
    </a:accent3>
    <a:accent4>
      <a:srgbClr val="00512A"/>
    </a:accent4>
    <a:accent5>
      <a:srgbClr val="00884A"/>
    </a:accent5>
    <a:accent6>
      <a:srgbClr val="00512A"/>
    </a:accent6>
    <a:hlink>
      <a:srgbClr val="738CB4"/>
    </a:hlink>
    <a:folHlink>
      <a:srgbClr val="B0BBD0"/>
    </a:folHlink>
  </a:clrScheme>
</a:themeOverride>
</file>

<file path=ppt/theme/themeOverride7.xml><?xml version="1.0" encoding="utf-8"?>
<a:themeOverride xmlns:a="http://schemas.openxmlformats.org/drawingml/2006/main">
  <a:clrScheme name="Bosch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884A"/>
    </a:accent1>
    <a:accent2>
      <a:srgbClr val="00512A"/>
    </a:accent2>
    <a:accent3>
      <a:srgbClr val="00884A"/>
    </a:accent3>
    <a:accent4>
      <a:srgbClr val="00512A"/>
    </a:accent4>
    <a:accent5>
      <a:srgbClr val="00884A"/>
    </a:accent5>
    <a:accent6>
      <a:srgbClr val="00512A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2023-01-20</OrgInhalt>
      <Wert>2023-01-20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148</TotalTime>
  <Words>145</Words>
  <Application>Microsoft Office PowerPoint</Application>
  <PresentationFormat>Personalizar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Bosch Office Sans</vt:lpstr>
      <vt:lpstr>Bosch Sans Bold</vt:lpstr>
      <vt:lpstr>Bosch Sans Regular</vt:lpstr>
      <vt:lpstr>Calibri</vt:lpstr>
      <vt:lpstr>roboto</vt:lpstr>
      <vt:lpstr>Symbol</vt:lpstr>
      <vt:lpstr>Wingdings</vt:lpstr>
      <vt:lpstr>Wingdings 3</vt:lpstr>
      <vt:lpstr>Bosch 2022</vt:lpstr>
      <vt:lpstr>Apresentação do PowerPoint</vt:lpstr>
      <vt:lpstr>Apresentação do PowerPoint</vt:lpstr>
      <vt:lpstr>Apresentação do PowerPoint</vt:lpstr>
      <vt:lpstr>Manual</vt:lpstr>
      <vt:lpstr>WebSite</vt:lpstr>
      <vt:lpstr>Acessibilidade</vt:lpstr>
      <vt:lpstr>Protótipo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Silva Thaiza (CaP/ETS)</dc:creator>
  <cp:lastModifiedBy>Silva Thaiza (CaP/ETS)</cp:lastModifiedBy>
  <cp:revision>28</cp:revision>
  <dcterms:created xsi:type="dcterms:W3CDTF">2023-01-20T17:02:23Z</dcterms:created>
  <dcterms:modified xsi:type="dcterms:W3CDTF">2023-01-23T18:32:20Z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