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8" r:id="rId5"/>
    <p:sldId id="257" r:id="rId6"/>
    <p:sldId id="259" r:id="rId7"/>
    <p:sldId id="260" r:id="rId8"/>
    <p:sldId id="262" r:id="rId9"/>
    <p:sldId id="264" r:id="rId10"/>
    <p:sldId id="265"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0" d="100"/>
          <a:sy n="40" d="100"/>
        </p:scale>
        <p:origin x="48"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6FAECAD-B1EB-489A-9AAD-16DC997A45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6FAECAD-B1EB-489A-9AAD-16DC997A45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6FAECAD-B1EB-489A-9AAD-16DC997A45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6FAECAD-B1EB-489A-9AAD-16DC997A45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6FAECAD-B1EB-489A-9AAD-16DC997A45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6FAECAD-B1EB-489A-9AAD-16DC997A45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6FAECAD-B1EB-489A-9AAD-16DC997A45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6FAECAD-B1EB-489A-9AAD-16DC997A45B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6FAECAD-B1EB-489A-9AAD-16DC997A45B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FAECAD-B1EB-489A-9AAD-16DC997A45B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FAECAD-B1EB-489A-9AAD-16DC997A45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6FAECAD-B1EB-489A-9AAD-16DC997A45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FAECAD-B1EB-489A-9AAD-16DC997A45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6FAECAD-B1EB-489A-9AAD-16DC997A45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6FAECAD-B1EB-489A-9AAD-16DC997A45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6FAECAD-B1EB-489A-9AAD-16DC997A45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6FAECAD-B1EB-489A-9AAD-16DC997A45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6FAECAD-B1EB-489A-9AAD-16DC997A45B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6FAECAD-B1EB-489A-9AAD-16DC997A45B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FAECAD-B1EB-489A-9AAD-16DC997A45B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FAECAD-B1EB-489A-9AAD-16DC997A45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FAECAD-B1EB-489A-9AAD-16DC997A45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402F7-3987-4AB2-9EB9-BD9000073E3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FAECAD-B1EB-489A-9AAD-16DC997A45B0}"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402F7-3987-4AB2-9EB9-BD9000073E3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FAECAD-B1EB-489A-9AAD-16DC997A45B0}"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402F7-3987-4AB2-9EB9-BD9000073E3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878" y="683262"/>
            <a:ext cx="6274591" cy="3351602"/>
          </a:xfrm>
        </p:spPr>
        <p:txBody>
          <a:bodyPr>
            <a:normAutofit/>
          </a:bodyPr>
          <a:lstStyle/>
          <a:p>
            <a:pPr algn="l"/>
            <a:r>
              <a:rPr lang="en-US" sz="5600" b="1">
                <a:solidFill>
                  <a:schemeClr val="tx1"/>
                </a:solidFill>
              </a:rPr>
              <a:t>Find the Best Location to Open an </a:t>
            </a:r>
            <a:r>
              <a:rPr lang="pt-BR" altLang="en-US" sz="5600" b="1">
                <a:solidFill>
                  <a:schemeClr val="tx1"/>
                </a:solidFill>
              </a:rPr>
              <a:t>Restaurant</a:t>
            </a:r>
            <a:r>
              <a:rPr lang="en-US" sz="5600" b="1">
                <a:solidFill>
                  <a:schemeClr val="tx1"/>
                </a:solidFill>
              </a:rPr>
              <a:t> in </a:t>
            </a:r>
            <a:r>
              <a:rPr lang="pt-BR" altLang="en-US" sz="5600" b="1">
                <a:solidFill>
                  <a:schemeClr val="tx1"/>
                </a:solidFill>
              </a:rPr>
              <a:t>Toronto </a:t>
            </a:r>
            <a:r>
              <a:rPr lang="en-US" sz="5600" b="1">
                <a:solidFill>
                  <a:schemeClr val="tx1"/>
                </a:solidFill>
              </a:rPr>
              <a:t>Area</a:t>
            </a:r>
            <a:endParaRPr lang="en-US" sz="5600" b="1">
              <a:solidFill>
                <a:schemeClr val="tx1"/>
              </a:solidFill>
            </a:endParaRPr>
          </a:p>
        </p:txBody>
      </p:sp>
      <p:sp>
        <p:nvSpPr>
          <p:cNvPr id="3" name="Subtitle 2"/>
          <p:cNvSpPr>
            <a:spLocks noGrp="1"/>
          </p:cNvSpPr>
          <p:nvPr>
            <p:ph type="subTitle" idx="1"/>
          </p:nvPr>
        </p:nvSpPr>
        <p:spPr>
          <a:xfrm>
            <a:off x="5277327" y="4156276"/>
            <a:ext cx="6274592" cy="2061645"/>
          </a:xfrm>
        </p:spPr>
        <p:txBody>
          <a:bodyPr>
            <a:normAutofit/>
          </a:bodyPr>
          <a:lstStyle/>
          <a:p>
            <a:pPr algn="l"/>
            <a:r>
              <a:rPr lang="en-US" dirty="0">
                <a:solidFill>
                  <a:schemeClr val="tx1"/>
                </a:solidFill>
              </a:rPr>
              <a:t>Capstone Project - The Battle of Neighborhoods</a:t>
            </a: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Background </a:t>
            </a:r>
            <a:endParaRPr lang="en-US" b="1" dirty="0"/>
          </a:p>
        </p:txBody>
      </p:sp>
      <p:sp>
        <p:nvSpPr>
          <p:cNvPr id="3" name="Content Placeholder 2"/>
          <p:cNvSpPr>
            <a:spLocks noGrp="1"/>
          </p:cNvSpPr>
          <p:nvPr>
            <p:ph idx="1"/>
          </p:nvPr>
        </p:nvSpPr>
        <p:spPr/>
        <p:txBody>
          <a:bodyPr>
            <a:normAutofit fontScale="90000" lnSpcReduction="20000"/>
          </a:bodyPr>
          <a:lstStyle/>
          <a:p>
            <a:r>
              <a:rPr lang="en-US" dirty="0"/>
              <a:t>My proposal for this project is to find the best place to open a Brazilian restaurant in Toronto. I will take advantage of the fact that I am Brazilian and I know this very special cuisine very well and use the knowledge and tools of the course to find the best place to open a new restaurant.</a:t>
            </a:r>
            <a:endParaRPr lang="en-US" dirty="0"/>
          </a:p>
          <a:p>
            <a:endParaRPr lang="en-US" dirty="0"/>
          </a:p>
          <a:p>
            <a:r>
              <a:rPr lang="en-US" dirty="0"/>
              <a:t>Choosing the right place to start a business is one of the first and very important decisions and determines important aspects in the management and development success rate. Different factors that can directly affect the success chance of business. It is important to evaluate neighborhoods based on the factors that are important for running a successful business such as the number of competitors and the potential demand in that neighborhood. Budget limitations in renting or buying a place that plays an important role in location decision making for small businesses.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Business Problem</a:t>
            </a:r>
            <a:endParaRPr lang="en-US" b="1" dirty="0"/>
          </a:p>
        </p:txBody>
      </p:sp>
      <p:sp>
        <p:nvSpPr>
          <p:cNvPr id="3" name="Content Placeholder 2"/>
          <p:cNvSpPr>
            <a:spLocks noGrp="1"/>
          </p:cNvSpPr>
          <p:nvPr>
            <p:ph idx="1"/>
          </p:nvPr>
        </p:nvSpPr>
        <p:spPr/>
        <p:txBody>
          <a:bodyPr/>
          <a:lstStyle/>
          <a:p>
            <a:r>
              <a:rPr lang="en-US"/>
              <a:t>There is not an exact single "national Brazilian cuisine" but there is an assortment of various regional traditions and typical dishes. This diversity is due to the origins of the people inhabiting each area and it makes this cuisine so special. In this project, I want to find the best neighborhood in Toronto to open a Brasilian cuisine restaurant. The challenge is to find a suitable neighborhood that is close enough to some amenities and venues, has fewer competitors, and of course is affordable to rent. The restaurant is good to be near a place where many people visit such as near a cinema, park, garden, playground, and theater.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a:t>
            </a:r>
            <a:endParaRPr lang="en-US" dirty="0"/>
          </a:p>
        </p:txBody>
      </p:sp>
      <p:sp>
        <p:nvSpPr>
          <p:cNvPr id="3" name="Content Placeholder 2"/>
          <p:cNvSpPr>
            <a:spLocks noGrp="1"/>
          </p:cNvSpPr>
          <p:nvPr>
            <p:ph idx="1"/>
          </p:nvPr>
        </p:nvSpPr>
        <p:spPr/>
        <p:txBody>
          <a:bodyPr>
            <a:normAutofit fontScale="80000"/>
          </a:bodyPr>
          <a:lstStyle/>
          <a:p>
            <a:pPr marL="514350" lvl="0" indent="-514350">
              <a:buFont typeface="+mj-lt"/>
              <a:buAutoNum type="arabicPeriod"/>
            </a:pPr>
            <a:r>
              <a:rPr sz="2400"/>
              <a:t>I will use the Toronto data set acquired from Wikipedia </a:t>
            </a:r>
            <a:r>
              <a:rPr lang="pt-BR" sz="2400"/>
              <a:t>(https://en.wikipedia.org/wiki/List_of_postal_codes_of_Canada:_M)</a:t>
            </a:r>
            <a:r>
              <a:rPr sz="2400"/>
              <a:t>. The data set consists of latitude and longitude, postal codes </a:t>
            </a:r>
            <a:r>
              <a:rPr lang="pt-BR" sz="2400"/>
              <a:t>obtained from https://cocl.us/Geospatial_data</a:t>
            </a:r>
            <a:endParaRPr lang="pt-BR" sz="2400"/>
          </a:p>
          <a:p>
            <a:pPr marL="514350" lvl="0" indent="-514350">
              <a:buFont typeface="+mj-lt"/>
              <a:buAutoNum type="arabicPeriod"/>
            </a:pPr>
            <a:endParaRPr sz="2400"/>
          </a:p>
          <a:p>
            <a:pPr marL="514350" lvl="0" indent="-514350">
              <a:buFont typeface="+mj-lt"/>
              <a:buAutoNum type="arabicPeriod"/>
            </a:pPr>
            <a:r>
              <a:rPr sz="2400"/>
              <a:t>Foursquare API Data: I will use Foursquare API locational information in a similar way we did </a:t>
            </a:r>
            <a:r>
              <a:rPr lang="pt-BR" sz="2400"/>
              <a:t>in the course</a:t>
            </a:r>
            <a:r>
              <a:rPr sz="2400"/>
              <a:t>.</a:t>
            </a:r>
            <a:endParaRPr sz="2400"/>
          </a:p>
          <a:p>
            <a:pPr marL="514350" lvl="0" indent="-514350">
              <a:buFont typeface="+mj-lt"/>
              <a:buAutoNum type="arabicPeriod"/>
            </a:pPr>
            <a:endParaRPr sz="2400"/>
          </a:p>
          <a:p>
            <a:pPr marL="514350" lvl="0" indent="-514350">
              <a:buFont typeface="+mj-lt"/>
              <a:buAutoNum type="arabicPeriod"/>
            </a:pPr>
            <a:r>
              <a:rPr sz="2400"/>
              <a:t>After obtaining the list of neighborhoods, I can use the Foursquare API to collect information about places within each neighborhood.</a:t>
            </a:r>
            <a:endParaRPr sz="2400"/>
          </a:p>
          <a:p>
            <a:pPr marL="514350" lvl="0" indent="-514350">
              <a:buFont typeface="+mj-lt"/>
              <a:buAutoNum type="arabicPeriod"/>
            </a:pPr>
            <a:endParaRPr sz="2400"/>
          </a:p>
          <a:p>
            <a:pPr marL="514350" lvl="0" indent="-514350">
              <a:buFont typeface="+mj-lt"/>
              <a:buAutoNum type="arabicPeriod"/>
            </a:pPr>
            <a:r>
              <a:rPr sz="2400"/>
              <a:t>The data retrieved from Foursquare contained information of venues within a specified distance of the longitude and latitude of the postcodes. Afterward, I can use the K-means clustering algorithm to find the best place to open the restaurant.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74464" y="6177414"/>
            <a:ext cx="4244340" cy="368300"/>
          </a:xfrm>
          <a:prstGeom prst="rect">
            <a:avLst/>
          </a:prstGeom>
        </p:spPr>
        <p:txBody>
          <a:bodyPr wrap="none">
            <a:spAutoFit/>
          </a:bodyPr>
          <a:lstStyle/>
          <a:p>
            <a:pPr algn="ctr">
              <a:spcAft>
                <a:spcPts val="1000"/>
              </a:spcAft>
            </a:pPr>
            <a:r>
              <a:rPr lang="pt-BR" altLang="en-US" i="1" dirty="0">
                <a:solidFill>
                  <a:srgbClr val="44546A"/>
                </a:solidFill>
                <a:latin typeface="Calibri" panose="020F0502020204030204" pitchFamily="34" charset="0"/>
                <a:ea typeface="Calibri" panose="020F0502020204030204" pitchFamily="34" charset="0"/>
                <a:cs typeface="Arial" panose="020B0604020202020204" pitchFamily="34" charset="0"/>
              </a:rPr>
              <a:t>N</a:t>
            </a:r>
            <a:r>
              <a:rPr lang="en-US" i="1" dirty="0">
                <a:solidFill>
                  <a:srgbClr val="44546A"/>
                </a:solidFill>
                <a:latin typeface="Calibri" panose="020F0502020204030204" pitchFamily="34" charset="0"/>
                <a:ea typeface="Calibri" panose="020F0502020204030204" pitchFamily="34" charset="0"/>
                <a:cs typeface="Arial" panose="020B0604020202020204" pitchFamily="34" charset="0"/>
              </a:rPr>
              <a:t>eighborhoods of </a:t>
            </a:r>
            <a:r>
              <a:rPr lang="pt-BR" altLang="en-US" i="1" dirty="0">
                <a:solidFill>
                  <a:srgbClr val="44546A"/>
                </a:solidFill>
                <a:latin typeface="Calibri" panose="020F0502020204030204" pitchFamily="34" charset="0"/>
                <a:ea typeface="Calibri" panose="020F0502020204030204" pitchFamily="34" charset="0"/>
                <a:cs typeface="Arial" panose="020B0604020202020204" pitchFamily="34" charset="0"/>
              </a:rPr>
              <a:t>Toronto used in </a:t>
            </a:r>
            <a:r>
              <a:rPr lang="en-US" i="1" dirty="0">
                <a:solidFill>
                  <a:srgbClr val="44546A"/>
                </a:solidFill>
                <a:latin typeface="Calibri" panose="020F0502020204030204" pitchFamily="34" charset="0"/>
                <a:ea typeface="Calibri" panose="020F0502020204030204" pitchFamily="34" charset="0"/>
                <a:cs typeface="Arial" panose="020B0604020202020204" pitchFamily="34" charset="0"/>
              </a:rPr>
              <a:t>this study</a:t>
            </a:r>
            <a:endParaRPr lang="en-US" i="1" dirty="0">
              <a:solidFill>
                <a:srgbClr val="44546A"/>
              </a:solidFill>
              <a:latin typeface="Calibri" panose="020F0502020204030204" pitchFamily="34" charset="0"/>
              <a:ea typeface="Calibri" panose="020F0502020204030204" pitchFamily="34" charset="0"/>
              <a:cs typeface="Arial" panose="020B0604020202020204" pitchFamily="34" charset="0"/>
            </a:endParaRPr>
          </a:p>
        </p:txBody>
      </p:sp>
      <p:pic>
        <p:nvPicPr>
          <p:cNvPr id="2" name="Content Placeholder 1"/>
          <p:cNvPicPr>
            <a:picLocks noChangeAspect="1"/>
          </p:cNvPicPr>
          <p:nvPr>
            <p:ph idx="1"/>
          </p:nvPr>
        </p:nvPicPr>
        <p:blipFill>
          <a:blip r:embed="rId1"/>
          <a:stretch>
            <a:fillRect/>
          </a:stretch>
        </p:blipFill>
        <p:spPr>
          <a:xfrm>
            <a:off x="1268095" y="306705"/>
            <a:ext cx="9655175" cy="58705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Methodology</a:t>
            </a:r>
            <a:endParaRPr lang="en-US" dirty="0"/>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US" dirty="0"/>
              <a:t>Cluster the neighborhoods using k-means to cluster the neighborhood into </a:t>
            </a:r>
            <a:r>
              <a:rPr lang="pt-BR" altLang="en-US" dirty="0"/>
              <a:t>10</a:t>
            </a:r>
            <a:r>
              <a:rPr lang="en-US" dirty="0"/>
              <a:t> clusters based on the frequency of different venue categories.</a:t>
            </a:r>
            <a:endParaRPr lang="en-US" dirty="0"/>
          </a:p>
          <a:p>
            <a:pPr marL="514350" lvl="0" indent="-514350">
              <a:buFont typeface="+mj-lt"/>
              <a:buAutoNum type="arabicPeriod"/>
            </a:pPr>
            <a:endParaRPr lang="en-US" dirty="0"/>
          </a:p>
          <a:p>
            <a:pPr marL="514350" lvl="0" indent="-514350">
              <a:buFont typeface="+mj-lt"/>
              <a:buAutoNum type="arabicPeriod"/>
            </a:pPr>
            <a:r>
              <a:rPr lang="en-US" dirty="0"/>
              <a:t>Sort the neighborhoods in each cluster</a:t>
            </a:r>
            <a:endParaRPr lang="en-US" dirty="0"/>
          </a:p>
          <a:p>
            <a:pPr marL="514350" lvl="0" indent="-514350">
              <a:buFont typeface="+mj-lt"/>
              <a:buAutoNum type="arabicPeriod"/>
            </a:pPr>
            <a:endParaRPr lang="en-US" dirty="0"/>
          </a:p>
          <a:p>
            <a:pPr marL="514350" lvl="0" indent="-514350">
              <a:buFont typeface="+mj-lt"/>
              <a:buAutoNum type="arabicPeriod"/>
            </a:pPr>
            <a:r>
              <a:rPr lang="en-US" dirty="0"/>
              <a:t>Select the neighborhood with </a:t>
            </a:r>
            <a:r>
              <a:rPr lang="pt-BR" altLang="en-US" dirty="0"/>
              <a:t>least restaurants and more interest places to atract people to go to a restaurant</a:t>
            </a:r>
            <a:r>
              <a:rPr lang="en-US" dirty="0"/>
              <a:t>.</a:t>
            </a:r>
            <a:endParaRPr lang="en-US" dirty="0"/>
          </a:p>
          <a:p>
            <a:endParaRPr lang="en-US" b="1"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55329" y="6193909"/>
            <a:ext cx="6480810" cy="368300"/>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Arial" panose="020B0604020202020204" pitchFamily="34" charset="0"/>
              </a:rPr>
              <a:t>Use </a:t>
            </a:r>
            <a:r>
              <a:rPr lang="en-US" dirty="0" err="1">
                <a:latin typeface="Calibri" panose="020F0502020204030204" pitchFamily="34" charset="0"/>
                <a:ea typeface="Calibri" panose="020F0502020204030204" pitchFamily="34" charset="0"/>
                <a:cs typeface="Arial" panose="020B0604020202020204" pitchFamily="34" charset="0"/>
              </a:rPr>
              <a:t>KMeans</a:t>
            </a:r>
            <a:r>
              <a:rPr lang="en-US" dirty="0">
                <a:latin typeface="Calibri" panose="020F0502020204030204" pitchFamily="34" charset="0"/>
                <a:ea typeface="Calibri" panose="020F0502020204030204" pitchFamily="34" charset="0"/>
                <a:cs typeface="Arial" panose="020B0604020202020204" pitchFamily="34" charset="0"/>
              </a:rPr>
              <a:t> to cluster the neighborhoods of </a:t>
            </a:r>
            <a:r>
              <a:rPr lang="pt-BR" altLang="en-US" dirty="0">
                <a:latin typeface="Calibri" panose="020F0502020204030204" pitchFamily="34" charset="0"/>
                <a:ea typeface="Calibri" panose="020F0502020204030204" pitchFamily="34" charset="0"/>
                <a:cs typeface="Arial" panose="020B0604020202020204" pitchFamily="34" charset="0"/>
              </a:rPr>
              <a:t>Toronro </a:t>
            </a:r>
            <a:r>
              <a:rPr lang="en-US" dirty="0">
                <a:latin typeface="Calibri" panose="020F0502020204030204" pitchFamily="34" charset="0"/>
                <a:ea typeface="Calibri" panose="020F0502020204030204" pitchFamily="34" charset="0"/>
                <a:cs typeface="Arial" panose="020B0604020202020204" pitchFamily="34" charset="0"/>
              </a:rPr>
              <a:t>into </a:t>
            </a:r>
            <a:r>
              <a:rPr lang="pt-BR" altLang="en-US" dirty="0">
                <a:latin typeface="Calibri" panose="020F0502020204030204" pitchFamily="34" charset="0"/>
                <a:ea typeface="Calibri" panose="020F0502020204030204" pitchFamily="34" charset="0"/>
                <a:cs typeface="Arial" panose="020B0604020202020204" pitchFamily="34" charset="0"/>
              </a:rPr>
              <a:t>10</a:t>
            </a:r>
            <a:r>
              <a:rPr lang="en-US" dirty="0">
                <a:latin typeface="Calibri" panose="020F0502020204030204" pitchFamily="34" charset="0"/>
                <a:ea typeface="Calibri" panose="020F0502020204030204" pitchFamily="34" charset="0"/>
                <a:cs typeface="Arial" panose="020B0604020202020204" pitchFamily="34" charset="0"/>
              </a:rPr>
              <a:t> classes</a:t>
            </a:r>
            <a:endParaRPr lang="en-US" dirty="0"/>
          </a:p>
        </p:txBody>
      </p:sp>
      <p:pic>
        <p:nvPicPr>
          <p:cNvPr id="7" name="Content Placeholder 6"/>
          <p:cNvPicPr>
            <a:picLocks noChangeAspect="1"/>
          </p:cNvPicPr>
          <p:nvPr>
            <p:ph idx="1"/>
          </p:nvPr>
        </p:nvPicPr>
        <p:blipFill>
          <a:blip r:embed="rId1"/>
          <a:stretch>
            <a:fillRect/>
          </a:stretch>
        </p:blipFill>
        <p:spPr>
          <a:xfrm>
            <a:off x="1303020" y="574040"/>
            <a:ext cx="9585960" cy="57092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Results and Discussion</a:t>
            </a:r>
            <a:endParaRPr lang="en-US" b="1" dirty="0"/>
          </a:p>
        </p:txBody>
      </p:sp>
      <p:sp>
        <p:nvSpPr>
          <p:cNvPr id="3" name="Content Placeholder 2"/>
          <p:cNvSpPr>
            <a:spLocks noGrp="1"/>
          </p:cNvSpPr>
          <p:nvPr>
            <p:ph idx="1"/>
          </p:nvPr>
        </p:nvSpPr>
        <p:spPr/>
        <p:txBody>
          <a:bodyPr>
            <a:normAutofit/>
          </a:bodyPr>
          <a:lstStyle/>
          <a:p>
            <a:r>
              <a:rPr lang="en-US"/>
              <a:t>Looking at the results in terms of clusters, the best places to open a Brazilian restaurant would be clusters 4 to 9, as they are the ones with the least amount of restaurants. Other criteria need and should be analyzed, like other places that people usually go before going to a restaurant and the competition from other restaurants.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altLang="en-US" b="1" dirty="0"/>
              <a:t>Conclusion</a:t>
            </a:r>
            <a:endParaRPr lang="pt-BR" altLang="en-US" b="1" dirty="0"/>
          </a:p>
        </p:txBody>
      </p:sp>
      <p:sp>
        <p:nvSpPr>
          <p:cNvPr id="3" name="Content Placeholder 2"/>
          <p:cNvSpPr>
            <a:spLocks noGrp="1"/>
          </p:cNvSpPr>
          <p:nvPr>
            <p:ph idx="1"/>
          </p:nvPr>
        </p:nvSpPr>
        <p:spPr/>
        <p:txBody>
          <a:bodyPr>
            <a:normAutofit/>
          </a:bodyPr>
          <a:lstStyle/>
          <a:p>
            <a:r>
              <a:rPr lang="en-US"/>
              <a:t>The purpose of this project was to identify Toronto areas with a low number of restaurants in order to search for the optimal locations for a new Brasilian restaurant. From Foursquare data we have first identified general boroughs and then clustering of those locations was then performed in order to create major zones of interest. The final decision on optimal restaurant location will be made by stakeholders based on specific characteristics of neighborhoods and locations in every recommended zone, taking into consideration additional factors like the attractiveness of each location, prices, social and economic dynamics of every neighborhood, etc.</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3783</Words>
  <Application>WPS Presentation</Application>
  <PresentationFormat>Widescreen</PresentationFormat>
  <Paragraphs>46</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9</vt:i4>
      </vt:variant>
    </vt:vector>
  </HeadingPairs>
  <TitlesOfParts>
    <vt:vector size="18" baseType="lpstr">
      <vt:lpstr>Arial</vt:lpstr>
      <vt:lpstr>SimSun</vt:lpstr>
      <vt:lpstr>Wingdings</vt:lpstr>
      <vt:lpstr>Calibri</vt:lpstr>
      <vt:lpstr>Calibri Light</vt:lpstr>
      <vt:lpstr>Microsoft YaHei</vt:lpstr>
      <vt:lpstr>Arial Unicode MS</vt:lpstr>
      <vt:lpstr>Office Theme</vt:lpstr>
      <vt:lpstr>1_Office Theme</vt:lpstr>
      <vt:lpstr>Find the Best Location to Open an Ice Cream Shop in Boston Area</vt:lpstr>
      <vt:lpstr>Background </vt:lpstr>
      <vt:lpstr>Business Problem</vt:lpstr>
      <vt:lpstr>Data</vt:lpstr>
      <vt:lpstr>PowerPoint 演示文稿</vt:lpstr>
      <vt:lpstr>Methodology</vt:lpstr>
      <vt:lpstr>PowerPoint 演示文稿</vt:lpstr>
      <vt:lpstr>Results and Discussion</vt:lpstr>
      <vt:lpstr>Results and Discussion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the Best Location to Open an Ice Cream Shop in Boston Area</dc:title>
  <dc:creator>maryam raha</dc:creator>
  <cp:lastModifiedBy>bia05</cp:lastModifiedBy>
  <cp:revision>10</cp:revision>
  <dcterms:created xsi:type="dcterms:W3CDTF">2019-04-21T19:24:00Z</dcterms:created>
  <dcterms:modified xsi:type="dcterms:W3CDTF">2020-03-17T23:53:26Z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1033-11.2.0.9169</vt:lpwstr>
  </property>
</Properties>
</file>