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82" r:id="rId1"/>
    <p:sldMasterId id="2147483683" r:id="rId2"/>
  </p:sldMasterIdLst>
  <p:notesMasterIdLst>
    <p:notesMasterId r:id="rId18"/>
  </p:notesMasterIdLst>
  <p:sldIdLst>
    <p:sldId id="256" r:id="rId3"/>
    <p:sldId id="270" r:id="rId4"/>
    <p:sldId id="287" r:id="rId5"/>
    <p:sldId id="315" r:id="rId6"/>
    <p:sldId id="265" r:id="rId7"/>
    <p:sldId id="312" r:id="rId8"/>
    <p:sldId id="266" r:id="rId9"/>
    <p:sldId id="261" r:id="rId10"/>
    <p:sldId id="264" r:id="rId11"/>
    <p:sldId id="273" r:id="rId12"/>
    <p:sldId id="314" r:id="rId13"/>
    <p:sldId id="262" r:id="rId14"/>
    <p:sldId id="313" r:id="rId15"/>
    <p:sldId id="316" r:id="rId16"/>
    <p:sldId id="272" r:id="rId17"/>
  </p:sldIdLst>
  <p:sldSz cx="9144000" cy="5143500" type="screen16x9"/>
  <p:notesSz cx="6858000" cy="9144000"/>
  <p:embeddedFontLst>
    <p:embeddedFont>
      <p:font typeface="Asap" panose="020B0604020202020204" charset="-18"/>
      <p:regular r:id="rId19"/>
      <p:bold r:id="rId20"/>
      <p:italic r:id="rId21"/>
      <p:boldItalic r:id="rId22"/>
    </p:embeddedFont>
    <p:embeddedFont>
      <p:font typeface="Hammersmith One" panose="02010703030501060504" pitchFamily="2" charset="-18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E1D25B-EA90-47BA-8B32-C1809465832C}">
  <a:tblStyle styleId="{2DE1D25B-EA90-47BA-8B32-C18094658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8970799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8970799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39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7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303be3818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303be3818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short introduction I will discuss the Role of Social Network Analysis in Disaster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Its main role is to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4231f69b3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4231f69b3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this slide we can see how network dynamics evolve in 3 stages...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some graphics on different centrality measures across the network, before and after the disaster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37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It was observed that in the post-disaster network, density and centrality were increased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Also, the early response was managed by community intrinsic networks, while key actors emerged over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there was also a shift in the central actors in post-disaster phase, where external actors </a:t>
            </a:r>
            <a:r>
              <a:rPr lang="en-US" dirty="0" err="1"/>
              <a:t>helpe</a:t>
            </a:r>
            <a:r>
              <a:rPr lang="en-US" dirty="0"/>
              <a:t> access public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And some emergency ties remained, even on long term plan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0" y="0"/>
            <a:ext cx="6832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69">
            <a:off x="4033675" y="3661370"/>
            <a:ext cx="4397100" cy="426300"/>
          </a:xfrm>
          <a:prstGeom prst="rect">
            <a:avLst/>
          </a:prstGeom>
          <a:solidFill>
            <a:srgbClr val="03345F">
              <a:alpha val="831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033550" y="1055525"/>
            <a:ext cx="4397100" cy="2406600"/>
          </a:xfrm>
          <a:prstGeom prst="rect">
            <a:avLst/>
          </a:prstGeom>
          <a:solidFill>
            <a:srgbClr val="03345F">
              <a:alpha val="8313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7960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>
            <a:off x="880890" y="2139911"/>
            <a:ext cx="32097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2"/>
          </p:nvPr>
        </p:nvSpPr>
        <p:spPr>
          <a:xfrm>
            <a:off x="5053439" y="2139911"/>
            <a:ext cx="32097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3"/>
          </p:nvPr>
        </p:nvSpPr>
        <p:spPr>
          <a:xfrm>
            <a:off x="880890" y="3775228"/>
            <a:ext cx="32097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4"/>
          </p:nvPr>
        </p:nvSpPr>
        <p:spPr>
          <a:xfrm>
            <a:off x="5053439" y="3775228"/>
            <a:ext cx="32097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5"/>
          </p:nvPr>
        </p:nvSpPr>
        <p:spPr>
          <a:xfrm>
            <a:off x="880863" y="1809613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6"/>
          </p:nvPr>
        </p:nvSpPr>
        <p:spPr>
          <a:xfrm>
            <a:off x="880863" y="3444980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7"/>
          </p:nvPr>
        </p:nvSpPr>
        <p:spPr>
          <a:xfrm>
            <a:off x="5053438" y="1809613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8"/>
          </p:nvPr>
        </p:nvSpPr>
        <p:spPr>
          <a:xfrm>
            <a:off x="5053438" y="3444980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2225" y="0"/>
            <a:ext cx="8443800" cy="5143500"/>
            <a:chOff x="352225" y="0"/>
            <a:chExt cx="8443800" cy="5143500"/>
          </a:xfrm>
        </p:grpSpPr>
        <p:cxnSp>
          <p:nvCxnSpPr>
            <p:cNvPr id="179" name="Google Shape;179;p26"/>
            <p:cNvCxnSpPr/>
            <p:nvPr/>
          </p:nvCxnSpPr>
          <p:spPr>
            <a:xfrm>
              <a:off x="87960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26"/>
            <p:cNvCxnSpPr/>
            <p:nvPr/>
          </p:nvCxnSpPr>
          <p:spPr>
            <a:xfrm>
              <a:off x="352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2"/>
          <p:cNvGrpSpPr/>
          <p:nvPr/>
        </p:nvGrpSpPr>
        <p:grpSpPr>
          <a:xfrm>
            <a:off x="352225" y="0"/>
            <a:ext cx="8443800" cy="5143500"/>
            <a:chOff x="352225" y="0"/>
            <a:chExt cx="8443800" cy="5143500"/>
          </a:xfrm>
        </p:grpSpPr>
        <p:cxnSp>
          <p:nvCxnSpPr>
            <p:cNvPr id="246" name="Google Shape;246;p32"/>
            <p:cNvCxnSpPr/>
            <p:nvPr/>
          </p:nvCxnSpPr>
          <p:spPr>
            <a:xfrm>
              <a:off x="87960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32"/>
            <p:cNvCxnSpPr/>
            <p:nvPr/>
          </p:nvCxnSpPr>
          <p:spPr>
            <a:xfrm>
              <a:off x="352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3"/>
          <p:cNvGrpSpPr/>
          <p:nvPr/>
        </p:nvGrpSpPr>
        <p:grpSpPr>
          <a:xfrm>
            <a:off x="352225" y="0"/>
            <a:ext cx="8443800" cy="5143500"/>
            <a:chOff x="352225" y="0"/>
            <a:chExt cx="8443800" cy="5143500"/>
          </a:xfrm>
        </p:grpSpPr>
        <p:cxnSp>
          <p:nvCxnSpPr>
            <p:cNvPr id="250" name="Google Shape;250;p33"/>
            <p:cNvCxnSpPr/>
            <p:nvPr/>
          </p:nvCxnSpPr>
          <p:spPr>
            <a:xfrm>
              <a:off x="87960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3"/>
            <p:cNvCxnSpPr/>
            <p:nvPr/>
          </p:nvCxnSpPr>
          <p:spPr>
            <a:xfrm>
              <a:off x="352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2" name="Google Shape;252;p33"/>
          <p:cNvPicPr preferRelativeResize="0"/>
          <p:nvPr/>
        </p:nvPicPr>
        <p:blipFill rotWithShape="1">
          <a:blip r:embed="rId2">
            <a:alphaModFix/>
          </a:blip>
          <a:srcRect t="42938" b="41969"/>
          <a:stretch/>
        </p:blipFill>
        <p:spPr>
          <a:xfrm>
            <a:off x="0" y="3077230"/>
            <a:ext cx="9144000" cy="20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>
            <a:spLocks noGrp="1"/>
          </p:cNvSpPr>
          <p:nvPr>
            <p:ph type="pic" idx="2"/>
          </p:nvPr>
        </p:nvSpPr>
        <p:spPr>
          <a:xfrm>
            <a:off x="5394900" y="-2075"/>
            <a:ext cx="3771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366038" y="3717850"/>
            <a:ext cx="3085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366026" y="2138625"/>
            <a:ext cx="3085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366051" y="3403050"/>
            <a:ext cx="3085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5"/>
          </p:nvPr>
        </p:nvSpPr>
        <p:spPr>
          <a:xfrm>
            <a:off x="1366039" y="1823775"/>
            <a:ext cx="3085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352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352225" y="0"/>
            <a:ext cx="8443800" cy="5143500"/>
            <a:chOff x="352225" y="0"/>
            <a:chExt cx="8443800" cy="5143500"/>
          </a:xfrm>
        </p:grpSpPr>
        <p:cxnSp>
          <p:nvCxnSpPr>
            <p:cNvPr id="36" name="Google Shape;36;p6"/>
            <p:cNvCxnSpPr/>
            <p:nvPr/>
          </p:nvCxnSpPr>
          <p:spPr>
            <a:xfrm>
              <a:off x="87960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6"/>
            <p:cNvCxnSpPr/>
            <p:nvPr/>
          </p:nvCxnSpPr>
          <p:spPr>
            <a:xfrm>
              <a:off x="352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6"/>
          <p:cNvSpPr>
            <a:spLocks noGrp="1"/>
          </p:cNvSpPr>
          <p:nvPr>
            <p:ph type="pic" idx="2"/>
          </p:nvPr>
        </p:nvSpPr>
        <p:spPr>
          <a:xfrm>
            <a:off x="0" y="4712100"/>
            <a:ext cx="9144000" cy="4314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6776800" y="-1050"/>
            <a:ext cx="2367300" cy="5145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20000" y="1936500"/>
            <a:ext cx="4336500" cy="20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352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0" y="-1050"/>
            <a:ext cx="1678500" cy="5145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8"/>
          <p:cNvSpPr>
            <a:spLocks noGrp="1"/>
          </p:cNvSpPr>
          <p:nvPr>
            <p:ph type="pic" idx="3"/>
          </p:nvPr>
        </p:nvSpPr>
        <p:spPr>
          <a:xfrm>
            <a:off x="7465600" y="-1050"/>
            <a:ext cx="1678500" cy="51456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64525" y="1134600"/>
            <a:ext cx="7014900" cy="28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13225" y="3552125"/>
            <a:ext cx="5315100" cy="1047300"/>
          </a:xfrm>
          <a:prstGeom prst="rect">
            <a:avLst/>
          </a:prstGeom>
          <a:solidFill>
            <a:srgbClr val="03345F">
              <a:alpha val="8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720000" y="3063450"/>
            <a:ext cx="35454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19988" y="1423050"/>
            <a:ext cx="35454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>
            <a:spLocks noGrp="1"/>
          </p:cNvSpPr>
          <p:nvPr>
            <p:ph type="pic" idx="2"/>
          </p:nvPr>
        </p:nvSpPr>
        <p:spPr>
          <a:xfrm>
            <a:off x="5149500" y="0"/>
            <a:ext cx="39945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4" name="Google Shape;134;p21"/>
          <p:cNvCxnSpPr/>
          <p:nvPr/>
        </p:nvCxnSpPr>
        <p:spPr>
          <a:xfrm>
            <a:off x="352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720049" y="1683075"/>
            <a:ext cx="3571800" cy="16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2"/>
          </p:nvPr>
        </p:nvSpPr>
        <p:spPr>
          <a:xfrm>
            <a:off x="4852151" y="1683075"/>
            <a:ext cx="3571800" cy="16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352225" y="0"/>
            <a:ext cx="8443800" cy="5143500"/>
            <a:chOff x="352225" y="0"/>
            <a:chExt cx="8443800" cy="5143500"/>
          </a:xfrm>
        </p:grpSpPr>
        <p:cxnSp>
          <p:nvCxnSpPr>
            <p:cNvPr id="153" name="Google Shape;153;p24"/>
            <p:cNvCxnSpPr/>
            <p:nvPr/>
          </p:nvCxnSpPr>
          <p:spPr>
            <a:xfrm>
              <a:off x="87960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4"/>
            <p:cNvCxnSpPr/>
            <p:nvPr/>
          </p:nvCxnSpPr>
          <p:spPr>
            <a:xfrm>
              <a:off x="352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5" name="Google Shape;155;p24"/>
          <p:cNvSpPr>
            <a:spLocks noGrp="1"/>
          </p:cNvSpPr>
          <p:nvPr>
            <p:ph type="pic" idx="3"/>
          </p:nvPr>
        </p:nvSpPr>
        <p:spPr>
          <a:xfrm>
            <a:off x="0" y="3830250"/>
            <a:ext cx="9144000" cy="131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720000" y="2452575"/>
            <a:ext cx="24030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"/>
          </p:nvPr>
        </p:nvSpPr>
        <p:spPr>
          <a:xfrm>
            <a:off x="3370506" y="2452592"/>
            <a:ext cx="24030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3"/>
          </p:nvPr>
        </p:nvSpPr>
        <p:spPr>
          <a:xfrm>
            <a:off x="6021000" y="2452608"/>
            <a:ext cx="24030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4"/>
          </p:nvPr>
        </p:nvSpPr>
        <p:spPr>
          <a:xfrm>
            <a:off x="720000" y="2137125"/>
            <a:ext cx="2403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ubTitle" idx="5"/>
          </p:nvPr>
        </p:nvSpPr>
        <p:spPr>
          <a:xfrm>
            <a:off x="3370500" y="2137125"/>
            <a:ext cx="2403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6"/>
          </p:nvPr>
        </p:nvSpPr>
        <p:spPr>
          <a:xfrm>
            <a:off x="6021001" y="2137125"/>
            <a:ext cx="2403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5"/>
          <p:cNvGrpSpPr/>
          <p:nvPr/>
        </p:nvGrpSpPr>
        <p:grpSpPr>
          <a:xfrm>
            <a:off x="352225" y="0"/>
            <a:ext cx="8443800" cy="5143500"/>
            <a:chOff x="352225" y="0"/>
            <a:chExt cx="8443800" cy="5143500"/>
          </a:xfrm>
        </p:grpSpPr>
        <p:cxnSp>
          <p:nvCxnSpPr>
            <p:cNvPr id="165" name="Google Shape;165;p25"/>
            <p:cNvCxnSpPr/>
            <p:nvPr/>
          </p:nvCxnSpPr>
          <p:spPr>
            <a:xfrm>
              <a:off x="87960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5"/>
            <p:cNvCxnSpPr/>
            <p:nvPr/>
          </p:nvCxnSpPr>
          <p:spPr>
            <a:xfrm>
              <a:off x="352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25"/>
          <p:cNvSpPr>
            <a:spLocks noGrp="1"/>
          </p:cNvSpPr>
          <p:nvPr>
            <p:ph type="pic" idx="7"/>
          </p:nvPr>
        </p:nvSpPr>
        <p:spPr>
          <a:xfrm>
            <a:off x="0" y="4024123"/>
            <a:ext cx="9144000" cy="1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rgbClr val="03345F">
              <a:alpha val="831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67" r:id="rId7"/>
    <p:sldLayoutId id="2147483670" r:id="rId8"/>
    <p:sldLayoutId id="2147483671" r:id="rId9"/>
    <p:sldLayoutId id="2147483672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508" r="3009"/>
          <a:stretch/>
        </p:blipFill>
        <p:spPr>
          <a:xfrm>
            <a:off x="0" y="0"/>
            <a:ext cx="6832725" cy="5143499"/>
          </a:xfrm>
          <a:prstGeom prst="rect">
            <a:avLst/>
          </a:prstGeom>
        </p:spPr>
      </p:pic>
      <p:sp>
        <p:nvSpPr>
          <p:cNvPr id="264" name="Google Shape;264;p37"/>
          <p:cNvSpPr txBox="1">
            <a:spLocks noGrp="1"/>
          </p:cNvSpPr>
          <p:nvPr>
            <p:ph type="subTitle" idx="1"/>
          </p:nvPr>
        </p:nvSpPr>
        <p:spPr>
          <a:xfrm rot="-469">
            <a:off x="4033675" y="3661370"/>
            <a:ext cx="43971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Munteanu </a:t>
            </a:r>
            <a:r>
              <a:rPr lang="ro-RO" dirty="0" err="1"/>
              <a:t>Bianca-Ștefania</a:t>
            </a:r>
            <a:endParaRPr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ctrTitle"/>
          </p:nvPr>
        </p:nvSpPr>
        <p:spPr>
          <a:xfrm>
            <a:off x="4033550" y="1055525"/>
            <a:ext cx="4397100" cy="24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Social Network Analysis in Natural Disaster Response and Recovery 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4"/>
          <p:cNvSpPr txBox="1">
            <a:spLocks noGrp="1"/>
          </p:cNvSpPr>
          <p:nvPr>
            <p:ph type="subTitle" idx="1"/>
          </p:nvPr>
        </p:nvSpPr>
        <p:spPr>
          <a:xfrm>
            <a:off x="354312" y="708870"/>
            <a:ext cx="4886556" cy="410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Study Focus: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Examined how government and emergency management organizations used Twitter during Hurricane Harvey.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Collection: Analyzed official tweets from 67 organizations over three weeks (pre-, during, and post-disaster).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Approach: Semantic network analysis grounded in Situational Crisis Communication Theory (SCCT).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Nodes and Edges: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Nodes: Government and emergency management organizations, key actors like weather services, federal agencies (e.g., FEMA).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Edges: Tweets and retweets, mentions, hashtags, and information exchanges.</a:t>
            </a:r>
            <a:endParaRPr lang="ro-RO" dirty="0"/>
          </a:p>
        </p:txBody>
      </p:sp>
      <p:sp>
        <p:nvSpPr>
          <p:cNvPr id="645" name="Google Shape;645;p54"/>
          <p:cNvSpPr txBox="1">
            <a:spLocks noGrp="1"/>
          </p:cNvSpPr>
          <p:nvPr>
            <p:ph type="title"/>
          </p:nvPr>
        </p:nvSpPr>
        <p:spPr>
          <a:xfrm>
            <a:off x="354312" y="0"/>
            <a:ext cx="4886556" cy="518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Case Study: Hurricane Harvey (2017)</a:t>
            </a:r>
          </a:p>
        </p:txBody>
      </p:sp>
      <p:pic>
        <p:nvPicPr>
          <p:cNvPr id="646" name="Google Shape;646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060" b="7051"/>
          <a:stretch/>
        </p:blipFill>
        <p:spPr>
          <a:xfrm>
            <a:off x="5210460" y="0"/>
            <a:ext cx="3994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subTitle" idx="3"/>
          </p:nvPr>
        </p:nvSpPr>
        <p:spPr>
          <a:xfrm>
            <a:off x="421130" y="801988"/>
            <a:ext cx="4001099" cy="420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Pre-Disaster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disaster preparation.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Frequent mentions of weather services and preventive instructions.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 agencies are central in the network.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During Disaster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shifted to real-time updates, assistance needs, and safety instructions.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Post-Disaster: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community morale, solidarity, and coordinating recovery efforts.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Shift toward community rebuilding and recovery.</a:t>
            </a:r>
          </a:p>
        </p:txBody>
      </p:sp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358140" y="-17568"/>
            <a:ext cx="8785860" cy="53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Key Findings: Hurricane Harvey (2017)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E41C6-B298-8E48-905F-985CFA4F5833}"/>
              </a:ext>
            </a:extLst>
          </p:cNvPr>
          <p:cNvSpPr txBox="1"/>
          <p:nvPr/>
        </p:nvSpPr>
        <p:spPr>
          <a:xfrm>
            <a:off x="5048420" y="4605873"/>
            <a:ext cx="4095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dk1"/>
                </a:solidFill>
                <a:latin typeface="Asap"/>
                <a:sym typeface="Asap"/>
              </a:rPr>
              <a:t>The semantic network of during-hurricane tweets</a:t>
            </a:r>
            <a:endParaRPr lang="ro-RO" i="1" dirty="0">
              <a:solidFill>
                <a:schemeClr val="dk1"/>
              </a:solidFill>
              <a:latin typeface="Asap"/>
              <a:sym typeface="Asap"/>
            </a:endParaRPr>
          </a:p>
        </p:txBody>
      </p:sp>
      <p:pic>
        <p:nvPicPr>
          <p:cNvPr id="2" name="Picture 1" descr="A diagram of 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7F92636A-010A-C313-726F-D5B0B083D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5"/>
          <a:stretch/>
        </p:blipFill>
        <p:spPr bwMode="auto">
          <a:xfrm>
            <a:off x="4422229" y="862948"/>
            <a:ext cx="4797971" cy="3643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504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664" r="34664"/>
          <a:stretch/>
        </p:blipFill>
        <p:spPr>
          <a:xfrm>
            <a:off x="6776800" y="-1050"/>
            <a:ext cx="2367300" cy="5145600"/>
          </a:xfrm>
          <a:prstGeom prst="rect">
            <a:avLst/>
          </a:prstGeom>
        </p:spPr>
      </p:pic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335280" y="0"/>
            <a:ext cx="6441520" cy="51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Case Study: Sri Lanka Floods (2017)</a:t>
            </a:r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411480" y="724920"/>
            <a:ext cx="6289120" cy="3808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Study Focus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Examined the role of social support networks in flood disaster preparedness and recovery in rural Sri Lanka, particularly after the 2017 floods.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Methodology:</a:t>
            </a: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Data Collection: Questionnaire surveys, semi-structured interviews, focus group discussions, and field observations with flood-inundated households.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Focus: Characteristics and changes in social networks over time, focusing on the exchange of information, food, water, evacuation, and shelter.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Nodes and Edges:</a:t>
            </a: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Nodes: Individuals, groups (e.g., Governmental Non-Officials (GNOs), volunteers).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Edges: Relationships or exchanges of support such as information, food, water, and shelter.</a:t>
            </a:r>
            <a:endParaRPr 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subTitle" idx="3"/>
          </p:nvPr>
        </p:nvSpPr>
        <p:spPr>
          <a:xfrm>
            <a:off x="421130" y="862948"/>
            <a:ext cx="3429374" cy="3797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Network Dynamics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Varied by geographic location; remote areas faced greater challenges.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Community Networks: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response managed by community's inherent structure.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Evolved to include external key actors over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Role of Key Actors: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GNOs and volunteers played central roles in support coordination.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Post-Disaster Network Characteristics: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Denser than pre-disaster networks; some emergency ties became permanent.</a:t>
            </a:r>
          </a:p>
        </p:txBody>
      </p:sp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346620" y="0"/>
            <a:ext cx="8797380" cy="53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Key Findings: Sri Lanka Floods (2017)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E41C6-B298-8E48-905F-985CFA4F5833}"/>
              </a:ext>
            </a:extLst>
          </p:cNvPr>
          <p:cNvSpPr txBox="1"/>
          <p:nvPr/>
        </p:nvSpPr>
        <p:spPr>
          <a:xfrm>
            <a:off x="4056244" y="4559755"/>
            <a:ext cx="5087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dk1"/>
                </a:solidFill>
                <a:latin typeface="Asap"/>
                <a:sym typeface="Asap"/>
              </a:rPr>
              <a:t>Evolutionary patterns of social networks for flood phases</a:t>
            </a:r>
            <a:endParaRPr lang="ro-RO" i="1" dirty="0">
              <a:solidFill>
                <a:schemeClr val="dk1"/>
              </a:solidFill>
              <a:latin typeface="Asap"/>
              <a:sym typeface="Asap"/>
            </a:endParaRPr>
          </a:p>
        </p:txBody>
      </p:sp>
      <p:pic>
        <p:nvPicPr>
          <p:cNvPr id="3" name="Picture 2" descr="A collage of different colored circles&#10;&#10;Description automatically generated">
            <a:extLst>
              <a:ext uri="{FF2B5EF4-FFF2-40B4-BE49-F238E27FC236}">
                <a16:creationId xmlns:a16="http://schemas.microsoft.com/office/drawing/2014/main" id="{80BBD647-19B5-2905-B47E-DE246AE92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4"/>
          <a:stretch/>
        </p:blipFill>
        <p:spPr bwMode="auto">
          <a:xfrm>
            <a:off x="3919084" y="1148218"/>
            <a:ext cx="5224916" cy="3411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761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CF2C2E-F65B-A11F-5D21-6ABABC0C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</p:spPr>
        <p:txBody>
          <a:bodyPr wrap="square" anchor="ctr"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o-RO" sz="3200" b="1" i="0" u="none" strike="noStrike" cap="none" normalizeH="0" baseline="0" dirty="0" bmk="_Toc165306609">
                <a:ln>
                  <a:noFill/>
                </a:ln>
                <a:effectLst/>
              </a:rPr>
            </a:br>
            <a:r>
              <a:rPr kumimoji="0" lang="ro-RO" altLang="ro-RO" sz="3200" b="1" i="0" u="none" strike="noStrike" cap="none" normalizeH="0" baseline="0" dirty="0" err="1" bmk="_Toc165306609">
                <a:ln>
                  <a:noFill/>
                </a:ln>
                <a:effectLst/>
              </a:rPr>
              <a:t>Bibliography</a:t>
            </a:r>
            <a:endParaRPr kumimoji="0" lang="ro-RO" altLang="ro-RO" sz="3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ACEDDB-A11B-CBB4-71AB-F1C92807F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73749"/>
              </p:ext>
            </p:extLst>
          </p:nvPr>
        </p:nvGraphicFramePr>
        <p:xfrm>
          <a:off x="720000" y="1427366"/>
          <a:ext cx="7704001" cy="33098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50278">
                  <a:extLst>
                    <a:ext uri="{9D8B030D-6E8A-4147-A177-3AD203B41FA5}">
                      <a16:colId xmlns:a16="http://schemas.microsoft.com/office/drawing/2014/main" val="1502789869"/>
                    </a:ext>
                  </a:extLst>
                </a:gridCol>
                <a:gridCol w="7153723">
                  <a:extLst>
                    <a:ext uri="{9D8B030D-6E8A-4147-A177-3AD203B41FA5}">
                      <a16:colId xmlns:a16="http://schemas.microsoft.com/office/drawing/2014/main" val="3591136433"/>
                    </a:ext>
                  </a:extLst>
                </a:gridCol>
              </a:tblGrid>
              <a:tr h="50049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[1] </a:t>
                      </a:r>
                      <a:endParaRPr lang="ro-RO" sz="1000" b="1" i="0" u="none" strike="noStrike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6376" marR="6319" marT="13250" marB="99378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E. C. Jones and A. </a:t>
                      </a:r>
                      <a:r>
                        <a:rPr lang="en-US" sz="1000" b="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Faas</a:t>
                      </a:r>
                      <a:r>
                        <a:rPr lang="en-US" sz="10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"Chapter 2 - Social Network Analysis Focused on Individuals Facing Hazards and Disasters," in Social Network Analysis of Disaster Response, Recovery, and Adaptation, Butterworth-Heinemann, 2017, pp. 11-23.</a:t>
                      </a:r>
                    </a:p>
                  </a:txBody>
                  <a:tcPr marL="46376" marR="6319" marT="13250" marB="99378" anchor="b"/>
                </a:tc>
                <a:extLst>
                  <a:ext uri="{0D108BD9-81ED-4DB2-BD59-A6C34878D82A}">
                    <a16:rowId xmlns:a16="http://schemas.microsoft.com/office/drawing/2014/main" val="239983330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ro-RO" sz="10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E. C. Jones and A. </a:t>
                      </a:r>
                      <a:r>
                        <a:rPr lang="en-US" sz="1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Faas</a:t>
                      </a:r>
                      <a:r>
                        <a:rPr lang="en-US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"Chapter 3 - Interorganizational Networks in Disaster Management," in Social Network Analysis of Disaster Response, Recovery, and Adaptation, Butterworth-Heinemann, 2017, pp. 25-39.</a:t>
                      </a:r>
                      <a:endParaRPr lang="ro-RO" sz="10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extLst>
                  <a:ext uri="{0D108BD9-81ED-4DB2-BD59-A6C34878D82A}">
                    <a16:rowId xmlns:a16="http://schemas.microsoft.com/office/drawing/2014/main" val="2524226845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[3] </a:t>
                      </a:r>
                      <a:endParaRPr lang="ro-RO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E. C. Jones and A. </a:t>
                      </a:r>
                      <a:r>
                        <a:rPr lang="en-US" sz="1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Faas</a:t>
                      </a:r>
                      <a:r>
                        <a:rPr lang="en-US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"Chapter 4 - Strategies for Researching Social Networks in Disaster Response, Recovery, and Mitigation∗," in Social Network Analysis of Disaster Response, Recovery, and Adaptation, Butterworth-Heinemann, 2017, pp. 41-56.</a:t>
                      </a:r>
                      <a:endParaRPr lang="ro-RO" sz="10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extLst>
                  <a:ext uri="{0D108BD9-81ED-4DB2-BD59-A6C34878D82A}">
                    <a16:rowId xmlns:a16="http://schemas.microsoft.com/office/drawing/2014/main" val="3289811268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ro-RO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J. Kim and M. Hastak, "Social network analysis: Characteristics of online social networks after a disaster," International Journal of Information Management, vol. 38, pp. 86-96, 2018. </a:t>
                      </a:r>
                      <a:endParaRPr lang="ro-RO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extLst>
                  <a:ext uri="{0D108BD9-81ED-4DB2-BD59-A6C34878D82A}">
                    <a16:rowId xmlns:a16="http://schemas.microsoft.com/office/drawing/2014/main" val="3570681829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[5] </a:t>
                      </a:r>
                      <a:endParaRPr lang="ro-RO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W. Liu, . C.-H. Lai and W. (. Xu, "Tweeting about emergency: A semantic network analysis of government organizations’ social media messaging during Hurricane Harvey," Public Relations Review, vol. 44, pp. 807-819, 2018. </a:t>
                      </a:r>
                      <a:endParaRPr lang="ro-RO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extLst>
                  <a:ext uri="{0D108BD9-81ED-4DB2-BD59-A6C34878D82A}">
                    <a16:rowId xmlns:a16="http://schemas.microsoft.com/office/drawing/2014/main" val="225385897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[6] </a:t>
                      </a:r>
                      <a:endParaRPr lang="ro-RO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S. Misra, R. Goswami, T. Mondal and R. Jana, "Social networks in the context of community response to disaster: Study of a cyclone-affected community in Coastal West Bengal, India," International Journal of Disaster Risk Reduction, vol. 22, pp. 281-296, 2017. </a:t>
                      </a:r>
                      <a:endParaRPr lang="ro-RO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extLst>
                  <a:ext uri="{0D108BD9-81ED-4DB2-BD59-A6C34878D82A}">
                    <a16:rowId xmlns:a16="http://schemas.microsoft.com/office/drawing/2014/main" val="3605041022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[7] </a:t>
                      </a:r>
                      <a:endParaRPr lang="ro-RO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A. Y. </a:t>
                      </a:r>
                      <a:r>
                        <a:rPr lang="en-US" sz="1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Karunarathne</a:t>
                      </a:r>
                      <a:r>
                        <a:rPr lang="en-US" sz="1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and G. Lee, "The geographies of the dynamic evolution of social networks for the flood disaster response and recovery," Applied Geography, vol. 125, 2020. </a:t>
                      </a:r>
                      <a:endParaRPr lang="ro-RO" sz="10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76" marR="6319" marT="13250" marB="99378"/>
                </a:tc>
                <a:extLst>
                  <a:ext uri="{0D108BD9-81ED-4DB2-BD59-A6C34878D82A}">
                    <a16:rowId xmlns:a16="http://schemas.microsoft.com/office/drawing/2014/main" val="259226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9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9" r="169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639" name="Google Shape;639;p53"/>
          <p:cNvSpPr txBox="1">
            <a:spLocks noGrp="1"/>
          </p:cNvSpPr>
          <p:nvPr>
            <p:ph type="title"/>
          </p:nvPr>
        </p:nvSpPr>
        <p:spPr>
          <a:xfrm>
            <a:off x="713225" y="3552125"/>
            <a:ext cx="53151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5669" r="62583"/>
          <a:stretch/>
        </p:blipFill>
        <p:spPr>
          <a:xfrm>
            <a:off x="7465600" y="-1050"/>
            <a:ext cx="1678575" cy="5145600"/>
          </a:xfrm>
          <a:prstGeom prst="rect">
            <a:avLst/>
          </a:prstGeom>
        </p:spPr>
      </p:pic>
      <p:pic>
        <p:nvPicPr>
          <p:cNvPr id="625" name="Google Shape;625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78252"/>
          <a:stretch/>
        </p:blipFill>
        <p:spPr>
          <a:xfrm>
            <a:off x="0" y="-1050"/>
            <a:ext cx="1678575" cy="5145600"/>
          </a:xfrm>
          <a:prstGeom prst="rect">
            <a:avLst/>
          </a:prstGeom>
        </p:spPr>
      </p:pic>
      <p:sp>
        <p:nvSpPr>
          <p:cNvPr id="626" name="Google Shape;626;p51"/>
          <p:cNvSpPr txBox="1">
            <a:spLocks noGrp="1"/>
          </p:cNvSpPr>
          <p:nvPr>
            <p:ph type="title"/>
          </p:nvPr>
        </p:nvSpPr>
        <p:spPr>
          <a:xfrm>
            <a:off x="1678575" y="0"/>
            <a:ext cx="5787025" cy="891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24E88-182A-87DF-85AD-000B6EB74CD9}"/>
              </a:ext>
            </a:extLst>
          </p:cNvPr>
          <p:cNvSpPr txBox="1"/>
          <p:nvPr/>
        </p:nvSpPr>
        <p:spPr>
          <a:xfrm>
            <a:off x="1760220" y="1310641"/>
            <a:ext cx="56311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800" b="1" dirty="0">
                <a:solidFill>
                  <a:schemeClr val="dk1"/>
                </a:solidFill>
                <a:latin typeface="Asap"/>
                <a:sym typeface="Asap"/>
              </a:rPr>
              <a:t>Role of SNA in Disaster Management</a:t>
            </a:r>
          </a:p>
          <a:p>
            <a:pPr>
              <a:buClr>
                <a:schemeClr val="dk1"/>
              </a:buClr>
              <a:buSzPts val="1400"/>
            </a:pPr>
            <a:endParaRPr lang="en-US" sz="1800" b="1" dirty="0">
              <a:solidFill>
                <a:schemeClr val="dk1"/>
              </a:solidFill>
              <a:latin typeface="Asap"/>
              <a:sym typeface="Asap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sap"/>
                <a:sym typeface="Asap"/>
              </a:rPr>
              <a:t>Map and analyzes social connections during preparation, response, and recovery phases.</a:t>
            </a:r>
          </a:p>
          <a:p>
            <a:pPr marL="2857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Asap"/>
              <a:sym typeface="Asap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sap"/>
                <a:sym typeface="Asap"/>
              </a:rPr>
              <a:t>Identifies key nodes and connectors essential for effective communication and resource distribution.</a:t>
            </a:r>
          </a:p>
          <a:p>
            <a:pPr>
              <a:buClr>
                <a:schemeClr val="dk1"/>
              </a:buClr>
              <a:buSzPts val="1400"/>
            </a:pPr>
            <a:endParaRPr lang="en-US" sz="1800" dirty="0">
              <a:solidFill>
                <a:schemeClr val="dk1"/>
              </a:solidFill>
              <a:latin typeface="Asap"/>
              <a:sym typeface="Asap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sap"/>
                <a:sym typeface="Asap"/>
              </a:rPr>
              <a:t>Enhances understanding of community resilience.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8"/>
          <p:cNvSpPr txBox="1">
            <a:spLocks noGrp="1"/>
          </p:cNvSpPr>
          <p:nvPr>
            <p:ph type="title"/>
          </p:nvPr>
        </p:nvSpPr>
        <p:spPr>
          <a:xfrm>
            <a:off x="346620" y="0"/>
            <a:ext cx="845448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Network Dynamics</a:t>
            </a:r>
          </a:p>
        </p:txBody>
      </p:sp>
      <p:sp>
        <p:nvSpPr>
          <p:cNvPr id="993" name="Google Shape;993;p68"/>
          <p:cNvSpPr txBox="1"/>
          <p:nvPr/>
        </p:nvSpPr>
        <p:spPr>
          <a:xfrm>
            <a:off x="797436" y="3213693"/>
            <a:ext cx="22053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Post-</a:t>
            </a:r>
            <a:r>
              <a:rPr lang="ro-RO" sz="2000" b="1" dirty="0" err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Disaster</a:t>
            </a:r>
            <a:endParaRPr lang="ro-RO" sz="2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4" name="Google Shape;994;p68"/>
          <p:cNvSpPr txBox="1"/>
          <p:nvPr/>
        </p:nvSpPr>
        <p:spPr>
          <a:xfrm>
            <a:off x="797455" y="3484044"/>
            <a:ext cx="2205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E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Networks reorganize, integrating new and existing ties, enhancing community resilience for future adversities.</a:t>
            </a:r>
          </a:p>
        </p:txBody>
      </p:sp>
      <p:sp>
        <p:nvSpPr>
          <p:cNvPr id="995" name="Google Shape;995;p68"/>
          <p:cNvSpPr/>
          <p:nvPr/>
        </p:nvSpPr>
        <p:spPr>
          <a:xfrm>
            <a:off x="521861" y="3301876"/>
            <a:ext cx="182100" cy="1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6" name="Google Shape;996;p68"/>
          <p:cNvSpPr txBox="1"/>
          <p:nvPr/>
        </p:nvSpPr>
        <p:spPr>
          <a:xfrm>
            <a:off x="797455" y="843595"/>
            <a:ext cx="22053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Pre-</a:t>
            </a:r>
            <a:r>
              <a:rPr lang="ro-RO" sz="2000" b="1" dirty="0" err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Disaster</a:t>
            </a:r>
            <a:endParaRPr sz="2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7" name="Google Shape;997;p68"/>
          <p:cNvSpPr txBox="1"/>
          <p:nvPr/>
        </p:nvSpPr>
        <p:spPr>
          <a:xfrm>
            <a:off x="797474" y="1114046"/>
            <a:ext cx="2205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E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Dense networks are built on routine interactions and trust.</a:t>
            </a:r>
          </a:p>
        </p:txBody>
      </p:sp>
      <p:sp>
        <p:nvSpPr>
          <p:cNvPr id="998" name="Google Shape;998;p68"/>
          <p:cNvSpPr/>
          <p:nvPr/>
        </p:nvSpPr>
        <p:spPr>
          <a:xfrm>
            <a:off x="521955" y="931890"/>
            <a:ext cx="182100" cy="1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9" name="Google Shape;999;p68"/>
          <p:cNvSpPr txBox="1"/>
          <p:nvPr/>
        </p:nvSpPr>
        <p:spPr>
          <a:xfrm>
            <a:off x="797361" y="1929393"/>
            <a:ext cx="22053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 err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During</a:t>
            </a:r>
            <a:r>
              <a:rPr lang="ro-RO" sz="2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ro-RO" sz="2000" b="1" dirty="0" err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Disaster</a:t>
            </a:r>
            <a:endParaRPr lang="ro-RO" sz="2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68"/>
          <p:cNvSpPr txBox="1"/>
          <p:nvPr/>
        </p:nvSpPr>
        <p:spPr>
          <a:xfrm>
            <a:off x="797380" y="2199744"/>
            <a:ext cx="2205281" cy="37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E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Networks become sparser but more agile, forming new ties based on urgent needs.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E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01" name="Google Shape;1001;p68"/>
          <p:cNvSpPr/>
          <p:nvPr/>
        </p:nvSpPr>
        <p:spPr>
          <a:xfrm>
            <a:off x="521861" y="2017585"/>
            <a:ext cx="182100" cy="18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03" name="Google Shape;1003;p6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5793" b="45792"/>
          <a:stretch/>
        </p:blipFill>
        <p:spPr>
          <a:xfrm>
            <a:off x="0" y="4712100"/>
            <a:ext cx="9144000" cy="431399"/>
          </a:xfrm>
          <a:prstGeom prst="rect">
            <a:avLst/>
          </a:prstGeom>
        </p:spPr>
      </p:pic>
      <p:pic>
        <p:nvPicPr>
          <p:cNvPr id="2" name="Picture 1" descr="A diagram of 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301F74AA-3499-2902-55EC-B638EDEA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66" y="1054945"/>
            <a:ext cx="5681474" cy="2861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DEC1E-B04B-4727-1998-9CD1D847B2A2}"/>
              </a:ext>
            </a:extLst>
          </p:cNvPr>
          <p:cNvSpPr txBox="1"/>
          <p:nvPr/>
        </p:nvSpPr>
        <p:spPr>
          <a:xfrm>
            <a:off x="4215140" y="39622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i="1" dirty="0" err="1">
                <a:solidFill>
                  <a:schemeClr val="dk1"/>
                </a:solidFill>
                <a:latin typeface="Asap"/>
              </a:rPr>
              <a:t>Evolution</a:t>
            </a:r>
            <a:r>
              <a:rPr lang="ro-RO" i="1" dirty="0">
                <a:solidFill>
                  <a:schemeClr val="dk1"/>
                </a:solidFill>
                <a:latin typeface="Asap"/>
              </a:rPr>
              <a:t> of a </a:t>
            </a:r>
            <a:r>
              <a:rPr lang="ro-RO" i="1" dirty="0" err="1">
                <a:solidFill>
                  <a:schemeClr val="dk1"/>
                </a:solidFill>
                <a:latin typeface="Asap"/>
              </a:rPr>
              <a:t>network</a:t>
            </a:r>
            <a:r>
              <a:rPr lang="ro-RO" i="1" dirty="0">
                <a:solidFill>
                  <a:schemeClr val="dk1"/>
                </a:solidFill>
                <a:latin typeface="Asap"/>
              </a:rPr>
              <a:t> pre, </a:t>
            </a:r>
            <a:r>
              <a:rPr lang="ro-RO" i="1" dirty="0" err="1">
                <a:solidFill>
                  <a:schemeClr val="dk1"/>
                </a:solidFill>
                <a:latin typeface="Asap"/>
              </a:rPr>
              <a:t>during</a:t>
            </a:r>
            <a:r>
              <a:rPr lang="ro-RO" i="1" dirty="0">
                <a:solidFill>
                  <a:schemeClr val="dk1"/>
                </a:solidFill>
                <a:latin typeface="Asap"/>
              </a:rPr>
              <a:t>, </a:t>
            </a:r>
            <a:r>
              <a:rPr lang="ro-RO" i="1" dirty="0" err="1">
                <a:solidFill>
                  <a:schemeClr val="dk1"/>
                </a:solidFill>
                <a:latin typeface="Asap"/>
              </a:rPr>
              <a:t>and</a:t>
            </a:r>
            <a:r>
              <a:rPr lang="ro-RO" i="1" dirty="0">
                <a:solidFill>
                  <a:schemeClr val="dk1"/>
                </a:solidFill>
                <a:latin typeface="Asap"/>
              </a:rPr>
              <a:t> post </a:t>
            </a:r>
            <a:r>
              <a:rPr lang="ro-RO" i="1" dirty="0" err="1">
                <a:solidFill>
                  <a:schemeClr val="dk1"/>
                </a:solidFill>
                <a:latin typeface="Asap"/>
              </a:rPr>
              <a:t>disasters</a:t>
            </a:r>
            <a:endParaRPr lang="ro-RO" i="1" dirty="0">
              <a:solidFill>
                <a:schemeClr val="dk1"/>
              </a:solidFill>
              <a:latin typeface="Asa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ECAEE9D-0681-6781-BF5F-B8BEAC0CF44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52209" y="838264"/>
            <a:ext cx="3209700" cy="467100"/>
          </a:xfrm>
        </p:spPr>
        <p:txBody>
          <a:bodyPr/>
          <a:lstStyle/>
          <a:p>
            <a:r>
              <a:rPr lang="ro-RO" dirty="0"/>
              <a:t>In/</a:t>
            </a:r>
            <a:r>
              <a:rPr lang="ro-RO" dirty="0" err="1"/>
              <a:t>Seekers</a:t>
            </a:r>
            <a:endParaRPr lang="ro-RO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8BBC880-121A-A0CE-7CDE-74529A3D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79" y="0"/>
            <a:ext cx="8439240" cy="647952"/>
          </a:xfrm>
        </p:spPr>
        <p:txBody>
          <a:bodyPr/>
          <a:lstStyle/>
          <a:p>
            <a:r>
              <a:rPr lang="en-US" sz="2400" dirty="0"/>
              <a:t>IOSP Framework: </a:t>
            </a:r>
            <a:r>
              <a:rPr lang="ro-RO" sz="2400" dirty="0" err="1"/>
              <a:t>Understanding</a:t>
            </a:r>
            <a:r>
              <a:rPr lang="ro-RO" sz="2400" dirty="0"/>
              <a:t> </a:t>
            </a:r>
            <a:r>
              <a:rPr lang="ro-RO" sz="2400" dirty="0" err="1"/>
              <a:t>Roles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Interactions</a:t>
            </a:r>
            <a:endParaRPr lang="ro-RO" sz="2400" dirty="0"/>
          </a:p>
        </p:txBody>
      </p:sp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95BE9C6C-D156-7AF2-C2C7-646BD46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98" y="2182554"/>
            <a:ext cx="3328035" cy="1374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902DC8-9119-2258-0537-05149F073135}"/>
              </a:ext>
            </a:extLst>
          </p:cNvPr>
          <p:cNvSpPr txBox="1"/>
          <p:nvPr/>
        </p:nvSpPr>
        <p:spPr>
          <a:xfrm>
            <a:off x="385516" y="1305364"/>
            <a:ext cx="36104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Individuals/groups within the disaster zone seeking help, information, or resources.</a:t>
            </a:r>
          </a:p>
          <a:p>
            <a:r>
              <a:rPr lang="en-US" dirty="0" err="1">
                <a:solidFill>
                  <a:schemeClr val="tx1"/>
                </a:solidFill>
                <a:latin typeface="Asap" panose="020B0604020202020204" charset="-18"/>
              </a:rPr>
              <a:t>Eg</a:t>
            </a:r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: Local survivors and affected households</a:t>
            </a:r>
          </a:p>
          <a:p>
            <a:endParaRPr lang="en-US" dirty="0">
              <a:latin typeface="Asap" panose="020B0604020202020204" charset="-18"/>
            </a:endParaRPr>
          </a:p>
          <a:p>
            <a:endParaRPr lang="ro-RO" dirty="0">
              <a:latin typeface="Asap" panose="020B0604020202020204" charset="-18"/>
            </a:endParaRPr>
          </a:p>
        </p:txBody>
      </p:sp>
      <p:sp>
        <p:nvSpPr>
          <p:cNvPr id="20" name="Subtitle 5">
            <a:extLst>
              <a:ext uri="{FF2B5EF4-FFF2-40B4-BE49-F238E27FC236}">
                <a16:creationId xmlns:a16="http://schemas.microsoft.com/office/drawing/2014/main" id="{382856DF-7777-8C9E-1D20-BAB83EE52548}"/>
              </a:ext>
            </a:extLst>
          </p:cNvPr>
          <p:cNvSpPr txBox="1">
            <a:spLocks/>
          </p:cNvSpPr>
          <p:nvPr/>
        </p:nvSpPr>
        <p:spPr>
          <a:xfrm>
            <a:off x="4571999" y="771150"/>
            <a:ext cx="3209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Out</a:t>
            </a:r>
            <a:r>
              <a:rPr lang="ro-RO" dirty="0"/>
              <a:t>/</a:t>
            </a:r>
            <a:r>
              <a:rPr lang="ro-RO" dirty="0" err="1"/>
              <a:t>Seekers</a:t>
            </a:r>
            <a:endParaRPr lang="ro-R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4C92B-135A-E188-ED09-9DC3BAB3D9C6}"/>
              </a:ext>
            </a:extLst>
          </p:cNvPr>
          <p:cNvSpPr txBox="1"/>
          <p:nvPr/>
        </p:nvSpPr>
        <p:spPr>
          <a:xfrm>
            <a:off x="4754880" y="1177193"/>
            <a:ext cx="42333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External entities outside the disaster zone seeking to contribute with resources or obtain information.</a:t>
            </a:r>
          </a:p>
          <a:p>
            <a:r>
              <a:rPr lang="en-US" dirty="0" err="1">
                <a:solidFill>
                  <a:schemeClr val="tx1"/>
                </a:solidFill>
                <a:latin typeface="Asap" panose="020B0604020202020204" charset="-18"/>
              </a:rPr>
              <a:t>Eg</a:t>
            </a:r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: Distant family members, international aid organizations</a:t>
            </a:r>
            <a:endParaRPr lang="en-US" dirty="0">
              <a:latin typeface="Asap" panose="020B0604020202020204" charset="-18"/>
            </a:endParaRPr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AAF04E2C-4DD9-B165-DEF3-87831C9411C7}"/>
              </a:ext>
            </a:extLst>
          </p:cNvPr>
          <p:cNvSpPr txBox="1">
            <a:spLocks/>
          </p:cNvSpPr>
          <p:nvPr/>
        </p:nvSpPr>
        <p:spPr>
          <a:xfrm>
            <a:off x="252209" y="3552220"/>
            <a:ext cx="3209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o-RO" dirty="0"/>
              <a:t>In/</a:t>
            </a:r>
            <a:r>
              <a:rPr lang="en-US" dirty="0"/>
              <a:t>Providers</a:t>
            </a:r>
            <a:endParaRPr lang="ro-R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7711C-DC07-13CB-8C31-F3823EF1502D}"/>
              </a:ext>
            </a:extLst>
          </p:cNvPr>
          <p:cNvSpPr txBox="1"/>
          <p:nvPr/>
        </p:nvSpPr>
        <p:spPr>
          <a:xfrm>
            <a:off x="385516" y="3947247"/>
            <a:ext cx="40367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Members within the disaster area providing support, services, or resources.</a:t>
            </a:r>
          </a:p>
          <a:p>
            <a:r>
              <a:rPr lang="en-US" dirty="0" err="1">
                <a:solidFill>
                  <a:schemeClr val="tx1"/>
                </a:solidFill>
                <a:latin typeface="Asap" panose="020B0604020202020204" charset="-18"/>
              </a:rPr>
              <a:t>Eg</a:t>
            </a:r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: Local government bodies, community organizations, local NGOs.</a:t>
            </a:r>
            <a:endParaRPr lang="en-US" dirty="0">
              <a:latin typeface="Asap" panose="020B0604020202020204" charset="-18"/>
            </a:endParaRPr>
          </a:p>
        </p:txBody>
      </p:sp>
      <p:sp>
        <p:nvSpPr>
          <p:cNvPr id="24" name="Subtitle 5">
            <a:extLst>
              <a:ext uri="{FF2B5EF4-FFF2-40B4-BE49-F238E27FC236}">
                <a16:creationId xmlns:a16="http://schemas.microsoft.com/office/drawing/2014/main" id="{CA362FC9-82B3-74B1-0DFD-93A8D0C07055}"/>
              </a:ext>
            </a:extLst>
          </p:cNvPr>
          <p:cNvSpPr txBox="1">
            <a:spLocks/>
          </p:cNvSpPr>
          <p:nvPr/>
        </p:nvSpPr>
        <p:spPr>
          <a:xfrm>
            <a:off x="4711474" y="3654898"/>
            <a:ext cx="3209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mmersmith One"/>
              <a:buNone/>
              <a:defRPr sz="14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Out</a:t>
            </a:r>
            <a:r>
              <a:rPr lang="ro-RO" dirty="0"/>
              <a:t>/</a:t>
            </a:r>
            <a:r>
              <a:rPr lang="en-US" dirty="0"/>
              <a:t>Providers</a:t>
            </a:r>
            <a:endParaRPr lang="ro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AC913-EED0-E273-7537-D631E3EBC76C}"/>
              </a:ext>
            </a:extLst>
          </p:cNvPr>
          <p:cNvSpPr txBox="1"/>
          <p:nvPr/>
        </p:nvSpPr>
        <p:spPr>
          <a:xfrm>
            <a:off x="4860019" y="4019320"/>
            <a:ext cx="40367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External supporters providing aid and resources from outside the disaster area.</a:t>
            </a:r>
          </a:p>
          <a:p>
            <a:r>
              <a:rPr lang="en-US" dirty="0" err="1">
                <a:solidFill>
                  <a:schemeClr val="tx1"/>
                </a:solidFill>
                <a:latin typeface="Asap" panose="020B0604020202020204" charset="-18"/>
              </a:rPr>
              <a:t>Eg</a:t>
            </a:r>
            <a:r>
              <a:rPr lang="en-US" dirty="0">
                <a:solidFill>
                  <a:schemeClr val="tx1"/>
                </a:solidFill>
                <a:latin typeface="Asap" panose="020B0604020202020204" charset="-18"/>
              </a:rPr>
              <a:t>: National governments, international NGOs, external donors.</a:t>
            </a:r>
          </a:p>
        </p:txBody>
      </p:sp>
    </p:spTree>
    <p:extLst>
      <p:ext uri="{BB962C8B-B14F-4D97-AF65-F5344CB8AC3E}">
        <p14:creationId xmlns:p14="http://schemas.microsoft.com/office/powerpoint/2010/main" val="16948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subTitle" idx="1"/>
          </p:nvPr>
        </p:nvSpPr>
        <p:spPr>
          <a:xfrm>
            <a:off x="461010" y="975101"/>
            <a:ext cx="8328660" cy="2560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b="1" dirty="0"/>
              <a:t>Study Focus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Analysis of social networks post-Cyclone Aila (2009) and their role in community resilience.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r>
              <a:rPr lang="en-US" b="1" dirty="0"/>
              <a:t>Methodology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Collection: Personal interviews with affected households, focus group discussions.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Phases: 'Extreme event,' 'immediate response,' 'relief,' 'rehabilitation,' pre- and post-disaster.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 algn="l"/>
            <a:r>
              <a:rPr lang="en-US" b="1" dirty="0"/>
              <a:t>Nodes and Edges: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Nodes: Individuals, households, government agencies, NGOs, political affiliates.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Edges: Kinship, friendship, information exchange, aid provision.</a:t>
            </a:r>
          </a:p>
        </p:txBody>
      </p:sp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354330" y="0"/>
            <a:ext cx="8435340" cy="486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Case Study: </a:t>
            </a:r>
            <a:r>
              <a:rPr lang="ro-RO" sz="2400" dirty="0" err="1"/>
              <a:t>Aila</a:t>
            </a:r>
            <a:r>
              <a:rPr lang="ro-RO" sz="2400" dirty="0"/>
              <a:t> </a:t>
            </a:r>
            <a:r>
              <a:rPr lang="ro-RO" sz="2400" dirty="0" err="1"/>
              <a:t>cyclone</a:t>
            </a:r>
            <a:r>
              <a:rPr lang="ro-RO" sz="2400" dirty="0"/>
              <a:t> (2009)</a:t>
            </a:r>
          </a:p>
        </p:txBody>
      </p:sp>
      <p:pic>
        <p:nvPicPr>
          <p:cNvPr id="410" name="Google Shape;410;p46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t="39127" b="39127"/>
          <a:stretch/>
        </p:blipFill>
        <p:spPr>
          <a:xfrm>
            <a:off x="0" y="4024123"/>
            <a:ext cx="9144000" cy="1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DEDFE587-F410-8C56-6AFC-BD3CA59E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0"/>
            <a:ext cx="4488180" cy="2161665"/>
          </a:xfrm>
          <a:prstGeom prst="rect">
            <a:avLst/>
          </a:prstGeom>
        </p:spPr>
      </p:pic>
      <p:pic>
        <p:nvPicPr>
          <p:cNvPr id="3" name="Picture 2" descr="A close-up of a diagram&#10;&#10;Description automatically generated">
            <a:extLst>
              <a:ext uri="{FF2B5EF4-FFF2-40B4-BE49-F238E27FC236}">
                <a16:creationId xmlns:a16="http://schemas.microsoft.com/office/drawing/2014/main" id="{F458CCF0-2FBE-C551-A056-07E1C03E9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4913"/>
            <a:ext cx="4488180" cy="2303223"/>
          </a:xfrm>
          <a:prstGeom prst="rect">
            <a:avLst/>
          </a:prstGeom>
        </p:spPr>
      </p:pic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E38943D2-4E47-59BC-ECD8-CA9A6E12F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22" y="-6252"/>
            <a:ext cx="4488178" cy="2174167"/>
          </a:xfrm>
          <a:prstGeom prst="rect">
            <a:avLst/>
          </a:prstGeom>
        </p:spPr>
      </p:pic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61C1DC0-292B-D7AA-9CB5-8D2251ED9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821" y="2444913"/>
            <a:ext cx="4488179" cy="2303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9D6E1-7FD0-51AD-2B38-AFD6D2D74E4A}"/>
              </a:ext>
            </a:extLst>
          </p:cNvPr>
          <p:cNvSpPr txBox="1"/>
          <p:nvPr/>
        </p:nvSpPr>
        <p:spPr>
          <a:xfrm>
            <a:off x="640079" y="2148888"/>
            <a:ext cx="43281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Social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(B)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disaster</a:t>
            </a:r>
            <a:endParaRPr lang="ro-RO" sz="1100" dirty="0">
              <a:solidFill>
                <a:schemeClr val="bg1"/>
              </a:solidFill>
              <a:latin typeface="Asap" panose="020B0604020202020204" charset="-1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145B6-458A-5F49-3929-65263586CA99}"/>
              </a:ext>
            </a:extLst>
          </p:cNvPr>
          <p:cNvSpPr txBox="1"/>
          <p:nvPr/>
        </p:nvSpPr>
        <p:spPr>
          <a:xfrm>
            <a:off x="5074920" y="2148888"/>
            <a:ext cx="3977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Betweenness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Centrality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(B)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disaster</a:t>
            </a:r>
            <a:endParaRPr lang="ro-RO" sz="1100" dirty="0">
              <a:solidFill>
                <a:schemeClr val="bg1"/>
              </a:solidFill>
              <a:latin typeface="Asap" panose="020B0604020202020204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8C7C7-1400-1445-E6F2-802854F216A9}"/>
              </a:ext>
            </a:extLst>
          </p:cNvPr>
          <p:cNvSpPr txBox="1"/>
          <p:nvPr/>
        </p:nvSpPr>
        <p:spPr>
          <a:xfrm>
            <a:off x="548640" y="4748136"/>
            <a:ext cx="38709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sap" panose="020B0604020202020204" charset="-18"/>
                <a:cs typeface="Calibri" panose="020F0502020204030204" pitchFamily="34" charset="0"/>
              </a:rPr>
              <a:t>InDegree</a:t>
            </a:r>
            <a:r>
              <a:rPr lang="en-US" sz="1100" dirty="0">
                <a:solidFill>
                  <a:schemeClr val="bg1"/>
                </a:solidFill>
                <a:latin typeface="Asap" panose="020B0604020202020204" charset="-18"/>
                <a:cs typeface="Calibri" panose="020F0502020204030204" pitchFamily="34" charset="0"/>
              </a:rPr>
              <a:t> Centrality before (A) and after (B) the disaster</a:t>
            </a:r>
            <a:endParaRPr lang="ro-RO" sz="1100" dirty="0">
              <a:solidFill>
                <a:schemeClr val="bg1"/>
              </a:solidFill>
              <a:latin typeface="Asap" panose="020B0604020202020204" charset="-18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3C785-64B5-7AD5-4660-46CE1C885719}"/>
              </a:ext>
            </a:extLst>
          </p:cNvPr>
          <p:cNvSpPr txBox="1"/>
          <p:nvPr/>
        </p:nvSpPr>
        <p:spPr>
          <a:xfrm>
            <a:off x="5074920" y="4753095"/>
            <a:ext cx="38709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Closeness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Centrality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(B)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sz="1100" dirty="0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100" dirty="0" err="1">
                <a:solidFill>
                  <a:schemeClr val="bg1"/>
                </a:solidFill>
                <a:effectLst/>
                <a:latin typeface="Asap" panose="020B0604020202020204" charset="-18"/>
                <a:ea typeface="Calibri" panose="020F0502020204030204" pitchFamily="34" charset="0"/>
                <a:cs typeface="Times New Roman" panose="02020603050405020304" pitchFamily="18" charset="0"/>
              </a:rPr>
              <a:t>disaster</a:t>
            </a:r>
            <a:endParaRPr lang="ro-RO" sz="1100" dirty="0">
              <a:solidFill>
                <a:schemeClr val="bg1"/>
              </a:solidFill>
              <a:latin typeface="Asap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0420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3611" cy="56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Key Findings:</a:t>
            </a:r>
            <a:r>
              <a:rPr lang="ro-RO" sz="2400" dirty="0"/>
              <a:t> </a:t>
            </a:r>
            <a:r>
              <a:rPr lang="en-US" sz="2400" dirty="0"/>
              <a:t>Aila cyclone (2009)</a:t>
            </a:r>
          </a:p>
        </p:txBody>
      </p:sp>
      <p:sp>
        <p:nvSpPr>
          <p:cNvPr id="416" name="Google Shape;416;p47"/>
          <p:cNvSpPr txBox="1">
            <a:spLocks noGrp="1"/>
          </p:cNvSpPr>
          <p:nvPr>
            <p:ph type="subTitle" idx="1"/>
          </p:nvPr>
        </p:nvSpPr>
        <p:spPr>
          <a:xfrm>
            <a:off x="599361" y="1586883"/>
            <a:ext cx="32097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Post-Disaster: Increased network density and centrality.</a:t>
            </a:r>
          </a:p>
        </p:txBody>
      </p:sp>
      <p:sp>
        <p:nvSpPr>
          <p:cNvPr id="417" name="Google Shape;417;p47"/>
          <p:cNvSpPr txBox="1">
            <a:spLocks noGrp="1"/>
          </p:cNvSpPr>
          <p:nvPr>
            <p:ph type="subTitle" idx="2"/>
          </p:nvPr>
        </p:nvSpPr>
        <p:spPr>
          <a:xfrm>
            <a:off x="4349231" y="1545446"/>
            <a:ext cx="4447280" cy="1275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Early Response: Managed by community's intrinsic networks.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Evolution: Key actors emerged over time, facilitating information flow and support.</a:t>
            </a:r>
          </a:p>
        </p:txBody>
      </p:sp>
      <p:sp>
        <p:nvSpPr>
          <p:cNvPr id="418" name="Google Shape;418;p47"/>
          <p:cNvSpPr txBox="1">
            <a:spLocks noGrp="1"/>
          </p:cNvSpPr>
          <p:nvPr>
            <p:ph type="subTitle" idx="3"/>
          </p:nvPr>
        </p:nvSpPr>
        <p:spPr>
          <a:xfrm>
            <a:off x="571438" y="3540861"/>
            <a:ext cx="3436681" cy="1318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Post-Disaster: New central actors (often external and politically affiliated) helped access public resources.</a:t>
            </a:r>
          </a:p>
        </p:txBody>
      </p:sp>
      <p:sp>
        <p:nvSpPr>
          <p:cNvPr id="419" name="Google Shape;419;p47"/>
          <p:cNvSpPr txBox="1">
            <a:spLocks noGrp="1"/>
          </p:cNvSpPr>
          <p:nvPr>
            <p:ph type="subTitle" idx="4"/>
          </p:nvPr>
        </p:nvSpPr>
        <p:spPr>
          <a:xfrm>
            <a:off x="4416590" y="3596377"/>
            <a:ext cx="4339837" cy="62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Increased Density: Some emergency ties remained, enhancing the community network.</a:t>
            </a:r>
            <a:endParaRPr dirty="0"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5"/>
          </p:nvPr>
        </p:nvSpPr>
        <p:spPr>
          <a:xfrm>
            <a:off x="599334" y="1256585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Dynamics</a:t>
            </a:r>
            <a:endParaRPr dirty="0"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6"/>
          </p:nvPr>
        </p:nvSpPr>
        <p:spPr>
          <a:xfrm>
            <a:off x="571412" y="3210613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Shift</a:t>
            </a:r>
            <a:r>
              <a:rPr lang="ro-RO" dirty="0"/>
              <a:t> in Central </a:t>
            </a:r>
            <a:r>
              <a:rPr lang="ro-RO" dirty="0" err="1"/>
              <a:t>Actors</a:t>
            </a:r>
            <a:endParaRPr lang="ro-RO" dirty="0"/>
          </a:p>
        </p:txBody>
      </p:sp>
      <p:sp>
        <p:nvSpPr>
          <p:cNvPr id="422" name="Google Shape;422;p47"/>
          <p:cNvSpPr txBox="1">
            <a:spLocks noGrp="1"/>
          </p:cNvSpPr>
          <p:nvPr>
            <p:ph type="subTitle" idx="7"/>
          </p:nvPr>
        </p:nvSpPr>
        <p:spPr>
          <a:xfrm>
            <a:off x="4349231" y="1224293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Community</a:t>
            </a:r>
            <a:r>
              <a:rPr lang="ro-RO" dirty="0"/>
              <a:t> </a:t>
            </a:r>
            <a:r>
              <a:rPr lang="ro-RO" dirty="0" err="1"/>
              <a:t>Networks</a:t>
            </a:r>
            <a:endParaRPr lang="ro-RO"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8"/>
          </p:nvPr>
        </p:nvSpPr>
        <p:spPr>
          <a:xfrm>
            <a:off x="4415304" y="3221929"/>
            <a:ext cx="3209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Long-Term</a:t>
            </a:r>
            <a:r>
              <a:rPr lang="ro-RO" dirty="0"/>
              <a:t> </a:t>
            </a:r>
            <a:r>
              <a:rPr lang="ro-RO" dirty="0" err="1"/>
              <a:t>Changes</a:t>
            </a:r>
            <a:endParaRPr lang="ro-RO" dirty="0"/>
          </a:p>
        </p:txBody>
      </p:sp>
      <p:grpSp>
        <p:nvGrpSpPr>
          <p:cNvPr id="4" name="Google Shape;526;p48">
            <a:extLst>
              <a:ext uri="{FF2B5EF4-FFF2-40B4-BE49-F238E27FC236}">
                <a16:creationId xmlns:a16="http://schemas.microsoft.com/office/drawing/2014/main" id="{08298EB8-197A-D37C-7A22-701EECE41ACC}"/>
              </a:ext>
            </a:extLst>
          </p:cNvPr>
          <p:cNvGrpSpPr/>
          <p:nvPr/>
        </p:nvGrpSpPr>
        <p:grpSpPr>
          <a:xfrm>
            <a:off x="685123" y="833257"/>
            <a:ext cx="251290" cy="357396"/>
            <a:chOff x="5293229" y="1238483"/>
            <a:chExt cx="397674" cy="565590"/>
          </a:xfrm>
        </p:grpSpPr>
        <p:sp>
          <p:nvSpPr>
            <p:cNvPr id="5" name="Google Shape;527;p48">
              <a:extLst>
                <a:ext uri="{FF2B5EF4-FFF2-40B4-BE49-F238E27FC236}">
                  <a16:creationId xmlns:a16="http://schemas.microsoft.com/office/drawing/2014/main" id="{3BC6789D-5613-A0DF-015D-D2077E642E2C}"/>
                </a:ext>
              </a:extLst>
            </p:cNvPr>
            <p:cNvSpPr/>
            <p:nvPr/>
          </p:nvSpPr>
          <p:spPr>
            <a:xfrm>
              <a:off x="5619620" y="1291495"/>
              <a:ext cx="7511" cy="8108"/>
            </a:xfrm>
            <a:custGeom>
              <a:avLst/>
              <a:gdLst/>
              <a:ahLst/>
              <a:cxnLst/>
              <a:rect l="l" t="t" r="r" b="b"/>
              <a:pathLst>
                <a:path w="7511" h="8108" extrusionOk="0">
                  <a:moveTo>
                    <a:pt x="0" y="8108"/>
                  </a:moveTo>
                  <a:lnTo>
                    <a:pt x="2508" y="5402"/>
                  </a:lnTo>
                  <a:lnTo>
                    <a:pt x="7511" y="0"/>
                  </a:lnTo>
                  <a:lnTo>
                    <a:pt x="11" y="8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8;p48">
              <a:extLst>
                <a:ext uri="{FF2B5EF4-FFF2-40B4-BE49-F238E27FC236}">
                  <a16:creationId xmlns:a16="http://schemas.microsoft.com/office/drawing/2014/main" id="{9895B770-087E-815F-1DDA-449D4816DC8C}"/>
                </a:ext>
              </a:extLst>
            </p:cNvPr>
            <p:cNvSpPr/>
            <p:nvPr/>
          </p:nvSpPr>
          <p:spPr>
            <a:xfrm>
              <a:off x="5427270" y="1321545"/>
              <a:ext cx="263633" cy="482528"/>
            </a:xfrm>
            <a:custGeom>
              <a:avLst/>
              <a:gdLst/>
              <a:ahLst/>
              <a:cxnLst/>
              <a:rect l="l" t="t" r="r" b="b"/>
              <a:pathLst>
                <a:path w="263633" h="482528" extrusionOk="0">
                  <a:moveTo>
                    <a:pt x="229853" y="4878"/>
                  </a:moveTo>
                  <a:cubicBezTo>
                    <a:pt x="226440" y="-192"/>
                    <a:pt x="219580" y="-1517"/>
                    <a:pt x="214520" y="1885"/>
                  </a:cubicBezTo>
                  <a:cubicBezTo>
                    <a:pt x="209462" y="5298"/>
                    <a:pt x="208125" y="12158"/>
                    <a:pt x="211527" y="17217"/>
                  </a:cubicBezTo>
                  <a:cubicBezTo>
                    <a:pt x="231157" y="46380"/>
                    <a:pt x="241540" y="80470"/>
                    <a:pt x="241540" y="115785"/>
                  </a:cubicBezTo>
                  <a:cubicBezTo>
                    <a:pt x="241540" y="206123"/>
                    <a:pt x="198183" y="291932"/>
                    <a:pt x="161807" y="348026"/>
                  </a:cubicBezTo>
                  <a:cubicBezTo>
                    <a:pt x="122139" y="409191"/>
                    <a:pt x="80692" y="449963"/>
                    <a:pt x="64841" y="459298"/>
                  </a:cubicBezTo>
                  <a:cubicBezTo>
                    <a:pt x="56965" y="454603"/>
                    <a:pt x="40936" y="441203"/>
                    <a:pt x="19352" y="416592"/>
                  </a:cubicBezTo>
                  <a:cubicBezTo>
                    <a:pt x="15331" y="412008"/>
                    <a:pt x="8349" y="411544"/>
                    <a:pt x="3765" y="415565"/>
                  </a:cubicBezTo>
                  <a:cubicBezTo>
                    <a:pt x="-820" y="419585"/>
                    <a:pt x="-1283" y="426567"/>
                    <a:pt x="2738" y="431151"/>
                  </a:cubicBezTo>
                  <a:cubicBezTo>
                    <a:pt x="26974" y="458789"/>
                    <a:pt x="48857" y="477789"/>
                    <a:pt x="61284" y="481954"/>
                  </a:cubicBezTo>
                  <a:cubicBezTo>
                    <a:pt x="62422" y="482340"/>
                    <a:pt x="63615" y="482528"/>
                    <a:pt x="64796" y="482528"/>
                  </a:cubicBezTo>
                  <a:cubicBezTo>
                    <a:pt x="65979" y="482528"/>
                    <a:pt x="67172" y="482340"/>
                    <a:pt x="68309" y="481954"/>
                  </a:cubicBezTo>
                  <a:cubicBezTo>
                    <a:pt x="88568" y="475160"/>
                    <a:pt x="137162" y="426611"/>
                    <a:pt x="180343" y="360045"/>
                  </a:cubicBezTo>
                  <a:cubicBezTo>
                    <a:pt x="218332" y="301454"/>
                    <a:pt x="263633" y="211525"/>
                    <a:pt x="263633" y="115785"/>
                  </a:cubicBezTo>
                  <a:cubicBezTo>
                    <a:pt x="263633" y="76062"/>
                    <a:pt x="251957" y="37709"/>
                    <a:pt x="229853" y="4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29;p48">
              <a:extLst>
                <a:ext uri="{FF2B5EF4-FFF2-40B4-BE49-F238E27FC236}">
                  <a16:creationId xmlns:a16="http://schemas.microsoft.com/office/drawing/2014/main" id="{5991EA54-307E-464F-A8DD-86D3D1D5278C}"/>
                </a:ext>
              </a:extLst>
            </p:cNvPr>
            <p:cNvSpPr/>
            <p:nvPr/>
          </p:nvSpPr>
          <p:spPr>
            <a:xfrm>
              <a:off x="5293229" y="1238483"/>
              <a:ext cx="311606" cy="457489"/>
            </a:xfrm>
            <a:custGeom>
              <a:avLst/>
              <a:gdLst/>
              <a:ahLst/>
              <a:cxnLst/>
              <a:rect l="l" t="t" r="r" b="b"/>
              <a:pathLst>
                <a:path w="311606" h="457489" extrusionOk="0">
                  <a:moveTo>
                    <a:pt x="104279" y="434812"/>
                  </a:moveTo>
                  <a:cubicBezTo>
                    <a:pt x="73581" y="388206"/>
                    <a:pt x="22093" y="295582"/>
                    <a:pt x="22093" y="198837"/>
                  </a:cubicBezTo>
                  <a:cubicBezTo>
                    <a:pt x="22093" y="102092"/>
                    <a:pt x="101374" y="22093"/>
                    <a:pt x="198837" y="22093"/>
                  </a:cubicBezTo>
                  <a:cubicBezTo>
                    <a:pt x="232949" y="22093"/>
                    <a:pt x="266055" y="31825"/>
                    <a:pt x="294566" y="50239"/>
                  </a:cubicBezTo>
                  <a:cubicBezTo>
                    <a:pt x="299691" y="53553"/>
                    <a:pt x="306529" y="52073"/>
                    <a:pt x="309843" y="46948"/>
                  </a:cubicBezTo>
                  <a:cubicBezTo>
                    <a:pt x="313146" y="41822"/>
                    <a:pt x="311677" y="34984"/>
                    <a:pt x="306551" y="31681"/>
                  </a:cubicBezTo>
                  <a:cubicBezTo>
                    <a:pt x="274461" y="10958"/>
                    <a:pt x="237201" y="0"/>
                    <a:pt x="198837" y="0"/>
                  </a:cubicBezTo>
                  <a:cubicBezTo>
                    <a:pt x="89200" y="0"/>
                    <a:pt x="0" y="89200"/>
                    <a:pt x="0" y="198837"/>
                  </a:cubicBezTo>
                  <a:cubicBezTo>
                    <a:pt x="0" y="240692"/>
                    <a:pt x="8849" y="285397"/>
                    <a:pt x="26291" y="331726"/>
                  </a:cubicBezTo>
                  <a:cubicBezTo>
                    <a:pt x="40784" y="370223"/>
                    <a:pt x="60822" y="408996"/>
                    <a:pt x="85831" y="446974"/>
                  </a:cubicBezTo>
                  <a:cubicBezTo>
                    <a:pt x="87069" y="448863"/>
                    <a:pt x="88328" y="450741"/>
                    <a:pt x="89587" y="452618"/>
                  </a:cubicBezTo>
                  <a:cubicBezTo>
                    <a:pt x="91719" y="455789"/>
                    <a:pt x="95210" y="457490"/>
                    <a:pt x="98756" y="457490"/>
                  </a:cubicBezTo>
                  <a:cubicBezTo>
                    <a:pt x="100877" y="457490"/>
                    <a:pt x="103020" y="456882"/>
                    <a:pt x="104909" y="455601"/>
                  </a:cubicBezTo>
                  <a:cubicBezTo>
                    <a:pt x="109968" y="452199"/>
                    <a:pt x="111315" y="445328"/>
                    <a:pt x="107902" y="440269"/>
                  </a:cubicBezTo>
                  <a:cubicBezTo>
                    <a:pt x="106687" y="438457"/>
                    <a:pt x="105472" y="436634"/>
                    <a:pt x="104268" y="4348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30;p48">
              <a:extLst>
                <a:ext uri="{FF2B5EF4-FFF2-40B4-BE49-F238E27FC236}">
                  <a16:creationId xmlns:a16="http://schemas.microsoft.com/office/drawing/2014/main" id="{D4086077-4FC4-417D-DC50-3A707A69FB45}"/>
                </a:ext>
              </a:extLst>
            </p:cNvPr>
            <p:cNvSpPr/>
            <p:nvPr/>
          </p:nvSpPr>
          <p:spPr>
            <a:xfrm>
              <a:off x="5406960" y="1709777"/>
              <a:ext cx="22321" cy="22384"/>
            </a:xfrm>
            <a:custGeom>
              <a:avLst/>
              <a:gdLst/>
              <a:ahLst/>
              <a:cxnLst/>
              <a:rect l="l" t="t" r="r" b="b"/>
              <a:pathLst>
                <a:path w="22321" h="22384" extrusionOk="0">
                  <a:moveTo>
                    <a:pt x="19965" y="4522"/>
                  </a:moveTo>
                  <a:lnTo>
                    <a:pt x="19733" y="4224"/>
                  </a:lnTo>
                  <a:cubicBezTo>
                    <a:pt x="15966" y="-570"/>
                    <a:pt x="9018" y="-1410"/>
                    <a:pt x="4224" y="2357"/>
                  </a:cubicBezTo>
                  <a:cubicBezTo>
                    <a:pt x="-570" y="6124"/>
                    <a:pt x="-1410" y="13072"/>
                    <a:pt x="2357" y="17866"/>
                  </a:cubicBezTo>
                  <a:lnTo>
                    <a:pt x="2589" y="18164"/>
                  </a:lnTo>
                  <a:cubicBezTo>
                    <a:pt x="4765" y="20937"/>
                    <a:pt x="8013" y="22384"/>
                    <a:pt x="11283" y="22384"/>
                  </a:cubicBezTo>
                  <a:cubicBezTo>
                    <a:pt x="13668" y="22384"/>
                    <a:pt x="16077" y="21611"/>
                    <a:pt x="18098" y="20031"/>
                  </a:cubicBezTo>
                  <a:cubicBezTo>
                    <a:pt x="22892" y="16264"/>
                    <a:pt x="23732" y="9316"/>
                    <a:pt x="19965" y="45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31;p48">
              <a:extLst>
                <a:ext uri="{FF2B5EF4-FFF2-40B4-BE49-F238E27FC236}">
                  <a16:creationId xmlns:a16="http://schemas.microsoft.com/office/drawing/2014/main" id="{F76CCE71-1DDB-E382-FF47-86FA1D4B4C89}"/>
                </a:ext>
              </a:extLst>
            </p:cNvPr>
            <p:cNvSpPr/>
            <p:nvPr/>
          </p:nvSpPr>
          <p:spPr>
            <a:xfrm>
              <a:off x="5337415" y="1282668"/>
              <a:ext cx="309301" cy="309301"/>
            </a:xfrm>
            <a:custGeom>
              <a:avLst/>
              <a:gdLst/>
              <a:ahLst/>
              <a:cxnLst/>
              <a:rect l="l" t="t" r="r" b="b"/>
              <a:pathLst>
                <a:path w="309301" h="309301" extrusionOk="0">
                  <a:moveTo>
                    <a:pt x="154651" y="0"/>
                  </a:moveTo>
                  <a:cubicBezTo>
                    <a:pt x="69372" y="0"/>
                    <a:pt x="0" y="69372"/>
                    <a:pt x="0" y="154651"/>
                  </a:cubicBezTo>
                  <a:cubicBezTo>
                    <a:pt x="0" y="239930"/>
                    <a:pt x="69372" y="309301"/>
                    <a:pt x="154651" y="309301"/>
                  </a:cubicBezTo>
                  <a:cubicBezTo>
                    <a:pt x="239930" y="309301"/>
                    <a:pt x="309301" y="239930"/>
                    <a:pt x="309301" y="154651"/>
                  </a:cubicBezTo>
                  <a:cubicBezTo>
                    <a:pt x="309301" y="69372"/>
                    <a:pt x="239930" y="0"/>
                    <a:pt x="154651" y="0"/>
                  </a:cubicBezTo>
                  <a:close/>
                  <a:moveTo>
                    <a:pt x="154651" y="22093"/>
                  </a:moveTo>
                  <a:cubicBezTo>
                    <a:pt x="224023" y="22093"/>
                    <a:pt x="281111" y="75657"/>
                    <a:pt x="286745" y="143604"/>
                  </a:cubicBezTo>
                  <a:lnTo>
                    <a:pt x="228220" y="143604"/>
                  </a:lnTo>
                  <a:lnTo>
                    <a:pt x="197953" y="72973"/>
                  </a:lnTo>
                  <a:cubicBezTo>
                    <a:pt x="196219" y="68908"/>
                    <a:pt x="192220" y="66279"/>
                    <a:pt x="187801" y="66279"/>
                  </a:cubicBezTo>
                  <a:cubicBezTo>
                    <a:pt x="183383" y="66279"/>
                    <a:pt x="179395" y="68908"/>
                    <a:pt x="177650" y="72973"/>
                  </a:cubicBezTo>
                  <a:lnTo>
                    <a:pt x="121523" y="203929"/>
                  </a:lnTo>
                  <a:lnTo>
                    <a:pt x="98535" y="150298"/>
                  </a:lnTo>
                  <a:cubicBezTo>
                    <a:pt x="96801" y="146233"/>
                    <a:pt x="92802" y="143604"/>
                    <a:pt x="88383" y="143604"/>
                  </a:cubicBezTo>
                  <a:lnTo>
                    <a:pt x="22568" y="143604"/>
                  </a:lnTo>
                  <a:cubicBezTo>
                    <a:pt x="28202" y="75657"/>
                    <a:pt x="85290" y="22093"/>
                    <a:pt x="154662" y="22093"/>
                  </a:cubicBezTo>
                  <a:close/>
                  <a:moveTo>
                    <a:pt x="154651" y="287208"/>
                  </a:moveTo>
                  <a:cubicBezTo>
                    <a:pt x="85279" y="287208"/>
                    <a:pt x="28191" y="233633"/>
                    <a:pt x="22557" y="165697"/>
                  </a:cubicBezTo>
                  <a:lnTo>
                    <a:pt x="81082" y="165697"/>
                  </a:lnTo>
                  <a:lnTo>
                    <a:pt x="111349" y="236328"/>
                  </a:lnTo>
                  <a:cubicBezTo>
                    <a:pt x="113083" y="240394"/>
                    <a:pt x="117082" y="243023"/>
                    <a:pt x="121500" y="243023"/>
                  </a:cubicBezTo>
                  <a:cubicBezTo>
                    <a:pt x="125919" y="243023"/>
                    <a:pt x="129907" y="240382"/>
                    <a:pt x="131652" y="236328"/>
                  </a:cubicBezTo>
                  <a:lnTo>
                    <a:pt x="187779" y="105372"/>
                  </a:lnTo>
                  <a:lnTo>
                    <a:pt x="210767" y="159003"/>
                  </a:lnTo>
                  <a:cubicBezTo>
                    <a:pt x="212501" y="163068"/>
                    <a:pt x="216500" y="165697"/>
                    <a:pt x="220919" y="165697"/>
                  </a:cubicBezTo>
                  <a:lnTo>
                    <a:pt x="286734" y="165697"/>
                  </a:lnTo>
                  <a:cubicBezTo>
                    <a:pt x="281100" y="233633"/>
                    <a:pt x="224012" y="287208"/>
                    <a:pt x="154640" y="2872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32;p48">
              <a:extLst>
                <a:ext uri="{FF2B5EF4-FFF2-40B4-BE49-F238E27FC236}">
                  <a16:creationId xmlns:a16="http://schemas.microsoft.com/office/drawing/2014/main" id="{4FD3F0FF-0D05-80C9-CF6F-C9F2564C63F5}"/>
                </a:ext>
              </a:extLst>
            </p:cNvPr>
            <p:cNvSpPr/>
            <p:nvPr/>
          </p:nvSpPr>
          <p:spPr>
            <a:xfrm>
              <a:off x="5609159" y="1288192"/>
              <a:ext cx="22092" cy="22092"/>
            </a:xfrm>
            <a:custGeom>
              <a:avLst/>
              <a:gdLst/>
              <a:ahLst/>
              <a:cxnLst/>
              <a:rect l="l" t="t" r="r" b="b"/>
              <a:pathLst>
                <a:path w="22092" h="22092" extrusionOk="0">
                  <a:moveTo>
                    <a:pt x="22093" y="11046"/>
                  </a:moveTo>
                  <a:cubicBezTo>
                    <a:pt x="22093" y="17144"/>
                    <a:pt x="17144" y="22093"/>
                    <a:pt x="11046" y="22093"/>
                  </a:cubicBezTo>
                  <a:cubicBezTo>
                    <a:pt x="4949" y="22093"/>
                    <a:pt x="0" y="17144"/>
                    <a:pt x="0" y="11046"/>
                  </a:cubicBezTo>
                  <a:cubicBezTo>
                    <a:pt x="0" y="4949"/>
                    <a:pt x="4949" y="0"/>
                    <a:pt x="11046" y="0"/>
                  </a:cubicBezTo>
                  <a:cubicBezTo>
                    <a:pt x="17144" y="0"/>
                    <a:pt x="22093" y="4949"/>
                    <a:pt x="22093" y="110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526;p48">
            <a:extLst>
              <a:ext uri="{FF2B5EF4-FFF2-40B4-BE49-F238E27FC236}">
                <a16:creationId xmlns:a16="http://schemas.microsoft.com/office/drawing/2014/main" id="{5D73DDE2-CE38-AE45-C656-3459A1328B74}"/>
              </a:ext>
            </a:extLst>
          </p:cNvPr>
          <p:cNvGrpSpPr/>
          <p:nvPr/>
        </p:nvGrpSpPr>
        <p:grpSpPr>
          <a:xfrm>
            <a:off x="657201" y="2821425"/>
            <a:ext cx="251290" cy="357396"/>
            <a:chOff x="5293229" y="1238483"/>
            <a:chExt cx="397674" cy="565590"/>
          </a:xfrm>
        </p:grpSpPr>
        <p:sp>
          <p:nvSpPr>
            <p:cNvPr id="12" name="Google Shape;527;p48">
              <a:extLst>
                <a:ext uri="{FF2B5EF4-FFF2-40B4-BE49-F238E27FC236}">
                  <a16:creationId xmlns:a16="http://schemas.microsoft.com/office/drawing/2014/main" id="{2E07E45B-3792-72B8-BF29-F364E9A1FEA7}"/>
                </a:ext>
              </a:extLst>
            </p:cNvPr>
            <p:cNvSpPr/>
            <p:nvPr/>
          </p:nvSpPr>
          <p:spPr>
            <a:xfrm>
              <a:off x="5619620" y="1291495"/>
              <a:ext cx="7511" cy="8108"/>
            </a:xfrm>
            <a:custGeom>
              <a:avLst/>
              <a:gdLst/>
              <a:ahLst/>
              <a:cxnLst/>
              <a:rect l="l" t="t" r="r" b="b"/>
              <a:pathLst>
                <a:path w="7511" h="8108" extrusionOk="0">
                  <a:moveTo>
                    <a:pt x="0" y="8108"/>
                  </a:moveTo>
                  <a:lnTo>
                    <a:pt x="2508" y="5402"/>
                  </a:lnTo>
                  <a:lnTo>
                    <a:pt x="7511" y="0"/>
                  </a:lnTo>
                  <a:lnTo>
                    <a:pt x="11" y="8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8;p48">
              <a:extLst>
                <a:ext uri="{FF2B5EF4-FFF2-40B4-BE49-F238E27FC236}">
                  <a16:creationId xmlns:a16="http://schemas.microsoft.com/office/drawing/2014/main" id="{3E8DEE6E-87E6-0516-C435-E47C984D8514}"/>
                </a:ext>
              </a:extLst>
            </p:cNvPr>
            <p:cNvSpPr/>
            <p:nvPr/>
          </p:nvSpPr>
          <p:spPr>
            <a:xfrm>
              <a:off x="5427270" y="1321545"/>
              <a:ext cx="263633" cy="482528"/>
            </a:xfrm>
            <a:custGeom>
              <a:avLst/>
              <a:gdLst/>
              <a:ahLst/>
              <a:cxnLst/>
              <a:rect l="l" t="t" r="r" b="b"/>
              <a:pathLst>
                <a:path w="263633" h="482528" extrusionOk="0">
                  <a:moveTo>
                    <a:pt x="229853" y="4878"/>
                  </a:moveTo>
                  <a:cubicBezTo>
                    <a:pt x="226440" y="-192"/>
                    <a:pt x="219580" y="-1517"/>
                    <a:pt x="214520" y="1885"/>
                  </a:cubicBezTo>
                  <a:cubicBezTo>
                    <a:pt x="209462" y="5298"/>
                    <a:pt x="208125" y="12158"/>
                    <a:pt x="211527" y="17217"/>
                  </a:cubicBezTo>
                  <a:cubicBezTo>
                    <a:pt x="231157" y="46380"/>
                    <a:pt x="241540" y="80470"/>
                    <a:pt x="241540" y="115785"/>
                  </a:cubicBezTo>
                  <a:cubicBezTo>
                    <a:pt x="241540" y="206123"/>
                    <a:pt x="198183" y="291932"/>
                    <a:pt x="161807" y="348026"/>
                  </a:cubicBezTo>
                  <a:cubicBezTo>
                    <a:pt x="122139" y="409191"/>
                    <a:pt x="80692" y="449963"/>
                    <a:pt x="64841" y="459298"/>
                  </a:cubicBezTo>
                  <a:cubicBezTo>
                    <a:pt x="56965" y="454603"/>
                    <a:pt x="40936" y="441203"/>
                    <a:pt x="19352" y="416592"/>
                  </a:cubicBezTo>
                  <a:cubicBezTo>
                    <a:pt x="15331" y="412008"/>
                    <a:pt x="8349" y="411544"/>
                    <a:pt x="3765" y="415565"/>
                  </a:cubicBezTo>
                  <a:cubicBezTo>
                    <a:pt x="-820" y="419585"/>
                    <a:pt x="-1283" y="426567"/>
                    <a:pt x="2738" y="431151"/>
                  </a:cubicBezTo>
                  <a:cubicBezTo>
                    <a:pt x="26974" y="458789"/>
                    <a:pt x="48857" y="477789"/>
                    <a:pt x="61284" y="481954"/>
                  </a:cubicBezTo>
                  <a:cubicBezTo>
                    <a:pt x="62422" y="482340"/>
                    <a:pt x="63615" y="482528"/>
                    <a:pt x="64796" y="482528"/>
                  </a:cubicBezTo>
                  <a:cubicBezTo>
                    <a:pt x="65979" y="482528"/>
                    <a:pt x="67172" y="482340"/>
                    <a:pt x="68309" y="481954"/>
                  </a:cubicBezTo>
                  <a:cubicBezTo>
                    <a:pt x="88568" y="475160"/>
                    <a:pt x="137162" y="426611"/>
                    <a:pt x="180343" y="360045"/>
                  </a:cubicBezTo>
                  <a:cubicBezTo>
                    <a:pt x="218332" y="301454"/>
                    <a:pt x="263633" y="211525"/>
                    <a:pt x="263633" y="115785"/>
                  </a:cubicBezTo>
                  <a:cubicBezTo>
                    <a:pt x="263633" y="76062"/>
                    <a:pt x="251957" y="37709"/>
                    <a:pt x="229853" y="4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9;p48">
              <a:extLst>
                <a:ext uri="{FF2B5EF4-FFF2-40B4-BE49-F238E27FC236}">
                  <a16:creationId xmlns:a16="http://schemas.microsoft.com/office/drawing/2014/main" id="{81C93C17-8BC0-37A2-0EDF-92815CE25849}"/>
                </a:ext>
              </a:extLst>
            </p:cNvPr>
            <p:cNvSpPr/>
            <p:nvPr/>
          </p:nvSpPr>
          <p:spPr>
            <a:xfrm>
              <a:off x="5293229" y="1238483"/>
              <a:ext cx="311606" cy="457489"/>
            </a:xfrm>
            <a:custGeom>
              <a:avLst/>
              <a:gdLst/>
              <a:ahLst/>
              <a:cxnLst/>
              <a:rect l="l" t="t" r="r" b="b"/>
              <a:pathLst>
                <a:path w="311606" h="457489" extrusionOk="0">
                  <a:moveTo>
                    <a:pt x="104279" y="434812"/>
                  </a:moveTo>
                  <a:cubicBezTo>
                    <a:pt x="73581" y="388206"/>
                    <a:pt x="22093" y="295582"/>
                    <a:pt x="22093" y="198837"/>
                  </a:cubicBezTo>
                  <a:cubicBezTo>
                    <a:pt x="22093" y="102092"/>
                    <a:pt x="101374" y="22093"/>
                    <a:pt x="198837" y="22093"/>
                  </a:cubicBezTo>
                  <a:cubicBezTo>
                    <a:pt x="232949" y="22093"/>
                    <a:pt x="266055" y="31825"/>
                    <a:pt x="294566" y="50239"/>
                  </a:cubicBezTo>
                  <a:cubicBezTo>
                    <a:pt x="299691" y="53553"/>
                    <a:pt x="306529" y="52073"/>
                    <a:pt x="309843" y="46948"/>
                  </a:cubicBezTo>
                  <a:cubicBezTo>
                    <a:pt x="313146" y="41822"/>
                    <a:pt x="311677" y="34984"/>
                    <a:pt x="306551" y="31681"/>
                  </a:cubicBezTo>
                  <a:cubicBezTo>
                    <a:pt x="274461" y="10958"/>
                    <a:pt x="237201" y="0"/>
                    <a:pt x="198837" y="0"/>
                  </a:cubicBezTo>
                  <a:cubicBezTo>
                    <a:pt x="89200" y="0"/>
                    <a:pt x="0" y="89200"/>
                    <a:pt x="0" y="198837"/>
                  </a:cubicBezTo>
                  <a:cubicBezTo>
                    <a:pt x="0" y="240692"/>
                    <a:pt x="8849" y="285397"/>
                    <a:pt x="26291" y="331726"/>
                  </a:cubicBezTo>
                  <a:cubicBezTo>
                    <a:pt x="40784" y="370223"/>
                    <a:pt x="60822" y="408996"/>
                    <a:pt x="85831" y="446974"/>
                  </a:cubicBezTo>
                  <a:cubicBezTo>
                    <a:pt x="87069" y="448863"/>
                    <a:pt x="88328" y="450741"/>
                    <a:pt x="89587" y="452618"/>
                  </a:cubicBezTo>
                  <a:cubicBezTo>
                    <a:pt x="91719" y="455789"/>
                    <a:pt x="95210" y="457490"/>
                    <a:pt x="98756" y="457490"/>
                  </a:cubicBezTo>
                  <a:cubicBezTo>
                    <a:pt x="100877" y="457490"/>
                    <a:pt x="103020" y="456882"/>
                    <a:pt x="104909" y="455601"/>
                  </a:cubicBezTo>
                  <a:cubicBezTo>
                    <a:pt x="109968" y="452199"/>
                    <a:pt x="111315" y="445328"/>
                    <a:pt x="107902" y="440269"/>
                  </a:cubicBezTo>
                  <a:cubicBezTo>
                    <a:pt x="106687" y="438457"/>
                    <a:pt x="105472" y="436634"/>
                    <a:pt x="104268" y="4348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0;p48">
              <a:extLst>
                <a:ext uri="{FF2B5EF4-FFF2-40B4-BE49-F238E27FC236}">
                  <a16:creationId xmlns:a16="http://schemas.microsoft.com/office/drawing/2014/main" id="{A1A3F18A-663F-3ADD-A8AD-AACF2A0832D3}"/>
                </a:ext>
              </a:extLst>
            </p:cNvPr>
            <p:cNvSpPr/>
            <p:nvPr/>
          </p:nvSpPr>
          <p:spPr>
            <a:xfrm>
              <a:off x="5406960" y="1709777"/>
              <a:ext cx="22321" cy="22384"/>
            </a:xfrm>
            <a:custGeom>
              <a:avLst/>
              <a:gdLst/>
              <a:ahLst/>
              <a:cxnLst/>
              <a:rect l="l" t="t" r="r" b="b"/>
              <a:pathLst>
                <a:path w="22321" h="22384" extrusionOk="0">
                  <a:moveTo>
                    <a:pt x="19965" y="4522"/>
                  </a:moveTo>
                  <a:lnTo>
                    <a:pt x="19733" y="4224"/>
                  </a:lnTo>
                  <a:cubicBezTo>
                    <a:pt x="15966" y="-570"/>
                    <a:pt x="9018" y="-1410"/>
                    <a:pt x="4224" y="2357"/>
                  </a:cubicBezTo>
                  <a:cubicBezTo>
                    <a:pt x="-570" y="6124"/>
                    <a:pt x="-1410" y="13072"/>
                    <a:pt x="2357" y="17866"/>
                  </a:cubicBezTo>
                  <a:lnTo>
                    <a:pt x="2589" y="18164"/>
                  </a:lnTo>
                  <a:cubicBezTo>
                    <a:pt x="4765" y="20937"/>
                    <a:pt x="8013" y="22384"/>
                    <a:pt x="11283" y="22384"/>
                  </a:cubicBezTo>
                  <a:cubicBezTo>
                    <a:pt x="13668" y="22384"/>
                    <a:pt x="16077" y="21611"/>
                    <a:pt x="18098" y="20031"/>
                  </a:cubicBezTo>
                  <a:cubicBezTo>
                    <a:pt x="22892" y="16264"/>
                    <a:pt x="23732" y="9316"/>
                    <a:pt x="19965" y="45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1;p48">
              <a:extLst>
                <a:ext uri="{FF2B5EF4-FFF2-40B4-BE49-F238E27FC236}">
                  <a16:creationId xmlns:a16="http://schemas.microsoft.com/office/drawing/2014/main" id="{4102DCB9-E248-AACB-092B-0B3C9A4A011F}"/>
                </a:ext>
              </a:extLst>
            </p:cNvPr>
            <p:cNvSpPr/>
            <p:nvPr/>
          </p:nvSpPr>
          <p:spPr>
            <a:xfrm>
              <a:off x="5337415" y="1282668"/>
              <a:ext cx="309301" cy="309301"/>
            </a:xfrm>
            <a:custGeom>
              <a:avLst/>
              <a:gdLst/>
              <a:ahLst/>
              <a:cxnLst/>
              <a:rect l="l" t="t" r="r" b="b"/>
              <a:pathLst>
                <a:path w="309301" h="309301" extrusionOk="0">
                  <a:moveTo>
                    <a:pt x="154651" y="0"/>
                  </a:moveTo>
                  <a:cubicBezTo>
                    <a:pt x="69372" y="0"/>
                    <a:pt x="0" y="69372"/>
                    <a:pt x="0" y="154651"/>
                  </a:cubicBezTo>
                  <a:cubicBezTo>
                    <a:pt x="0" y="239930"/>
                    <a:pt x="69372" y="309301"/>
                    <a:pt x="154651" y="309301"/>
                  </a:cubicBezTo>
                  <a:cubicBezTo>
                    <a:pt x="239930" y="309301"/>
                    <a:pt x="309301" y="239930"/>
                    <a:pt x="309301" y="154651"/>
                  </a:cubicBezTo>
                  <a:cubicBezTo>
                    <a:pt x="309301" y="69372"/>
                    <a:pt x="239930" y="0"/>
                    <a:pt x="154651" y="0"/>
                  </a:cubicBezTo>
                  <a:close/>
                  <a:moveTo>
                    <a:pt x="154651" y="22093"/>
                  </a:moveTo>
                  <a:cubicBezTo>
                    <a:pt x="224023" y="22093"/>
                    <a:pt x="281111" y="75657"/>
                    <a:pt x="286745" y="143604"/>
                  </a:cubicBezTo>
                  <a:lnTo>
                    <a:pt x="228220" y="143604"/>
                  </a:lnTo>
                  <a:lnTo>
                    <a:pt x="197953" y="72973"/>
                  </a:lnTo>
                  <a:cubicBezTo>
                    <a:pt x="196219" y="68908"/>
                    <a:pt x="192220" y="66279"/>
                    <a:pt x="187801" y="66279"/>
                  </a:cubicBezTo>
                  <a:cubicBezTo>
                    <a:pt x="183383" y="66279"/>
                    <a:pt x="179395" y="68908"/>
                    <a:pt x="177650" y="72973"/>
                  </a:cubicBezTo>
                  <a:lnTo>
                    <a:pt x="121523" y="203929"/>
                  </a:lnTo>
                  <a:lnTo>
                    <a:pt x="98535" y="150298"/>
                  </a:lnTo>
                  <a:cubicBezTo>
                    <a:pt x="96801" y="146233"/>
                    <a:pt x="92802" y="143604"/>
                    <a:pt x="88383" y="143604"/>
                  </a:cubicBezTo>
                  <a:lnTo>
                    <a:pt x="22568" y="143604"/>
                  </a:lnTo>
                  <a:cubicBezTo>
                    <a:pt x="28202" y="75657"/>
                    <a:pt x="85290" y="22093"/>
                    <a:pt x="154662" y="22093"/>
                  </a:cubicBezTo>
                  <a:close/>
                  <a:moveTo>
                    <a:pt x="154651" y="287208"/>
                  </a:moveTo>
                  <a:cubicBezTo>
                    <a:pt x="85279" y="287208"/>
                    <a:pt x="28191" y="233633"/>
                    <a:pt x="22557" y="165697"/>
                  </a:cubicBezTo>
                  <a:lnTo>
                    <a:pt x="81082" y="165697"/>
                  </a:lnTo>
                  <a:lnTo>
                    <a:pt x="111349" y="236328"/>
                  </a:lnTo>
                  <a:cubicBezTo>
                    <a:pt x="113083" y="240394"/>
                    <a:pt x="117082" y="243023"/>
                    <a:pt x="121500" y="243023"/>
                  </a:cubicBezTo>
                  <a:cubicBezTo>
                    <a:pt x="125919" y="243023"/>
                    <a:pt x="129907" y="240382"/>
                    <a:pt x="131652" y="236328"/>
                  </a:cubicBezTo>
                  <a:lnTo>
                    <a:pt x="187779" y="105372"/>
                  </a:lnTo>
                  <a:lnTo>
                    <a:pt x="210767" y="159003"/>
                  </a:lnTo>
                  <a:cubicBezTo>
                    <a:pt x="212501" y="163068"/>
                    <a:pt x="216500" y="165697"/>
                    <a:pt x="220919" y="165697"/>
                  </a:cubicBezTo>
                  <a:lnTo>
                    <a:pt x="286734" y="165697"/>
                  </a:lnTo>
                  <a:cubicBezTo>
                    <a:pt x="281100" y="233633"/>
                    <a:pt x="224012" y="287208"/>
                    <a:pt x="154640" y="2872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2;p48">
              <a:extLst>
                <a:ext uri="{FF2B5EF4-FFF2-40B4-BE49-F238E27FC236}">
                  <a16:creationId xmlns:a16="http://schemas.microsoft.com/office/drawing/2014/main" id="{22F03D1C-7B2E-FB17-CEB2-0D763DCF3099}"/>
                </a:ext>
              </a:extLst>
            </p:cNvPr>
            <p:cNvSpPr/>
            <p:nvPr/>
          </p:nvSpPr>
          <p:spPr>
            <a:xfrm>
              <a:off x="5609159" y="1288192"/>
              <a:ext cx="22092" cy="22092"/>
            </a:xfrm>
            <a:custGeom>
              <a:avLst/>
              <a:gdLst/>
              <a:ahLst/>
              <a:cxnLst/>
              <a:rect l="l" t="t" r="r" b="b"/>
              <a:pathLst>
                <a:path w="22092" h="22092" extrusionOk="0">
                  <a:moveTo>
                    <a:pt x="22093" y="11046"/>
                  </a:moveTo>
                  <a:cubicBezTo>
                    <a:pt x="22093" y="17144"/>
                    <a:pt x="17144" y="22093"/>
                    <a:pt x="11046" y="22093"/>
                  </a:cubicBezTo>
                  <a:cubicBezTo>
                    <a:pt x="4949" y="22093"/>
                    <a:pt x="0" y="17144"/>
                    <a:pt x="0" y="11046"/>
                  </a:cubicBezTo>
                  <a:cubicBezTo>
                    <a:pt x="0" y="4949"/>
                    <a:pt x="4949" y="0"/>
                    <a:pt x="11046" y="0"/>
                  </a:cubicBezTo>
                  <a:cubicBezTo>
                    <a:pt x="17144" y="0"/>
                    <a:pt x="22093" y="4949"/>
                    <a:pt x="22093" y="110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526;p48">
            <a:extLst>
              <a:ext uri="{FF2B5EF4-FFF2-40B4-BE49-F238E27FC236}">
                <a16:creationId xmlns:a16="http://schemas.microsoft.com/office/drawing/2014/main" id="{02EB008E-86F8-9002-B5B4-00BD8AEC8A1E}"/>
              </a:ext>
            </a:extLst>
          </p:cNvPr>
          <p:cNvGrpSpPr/>
          <p:nvPr/>
        </p:nvGrpSpPr>
        <p:grpSpPr>
          <a:xfrm>
            <a:off x="4481846" y="805337"/>
            <a:ext cx="251290" cy="357396"/>
            <a:chOff x="5293229" y="1238483"/>
            <a:chExt cx="397674" cy="565590"/>
          </a:xfrm>
        </p:grpSpPr>
        <p:sp>
          <p:nvSpPr>
            <p:cNvPr id="19" name="Google Shape;527;p48">
              <a:extLst>
                <a:ext uri="{FF2B5EF4-FFF2-40B4-BE49-F238E27FC236}">
                  <a16:creationId xmlns:a16="http://schemas.microsoft.com/office/drawing/2014/main" id="{BAC5CEB7-DD73-05D3-A2E3-787CAD791434}"/>
                </a:ext>
              </a:extLst>
            </p:cNvPr>
            <p:cNvSpPr/>
            <p:nvPr/>
          </p:nvSpPr>
          <p:spPr>
            <a:xfrm>
              <a:off x="5619620" y="1291495"/>
              <a:ext cx="7511" cy="8108"/>
            </a:xfrm>
            <a:custGeom>
              <a:avLst/>
              <a:gdLst/>
              <a:ahLst/>
              <a:cxnLst/>
              <a:rect l="l" t="t" r="r" b="b"/>
              <a:pathLst>
                <a:path w="7511" h="8108" extrusionOk="0">
                  <a:moveTo>
                    <a:pt x="0" y="8108"/>
                  </a:moveTo>
                  <a:lnTo>
                    <a:pt x="2508" y="5402"/>
                  </a:lnTo>
                  <a:lnTo>
                    <a:pt x="7511" y="0"/>
                  </a:lnTo>
                  <a:lnTo>
                    <a:pt x="11" y="8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28;p48">
              <a:extLst>
                <a:ext uri="{FF2B5EF4-FFF2-40B4-BE49-F238E27FC236}">
                  <a16:creationId xmlns:a16="http://schemas.microsoft.com/office/drawing/2014/main" id="{4AE3EF54-78A8-EFDD-2E64-0D3649E68083}"/>
                </a:ext>
              </a:extLst>
            </p:cNvPr>
            <p:cNvSpPr/>
            <p:nvPr/>
          </p:nvSpPr>
          <p:spPr>
            <a:xfrm>
              <a:off x="5427270" y="1321545"/>
              <a:ext cx="263633" cy="482528"/>
            </a:xfrm>
            <a:custGeom>
              <a:avLst/>
              <a:gdLst/>
              <a:ahLst/>
              <a:cxnLst/>
              <a:rect l="l" t="t" r="r" b="b"/>
              <a:pathLst>
                <a:path w="263633" h="482528" extrusionOk="0">
                  <a:moveTo>
                    <a:pt x="229853" y="4878"/>
                  </a:moveTo>
                  <a:cubicBezTo>
                    <a:pt x="226440" y="-192"/>
                    <a:pt x="219580" y="-1517"/>
                    <a:pt x="214520" y="1885"/>
                  </a:cubicBezTo>
                  <a:cubicBezTo>
                    <a:pt x="209462" y="5298"/>
                    <a:pt x="208125" y="12158"/>
                    <a:pt x="211527" y="17217"/>
                  </a:cubicBezTo>
                  <a:cubicBezTo>
                    <a:pt x="231157" y="46380"/>
                    <a:pt x="241540" y="80470"/>
                    <a:pt x="241540" y="115785"/>
                  </a:cubicBezTo>
                  <a:cubicBezTo>
                    <a:pt x="241540" y="206123"/>
                    <a:pt x="198183" y="291932"/>
                    <a:pt x="161807" y="348026"/>
                  </a:cubicBezTo>
                  <a:cubicBezTo>
                    <a:pt x="122139" y="409191"/>
                    <a:pt x="80692" y="449963"/>
                    <a:pt x="64841" y="459298"/>
                  </a:cubicBezTo>
                  <a:cubicBezTo>
                    <a:pt x="56965" y="454603"/>
                    <a:pt x="40936" y="441203"/>
                    <a:pt x="19352" y="416592"/>
                  </a:cubicBezTo>
                  <a:cubicBezTo>
                    <a:pt x="15331" y="412008"/>
                    <a:pt x="8349" y="411544"/>
                    <a:pt x="3765" y="415565"/>
                  </a:cubicBezTo>
                  <a:cubicBezTo>
                    <a:pt x="-820" y="419585"/>
                    <a:pt x="-1283" y="426567"/>
                    <a:pt x="2738" y="431151"/>
                  </a:cubicBezTo>
                  <a:cubicBezTo>
                    <a:pt x="26974" y="458789"/>
                    <a:pt x="48857" y="477789"/>
                    <a:pt x="61284" y="481954"/>
                  </a:cubicBezTo>
                  <a:cubicBezTo>
                    <a:pt x="62422" y="482340"/>
                    <a:pt x="63615" y="482528"/>
                    <a:pt x="64796" y="482528"/>
                  </a:cubicBezTo>
                  <a:cubicBezTo>
                    <a:pt x="65979" y="482528"/>
                    <a:pt x="67172" y="482340"/>
                    <a:pt x="68309" y="481954"/>
                  </a:cubicBezTo>
                  <a:cubicBezTo>
                    <a:pt x="88568" y="475160"/>
                    <a:pt x="137162" y="426611"/>
                    <a:pt x="180343" y="360045"/>
                  </a:cubicBezTo>
                  <a:cubicBezTo>
                    <a:pt x="218332" y="301454"/>
                    <a:pt x="263633" y="211525"/>
                    <a:pt x="263633" y="115785"/>
                  </a:cubicBezTo>
                  <a:cubicBezTo>
                    <a:pt x="263633" y="76062"/>
                    <a:pt x="251957" y="37709"/>
                    <a:pt x="229853" y="4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29;p48">
              <a:extLst>
                <a:ext uri="{FF2B5EF4-FFF2-40B4-BE49-F238E27FC236}">
                  <a16:creationId xmlns:a16="http://schemas.microsoft.com/office/drawing/2014/main" id="{1ED39A04-FA18-2F80-C975-56120090E23E}"/>
                </a:ext>
              </a:extLst>
            </p:cNvPr>
            <p:cNvSpPr/>
            <p:nvPr/>
          </p:nvSpPr>
          <p:spPr>
            <a:xfrm>
              <a:off x="5293229" y="1238483"/>
              <a:ext cx="311606" cy="457489"/>
            </a:xfrm>
            <a:custGeom>
              <a:avLst/>
              <a:gdLst/>
              <a:ahLst/>
              <a:cxnLst/>
              <a:rect l="l" t="t" r="r" b="b"/>
              <a:pathLst>
                <a:path w="311606" h="457489" extrusionOk="0">
                  <a:moveTo>
                    <a:pt x="104279" y="434812"/>
                  </a:moveTo>
                  <a:cubicBezTo>
                    <a:pt x="73581" y="388206"/>
                    <a:pt x="22093" y="295582"/>
                    <a:pt x="22093" y="198837"/>
                  </a:cubicBezTo>
                  <a:cubicBezTo>
                    <a:pt x="22093" y="102092"/>
                    <a:pt x="101374" y="22093"/>
                    <a:pt x="198837" y="22093"/>
                  </a:cubicBezTo>
                  <a:cubicBezTo>
                    <a:pt x="232949" y="22093"/>
                    <a:pt x="266055" y="31825"/>
                    <a:pt x="294566" y="50239"/>
                  </a:cubicBezTo>
                  <a:cubicBezTo>
                    <a:pt x="299691" y="53553"/>
                    <a:pt x="306529" y="52073"/>
                    <a:pt x="309843" y="46948"/>
                  </a:cubicBezTo>
                  <a:cubicBezTo>
                    <a:pt x="313146" y="41822"/>
                    <a:pt x="311677" y="34984"/>
                    <a:pt x="306551" y="31681"/>
                  </a:cubicBezTo>
                  <a:cubicBezTo>
                    <a:pt x="274461" y="10958"/>
                    <a:pt x="237201" y="0"/>
                    <a:pt x="198837" y="0"/>
                  </a:cubicBezTo>
                  <a:cubicBezTo>
                    <a:pt x="89200" y="0"/>
                    <a:pt x="0" y="89200"/>
                    <a:pt x="0" y="198837"/>
                  </a:cubicBezTo>
                  <a:cubicBezTo>
                    <a:pt x="0" y="240692"/>
                    <a:pt x="8849" y="285397"/>
                    <a:pt x="26291" y="331726"/>
                  </a:cubicBezTo>
                  <a:cubicBezTo>
                    <a:pt x="40784" y="370223"/>
                    <a:pt x="60822" y="408996"/>
                    <a:pt x="85831" y="446974"/>
                  </a:cubicBezTo>
                  <a:cubicBezTo>
                    <a:pt x="87069" y="448863"/>
                    <a:pt x="88328" y="450741"/>
                    <a:pt x="89587" y="452618"/>
                  </a:cubicBezTo>
                  <a:cubicBezTo>
                    <a:pt x="91719" y="455789"/>
                    <a:pt x="95210" y="457490"/>
                    <a:pt x="98756" y="457490"/>
                  </a:cubicBezTo>
                  <a:cubicBezTo>
                    <a:pt x="100877" y="457490"/>
                    <a:pt x="103020" y="456882"/>
                    <a:pt x="104909" y="455601"/>
                  </a:cubicBezTo>
                  <a:cubicBezTo>
                    <a:pt x="109968" y="452199"/>
                    <a:pt x="111315" y="445328"/>
                    <a:pt x="107902" y="440269"/>
                  </a:cubicBezTo>
                  <a:cubicBezTo>
                    <a:pt x="106687" y="438457"/>
                    <a:pt x="105472" y="436634"/>
                    <a:pt x="104268" y="4348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0;p48">
              <a:extLst>
                <a:ext uri="{FF2B5EF4-FFF2-40B4-BE49-F238E27FC236}">
                  <a16:creationId xmlns:a16="http://schemas.microsoft.com/office/drawing/2014/main" id="{A066B8C8-E991-F9E9-62E8-FC67F39A0ED2}"/>
                </a:ext>
              </a:extLst>
            </p:cNvPr>
            <p:cNvSpPr/>
            <p:nvPr/>
          </p:nvSpPr>
          <p:spPr>
            <a:xfrm>
              <a:off x="5406960" y="1709777"/>
              <a:ext cx="22321" cy="22384"/>
            </a:xfrm>
            <a:custGeom>
              <a:avLst/>
              <a:gdLst/>
              <a:ahLst/>
              <a:cxnLst/>
              <a:rect l="l" t="t" r="r" b="b"/>
              <a:pathLst>
                <a:path w="22321" h="22384" extrusionOk="0">
                  <a:moveTo>
                    <a:pt x="19965" y="4522"/>
                  </a:moveTo>
                  <a:lnTo>
                    <a:pt x="19733" y="4224"/>
                  </a:lnTo>
                  <a:cubicBezTo>
                    <a:pt x="15966" y="-570"/>
                    <a:pt x="9018" y="-1410"/>
                    <a:pt x="4224" y="2357"/>
                  </a:cubicBezTo>
                  <a:cubicBezTo>
                    <a:pt x="-570" y="6124"/>
                    <a:pt x="-1410" y="13072"/>
                    <a:pt x="2357" y="17866"/>
                  </a:cubicBezTo>
                  <a:lnTo>
                    <a:pt x="2589" y="18164"/>
                  </a:lnTo>
                  <a:cubicBezTo>
                    <a:pt x="4765" y="20937"/>
                    <a:pt x="8013" y="22384"/>
                    <a:pt x="11283" y="22384"/>
                  </a:cubicBezTo>
                  <a:cubicBezTo>
                    <a:pt x="13668" y="22384"/>
                    <a:pt x="16077" y="21611"/>
                    <a:pt x="18098" y="20031"/>
                  </a:cubicBezTo>
                  <a:cubicBezTo>
                    <a:pt x="22892" y="16264"/>
                    <a:pt x="23732" y="9316"/>
                    <a:pt x="19965" y="45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31;p48">
              <a:extLst>
                <a:ext uri="{FF2B5EF4-FFF2-40B4-BE49-F238E27FC236}">
                  <a16:creationId xmlns:a16="http://schemas.microsoft.com/office/drawing/2014/main" id="{DEAF75B8-75D7-7AA4-ED7B-46B75A67DFAA}"/>
                </a:ext>
              </a:extLst>
            </p:cNvPr>
            <p:cNvSpPr/>
            <p:nvPr/>
          </p:nvSpPr>
          <p:spPr>
            <a:xfrm>
              <a:off x="5337415" y="1282668"/>
              <a:ext cx="309301" cy="309301"/>
            </a:xfrm>
            <a:custGeom>
              <a:avLst/>
              <a:gdLst/>
              <a:ahLst/>
              <a:cxnLst/>
              <a:rect l="l" t="t" r="r" b="b"/>
              <a:pathLst>
                <a:path w="309301" h="309301" extrusionOk="0">
                  <a:moveTo>
                    <a:pt x="154651" y="0"/>
                  </a:moveTo>
                  <a:cubicBezTo>
                    <a:pt x="69372" y="0"/>
                    <a:pt x="0" y="69372"/>
                    <a:pt x="0" y="154651"/>
                  </a:cubicBezTo>
                  <a:cubicBezTo>
                    <a:pt x="0" y="239930"/>
                    <a:pt x="69372" y="309301"/>
                    <a:pt x="154651" y="309301"/>
                  </a:cubicBezTo>
                  <a:cubicBezTo>
                    <a:pt x="239930" y="309301"/>
                    <a:pt x="309301" y="239930"/>
                    <a:pt x="309301" y="154651"/>
                  </a:cubicBezTo>
                  <a:cubicBezTo>
                    <a:pt x="309301" y="69372"/>
                    <a:pt x="239930" y="0"/>
                    <a:pt x="154651" y="0"/>
                  </a:cubicBezTo>
                  <a:close/>
                  <a:moveTo>
                    <a:pt x="154651" y="22093"/>
                  </a:moveTo>
                  <a:cubicBezTo>
                    <a:pt x="224023" y="22093"/>
                    <a:pt x="281111" y="75657"/>
                    <a:pt x="286745" y="143604"/>
                  </a:cubicBezTo>
                  <a:lnTo>
                    <a:pt x="228220" y="143604"/>
                  </a:lnTo>
                  <a:lnTo>
                    <a:pt x="197953" y="72973"/>
                  </a:lnTo>
                  <a:cubicBezTo>
                    <a:pt x="196219" y="68908"/>
                    <a:pt x="192220" y="66279"/>
                    <a:pt x="187801" y="66279"/>
                  </a:cubicBezTo>
                  <a:cubicBezTo>
                    <a:pt x="183383" y="66279"/>
                    <a:pt x="179395" y="68908"/>
                    <a:pt x="177650" y="72973"/>
                  </a:cubicBezTo>
                  <a:lnTo>
                    <a:pt x="121523" y="203929"/>
                  </a:lnTo>
                  <a:lnTo>
                    <a:pt x="98535" y="150298"/>
                  </a:lnTo>
                  <a:cubicBezTo>
                    <a:pt x="96801" y="146233"/>
                    <a:pt x="92802" y="143604"/>
                    <a:pt x="88383" y="143604"/>
                  </a:cubicBezTo>
                  <a:lnTo>
                    <a:pt x="22568" y="143604"/>
                  </a:lnTo>
                  <a:cubicBezTo>
                    <a:pt x="28202" y="75657"/>
                    <a:pt x="85290" y="22093"/>
                    <a:pt x="154662" y="22093"/>
                  </a:cubicBezTo>
                  <a:close/>
                  <a:moveTo>
                    <a:pt x="154651" y="287208"/>
                  </a:moveTo>
                  <a:cubicBezTo>
                    <a:pt x="85279" y="287208"/>
                    <a:pt x="28191" y="233633"/>
                    <a:pt x="22557" y="165697"/>
                  </a:cubicBezTo>
                  <a:lnTo>
                    <a:pt x="81082" y="165697"/>
                  </a:lnTo>
                  <a:lnTo>
                    <a:pt x="111349" y="236328"/>
                  </a:lnTo>
                  <a:cubicBezTo>
                    <a:pt x="113083" y="240394"/>
                    <a:pt x="117082" y="243023"/>
                    <a:pt x="121500" y="243023"/>
                  </a:cubicBezTo>
                  <a:cubicBezTo>
                    <a:pt x="125919" y="243023"/>
                    <a:pt x="129907" y="240382"/>
                    <a:pt x="131652" y="236328"/>
                  </a:cubicBezTo>
                  <a:lnTo>
                    <a:pt x="187779" y="105372"/>
                  </a:lnTo>
                  <a:lnTo>
                    <a:pt x="210767" y="159003"/>
                  </a:lnTo>
                  <a:cubicBezTo>
                    <a:pt x="212501" y="163068"/>
                    <a:pt x="216500" y="165697"/>
                    <a:pt x="220919" y="165697"/>
                  </a:cubicBezTo>
                  <a:lnTo>
                    <a:pt x="286734" y="165697"/>
                  </a:lnTo>
                  <a:cubicBezTo>
                    <a:pt x="281100" y="233633"/>
                    <a:pt x="224012" y="287208"/>
                    <a:pt x="154640" y="2872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32;p48">
              <a:extLst>
                <a:ext uri="{FF2B5EF4-FFF2-40B4-BE49-F238E27FC236}">
                  <a16:creationId xmlns:a16="http://schemas.microsoft.com/office/drawing/2014/main" id="{72238566-E53E-8019-7925-3E3C95796C93}"/>
                </a:ext>
              </a:extLst>
            </p:cNvPr>
            <p:cNvSpPr/>
            <p:nvPr/>
          </p:nvSpPr>
          <p:spPr>
            <a:xfrm>
              <a:off x="5609159" y="1288192"/>
              <a:ext cx="22092" cy="22092"/>
            </a:xfrm>
            <a:custGeom>
              <a:avLst/>
              <a:gdLst/>
              <a:ahLst/>
              <a:cxnLst/>
              <a:rect l="l" t="t" r="r" b="b"/>
              <a:pathLst>
                <a:path w="22092" h="22092" extrusionOk="0">
                  <a:moveTo>
                    <a:pt x="22093" y="11046"/>
                  </a:moveTo>
                  <a:cubicBezTo>
                    <a:pt x="22093" y="17144"/>
                    <a:pt x="17144" y="22093"/>
                    <a:pt x="11046" y="22093"/>
                  </a:cubicBezTo>
                  <a:cubicBezTo>
                    <a:pt x="4949" y="22093"/>
                    <a:pt x="0" y="17144"/>
                    <a:pt x="0" y="11046"/>
                  </a:cubicBezTo>
                  <a:cubicBezTo>
                    <a:pt x="0" y="4949"/>
                    <a:pt x="4949" y="0"/>
                    <a:pt x="11046" y="0"/>
                  </a:cubicBezTo>
                  <a:cubicBezTo>
                    <a:pt x="17144" y="0"/>
                    <a:pt x="22093" y="4949"/>
                    <a:pt x="22093" y="110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526;p48">
            <a:extLst>
              <a:ext uri="{FF2B5EF4-FFF2-40B4-BE49-F238E27FC236}">
                <a16:creationId xmlns:a16="http://schemas.microsoft.com/office/drawing/2014/main" id="{7A066203-9F39-17F7-D730-28299095D253}"/>
              </a:ext>
            </a:extLst>
          </p:cNvPr>
          <p:cNvGrpSpPr/>
          <p:nvPr/>
        </p:nvGrpSpPr>
        <p:grpSpPr>
          <a:xfrm>
            <a:off x="4509767" y="2913652"/>
            <a:ext cx="251290" cy="357396"/>
            <a:chOff x="5293229" y="1238483"/>
            <a:chExt cx="397674" cy="565590"/>
          </a:xfrm>
        </p:grpSpPr>
        <p:sp>
          <p:nvSpPr>
            <p:cNvPr id="26" name="Google Shape;527;p48">
              <a:extLst>
                <a:ext uri="{FF2B5EF4-FFF2-40B4-BE49-F238E27FC236}">
                  <a16:creationId xmlns:a16="http://schemas.microsoft.com/office/drawing/2014/main" id="{43C4864A-8CCF-6070-14DE-B14B17F6899D}"/>
                </a:ext>
              </a:extLst>
            </p:cNvPr>
            <p:cNvSpPr/>
            <p:nvPr/>
          </p:nvSpPr>
          <p:spPr>
            <a:xfrm>
              <a:off x="5619620" y="1291495"/>
              <a:ext cx="7511" cy="8108"/>
            </a:xfrm>
            <a:custGeom>
              <a:avLst/>
              <a:gdLst/>
              <a:ahLst/>
              <a:cxnLst/>
              <a:rect l="l" t="t" r="r" b="b"/>
              <a:pathLst>
                <a:path w="7511" h="8108" extrusionOk="0">
                  <a:moveTo>
                    <a:pt x="0" y="8108"/>
                  </a:moveTo>
                  <a:lnTo>
                    <a:pt x="2508" y="5402"/>
                  </a:lnTo>
                  <a:lnTo>
                    <a:pt x="7511" y="0"/>
                  </a:lnTo>
                  <a:lnTo>
                    <a:pt x="11" y="8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28;p48">
              <a:extLst>
                <a:ext uri="{FF2B5EF4-FFF2-40B4-BE49-F238E27FC236}">
                  <a16:creationId xmlns:a16="http://schemas.microsoft.com/office/drawing/2014/main" id="{231FC9F7-A40C-514A-44AB-EC659F80DD29}"/>
                </a:ext>
              </a:extLst>
            </p:cNvPr>
            <p:cNvSpPr/>
            <p:nvPr/>
          </p:nvSpPr>
          <p:spPr>
            <a:xfrm>
              <a:off x="5427270" y="1321545"/>
              <a:ext cx="263633" cy="482528"/>
            </a:xfrm>
            <a:custGeom>
              <a:avLst/>
              <a:gdLst/>
              <a:ahLst/>
              <a:cxnLst/>
              <a:rect l="l" t="t" r="r" b="b"/>
              <a:pathLst>
                <a:path w="263633" h="482528" extrusionOk="0">
                  <a:moveTo>
                    <a:pt x="229853" y="4878"/>
                  </a:moveTo>
                  <a:cubicBezTo>
                    <a:pt x="226440" y="-192"/>
                    <a:pt x="219580" y="-1517"/>
                    <a:pt x="214520" y="1885"/>
                  </a:cubicBezTo>
                  <a:cubicBezTo>
                    <a:pt x="209462" y="5298"/>
                    <a:pt x="208125" y="12158"/>
                    <a:pt x="211527" y="17217"/>
                  </a:cubicBezTo>
                  <a:cubicBezTo>
                    <a:pt x="231157" y="46380"/>
                    <a:pt x="241540" y="80470"/>
                    <a:pt x="241540" y="115785"/>
                  </a:cubicBezTo>
                  <a:cubicBezTo>
                    <a:pt x="241540" y="206123"/>
                    <a:pt x="198183" y="291932"/>
                    <a:pt x="161807" y="348026"/>
                  </a:cubicBezTo>
                  <a:cubicBezTo>
                    <a:pt x="122139" y="409191"/>
                    <a:pt x="80692" y="449963"/>
                    <a:pt x="64841" y="459298"/>
                  </a:cubicBezTo>
                  <a:cubicBezTo>
                    <a:pt x="56965" y="454603"/>
                    <a:pt x="40936" y="441203"/>
                    <a:pt x="19352" y="416592"/>
                  </a:cubicBezTo>
                  <a:cubicBezTo>
                    <a:pt x="15331" y="412008"/>
                    <a:pt x="8349" y="411544"/>
                    <a:pt x="3765" y="415565"/>
                  </a:cubicBezTo>
                  <a:cubicBezTo>
                    <a:pt x="-820" y="419585"/>
                    <a:pt x="-1283" y="426567"/>
                    <a:pt x="2738" y="431151"/>
                  </a:cubicBezTo>
                  <a:cubicBezTo>
                    <a:pt x="26974" y="458789"/>
                    <a:pt x="48857" y="477789"/>
                    <a:pt x="61284" y="481954"/>
                  </a:cubicBezTo>
                  <a:cubicBezTo>
                    <a:pt x="62422" y="482340"/>
                    <a:pt x="63615" y="482528"/>
                    <a:pt x="64796" y="482528"/>
                  </a:cubicBezTo>
                  <a:cubicBezTo>
                    <a:pt x="65979" y="482528"/>
                    <a:pt x="67172" y="482340"/>
                    <a:pt x="68309" y="481954"/>
                  </a:cubicBezTo>
                  <a:cubicBezTo>
                    <a:pt x="88568" y="475160"/>
                    <a:pt x="137162" y="426611"/>
                    <a:pt x="180343" y="360045"/>
                  </a:cubicBezTo>
                  <a:cubicBezTo>
                    <a:pt x="218332" y="301454"/>
                    <a:pt x="263633" y="211525"/>
                    <a:pt x="263633" y="115785"/>
                  </a:cubicBezTo>
                  <a:cubicBezTo>
                    <a:pt x="263633" y="76062"/>
                    <a:pt x="251957" y="37709"/>
                    <a:pt x="229853" y="4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29;p48">
              <a:extLst>
                <a:ext uri="{FF2B5EF4-FFF2-40B4-BE49-F238E27FC236}">
                  <a16:creationId xmlns:a16="http://schemas.microsoft.com/office/drawing/2014/main" id="{0FD4FA3D-80CF-27FA-970C-C054BA740E83}"/>
                </a:ext>
              </a:extLst>
            </p:cNvPr>
            <p:cNvSpPr/>
            <p:nvPr/>
          </p:nvSpPr>
          <p:spPr>
            <a:xfrm>
              <a:off x="5293229" y="1238483"/>
              <a:ext cx="311606" cy="457489"/>
            </a:xfrm>
            <a:custGeom>
              <a:avLst/>
              <a:gdLst/>
              <a:ahLst/>
              <a:cxnLst/>
              <a:rect l="l" t="t" r="r" b="b"/>
              <a:pathLst>
                <a:path w="311606" h="457489" extrusionOk="0">
                  <a:moveTo>
                    <a:pt x="104279" y="434812"/>
                  </a:moveTo>
                  <a:cubicBezTo>
                    <a:pt x="73581" y="388206"/>
                    <a:pt x="22093" y="295582"/>
                    <a:pt x="22093" y="198837"/>
                  </a:cubicBezTo>
                  <a:cubicBezTo>
                    <a:pt x="22093" y="102092"/>
                    <a:pt x="101374" y="22093"/>
                    <a:pt x="198837" y="22093"/>
                  </a:cubicBezTo>
                  <a:cubicBezTo>
                    <a:pt x="232949" y="22093"/>
                    <a:pt x="266055" y="31825"/>
                    <a:pt x="294566" y="50239"/>
                  </a:cubicBezTo>
                  <a:cubicBezTo>
                    <a:pt x="299691" y="53553"/>
                    <a:pt x="306529" y="52073"/>
                    <a:pt x="309843" y="46948"/>
                  </a:cubicBezTo>
                  <a:cubicBezTo>
                    <a:pt x="313146" y="41822"/>
                    <a:pt x="311677" y="34984"/>
                    <a:pt x="306551" y="31681"/>
                  </a:cubicBezTo>
                  <a:cubicBezTo>
                    <a:pt x="274461" y="10958"/>
                    <a:pt x="237201" y="0"/>
                    <a:pt x="198837" y="0"/>
                  </a:cubicBezTo>
                  <a:cubicBezTo>
                    <a:pt x="89200" y="0"/>
                    <a:pt x="0" y="89200"/>
                    <a:pt x="0" y="198837"/>
                  </a:cubicBezTo>
                  <a:cubicBezTo>
                    <a:pt x="0" y="240692"/>
                    <a:pt x="8849" y="285397"/>
                    <a:pt x="26291" y="331726"/>
                  </a:cubicBezTo>
                  <a:cubicBezTo>
                    <a:pt x="40784" y="370223"/>
                    <a:pt x="60822" y="408996"/>
                    <a:pt x="85831" y="446974"/>
                  </a:cubicBezTo>
                  <a:cubicBezTo>
                    <a:pt x="87069" y="448863"/>
                    <a:pt x="88328" y="450741"/>
                    <a:pt x="89587" y="452618"/>
                  </a:cubicBezTo>
                  <a:cubicBezTo>
                    <a:pt x="91719" y="455789"/>
                    <a:pt x="95210" y="457490"/>
                    <a:pt x="98756" y="457490"/>
                  </a:cubicBezTo>
                  <a:cubicBezTo>
                    <a:pt x="100877" y="457490"/>
                    <a:pt x="103020" y="456882"/>
                    <a:pt x="104909" y="455601"/>
                  </a:cubicBezTo>
                  <a:cubicBezTo>
                    <a:pt x="109968" y="452199"/>
                    <a:pt x="111315" y="445328"/>
                    <a:pt x="107902" y="440269"/>
                  </a:cubicBezTo>
                  <a:cubicBezTo>
                    <a:pt x="106687" y="438457"/>
                    <a:pt x="105472" y="436634"/>
                    <a:pt x="104268" y="4348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30;p48">
              <a:extLst>
                <a:ext uri="{FF2B5EF4-FFF2-40B4-BE49-F238E27FC236}">
                  <a16:creationId xmlns:a16="http://schemas.microsoft.com/office/drawing/2014/main" id="{319016A4-1C19-6799-BC9D-0B3BFADCBAAA}"/>
                </a:ext>
              </a:extLst>
            </p:cNvPr>
            <p:cNvSpPr/>
            <p:nvPr/>
          </p:nvSpPr>
          <p:spPr>
            <a:xfrm>
              <a:off x="5406960" y="1709777"/>
              <a:ext cx="22321" cy="22384"/>
            </a:xfrm>
            <a:custGeom>
              <a:avLst/>
              <a:gdLst/>
              <a:ahLst/>
              <a:cxnLst/>
              <a:rect l="l" t="t" r="r" b="b"/>
              <a:pathLst>
                <a:path w="22321" h="22384" extrusionOk="0">
                  <a:moveTo>
                    <a:pt x="19965" y="4522"/>
                  </a:moveTo>
                  <a:lnTo>
                    <a:pt x="19733" y="4224"/>
                  </a:lnTo>
                  <a:cubicBezTo>
                    <a:pt x="15966" y="-570"/>
                    <a:pt x="9018" y="-1410"/>
                    <a:pt x="4224" y="2357"/>
                  </a:cubicBezTo>
                  <a:cubicBezTo>
                    <a:pt x="-570" y="6124"/>
                    <a:pt x="-1410" y="13072"/>
                    <a:pt x="2357" y="17866"/>
                  </a:cubicBezTo>
                  <a:lnTo>
                    <a:pt x="2589" y="18164"/>
                  </a:lnTo>
                  <a:cubicBezTo>
                    <a:pt x="4765" y="20937"/>
                    <a:pt x="8013" y="22384"/>
                    <a:pt x="11283" y="22384"/>
                  </a:cubicBezTo>
                  <a:cubicBezTo>
                    <a:pt x="13668" y="22384"/>
                    <a:pt x="16077" y="21611"/>
                    <a:pt x="18098" y="20031"/>
                  </a:cubicBezTo>
                  <a:cubicBezTo>
                    <a:pt x="22892" y="16264"/>
                    <a:pt x="23732" y="9316"/>
                    <a:pt x="19965" y="45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31;p48">
              <a:extLst>
                <a:ext uri="{FF2B5EF4-FFF2-40B4-BE49-F238E27FC236}">
                  <a16:creationId xmlns:a16="http://schemas.microsoft.com/office/drawing/2014/main" id="{DB3434AF-4C4A-6EA1-0058-9A447EAEA601}"/>
                </a:ext>
              </a:extLst>
            </p:cNvPr>
            <p:cNvSpPr/>
            <p:nvPr/>
          </p:nvSpPr>
          <p:spPr>
            <a:xfrm>
              <a:off x="5337415" y="1282668"/>
              <a:ext cx="309301" cy="309301"/>
            </a:xfrm>
            <a:custGeom>
              <a:avLst/>
              <a:gdLst/>
              <a:ahLst/>
              <a:cxnLst/>
              <a:rect l="l" t="t" r="r" b="b"/>
              <a:pathLst>
                <a:path w="309301" h="309301" extrusionOk="0">
                  <a:moveTo>
                    <a:pt x="154651" y="0"/>
                  </a:moveTo>
                  <a:cubicBezTo>
                    <a:pt x="69372" y="0"/>
                    <a:pt x="0" y="69372"/>
                    <a:pt x="0" y="154651"/>
                  </a:cubicBezTo>
                  <a:cubicBezTo>
                    <a:pt x="0" y="239930"/>
                    <a:pt x="69372" y="309301"/>
                    <a:pt x="154651" y="309301"/>
                  </a:cubicBezTo>
                  <a:cubicBezTo>
                    <a:pt x="239930" y="309301"/>
                    <a:pt x="309301" y="239930"/>
                    <a:pt x="309301" y="154651"/>
                  </a:cubicBezTo>
                  <a:cubicBezTo>
                    <a:pt x="309301" y="69372"/>
                    <a:pt x="239930" y="0"/>
                    <a:pt x="154651" y="0"/>
                  </a:cubicBezTo>
                  <a:close/>
                  <a:moveTo>
                    <a:pt x="154651" y="22093"/>
                  </a:moveTo>
                  <a:cubicBezTo>
                    <a:pt x="224023" y="22093"/>
                    <a:pt x="281111" y="75657"/>
                    <a:pt x="286745" y="143604"/>
                  </a:cubicBezTo>
                  <a:lnTo>
                    <a:pt x="228220" y="143604"/>
                  </a:lnTo>
                  <a:lnTo>
                    <a:pt x="197953" y="72973"/>
                  </a:lnTo>
                  <a:cubicBezTo>
                    <a:pt x="196219" y="68908"/>
                    <a:pt x="192220" y="66279"/>
                    <a:pt x="187801" y="66279"/>
                  </a:cubicBezTo>
                  <a:cubicBezTo>
                    <a:pt x="183383" y="66279"/>
                    <a:pt x="179395" y="68908"/>
                    <a:pt x="177650" y="72973"/>
                  </a:cubicBezTo>
                  <a:lnTo>
                    <a:pt x="121523" y="203929"/>
                  </a:lnTo>
                  <a:lnTo>
                    <a:pt x="98535" y="150298"/>
                  </a:lnTo>
                  <a:cubicBezTo>
                    <a:pt x="96801" y="146233"/>
                    <a:pt x="92802" y="143604"/>
                    <a:pt x="88383" y="143604"/>
                  </a:cubicBezTo>
                  <a:lnTo>
                    <a:pt x="22568" y="143604"/>
                  </a:lnTo>
                  <a:cubicBezTo>
                    <a:pt x="28202" y="75657"/>
                    <a:pt x="85290" y="22093"/>
                    <a:pt x="154662" y="22093"/>
                  </a:cubicBezTo>
                  <a:close/>
                  <a:moveTo>
                    <a:pt x="154651" y="287208"/>
                  </a:moveTo>
                  <a:cubicBezTo>
                    <a:pt x="85279" y="287208"/>
                    <a:pt x="28191" y="233633"/>
                    <a:pt x="22557" y="165697"/>
                  </a:cubicBezTo>
                  <a:lnTo>
                    <a:pt x="81082" y="165697"/>
                  </a:lnTo>
                  <a:lnTo>
                    <a:pt x="111349" y="236328"/>
                  </a:lnTo>
                  <a:cubicBezTo>
                    <a:pt x="113083" y="240394"/>
                    <a:pt x="117082" y="243023"/>
                    <a:pt x="121500" y="243023"/>
                  </a:cubicBezTo>
                  <a:cubicBezTo>
                    <a:pt x="125919" y="243023"/>
                    <a:pt x="129907" y="240382"/>
                    <a:pt x="131652" y="236328"/>
                  </a:cubicBezTo>
                  <a:lnTo>
                    <a:pt x="187779" y="105372"/>
                  </a:lnTo>
                  <a:lnTo>
                    <a:pt x="210767" y="159003"/>
                  </a:lnTo>
                  <a:cubicBezTo>
                    <a:pt x="212501" y="163068"/>
                    <a:pt x="216500" y="165697"/>
                    <a:pt x="220919" y="165697"/>
                  </a:cubicBezTo>
                  <a:lnTo>
                    <a:pt x="286734" y="165697"/>
                  </a:lnTo>
                  <a:cubicBezTo>
                    <a:pt x="281100" y="233633"/>
                    <a:pt x="224012" y="287208"/>
                    <a:pt x="154640" y="2872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32;p48">
              <a:extLst>
                <a:ext uri="{FF2B5EF4-FFF2-40B4-BE49-F238E27FC236}">
                  <a16:creationId xmlns:a16="http://schemas.microsoft.com/office/drawing/2014/main" id="{90A7A64E-CD45-1822-593F-BFF5521F3B8C}"/>
                </a:ext>
              </a:extLst>
            </p:cNvPr>
            <p:cNvSpPr/>
            <p:nvPr/>
          </p:nvSpPr>
          <p:spPr>
            <a:xfrm>
              <a:off x="5609159" y="1288192"/>
              <a:ext cx="22092" cy="22092"/>
            </a:xfrm>
            <a:custGeom>
              <a:avLst/>
              <a:gdLst/>
              <a:ahLst/>
              <a:cxnLst/>
              <a:rect l="l" t="t" r="r" b="b"/>
              <a:pathLst>
                <a:path w="22092" h="22092" extrusionOk="0">
                  <a:moveTo>
                    <a:pt x="22093" y="11046"/>
                  </a:moveTo>
                  <a:cubicBezTo>
                    <a:pt x="22093" y="17144"/>
                    <a:pt x="17144" y="22093"/>
                    <a:pt x="11046" y="22093"/>
                  </a:cubicBezTo>
                  <a:cubicBezTo>
                    <a:pt x="4949" y="22093"/>
                    <a:pt x="0" y="17144"/>
                    <a:pt x="0" y="11046"/>
                  </a:cubicBezTo>
                  <a:cubicBezTo>
                    <a:pt x="0" y="4949"/>
                    <a:pt x="4949" y="0"/>
                    <a:pt x="11046" y="0"/>
                  </a:cubicBezTo>
                  <a:cubicBezTo>
                    <a:pt x="17144" y="0"/>
                    <a:pt x="22093" y="4949"/>
                    <a:pt x="22093" y="110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369431" y="610940"/>
            <a:ext cx="8652649" cy="281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b="1" dirty="0"/>
              <a:t>Study Focus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dirty="0"/>
              <a:t>Analyzed user behavior and the structure of online communities on Facebook during the 2016 Louisiana floods.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b="1" dirty="0"/>
              <a:t>Methodology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dirty="0"/>
              <a:t>Data Collection: Data mining from the City of Baton Rouge's Facebook page, analyzing posts, comments, reactions, and networks formed around shared content.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b="1" dirty="0"/>
              <a:t>Nodes and Edges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Nodes: Individual Facebook users, key actors, and organizations.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Edges: Relationships such as posts, comments, reactions, and tags.</a:t>
            </a:r>
            <a:endParaRPr lang="ro-RO" dirty="0"/>
          </a:p>
        </p:txBody>
      </p:sp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337115" y="0"/>
            <a:ext cx="8469769" cy="485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Case Study: Louisiana Flood (2016) </a:t>
            </a:r>
            <a:endParaRPr sz="2400" dirty="0"/>
          </a:p>
        </p:txBody>
      </p:sp>
      <p:pic>
        <p:nvPicPr>
          <p:cNvPr id="316" name="Google Shape;316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1148" b="33232"/>
          <a:stretch/>
        </p:blipFill>
        <p:spPr>
          <a:xfrm>
            <a:off x="0" y="3830250"/>
            <a:ext cx="9144000" cy="1313400"/>
          </a:xfrm>
          <a:prstGeom prst="rect">
            <a:avLst/>
          </a:prstGeom>
        </p:spPr>
      </p:pic>
      <p:pic>
        <p:nvPicPr>
          <p:cNvPr id="9" name="Picture 8" descr="A diagram of a diagram of a social media network&#10;&#10;Description automatically generated">
            <a:extLst>
              <a:ext uri="{FF2B5EF4-FFF2-40B4-BE49-F238E27FC236}">
                <a16:creationId xmlns:a16="http://schemas.microsoft.com/office/drawing/2014/main" id="{EBBD7E66-E916-7937-3E68-B86F9BC7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0" y="2115797"/>
            <a:ext cx="2930029" cy="1656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subTitle" idx="3"/>
          </p:nvPr>
        </p:nvSpPr>
        <p:spPr>
          <a:xfrm>
            <a:off x="358140" y="907864"/>
            <a:ext cx="4617720" cy="3797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ammersmith One"/>
                <a:sym typeface="Hammersmith One"/>
              </a:rPr>
              <a:t>Role of Individual Users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Individual Facebook users played a central role in disseminating information, especially immediately after the flood.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ammersmith One"/>
              </a:rPr>
              <a:t>Community 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Despite a decrease in interactions over time, the structure of the networks remained intact, indicating the formation of a lasting community of support.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ammersmith One"/>
              </a:rPr>
              <a:t>Identification of Key 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actors and organizations within the network were identified by their high centrality and betweenness, marking them as major information disseminators and connectors.</a:t>
            </a:r>
          </a:p>
        </p:txBody>
      </p:sp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358140" y="0"/>
            <a:ext cx="8785860" cy="53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Key Findings: Louisiana Flood (2016) </a:t>
            </a:r>
            <a:endParaRPr sz="2400" dirty="0"/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3CDAE1FB-B7D9-51D0-4906-95DFAD79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46" y="705482"/>
            <a:ext cx="4016114" cy="3431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E41C6-B298-8E48-905F-985CFA4F5833}"/>
              </a:ext>
            </a:extLst>
          </p:cNvPr>
          <p:cNvSpPr txBox="1"/>
          <p:nvPr/>
        </p:nvSpPr>
        <p:spPr>
          <a:xfrm>
            <a:off x="5074546" y="4136726"/>
            <a:ext cx="40161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dk1"/>
                </a:solidFill>
                <a:latin typeface="Asap"/>
                <a:sym typeface="Asap"/>
              </a:rPr>
              <a:t>Network graph during the disaster, highlighting the users and organizations with the highest out-degree centrality (those who shared information most frequently)</a:t>
            </a:r>
            <a:endParaRPr lang="ro-RO" i="1" dirty="0">
              <a:solidFill>
                <a:schemeClr val="dk1"/>
              </a:solidFill>
              <a:latin typeface="Asap"/>
              <a:sym typeface="Asa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phoon Emergency Management by Slidesgo">
  <a:themeElements>
    <a:clrScheme name="Simple Light">
      <a:dk1>
        <a:srgbClr val="032747"/>
      </a:dk1>
      <a:lt1>
        <a:srgbClr val="F7F7F7"/>
      </a:lt1>
      <a:dk2>
        <a:srgbClr val="7792AA"/>
      </a:dk2>
      <a:lt2>
        <a:srgbClr val="0358A3"/>
      </a:lt2>
      <a:accent1>
        <a:srgbClr val="01346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32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1476</Words>
  <Application>Microsoft Office PowerPoint</Application>
  <PresentationFormat>On-screen Show (16:9)</PresentationFormat>
  <Paragraphs>153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Hammersmith One</vt:lpstr>
      <vt:lpstr>Proxima Nova</vt:lpstr>
      <vt:lpstr>Arial</vt:lpstr>
      <vt:lpstr>Calibri</vt:lpstr>
      <vt:lpstr>Poller One</vt:lpstr>
      <vt:lpstr>Asap</vt:lpstr>
      <vt:lpstr>Typhoon Emergency Management by Slidesgo</vt:lpstr>
      <vt:lpstr>Slidesgo Final Pages</vt:lpstr>
      <vt:lpstr>Social Network Analysis in Natural Disaster Response and Recovery </vt:lpstr>
      <vt:lpstr>INTRODUCTION</vt:lpstr>
      <vt:lpstr>Network Dynamics</vt:lpstr>
      <vt:lpstr>IOSP Framework: Understanding Roles and Interactions</vt:lpstr>
      <vt:lpstr>Case Study: Aila cyclone (2009)</vt:lpstr>
      <vt:lpstr>PowerPoint Presentation</vt:lpstr>
      <vt:lpstr>Key Findings: Aila cyclone (2009)</vt:lpstr>
      <vt:lpstr>Case Study: Louisiana Flood (2016) </vt:lpstr>
      <vt:lpstr>Key Findings: Louisiana Flood (2016) </vt:lpstr>
      <vt:lpstr>Case Study: Hurricane Harvey (2017)</vt:lpstr>
      <vt:lpstr>Key Findings: Hurricane Harvey (2017)</vt:lpstr>
      <vt:lpstr> Case Study: Sri Lanka Floods (2017)</vt:lpstr>
      <vt:lpstr>Key Findings: Sri Lanka Floods (2017)</vt:lpstr>
      <vt:lpstr> Bibliography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in Natural Disaster Response and Recovery </dc:title>
  <cp:lastModifiedBy>BIANCA-ȘTEFANIA MUNTEANU</cp:lastModifiedBy>
  <cp:revision>5</cp:revision>
  <dcterms:modified xsi:type="dcterms:W3CDTF">2024-05-21T16:11:35Z</dcterms:modified>
</cp:coreProperties>
</file>