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8" r:id="rId3"/>
    <p:sldId id="269" r:id="rId4"/>
    <p:sldId id="257" r:id="rId5"/>
    <p:sldId id="258" r:id="rId6"/>
    <p:sldId id="259" r:id="rId7"/>
    <p:sldId id="260" r:id="rId8"/>
    <p:sldId id="261" r:id="rId9"/>
    <p:sldId id="262" r:id="rId10"/>
    <p:sldId id="263" r:id="rId11"/>
    <p:sldId id="264" r:id="rId12"/>
    <p:sldId id="265" r:id="rId13"/>
    <p:sldId id="266" r:id="rId14"/>
    <p:sldId id="267"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114" d="100"/>
          <a:sy n="114" d="100"/>
        </p:scale>
        <p:origin x="47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dirty="0"/>
              <a:t>1/1/2022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rIns="45720"/>
          <a:lstStyle/>
          <a:p>
            <a:fld id="{6D22F896-40B5-4ADD-8801-0D06FADFA095}" type="slidenum">
              <a:rPr lang="en-US" dirty="0"/>
              <a:t>‹#›</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dirty="0"/>
              <a:t>1/1/2022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dirty="0"/>
              <a:t>1/1/2022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dirty="0"/>
              <a:t>1/1/2022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5059C3-6A89-4494-99FF-5A4D6FFD50EB}" type="datetimeFigureOut">
              <a:rPr lang="en-US" dirty="0"/>
              <a:t>1/1/2022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dirty="0"/>
              <a:t>1/1/2022</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dirty="0"/>
              <a:t>1/1/2022</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dirty="0"/>
              <a:t>1/1/2022</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dirty="0"/>
              <a:t>1/1/2022</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D525BB-DA17-4BA0-B3C8-3AC3ABC827E6}" type="datetimeFigureOut">
              <a:rPr lang="en-US" dirty="0"/>
              <a:t>1/1/2022</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6C4C9A-3960-41CF-A4E9-2A8FB932454B}" type="datetimeFigureOut">
              <a:rPr lang="en-US" dirty="0"/>
              <a:t>1/1/2022</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dirty="0"/>
              <a:t>1/1/2022</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dirty="0"/>
              <a:t>
              </a:t>
            </a: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dirty="0"/>
              <a:pPr/>
              <a:t>‹#›</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sensorkit.joy-it.net/ky-006-passives-piezo-buzzer-modul" TargetMode="External"/><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52B71-F46C-4BC4-80C3-86658AF472F2}"/>
              </a:ext>
            </a:extLst>
          </p:cNvPr>
          <p:cNvSpPr>
            <a:spLocks noGrp="1"/>
          </p:cNvSpPr>
          <p:nvPr>
            <p:ph type="ctrTitle"/>
          </p:nvPr>
        </p:nvSpPr>
        <p:spPr/>
        <p:txBody>
          <a:bodyPr/>
          <a:lstStyle/>
          <a:p>
            <a:r>
              <a:rPr lang="ro-RO" dirty="0"/>
              <a:t>Room Ambiance</a:t>
            </a:r>
          </a:p>
        </p:txBody>
      </p:sp>
      <p:sp>
        <p:nvSpPr>
          <p:cNvPr id="3" name="Subtitle 2">
            <a:extLst>
              <a:ext uri="{FF2B5EF4-FFF2-40B4-BE49-F238E27FC236}">
                <a16:creationId xmlns:a16="http://schemas.microsoft.com/office/drawing/2014/main" id="{23D1AF16-99EE-4A9F-BCEC-1D74131EC562}"/>
              </a:ext>
            </a:extLst>
          </p:cNvPr>
          <p:cNvSpPr>
            <a:spLocks noGrp="1"/>
          </p:cNvSpPr>
          <p:nvPr>
            <p:ph type="subTitle" idx="1"/>
          </p:nvPr>
        </p:nvSpPr>
        <p:spPr/>
        <p:txBody>
          <a:bodyPr/>
          <a:lstStyle/>
          <a:p>
            <a:r>
              <a:rPr lang="ro-RO" dirty="0"/>
              <a:t>Vulsan Bianca Maria, gr. 30414</a:t>
            </a:r>
          </a:p>
        </p:txBody>
      </p:sp>
    </p:spTree>
    <p:extLst>
      <p:ext uri="{BB962C8B-B14F-4D97-AF65-F5344CB8AC3E}">
        <p14:creationId xmlns:p14="http://schemas.microsoft.com/office/powerpoint/2010/main" val="3710674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6836B-C431-4A1C-B838-F078F35B2E0F}"/>
              </a:ext>
            </a:extLst>
          </p:cNvPr>
          <p:cNvSpPr>
            <a:spLocks noGrp="1"/>
          </p:cNvSpPr>
          <p:nvPr>
            <p:ph type="title"/>
          </p:nvPr>
        </p:nvSpPr>
        <p:spPr/>
        <p:txBody>
          <a:bodyPr/>
          <a:lstStyle/>
          <a:p>
            <a:r>
              <a:rPr lang="en-US" sz="3200" i="1" dirty="0">
                <a:effectLst/>
                <a:ea typeface="Times New Roman" panose="02020603050405020304" pitchFamily="18" charset="0"/>
                <a:cs typeface="Times New Roman" panose="02020603050405020304" pitchFamily="18" charset="0"/>
              </a:rPr>
              <a:t>The physical concept</a:t>
            </a:r>
            <a:endParaRPr lang="ro-RO" dirty="0"/>
          </a:p>
        </p:txBody>
      </p:sp>
      <p:sp>
        <p:nvSpPr>
          <p:cNvPr id="3" name="Content Placeholder 2">
            <a:extLst>
              <a:ext uri="{FF2B5EF4-FFF2-40B4-BE49-F238E27FC236}">
                <a16:creationId xmlns:a16="http://schemas.microsoft.com/office/drawing/2014/main" id="{6AEFF687-AD4D-4A95-8E9D-D0476A4FEC52}"/>
              </a:ext>
            </a:extLst>
          </p:cNvPr>
          <p:cNvSpPr>
            <a:spLocks noGrp="1"/>
          </p:cNvSpPr>
          <p:nvPr>
            <p:ph idx="1"/>
          </p:nvPr>
        </p:nvSpPr>
        <p:spPr/>
        <p:txBody>
          <a:bodyPr/>
          <a:lstStyle/>
          <a:p>
            <a:pPr algn="just">
              <a:spcBef>
                <a:spcPts val="1200"/>
              </a:spcBef>
            </a:pPr>
            <a:r>
              <a:rPr lang="ro-RO" sz="1800" dirty="0">
                <a:latin typeface="Times" panose="02020603050405020304" pitchFamily="18" charset="0"/>
                <a:cs typeface="Times New Roman" panose="02020603050405020304" pitchFamily="18" charset="0"/>
              </a:rPr>
              <a:t>This sensor </a:t>
            </a:r>
            <a:r>
              <a:rPr lang="en-US" sz="1800" dirty="0">
                <a:latin typeface="Times" panose="02020603050405020304" pitchFamily="18" charset="0"/>
                <a:cs typeface="Times New Roman" panose="02020603050405020304" pitchFamily="18" charset="0"/>
              </a:rPr>
              <a:t>consists only of an </a:t>
            </a:r>
            <a:r>
              <a:rPr lang="en-US" sz="1800" b="1" dirty="0">
                <a:solidFill>
                  <a:schemeClr val="accent1"/>
                </a:solidFill>
                <a:latin typeface="Times" panose="02020603050405020304" pitchFamily="18" charset="0"/>
                <a:cs typeface="Times New Roman" panose="02020603050405020304" pitchFamily="18" charset="0"/>
              </a:rPr>
              <a:t>active</a:t>
            </a:r>
            <a:r>
              <a:rPr lang="en-US" sz="1800" b="1" dirty="0">
                <a:latin typeface="Times" panose="02020603050405020304" pitchFamily="18" charset="0"/>
                <a:cs typeface="Times New Roman" panose="02020603050405020304" pitchFamily="18" charset="0"/>
              </a:rPr>
              <a:t> </a:t>
            </a:r>
            <a:r>
              <a:rPr lang="en-US" sz="1800" b="1" dirty="0">
                <a:solidFill>
                  <a:schemeClr val="accent1"/>
                </a:solidFill>
                <a:latin typeface="Times" panose="02020603050405020304" pitchFamily="18" charset="0"/>
                <a:cs typeface="Times New Roman" panose="02020603050405020304" pitchFamily="18" charset="0"/>
              </a:rPr>
              <a:t>buzzer that has an oscillator inside </a:t>
            </a:r>
            <a:r>
              <a:rPr lang="en-US" sz="1800" dirty="0">
                <a:latin typeface="Times" panose="02020603050405020304" pitchFamily="18" charset="0"/>
                <a:cs typeface="Times New Roman" panose="02020603050405020304" pitchFamily="18" charset="0"/>
              </a:rPr>
              <a:t>it so just power the buzzer and it will emit a sound, typically at the </a:t>
            </a:r>
            <a:r>
              <a:rPr lang="en-US" sz="1800" b="1" dirty="0">
                <a:solidFill>
                  <a:schemeClr val="accent1"/>
                </a:solidFill>
                <a:latin typeface="Times" panose="02020603050405020304" pitchFamily="18" charset="0"/>
                <a:cs typeface="Times New Roman" panose="02020603050405020304" pitchFamily="18" charset="0"/>
              </a:rPr>
              <a:t>2500Hz</a:t>
            </a:r>
            <a:r>
              <a:rPr lang="en-US" sz="1800" dirty="0">
                <a:latin typeface="Times" panose="02020603050405020304" pitchFamily="18" charset="0"/>
                <a:cs typeface="Times New Roman" panose="02020603050405020304" pitchFamily="18" charset="0"/>
              </a:rPr>
              <a:t> frequency. </a:t>
            </a:r>
            <a:endParaRPr lang="ro-RO" sz="1800" dirty="0">
              <a:latin typeface="Times" panose="02020603050405020304" pitchFamily="18" charset="0"/>
              <a:cs typeface="Times New Roman" panose="02020603050405020304" pitchFamily="18" charset="0"/>
            </a:endParaRPr>
          </a:p>
          <a:p>
            <a:pPr algn="just">
              <a:spcBef>
                <a:spcPts val="1200"/>
              </a:spcBef>
            </a:pPr>
            <a:r>
              <a:rPr lang="en-US" sz="1800" dirty="0">
                <a:latin typeface="Times" panose="02020603050405020304" pitchFamily="18" charset="0"/>
                <a:cs typeface="Times New Roman" panose="02020603050405020304" pitchFamily="18" charset="0"/>
              </a:rPr>
              <a:t>Through this module it is not possible to determine the frequency of the sound, for this function it is necessary </a:t>
            </a:r>
            <a:r>
              <a:rPr lang="ro-RO" sz="1800" dirty="0">
                <a:latin typeface="Times" panose="02020603050405020304" pitchFamily="18" charset="0"/>
                <a:cs typeface="Times New Roman" panose="02020603050405020304" pitchFamily="18" charset="0"/>
              </a:rPr>
              <a:t>a</a:t>
            </a:r>
            <a:r>
              <a:rPr lang="en-US" sz="1800" dirty="0">
                <a:latin typeface="Times" panose="02020603050405020304" pitchFamily="18" charset="0"/>
                <a:cs typeface="Times New Roman" panose="02020603050405020304" pitchFamily="18" charset="0"/>
              </a:rPr>
              <a:t> passive </a:t>
            </a:r>
            <a:r>
              <a:rPr lang="ro-RO" sz="1800" dirty="0">
                <a:latin typeface="Times" panose="02020603050405020304" pitchFamily="18" charset="0"/>
                <a:cs typeface="Times New Roman" panose="02020603050405020304" pitchFamily="18" charset="0"/>
              </a:rPr>
              <a:t>buzzer.</a:t>
            </a:r>
          </a:p>
        </p:txBody>
      </p:sp>
    </p:spTree>
    <p:extLst>
      <p:ext uri="{BB962C8B-B14F-4D97-AF65-F5344CB8AC3E}">
        <p14:creationId xmlns:p14="http://schemas.microsoft.com/office/powerpoint/2010/main" val="9358081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A4FEA-366F-496B-98AB-3484C4F19C27}"/>
              </a:ext>
            </a:extLst>
          </p:cNvPr>
          <p:cNvSpPr>
            <a:spLocks noGrp="1"/>
          </p:cNvSpPr>
          <p:nvPr>
            <p:ph type="title"/>
          </p:nvPr>
        </p:nvSpPr>
        <p:spPr/>
        <p:txBody>
          <a:bodyPr/>
          <a:lstStyle/>
          <a:p>
            <a:r>
              <a:rPr lang="ro-RO" sz="3600" b="1" kern="1200" dirty="0">
                <a:solidFill>
                  <a:schemeClr val="accent1"/>
                </a:solidFill>
                <a:effectLst/>
                <a:latin typeface="+mn-lt"/>
                <a:ea typeface="Calibri" panose="020F0502020204030204" pitchFamily="34" charset="0"/>
                <a:cs typeface="Times New Roman" panose="02020603050405020304" pitchFamily="18" charset="0"/>
              </a:rPr>
              <a:t>Flame detector KY-026</a:t>
            </a:r>
            <a:br>
              <a:rPr lang="ro-RO" sz="3600" b="1" kern="1200" dirty="0">
                <a:solidFill>
                  <a:schemeClr val="accent1"/>
                </a:solidFill>
                <a:effectLst/>
                <a:latin typeface="+mn-lt"/>
                <a:ea typeface="Calibri" panose="020F0502020204030204" pitchFamily="34" charset="0"/>
                <a:cs typeface="Times New Roman" panose="02020603050405020304" pitchFamily="18" charset="0"/>
              </a:rPr>
            </a:br>
            <a:endParaRPr lang="ro-RO" dirty="0">
              <a:solidFill>
                <a:schemeClr val="accent1"/>
              </a:solidFill>
            </a:endParaRPr>
          </a:p>
        </p:txBody>
      </p:sp>
      <p:sp>
        <p:nvSpPr>
          <p:cNvPr id="3" name="Content Placeholder 2">
            <a:extLst>
              <a:ext uri="{FF2B5EF4-FFF2-40B4-BE49-F238E27FC236}">
                <a16:creationId xmlns:a16="http://schemas.microsoft.com/office/drawing/2014/main" id="{CB1C8A47-E072-41C9-9F65-AC8C381B3CF0}"/>
              </a:ext>
            </a:extLst>
          </p:cNvPr>
          <p:cNvSpPr>
            <a:spLocks noGrp="1"/>
          </p:cNvSpPr>
          <p:nvPr>
            <p:ph idx="1"/>
          </p:nvPr>
        </p:nvSpPr>
        <p:spPr>
          <a:xfrm>
            <a:off x="2611808" y="1509204"/>
            <a:ext cx="7796540" cy="4540740"/>
          </a:xfrm>
        </p:spPr>
        <p:txBody>
          <a:bodyPr>
            <a:normAutofit fontScale="92500" lnSpcReduction="20000"/>
          </a:bodyPr>
          <a:lstStyle/>
          <a:p>
            <a:pPr algn="just">
              <a:spcBef>
                <a:spcPts val="1200"/>
              </a:spcBef>
            </a:pPr>
            <a:r>
              <a:rPr lang="en-US" sz="1800" dirty="0">
                <a:latin typeface="Times" panose="02020603050405020304" pitchFamily="18" charset="0"/>
                <a:cs typeface="Times New Roman" panose="02020603050405020304" pitchFamily="18" charset="0"/>
              </a:rPr>
              <a:t>The KY-026 Flame Sensor module detects infrared light emitted by fire. This module has both digital and analog outputs and a potentiometer to adjust the sensitivity. Commonly used in fire detection systems.</a:t>
            </a:r>
            <a:endParaRPr lang="ro-RO" sz="1800" dirty="0">
              <a:latin typeface="Times" panose="02020603050405020304" pitchFamily="18" charset="0"/>
              <a:cs typeface="Times New Roman" panose="02020603050405020304" pitchFamily="18" charset="0"/>
            </a:endParaRPr>
          </a:p>
          <a:p>
            <a:pPr marL="0" indent="0" algn="just">
              <a:spcBef>
                <a:spcPts val="1200"/>
              </a:spcBef>
              <a:buNone/>
            </a:pPr>
            <a:r>
              <a:rPr lang="ro-RO" sz="1800" b="1" dirty="0">
                <a:latin typeface="Times" panose="02020603050405020304" pitchFamily="18" charset="0"/>
                <a:cs typeface="Times New Roman" panose="02020603050405020304" pitchFamily="18" charset="0"/>
              </a:rPr>
              <a:t>Tech Specs:</a:t>
            </a:r>
            <a:endParaRPr lang="ro-RO" sz="1800" dirty="0">
              <a:latin typeface="Times" panose="02020603050405020304" pitchFamily="18" charset="0"/>
              <a:cs typeface="Times New Roman" panose="02020603050405020304" pitchFamily="18" charset="0"/>
            </a:endParaRPr>
          </a:p>
          <a:p>
            <a:pPr algn="just">
              <a:spcBef>
                <a:spcPts val="1200"/>
              </a:spcBef>
            </a:pPr>
            <a:r>
              <a:rPr lang="en-US" sz="1800" dirty="0">
                <a:latin typeface="Times" panose="02020603050405020304" pitchFamily="18" charset="0"/>
                <a:cs typeface="Times New Roman" panose="02020603050405020304" pitchFamily="18" charset="0"/>
              </a:rPr>
              <a:t>IR detector for detecting fire / flames </a:t>
            </a:r>
          </a:p>
          <a:p>
            <a:pPr algn="just">
              <a:spcBef>
                <a:spcPts val="1200"/>
              </a:spcBef>
            </a:pPr>
            <a:r>
              <a:rPr lang="en-US" sz="1800" dirty="0">
                <a:latin typeface="Times" panose="02020603050405020304" pitchFamily="18" charset="0"/>
                <a:cs typeface="Times New Roman" panose="02020603050405020304" pitchFamily="18" charset="0"/>
              </a:rPr>
              <a:t>Spectrum 760 nm to 1100 nm </a:t>
            </a:r>
          </a:p>
          <a:p>
            <a:pPr algn="just">
              <a:spcBef>
                <a:spcPts val="1200"/>
              </a:spcBef>
            </a:pPr>
            <a:r>
              <a:rPr lang="en-US" sz="1800" dirty="0">
                <a:latin typeface="Times" panose="02020603050405020304" pitchFamily="18" charset="0"/>
                <a:cs typeface="Times New Roman" panose="02020603050405020304" pitchFamily="18" charset="0"/>
              </a:rPr>
              <a:t>Adjustable switching contact with Poti</a:t>
            </a:r>
          </a:p>
          <a:p>
            <a:pPr algn="just">
              <a:spcBef>
                <a:spcPts val="1200"/>
              </a:spcBef>
            </a:pPr>
            <a:r>
              <a:rPr lang="en-US" sz="1800" dirty="0">
                <a:latin typeface="Times" panose="02020603050405020304" pitchFamily="18" charset="0"/>
                <a:cs typeface="Times New Roman" panose="02020603050405020304" pitchFamily="18" charset="0"/>
              </a:rPr>
              <a:t>Operating voltage 3.3 V - 5 V</a:t>
            </a:r>
            <a:endParaRPr lang="ro-RO" sz="1800" dirty="0">
              <a:latin typeface="Times" panose="02020603050405020304" pitchFamily="18" charset="0"/>
              <a:cs typeface="Times New Roman" panose="02020603050405020304" pitchFamily="18" charset="0"/>
            </a:endParaRPr>
          </a:p>
          <a:p>
            <a:pPr algn="just">
              <a:spcBef>
                <a:spcPts val="1200"/>
              </a:spcBef>
            </a:pPr>
            <a:r>
              <a:rPr lang="en-US" sz="1600" dirty="0"/>
              <a:t>LED1: Shows that the sensor is supplied with voltage </a:t>
            </a:r>
            <a:endParaRPr lang="ro-RO" sz="1600" dirty="0"/>
          </a:p>
          <a:p>
            <a:pPr algn="just">
              <a:spcBef>
                <a:spcPts val="1200"/>
              </a:spcBef>
            </a:pPr>
            <a:r>
              <a:rPr lang="en-US" sz="1600" dirty="0"/>
              <a:t>LED2: Shows that the sensor detects a flame</a:t>
            </a:r>
            <a:endParaRPr lang="en-US" sz="1800" dirty="0">
              <a:latin typeface="Times" panose="02020603050405020304" pitchFamily="18" charset="0"/>
              <a:cs typeface="Times New Roman" panose="02020603050405020304" pitchFamily="18" charset="0"/>
            </a:endParaRPr>
          </a:p>
          <a:p>
            <a:pPr algn="just">
              <a:spcBef>
                <a:spcPts val="1200"/>
              </a:spcBef>
            </a:pPr>
            <a:endParaRPr lang="ro-RO" sz="1800" dirty="0">
              <a:latin typeface="Times"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011D8C38-B6FC-4C65-A96E-9CF0E70A9F44}"/>
              </a:ext>
            </a:extLst>
          </p:cNvPr>
          <p:cNvPicPr>
            <a:picLocks noChangeAspect="1"/>
          </p:cNvPicPr>
          <p:nvPr/>
        </p:nvPicPr>
        <p:blipFill>
          <a:blip r:embed="rId2"/>
          <a:stretch>
            <a:fillRect/>
          </a:stretch>
        </p:blipFill>
        <p:spPr>
          <a:xfrm>
            <a:off x="9033972" y="3649309"/>
            <a:ext cx="1333686" cy="2400635"/>
          </a:xfrm>
          <a:prstGeom prst="rect">
            <a:avLst/>
          </a:prstGeom>
        </p:spPr>
      </p:pic>
    </p:spTree>
    <p:extLst>
      <p:ext uri="{BB962C8B-B14F-4D97-AF65-F5344CB8AC3E}">
        <p14:creationId xmlns:p14="http://schemas.microsoft.com/office/powerpoint/2010/main" val="5819075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51D8A-48D7-4086-BCBD-0B888B32BAA9}"/>
              </a:ext>
            </a:extLst>
          </p:cNvPr>
          <p:cNvSpPr>
            <a:spLocks noGrp="1"/>
          </p:cNvSpPr>
          <p:nvPr>
            <p:ph type="title"/>
          </p:nvPr>
        </p:nvSpPr>
        <p:spPr/>
        <p:txBody>
          <a:bodyPr/>
          <a:lstStyle/>
          <a:p>
            <a:r>
              <a:rPr lang="en-US" sz="3200" i="1" dirty="0">
                <a:effectLst/>
                <a:ea typeface="Times New Roman" panose="02020603050405020304" pitchFamily="18" charset="0"/>
                <a:cs typeface="Times New Roman" panose="02020603050405020304" pitchFamily="18" charset="0"/>
              </a:rPr>
              <a:t>The physical concept</a:t>
            </a:r>
            <a:endParaRPr lang="ro-RO" dirty="0"/>
          </a:p>
        </p:txBody>
      </p:sp>
      <p:sp>
        <p:nvSpPr>
          <p:cNvPr id="3" name="Content Placeholder 2">
            <a:extLst>
              <a:ext uri="{FF2B5EF4-FFF2-40B4-BE49-F238E27FC236}">
                <a16:creationId xmlns:a16="http://schemas.microsoft.com/office/drawing/2014/main" id="{6F56773F-C4EC-4BA0-AA39-3A92C48FF519}"/>
              </a:ext>
            </a:extLst>
          </p:cNvPr>
          <p:cNvSpPr>
            <a:spLocks noGrp="1"/>
          </p:cNvSpPr>
          <p:nvPr>
            <p:ph idx="1"/>
          </p:nvPr>
        </p:nvSpPr>
        <p:spPr/>
        <p:txBody>
          <a:bodyPr>
            <a:normAutofit fontScale="85000" lnSpcReduction="20000"/>
          </a:bodyPr>
          <a:lstStyle/>
          <a:p>
            <a:pPr algn="just">
              <a:spcBef>
                <a:spcPts val="1200"/>
              </a:spcBef>
            </a:pPr>
            <a:r>
              <a:rPr lang="en-US" sz="1800" dirty="0">
                <a:latin typeface="Times" panose="02020603050405020304" pitchFamily="18" charset="0"/>
                <a:cs typeface="Times New Roman" panose="02020603050405020304" pitchFamily="18" charset="0"/>
              </a:rPr>
              <a:t>Sensor for flame wavelengths between 760 nm to 1100 nm infrared is most sensitive 60 degree detection sensor </a:t>
            </a:r>
            <a:endParaRPr lang="ro-RO" sz="1800" dirty="0">
              <a:latin typeface="Times" panose="02020603050405020304" pitchFamily="18" charset="0"/>
              <a:cs typeface="Times New Roman" panose="02020603050405020304" pitchFamily="18" charset="0"/>
            </a:endParaRPr>
          </a:p>
          <a:p>
            <a:pPr algn="just">
              <a:spcBef>
                <a:spcPts val="1200"/>
              </a:spcBef>
            </a:pPr>
            <a:r>
              <a:rPr lang="en-US" sz="1800" dirty="0">
                <a:latin typeface="Times" panose="02020603050405020304" pitchFamily="18" charset="0"/>
                <a:cs typeface="Times New Roman" panose="02020603050405020304" pitchFamily="18" charset="0"/>
              </a:rPr>
              <a:t>Two outputs mode: </a:t>
            </a:r>
            <a:endParaRPr lang="ro-RO" sz="1800" dirty="0">
              <a:latin typeface="Times" panose="02020603050405020304" pitchFamily="18" charset="0"/>
              <a:cs typeface="Times New Roman" panose="02020603050405020304" pitchFamily="18" charset="0"/>
            </a:endParaRPr>
          </a:p>
          <a:p>
            <a:pPr algn="just">
              <a:spcBef>
                <a:spcPts val="1200"/>
              </a:spcBef>
            </a:pPr>
            <a:r>
              <a:rPr lang="en-US" sz="1800" dirty="0">
                <a:latin typeface="Times" panose="02020603050405020304" pitchFamily="18" charset="0"/>
                <a:cs typeface="Times New Roman" panose="02020603050405020304" pitchFamily="18" charset="0"/>
              </a:rPr>
              <a:t>AO: analog output- real-time output voltage signal on the thermal resistance; </a:t>
            </a:r>
            <a:r>
              <a:rPr lang="ro-RO" sz="1800" dirty="0">
                <a:latin typeface="Times" panose="02020603050405020304" pitchFamily="18" charset="0"/>
                <a:cs typeface="Times New Roman" panose="02020603050405020304" pitchFamily="18" charset="0"/>
              </a:rPr>
              <a:t>         </a:t>
            </a:r>
            <a:r>
              <a:rPr lang="en-US" sz="1800" dirty="0">
                <a:latin typeface="Times" panose="02020603050405020304" pitchFamily="18" charset="0"/>
                <a:cs typeface="Times New Roman" panose="02020603050405020304" pitchFamily="18" charset="0"/>
              </a:rPr>
              <a:t>DO: when the temperature reaches a certain threshold- the output high and low signal threshold adjustable via potentiometer</a:t>
            </a:r>
            <a:endParaRPr lang="ro-RO" sz="1800" dirty="0">
              <a:latin typeface="Times" panose="02020603050405020304" pitchFamily="18" charset="0"/>
              <a:cs typeface="Times New Roman" panose="02020603050405020304" pitchFamily="18" charset="0"/>
            </a:endParaRPr>
          </a:p>
          <a:p>
            <a:pPr algn="just">
              <a:spcBef>
                <a:spcPts val="1200"/>
              </a:spcBef>
            </a:pPr>
            <a:r>
              <a:rPr lang="en-US" sz="1600" dirty="0"/>
              <a:t>The sensor has 3 main components on its circuit board. First, the sensor unit at the front of the module which measures the area physically and sends an analog signal to the second unit, the amplifier. The amplifier amplifies the signal, according to the resistant value of the potentiometer, and sends the signal to the analog output of the module. The third component is a comparator which switches the digital out and the LED if the signal falls under a specific value. </a:t>
            </a:r>
            <a:endParaRPr lang="ro-RO" sz="1600" dirty="0"/>
          </a:p>
          <a:p>
            <a:pPr algn="just">
              <a:spcBef>
                <a:spcPts val="1200"/>
              </a:spcBef>
            </a:pPr>
            <a:r>
              <a:rPr lang="ro-RO" sz="1600" dirty="0"/>
              <a:t>T</a:t>
            </a:r>
            <a:r>
              <a:rPr lang="en-US" sz="1600" dirty="0"/>
              <a:t>he sensitivity</a:t>
            </a:r>
            <a:r>
              <a:rPr lang="ro-RO" sz="1600" dirty="0"/>
              <a:t> can be controlled</a:t>
            </a:r>
            <a:r>
              <a:rPr lang="en-US" sz="1600" dirty="0"/>
              <a:t> by adjusting the potentiometer.</a:t>
            </a:r>
            <a:endParaRPr lang="ro-RO" sz="1800" dirty="0">
              <a:latin typeface="Times"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136593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2894F-5A27-4387-82D5-9465646C73CF}"/>
              </a:ext>
            </a:extLst>
          </p:cNvPr>
          <p:cNvSpPr>
            <a:spLocks noGrp="1"/>
          </p:cNvSpPr>
          <p:nvPr>
            <p:ph type="title"/>
          </p:nvPr>
        </p:nvSpPr>
        <p:spPr/>
        <p:txBody>
          <a:bodyPr/>
          <a:lstStyle/>
          <a:p>
            <a:r>
              <a:rPr lang="ro-RO" sz="3600" b="1" kern="1200" dirty="0">
                <a:solidFill>
                  <a:schemeClr val="accent1"/>
                </a:solidFill>
                <a:effectLst/>
                <a:latin typeface="+mn-lt"/>
                <a:ea typeface="Calibri" panose="020F0502020204030204" pitchFamily="34" charset="0"/>
                <a:cs typeface="Times New Roman" panose="02020603050405020304" pitchFamily="18" charset="0"/>
              </a:rPr>
              <a:t>Photoresistor KY-018</a:t>
            </a:r>
            <a:br>
              <a:rPr lang="ro-RO" sz="3600" b="1" kern="1200" dirty="0">
                <a:solidFill>
                  <a:schemeClr val="accent1"/>
                </a:solidFill>
                <a:effectLst/>
                <a:latin typeface="+mn-lt"/>
                <a:ea typeface="Calibri" panose="020F0502020204030204" pitchFamily="34" charset="0"/>
                <a:cs typeface="Times New Roman" panose="02020603050405020304" pitchFamily="18" charset="0"/>
              </a:rPr>
            </a:br>
            <a:endParaRPr lang="ro-RO" dirty="0">
              <a:solidFill>
                <a:schemeClr val="accent1"/>
              </a:solidFill>
            </a:endParaRPr>
          </a:p>
        </p:txBody>
      </p:sp>
      <p:sp>
        <p:nvSpPr>
          <p:cNvPr id="3" name="Content Placeholder 2">
            <a:extLst>
              <a:ext uri="{FF2B5EF4-FFF2-40B4-BE49-F238E27FC236}">
                <a16:creationId xmlns:a16="http://schemas.microsoft.com/office/drawing/2014/main" id="{52C7309F-060C-4C37-9772-E2410C602EE8}"/>
              </a:ext>
            </a:extLst>
          </p:cNvPr>
          <p:cNvSpPr>
            <a:spLocks noGrp="1"/>
          </p:cNvSpPr>
          <p:nvPr>
            <p:ph idx="1"/>
          </p:nvPr>
        </p:nvSpPr>
        <p:spPr>
          <a:xfrm>
            <a:off x="1985432" y="1429304"/>
            <a:ext cx="8584707" cy="4620639"/>
          </a:xfrm>
        </p:spPr>
        <p:txBody>
          <a:bodyPr/>
          <a:lstStyle/>
          <a:p>
            <a:r>
              <a:rPr lang="en-US" dirty="0">
                <a:latin typeface="Times" panose="02020603050405020304" pitchFamily="18" charset="0"/>
                <a:cs typeface="Times New Roman" panose="02020603050405020304" pitchFamily="18" charset="0"/>
              </a:rPr>
              <a:t>The KY-018 Photoresistor module is used to measure light intensity. The resistance will decrease in the presence of light and increase in the absence of it. The output is analog and determines the intensity of light.</a:t>
            </a:r>
            <a:endParaRPr lang="ro-RO" dirty="0">
              <a:latin typeface="Times" panose="02020603050405020304" pitchFamily="18" charset="0"/>
              <a:cs typeface="Times New Roman" panose="02020603050405020304" pitchFamily="18" charset="0"/>
            </a:endParaRPr>
          </a:p>
          <a:p>
            <a:pPr marL="0" indent="0">
              <a:buNone/>
            </a:pPr>
            <a:r>
              <a:rPr lang="ro-RO" sz="2000" b="1" dirty="0">
                <a:latin typeface="Times" panose="02020603050405020304" pitchFamily="18" charset="0"/>
                <a:cs typeface="Times New Roman" panose="02020603050405020304" pitchFamily="18" charset="0"/>
              </a:rPr>
              <a:t>Tech Specs:</a:t>
            </a:r>
          </a:p>
          <a:p>
            <a:r>
              <a:rPr lang="ro-RO" dirty="0">
                <a:latin typeface="Times" panose="02020603050405020304" pitchFamily="18" charset="0"/>
                <a:cs typeface="Times New Roman" panose="02020603050405020304" pitchFamily="18" charset="0"/>
              </a:rPr>
              <a:t>Opening Voltage: 3.3V to 5V</a:t>
            </a:r>
          </a:p>
          <a:p>
            <a:r>
              <a:rPr lang="ro-RO" dirty="0">
                <a:latin typeface="Times" panose="02020603050405020304" pitchFamily="18" charset="0"/>
                <a:cs typeface="Times New Roman" panose="02020603050405020304" pitchFamily="18" charset="0"/>
              </a:rPr>
              <a:t>Output Type: Analog</a:t>
            </a:r>
          </a:p>
        </p:txBody>
      </p:sp>
      <p:pic>
        <p:nvPicPr>
          <p:cNvPr id="5" name="Picture 4">
            <a:extLst>
              <a:ext uri="{FF2B5EF4-FFF2-40B4-BE49-F238E27FC236}">
                <a16:creationId xmlns:a16="http://schemas.microsoft.com/office/drawing/2014/main" id="{B5E8A03D-7A3D-4C98-9368-E3C6C9A7D732}"/>
              </a:ext>
            </a:extLst>
          </p:cNvPr>
          <p:cNvPicPr>
            <a:picLocks noChangeAspect="1"/>
          </p:cNvPicPr>
          <p:nvPr/>
        </p:nvPicPr>
        <p:blipFill>
          <a:blip r:embed="rId2"/>
          <a:stretch>
            <a:fillRect/>
          </a:stretch>
        </p:blipFill>
        <p:spPr>
          <a:xfrm>
            <a:off x="8460482" y="3739623"/>
            <a:ext cx="2038635" cy="2629267"/>
          </a:xfrm>
          <a:prstGeom prst="rect">
            <a:avLst/>
          </a:prstGeom>
        </p:spPr>
      </p:pic>
    </p:spTree>
    <p:extLst>
      <p:ext uri="{BB962C8B-B14F-4D97-AF65-F5344CB8AC3E}">
        <p14:creationId xmlns:p14="http://schemas.microsoft.com/office/powerpoint/2010/main" val="8029873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D94B8-9D43-4ACB-ADEF-2D181D4E9824}"/>
              </a:ext>
            </a:extLst>
          </p:cNvPr>
          <p:cNvSpPr>
            <a:spLocks noGrp="1"/>
          </p:cNvSpPr>
          <p:nvPr>
            <p:ph type="title"/>
          </p:nvPr>
        </p:nvSpPr>
        <p:spPr/>
        <p:txBody>
          <a:bodyPr/>
          <a:lstStyle/>
          <a:p>
            <a:r>
              <a:rPr lang="en-US" sz="3600" i="1" dirty="0">
                <a:effectLst/>
                <a:ea typeface="Times New Roman" panose="02020603050405020304" pitchFamily="18" charset="0"/>
                <a:cs typeface="Times New Roman" panose="02020603050405020304" pitchFamily="18" charset="0"/>
              </a:rPr>
              <a:t>The physical concept</a:t>
            </a:r>
            <a:endParaRPr lang="ro-RO" dirty="0"/>
          </a:p>
        </p:txBody>
      </p:sp>
      <p:sp>
        <p:nvSpPr>
          <p:cNvPr id="3" name="Content Placeholder 2">
            <a:extLst>
              <a:ext uri="{FF2B5EF4-FFF2-40B4-BE49-F238E27FC236}">
                <a16:creationId xmlns:a16="http://schemas.microsoft.com/office/drawing/2014/main" id="{A9F2EAD6-0700-4242-8EB7-CEF4311786A6}"/>
              </a:ext>
            </a:extLst>
          </p:cNvPr>
          <p:cNvSpPr>
            <a:spLocks noGrp="1"/>
          </p:cNvSpPr>
          <p:nvPr>
            <p:ph idx="1"/>
          </p:nvPr>
        </p:nvSpPr>
        <p:spPr>
          <a:xfrm>
            <a:off x="1433071" y="1528333"/>
            <a:ext cx="5136405" cy="5178485"/>
          </a:xfrm>
        </p:spPr>
        <p:txBody>
          <a:bodyPr/>
          <a:lstStyle/>
          <a:p>
            <a:r>
              <a:rPr lang="en-US" sz="2000" dirty="0">
                <a:latin typeface="Times" panose="02020603050405020304" pitchFamily="18" charset="0"/>
                <a:cs typeface="Times New Roman" panose="02020603050405020304" pitchFamily="18" charset="0"/>
              </a:rPr>
              <a:t>Contains an LDR resistor whose resistance value decreases with brighter environment. This resistance can be determined with the help of a voltage divider, where a known voltage is divided over a known (10KΩ) and an unknown (variable) resistance. Using this measured voltage, the resistance can then be calculated - the exact calculation is included in the code examples below.</a:t>
            </a:r>
            <a:endParaRPr lang="ro-RO" sz="2000" dirty="0">
              <a:latin typeface="Times" panose="02020603050405020304" pitchFamily="18" charset="0"/>
              <a:cs typeface="Times New Roman" panose="02020603050405020304" pitchFamily="18" charset="0"/>
            </a:endParaRPr>
          </a:p>
          <a:p>
            <a:endParaRPr lang="ro-RO" dirty="0"/>
          </a:p>
        </p:txBody>
      </p:sp>
      <p:pic>
        <p:nvPicPr>
          <p:cNvPr id="5" name="Picture 4">
            <a:extLst>
              <a:ext uri="{FF2B5EF4-FFF2-40B4-BE49-F238E27FC236}">
                <a16:creationId xmlns:a16="http://schemas.microsoft.com/office/drawing/2014/main" id="{75C5F0A5-01CD-447D-8E4D-C5C8A36DD3AB}"/>
              </a:ext>
            </a:extLst>
          </p:cNvPr>
          <p:cNvPicPr>
            <a:picLocks noChangeAspect="1"/>
          </p:cNvPicPr>
          <p:nvPr/>
        </p:nvPicPr>
        <p:blipFill>
          <a:blip r:embed="rId2"/>
          <a:stretch>
            <a:fillRect/>
          </a:stretch>
        </p:blipFill>
        <p:spPr>
          <a:xfrm>
            <a:off x="6810963" y="2077634"/>
            <a:ext cx="4163006" cy="4229690"/>
          </a:xfrm>
          <a:prstGeom prst="rect">
            <a:avLst/>
          </a:prstGeom>
        </p:spPr>
      </p:pic>
    </p:spTree>
    <p:extLst>
      <p:ext uri="{BB962C8B-B14F-4D97-AF65-F5344CB8AC3E}">
        <p14:creationId xmlns:p14="http://schemas.microsoft.com/office/powerpoint/2010/main" val="31504036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F49724F-94AE-4323-B9E4-D53C99FDE9B6}"/>
              </a:ext>
            </a:extLst>
          </p:cNvPr>
          <p:cNvPicPr>
            <a:picLocks noChangeAspect="1"/>
          </p:cNvPicPr>
          <p:nvPr/>
        </p:nvPicPr>
        <p:blipFill>
          <a:blip r:embed="rId2"/>
          <a:stretch>
            <a:fillRect/>
          </a:stretch>
        </p:blipFill>
        <p:spPr>
          <a:xfrm>
            <a:off x="1040236" y="722130"/>
            <a:ext cx="4122326" cy="5835896"/>
          </a:xfrm>
          <a:prstGeom prst="rect">
            <a:avLst/>
          </a:prstGeom>
        </p:spPr>
      </p:pic>
      <p:pic>
        <p:nvPicPr>
          <p:cNvPr id="6" name="Picture 5">
            <a:extLst>
              <a:ext uri="{FF2B5EF4-FFF2-40B4-BE49-F238E27FC236}">
                <a16:creationId xmlns:a16="http://schemas.microsoft.com/office/drawing/2014/main" id="{F2B0BAE5-7102-4706-903D-FE0D9ADDF303}"/>
              </a:ext>
            </a:extLst>
          </p:cNvPr>
          <p:cNvPicPr>
            <a:picLocks noChangeAspect="1"/>
          </p:cNvPicPr>
          <p:nvPr/>
        </p:nvPicPr>
        <p:blipFill>
          <a:blip r:embed="rId3"/>
          <a:stretch>
            <a:fillRect/>
          </a:stretch>
        </p:blipFill>
        <p:spPr>
          <a:xfrm>
            <a:off x="5190891" y="1193672"/>
            <a:ext cx="5960873" cy="4470655"/>
          </a:xfrm>
          <a:prstGeom prst="rect">
            <a:avLst/>
          </a:prstGeom>
        </p:spPr>
      </p:pic>
      <p:cxnSp>
        <p:nvCxnSpPr>
          <p:cNvPr id="8" name="Straight Arrow Connector 7">
            <a:extLst>
              <a:ext uri="{FF2B5EF4-FFF2-40B4-BE49-F238E27FC236}">
                <a16:creationId xmlns:a16="http://schemas.microsoft.com/office/drawing/2014/main" id="{653407FB-89EA-4B09-97CA-A0C8AE5C02FD}"/>
              </a:ext>
            </a:extLst>
          </p:cNvPr>
          <p:cNvCxnSpPr/>
          <p:nvPr/>
        </p:nvCxnSpPr>
        <p:spPr>
          <a:xfrm flipV="1">
            <a:off x="6031684" y="722130"/>
            <a:ext cx="427839" cy="8214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2A7E03B1-9CBB-45AB-A6FC-0061DC48B2DB}"/>
              </a:ext>
            </a:extLst>
          </p:cNvPr>
          <p:cNvCxnSpPr/>
          <p:nvPr/>
        </p:nvCxnSpPr>
        <p:spPr>
          <a:xfrm flipH="1" flipV="1">
            <a:off x="9605394" y="830510"/>
            <a:ext cx="125835" cy="9815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FAE0044D-2335-440F-92A1-17C67800FB5F}"/>
              </a:ext>
            </a:extLst>
          </p:cNvPr>
          <p:cNvCxnSpPr/>
          <p:nvPr/>
        </p:nvCxnSpPr>
        <p:spPr>
          <a:xfrm>
            <a:off x="5696125" y="4118994"/>
            <a:ext cx="549478" cy="20168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31DF88A9-64E1-4185-A91F-AA07BD064B0F}"/>
              </a:ext>
            </a:extLst>
          </p:cNvPr>
          <p:cNvCxnSpPr/>
          <p:nvPr/>
        </p:nvCxnSpPr>
        <p:spPr>
          <a:xfrm flipH="1">
            <a:off x="7986319" y="5050172"/>
            <a:ext cx="872455" cy="10856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7B56E546-A575-4431-A5EC-38A874D2666C}"/>
              </a:ext>
            </a:extLst>
          </p:cNvPr>
          <p:cNvCxnSpPr/>
          <p:nvPr/>
        </p:nvCxnSpPr>
        <p:spPr>
          <a:xfrm>
            <a:off x="8967831" y="4345497"/>
            <a:ext cx="536896" cy="18623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0D78E150-8B6D-49BF-B754-2D3B1E97C781}"/>
              </a:ext>
            </a:extLst>
          </p:cNvPr>
          <p:cNvSpPr txBox="1"/>
          <p:nvPr/>
        </p:nvSpPr>
        <p:spPr>
          <a:xfrm>
            <a:off x="5083728" y="458093"/>
            <a:ext cx="3647217" cy="369332"/>
          </a:xfrm>
          <a:prstGeom prst="rect">
            <a:avLst/>
          </a:prstGeom>
          <a:noFill/>
        </p:spPr>
        <p:txBody>
          <a:bodyPr wrap="none" rtlCol="0">
            <a:spAutoFit/>
          </a:bodyPr>
          <a:lstStyle/>
          <a:p>
            <a:r>
              <a:rPr lang="ro-RO" dirty="0"/>
              <a:t>Temperature and Humidity sensor</a:t>
            </a:r>
          </a:p>
        </p:txBody>
      </p:sp>
      <p:sp>
        <p:nvSpPr>
          <p:cNvPr id="18" name="TextBox 17">
            <a:extLst>
              <a:ext uri="{FF2B5EF4-FFF2-40B4-BE49-F238E27FC236}">
                <a16:creationId xmlns:a16="http://schemas.microsoft.com/office/drawing/2014/main" id="{A1A29F98-7C3D-4546-8E3C-281E141862A7}"/>
              </a:ext>
            </a:extLst>
          </p:cNvPr>
          <p:cNvSpPr txBox="1"/>
          <p:nvPr/>
        </p:nvSpPr>
        <p:spPr>
          <a:xfrm>
            <a:off x="8876641" y="537464"/>
            <a:ext cx="1980029" cy="369332"/>
          </a:xfrm>
          <a:prstGeom prst="rect">
            <a:avLst/>
          </a:prstGeom>
          <a:noFill/>
        </p:spPr>
        <p:txBody>
          <a:bodyPr wrap="none" rtlCol="0">
            <a:spAutoFit/>
          </a:bodyPr>
          <a:lstStyle/>
          <a:p>
            <a:r>
              <a:rPr lang="ro-RO" dirty="0"/>
              <a:t>Bluetooth module</a:t>
            </a:r>
          </a:p>
        </p:txBody>
      </p:sp>
      <p:sp>
        <p:nvSpPr>
          <p:cNvPr id="19" name="TextBox 18">
            <a:extLst>
              <a:ext uri="{FF2B5EF4-FFF2-40B4-BE49-F238E27FC236}">
                <a16:creationId xmlns:a16="http://schemas.microsoft.com/office/drawing/2014/main" id="{AA588A35-613E-435F-BCE4-9281552512DB}"/>
              </a:ext>
            </a:extLst>
          </p:cNvPr>
          <p:cNvSpPr txBox="1"/>
          <p:nvPr/>
        </p:nvSpPr>
        <p:spPr>
          <a:xfrm>
            <a:off x="5322669" y="6135869"/>
            <a:ext cx="1723549" cy="369332"/>
          </a:xfrm>
          <a:prstGeom prst="rect">
            <a:avLst/>
          </a:prstGeom>
          <a:noFill/>
        </p:spPr>
        <p:txBody>
          <a:bodyPr wrap="none" rtlCol="0">
            <a:spAutoFit/>
          </a:bodyPr>
          <a:lstStyle/>
          <a:p>
            <a:r>
              <a:rPr lang="ro-RO" dirty="0"/>
              <a:t>Flame detector</a:t>
            </a:r>
          </a:p>
        </p:txBody>
      </p:sp>
      <p:sp>
        <p:nvSpPr>
          <p:cNvPr id="20" name="TextBox 19">
            <a:extLst>
              <a:ext uri="{FF2B5EF4-FFF2-40B4-BE49-F238E27FC236}">
                <a16:creationId xmlns:a16="http://schemas.microsoft.com/office/drawing/2014/main" id="{59BA7424-C630-447B-B95D-1DA4DAAB1FF5}"/>
              </a:ext>
            </a:extLst>
          </p:cNvPr>
          <p:cNvSpPr txBox="1"/>
          <p:nvPr/>
        </p:nvSpPr>
        <p:spPr>
          <a:xfrm>
            <a:off x="7332629" y="6147883"/>
            <a:ext cx="1544012" cy="369332"/>
          </a:xfrm>
          <a:prstGeom prst="rect">
            <a:avLst/>
          </a:prstGeom>
          <a:noFill/>
        </p:spPr>
        <p:txBody>
          <a:bodyPr wrap="none" rtlCol="0">
            <a:spAutoFit/>
          </a:bodyPr>
          <a:lstStyle/>
          <a:p>
            <a:r>
              <a:rPr lang="ro-RO" dirty="0"/>
              <a:t>Photoresistor</a:t>
            </a:r>
          </a:p>
        </p:txBody>
      </p:sp>
      <p:sp>
        <p:nvSpPr>
          <p:cNvPr id="21" name="TextBox 20">
            <a:extLst>
              <a:ext uri="{FF2B5EF4-FFF2-40B4-BE49-F238E27FC236}">
                <a16:creationId xmlns:a16="http://schemas.microsoft.com/office/drawing/2014/main" id="{D83E2DA0-E41A-48B0-8343-C15C3E9E7CB0}"/>
              </a:ext>
            </a:extLst>
          </p:cNvPr>
          <p:cNvSpPr txBox="1"/>
          <p:nvPr/>
        </p:nvSpPr>
        <p:spPr>
          <a:xfrm>
            <a:off x="9317040" y="6207853"/>
            <a:ext cx="902811" cy="369332"/>
          </a:xfrm>
          <a:prstGeom prst="rect">
            <a:avLst/>
          </a:prstGeom>
          <a:noFill/>
        </p:spPr>
        <p:txBody>
          <a:bodyPr wrap="none" rtlCol="0">
            <a:spAutoFit/>
          </a:bodyPr>
          <a:lstStyle/>
          <a:p>
            <a:r>
              <a:rPr lang="ro-RO" dirty="0"/>
              <a:t>Buzzer</a:t>
            </a:r>
          </a:p>
        </p:txBody>
      </p:sp>
    </p:spTree>
    <p:extLst>
      <p:ext uri="{BB962C8B-B14F-4D97-AF65-F5344CB8AC3E}">
        <p14:creationId xmlns:p14="http://schemas.microsoft.com/office/powerpoint/2010/main" val="4387323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4E96D-AD2F-4516-9645-25250B0FE255}"/>
              </a:ext>
            </a:extLst>
          </p:cNvPr>
          <p:cNvSpPr>
            <a:spLocks noGrp="1"/>
          </p:cNvSpPr>
          <p:nvPr>
            <p:ph type="title"/>
          </p:nvPr>
        </p:nvSpPr>
        <p:spPr/>
        <p:txBody>
          <a:bodyPr/>
          <a:lstStyle/>
          <a:p>
            <a:endParaRPr lang="ro-RO"/>
          </a:p>
        </p:txBody>
      </p:sp>
      <p:pic>
        <p:nvPicPr>
          <p:cNvPr id="4" name="Picture 3">
            <a:extLst>
              <a:ext uri="{FF2B5EF4-FFF2-40B4-BE49-F238E27FC236}">
                <a16:creationId xmlns:a16="http://schemas.microsoft.com/office/drawing/2014/main" id="{98AB50C7-FDBB-40C9-8F6A-462A1FD53EC2}"/>
              </a:ext>
            </a:extLst>
          </p:cNvPr>
          <p:cNvPicPr>
            <a:picLocks noChangeAspect="1"/>
          </p:cNvPicPr>
          <p:nvPr/>
        </p:nvPicPr>
        <p:blipFill>
          <a:blip r:embed="rId2"/>
          <a:stretch>
            <a:fillRect/>
          </a:stretch>
        </p:blipFill>
        <p:spPr>
          <a:xfrm>
            <a:off x="1211156" y="418839"/>
            <a:ext cx="9769687" cy="6020322"/>
          </a:xfrm>
          <a:prstGeom prst="rect">
            <a:avLst/>
          </a:prstGeom>
        </p:spPr>
      </p:pic>
    </p:spTree>
    <p:extLst>
      <p:ext uri="{BB962C8B-B14F-4D97-AF65-F5344CB8AC3E}">
        <p14:creationId xmlns:p14="http://schemas.microsoft.com/office/powerpoint/2010/main" val="1274831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292B8-0B5D-423F-8171-BC95E03DD7BB}"/>
              </a:ext>
            </a:extLst>
          </p:cNvPr>
          <p:cNvSpPr>
            <a:spLocks noGrp="1"/>
          </p:cNvSpPr>
          <p:nvPr>
            <p:ph type="title"/>
          </p:nvPr>
        </p:nvSpPr>
        <p:spPr>
          <a:xfrm>
            <a:off x="2597955" y="288049"/>
            <a:ext cx="7958331" cy="1077229"/>
          </a:xfrm>
        </p:spPr>
        <p:txBody>
          <a:bodyPr/>
          <a:lstStyle/>
          <a:p>
            <a:r>
              <a:rPr lang="ro-RO" dirty="0"/>
              <a:t>List of components</a:t>
            </a:r>
          </a:p>
        </p:txBody>
      </p:sp>
      <p:graphicFrame>
        <p:nvGraphicFramePr>
          <p:cNvPr id="4" name="Table 4">
            <a:extLst>
              <a:ext uri="{FF2B5EF4-FFF2-40B4-BE49-F238E27FC236}">
                <a16:creationId xmlns:a16="http://schemas.microsoft.com/office/drawing/2014/main" id="{6614B2B4-12D2-4D8E-8A4D-187A0A31A009}"/>
              </a:ext>
            </a:extLst>
          </p:cNvPr>
          <p:cNvGraphicFramePr>
            <a:graphicFrameLocks noGrp="1"/>
          </p:cNvGraphicFramePr>
          <p:nvPr>
            <p:extLst>
              <p:ext uri="{D42A27DB-BD31-4B8C-83A1-F6EECF244321}">
                <p14:modId xmlns:p14="http://schemas.microsoft.com/office/powerpoint/2010/main" val="1148732702"/>
              </p:ext>
            </p:extLst>
          </p:nvPr>
        </p:nvGraphicFramePr>
        <p:xfrm>
          <a:off x="1413164" y="966549"/>
          <a:ext cx="9143122" cy="5669280"/>
        </p:xfrm>
        <a:graphic>
          <a:graphicData uri="http://schemas.openxmlformats.org/drawingml/2006/table">
            <a:tbl>
              <a:tblPr firstRow="1" bandRow="1">
                <a:tableStyleId>{5C22544A-7EE6-4342-B048-85BDC9FD1C3A}</a:tableStyleId>
              </a:tblPr>
              <a:tblGrid>
                <a:gridCol w="4571561">
                  <a:extLst>
                    <a:ext uri="{9D8B030D-6E8A-4147-A177-3AD203B41FA5}">
                      <a16:colId xmlns:a16="http://schemas.microsoft.com/office/drawing/2014/main" val="2607150162"/>
                    </a:ext>
                  </a:extLst>
                </a:gridCol>
                <a:gridCol w="4571561">
                  <a:extLst>
                    <a:ext uri="{9D8B030D-6E8A-4147-A177-3AD203B41FA5}">
                      <a16:colId xmlns:a16="http://schemas.microsoft.com/office/drawing/2014/main" val="3159949045"/>
                    </a:ext>
                  </a:extLst>
                </a:gridCol>
              </a:tblGrid>
              <a:tr h="61053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o-RO" sz="1800" b="1" kern="1200" dirty="0">
                          <a:solidFill>
                            <a:schemeClr val="lt1"/>
                          </a:solidFill>
                          <a:effectLst/>
                          <a:latin typeface="+mn-lt"/>
                          <a:ea typeface="Calibri" panose="020F0502020204030204" pitchFamily="34" charset="0"/>
                          <a:cs typeface="Times New Roman" panose="02020603050405020304" pitchFamily="18" charset="0"/>
                        </a:rPr>
                        <a:t>Hardware</a:t>
                      </a:r>
                    </a:p>
                    <a:p>
                      <a:endParaRPr lang="ro-RO"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o-RO" sz="1800" b="1" kern="1200" dirty="0">
                          <a:solidFill>
                            <a:schemeClr val="lt1"/>
                          </a:solidFill>
                          <a:latin typeface="+mn-lt"/>
                          <a:ea typeface="Calibri" panose="020F0502020204030204" pitchFamily="34" charset="0"/>
                          <a:cs typeface="Times New Roman" panose="02020603050405020304" pitchFamily="18" charset="0"/>
                        </a:rPr>
                        <a:t>Software</a:t>
                      </a:r>
                      <a:endParaRPr lang="ro-RO" sz="1800" b="1" kern="1200" dirty="0">
                        <a:solidFill>
                          <a:schemeClr val="lt1"/>
                        </a:solidFill>
                        <a:effectLst/>
                        <a:latin typeface="+mn-lt"/>
                        <a:ea typeface="Calibri" panose="020F0502020204030204" pitchFamily="34" charset="0"/>
                        <a:cs typeface="Times New Roman" panose="02020603050405020304" pitchFamily="18" charset="0"/>
                      </a:endParaRPr>
                    </a:p>
                    <a:p>
                      <a:endParaRPr lang="ro-RO" dirty="0"/>
                    </a:p>
                  </a:txBody>
                  <a:tcPr/>
                </a:tc>
                <a:extLst>
                  <a:ext uri="{0D108BD9-81ED-4DB2-BD59-A6C34878D82A}">
                    <a16:rowId xmlns:a16="http://schemas.microsoft.com/office/drawing/2014/main" val="1444022518"/>
                  </a:ext>
                </a:extLst>
              </a:tr>
              <a:tr h="61053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o-RO" sz="1800" b="1" kern="1200" dirty="0">
                          <a:solidFill>
                            <a:schemeClr val="dk1"/>
                          </a:solidFill>
                          <a:effectLst/>
                          <a:latin typeface="+mn-lt"/>
                          <a:ea typeface="Calibri" panose="020F0502020204030204" pitchFamily="34" charset="0"/>
                          <a:cs typeface="Times New Roman" panose="02020603050405020304" pitchFamily="18" charset="0"/>
                        </a:rPr>
                        <a:t>Arduino Uno board + breadboard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o-RO" sz="1800" b="1" kern="1200" dirty="0">
                          <a:solidFill>
                            <a:schemeClr val="dk1"/>
                          </a:solidFill>
                          <a:effectLst/>
                          <a:latin typeface="+mn-lt"/>
                          <a:ea typeface="Calibri" panose="020F0502020204030204" pitchFamily="34" charset="0"/>
                          <a:cs typeface="Times New Roman" panose="02020603050405020304" pitchFamily="18" charset="0"/>
                        </a:rPr>
                        <a:t>Arduiono application installed</a:t>
                      </a:r>
                    </a:p>
                    <a:p>
                      <a:endParaRPr lang="ro-RO" dirty="0"/>
                    </a:p>
                  </a:txBody>
                  <a:tcPr/>
                </a:tc>
                <a:extLst>
                  <a:ext uri="{0D108BD9-81ED-4DB2-BD59-A6C34878D82A}">
                    <a16:rowId xmlns:a16="http://schemas.microsoft.com/office/drawing/2014/main" val="2017320641"/>
                  </a:ext>
                </a:extLst>
              </a:tr>
              <a:tr h="87219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o-RO" sz="1800" b="1" kern="1200" dirty="0">
                          <a:solidFill>
                            <a:schemeClr val="dk1"/>
                          </a:solidFill>
                          <a:effectLst/>
                          <a:latin typeface="+mn-lt"/>
                          <a:ea typeface="Calibri" panose="020F0502020204030204" pitchFamily="34" charset="0"/>
                          <a:cs typeface="Times New Roman" panose="02020603050405020304" pitchFamily="18" charset="0"/>
                        </a:rPr>
                        <a:t>HC-05 bluetooth module</a:t>
                      </a:r>
                    </a:p>
                    <a:p>
                      <a:endParaRPr lang="ro-RO"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o-RO" sz="1800" b="1" kern="1200" dirty="0">
                          <a:solidFill>
                            <a:schemeClr val="dk1"/>
                          </a:solidFill>
                          <a:effectLst/>
                          <a:latin typeface="+mn-lt"/>
                          <a:ea typeface="Calibri" panose="020F0502020204030204" pitchFamily="34" charset="0"/>
                          <a:cs typeface="Times New Roman" panose="02020603050405020304" pitchFamily="18" charset="0"/>
                        </a:rPr>
                        <a:t>Visual Studio or other application for writing C# code</a:t>
                      </a:r>
                    </a:p>
                    <a:p>
                      <a:endParaRPr lang="ro-RO" dirty="0"/>
                    </a:p>
                  </a:txBody>
                  <a:tcPr/>
                </a:tc>
                <a:extLst>
                  <a:ext uri="{0D108BD9-81ED-4DB2-BD59-A6C34878D82A}">
                    <a16:rowId xmlns:a16="http://schemas.microsoft.com/office/drawing/2014/main" val="2920035864"/>
                  </a:ext>
                </a:extLst>
              </a:tr>
              <a:tr h="61053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o-RO" sz="1800" b="1" kern="1200" dirty="0">
                          <a:solidFill>
                            <a:schemeClr val="dk1"/>
                          </a:solidFill>
                          <a:effectLst/>
                          <a:latin typeface="+mn-lt"/>
                          <a:ea typeface="Calibri" panose="020F0502020204030204" pitchFamily="34" charset="0"/>
                          <a:cs typeface="Times New Roman" panose="02020603050405020304" pitchFamily="18" charset="0"/>
                        </a:rPr>
                        <a:t>Buzzer KY-012</a:t>
                      </a:r>
                    </a:p>
                    <a:p>
                      <a:endParaRPr lang="ro-RO" dirty="0"/>
                    </a:p>
                  </a:txBody>
                  <a:tcPr/>
                </a:tc>
                <a:tc>
                  <a:txBody>
                    <a:bodyPr/>
                    <a:lstStyle/>
                    <a:p>
                      <a:endParaRPr lang="ro-RO" dirty="0"/>
                    </a:p>
                  </a:txBody>
                  <a:tcPr/>
                </a:tc>
                <a:extLst>
                  <a:ext uri="{0D108BD9-81ED-4DB2-BD59-A6C34878D82A}">
                    <a16:rowId xmlns:a16="http://schemas.microsoft.com/office/drawing/2014/main" val="2971845658"/>
                  </a:ext>
                </a:extLst>
              </a:tr>
              <a:tr h="87219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o-RO" sz="1800" b="1" kern="1200" dirty="0">
                          <a:solidFill>
                            <a:schemeClr val="dk1"/>
                          </a:solidFill>
                          <a:effectLst/>
                          <a:latin typeface="+mn-lt"/>
                          <a:ea typeface="Calibri" panose="020F0502020204030204" pitchFamily="34" charset="0"/>
                          <a:cs typeface="Times New Roman" panose="02020603050405020304" pitchFamily="18" charset="0"/>
                        </a:rPr>
                        <a:t>DHT11 temperature and humidity sensor</a:t>
                      </a:r>
                    </a:p>
                    <a:p>
                      <a:endParaRPr lang="ro-RO" dirty="0"/>
                    </a:p>
                  </a:txBody>
                  <a:tcPr/>
                </a:tc>
                <a:tc>
                  <a:txBody>
                    <a:bodyPr/>
                    <a:lstStyle/>
                    <a:p>
                      <a:endParaRPr lang="ro-RO" dirty="0"/>
                    </a:p>
                  </a:txBody>
                  <a:tcPr/>
                </a:tc>
                <a:extLst>
                  <a:ext uri="{0D108BD9-81ED-4DB2-BD59-A6C34878D82A}">
                    <a16:rowId xmlns:a16="http://schemas.microsoft.com/office/drawing/2014/main" val="345128220"/>
                  </a:ext>
                </a:extLst>
              </a:tr>
              <a:tr h="61053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o-RO" sz="1800" b="1" kern="1200" dirty="0">
                          <a:solidFill>
                            <a:schemeClr val="dk1"/>
                          </a:solidFill>
                          <a:effectLst/>
                          <a:latin typeface="+mn-lt"/>
                          <a:ea typeface="Calibri" panose="020F0502020204030204" pitchFamily="34" charset="0"/>
                          <a:cs typeface="Times New Roman" panose="02020603050405020304" pitchFamily="18" charset="0"/>
                        </a:rPr>
                        <a:t>Flame detector KY-026</a:t>
                      </a:r>
                    </a:p>
                    <a:p>
                      <a:endParaRPr lang="ro-RO" dirty="0"/>
                    </a:p>
                  </a:txBody>
                  <a:tcPr/>
                </a:tc>
                <a:tc>
                  <a:txBody>
                    <a:bodyPr/>
                    <a:lstStyle/>
                    <a:p>
                      <a:endParaRPr lang="ro-RO" dirty="0"/>
                    </a:p>
                  </a:txBody>
                  <a:tcPr/>
                </a:tc>
                <a:extLst>
                  <a:ext uri="{0D108BD9-81ED-4DB2-BD59-A6C34878D82A}">
                    <a16:rowId xmlns:a16="http://schemas.microsoft.com/office/drawing/2014/main" val="129829676"/>
                  </a:ext>
                </a:extLst>
              </a:tr>
              <a:tr h="61053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o-RO" sz="1800" b="1" kern="1200" dirty="0">
                          <a:solidFill>
                            <a:schemeClr val="dk1"/>
                          </a:solidFill>
                          <a:effectLst/>
                          <a:latin typeface="+mn-lt"/>
                          <a:ea typeface="Calibri" panose="020F0502020204030204" pitchFamily="34" charset="0"/>
                          <a:cs typeface="Times New Roman" panose="02020603050405020304" pitchFamily="18" charset="0"/>
                        </a:rPr>
                        <a:t>Photoresistor KY-018</a:t>
                      </a:r>
                    </a:p>
                    <a:p>
                      <a:endParaRPr lang="ro-RO" dirty="0"/>
                    </a:p>
                  </a:txBody>
                  <a:tcPr/>
                </a:tc>
                <a:tc>
                  <a:txBody>
                    <a:bodyPr/>
                    <a:lstStyle/>
                    <a:p>
                      <a:endParaRPr lang="ro-RO" dirty="0"/>
                    </a:p>
                  </a:txBody>
                  <a:tcPr/>
                </a:tc>
                <a:extLst>
                  <a:ext uri="{0D108BD9-81ED-4DB2-BD59-A6C34878D82A}">
                    <a16:rowId xmlns:a16="http://schemas.microsoft.com/office/drawing/2014/main" val="3547603390"/>
                  </a:ext>
                </a:extLst>
              </a:tr>
              <a:tr h="61053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o-RO" sz="1800" b="1" kern="1200" dirty="0">
                          <a:solidFill>
                            <a:schemeClr val="dk1"/>
                          </a:solidFill>
                          <a:effectLst/>
                          <a:latin typeface="+mn-lt"/>
                          <a:ea typeface="Calibri" panose="020F0502020204030204" pitchFamily="34" charset="0"/>
                          <a:cs typeface="Times New Roman" panose="02020603050405020304" pitchFamily="18" charset="0"/>
                        </a:rPr>
                        <a:t>An 1 Ohm resistor and a 2 Ohms resistor for the bluetooth module</a:t>
                      </a:r>
                      <a:endParaRPr lang="ro-RO" dirty="0"/>
                    </a:p>
                  </a:txBody>
                  <a:tcPr/>
                </a:tc>
                <a:tc>
                  <a:txBody>
                    <a:bodyPr/>
                    <a:lstStyle/>
                    <a:p>
                      <a:endParaRPr lang="ro-RO" dirty="0"/>
                    </a:p>
                  </a:txBody>
                  <a:tcPr/>
                </a:tc>
                <a:extLst>
                  <a:ext uri="{0D108BD9-81ED-4DB2-BD59-A6C34878D82A}">
                    <a16:rowId xmlns:a16="http://schemas.microsoft.com/office/drawing/2014/main" val="1551933557"/>
                  </a:ext>
                </a:extLst>
              </a:tr>
            </a:tbl>
          </a:graphicData>
        </a:graphic>
      </p:graphicFrame>
    </p:spTree>
    <p:extLst>
      <p:ext uri="{BB962C8B-B14F-4D97-AF65-F5344CB8AC3E}">
        <p14:creationId xmlns:p14="http://schemas.microsoft.com/office/powerpoint/2010/main" val="20614667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0AF66-7199-44B8-A81B-3652C8C48447}"/>
              </a:ext>
            </a:extLst>
          </p:cNvPr>
          <p:cNvSpPr>
            <a:spLocks noGrp="1"/>
          </p:cNvSpPr>
          <p:nvPr>
            <p:ph type="title"/>
          </p:nvPr>
        </p:nvSpPr>
        <p:spPr>
          <a:xfrm>
            <a:off x="1811045" y="269441"/>
            <a:ext cx="8759094" cy="1077229"/>
          </a:xfrm>
        </p:spPr>
        <p:txBody>
          <a:bodyPr>
            <a:noAutofit/>
          </a:bodyPr>
          <a:lstStyle/>
          <a:p>
            <a:r>
              <a:rPr lang="ro-RO" sz="3200" b="1" dirty="0">
                <a:solidFill>
                  <a:schemeClr val="accent1"/>
                </a:solidFill>
                <a:effectLst/>
                <a:ea typeface="Calibri" panose="020F0502020204030204" pitchFamily="34" charset="0"/>
                <a:cs typeface="Times New Roman" panose="02020603050405020304" pitchFamily="18" charset="0"/>
              </a:rPr>
              <a:t>DHT11 Temperature and Humidity Sensor</a:t>
            </a:r>
            <a:br>
              <a:rPr lang="ro-RO" sz="3200" dirty="0">
                <a:solidFill>
                  <a:schemeClr val="accent1"/>
                </a:solidFill>
                <a:effectLst/>
                <a:ea typeface="Calibri" panose="020F0502020204030204" pitchFamily="34" charset="0"/>
                <a:cs typeface="Times New Roman" panose="02020603050405020304" pitchFamily="18" charset="0"/>
              </a:rPr>
            </a:br>
            <a:endParaRPr lang="ro-RO" sz="3200" dirty="0">
              <a:solidFill>
                <a:schemeClr val="accent1"/>
              </a:solidFill>
            </a:endParaRPr>
          </a:p>
        </p:txBody>
      </p:sp>
      <p:sp>
        <p:nvSpPr>
          <p:cNvPr id="3" name="Content Placeholder 2">
            <a:extLst>
              <a:ext uri="{FF2B5EF4-FFF2-40B4-BE49-F238E27FC236}">
                <a16:creationId xmlns:a16="http://schemas.microsoft.com/office/drawing/2014/main" id="{05F7ED04-15C8-4FD4-BBDE-FF04D81CB245}"/>
              </a:ext>
            </a:extLst>
          </p:cNvPr>
          <p:cNvSpPr>
            <a:spLocks noGrp="1"/>
          </p:cNvSpPr>
          <p:nvPr>
            <p:ph idx="1"/>
          </p:nvPr>
        </p:nvSpPr>
        <p:spPr>
          <a:xfrm>
            <a:off x="1740023" y="1225118"/>
            <a:ext cx="8830116" cy="5237826"/>
          </a:xfrm>
        </p:spPr>
        <p:txBody>
          <a:bodyPr/>
          <a:lstStyle/>
          <a:p>
            <a:pPr marL="0" indent="0" algn="just">
              <a:buNone/>
            </a:pPr>
            <a:r>
              <a:rPr lang="en-GB" sz="1800" dirty="0">
                <a:effectLst/>
                <a:latin typeface="Times" panose="02020603050405020304" pitchFamily="18" charset="0"/>
                <a:ea typeface="Calibri" panose="020F0502020204030204" pitchFamily="34" charset="0"/>
              </a:rPr>
              <a:t>The DHT11 is a digital temperature and humidity sensor. It uses a capacitive humidity sensor and a thermistor to measure the surrounding air and spits out a digital signal on the data pin. An important aspect is that it requires careful</a:t>
            </a:r>
            <a:r>
              <a:rPr lang="en-GB" sz="1800" dirty="0">
                <a:effectLst/>
                <a:latin typeface="Times" panose="02020603050405020304" pitchFamily="18" charset="0"/>
                <a:ea typeface="Times New Roman" panose="02020603050405020304" pitchFamily="18" charset="0"/>
              </a:rPr>
              <a:t> timing to collect data, as one can get new data from it once every 2 seconds. The specifications for this sensor are listed below:</a:t>
            </a:r>
            <a:endParaRPr lang="ro-RO" sz="1800" dirty="0">
              <a:solidFill>
                <a:srgbClr val="000000"/>
              </a:solidFill>
              <a:effectLst/>
              <a:latin typeface="Times" panose="02020603050405020304" pitchFamily="18" charset="0"/>
              <a:ea typeface="Times New Roman" panose="02020603050405020304" pitchFamily="18" charset="0"/>
            </a:endParaRPr>
          </a:p>
          <a:p>
            <a:pPr marL="342900" lvl="0" indent="-342900" algn="just">
              <a:buFont typeface="Symbol" panose="05050102010706020507" pitchFamily="18" charset="2"/>
              <a:buChar char=""/>
            </a:pPr>
            <a:r>
              <a:rPr lang="ro-RO" sz="1800" dirty="0">
                <a:effectLst/>
                <a:latin typeface="Times" panose="02020603050405020304" pitchFamily="18" charset="0"/>
                <a:ea typeface="Calibri" panose="020F0502020204030204" pitchFamily="34" charset="0"/>
                <a:cs typeface="Times New Roman" panose="02020603050405020304" pitchFamily="18" charset="0"/>
              </a:rPr>
              <a:t>Supply Voltage: +5 V</a:t>
            </a:r>
            <a:endParaRPr lang="ro-RO"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buFont typeface="Symbol" panose="05050102010706020507" pitchFamily="18" charset="2"/>
              <a:buChar char=""/>
            </a:pPr>
            <a:r>
              <a:rPr lang="ro-RO" sz="1800" dirty="0">
                <a:effectLst/>
                <a:latin typeface="Times" panose="02020603050405020304" pitchFamily="18" charset="0"/>
                <a:ea typeface="Calibri" panose="020F0502020204030204" pitchFamily="34" charset="0"/>
                <a:cs typeface="Times New Roman" panose="02020603050405020304" pitchFamily="18" charset="0"/>
              </a:rPr>
              <a:t>Temperature range :0-50 °C error of ± 2 °C</a:t>
            </a:r>
            <a:endParaRPr lang="ro-RO"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buFont typeface="Symbol" panose="05050102010706020507" pitchFamily="18" charset="2"/>
              <a:buChar char=""/>
            </a:pPr>
            <a:r>
              <a:rPr lang="ro-RO" sz="1800" dirty="0">
                <a:effectLst/>
                <a:latin typeface="Times" panose="02020603050405020304" pitchFamily="18" charset="0"/>
                <a:ea typeface="Calibri" panose="020F0502020204030204" pitchFamily="34" charset="0"/>
                <a:cs typeface="Times New Roman" panose="02020603050405020304" pitchFamily="18" charset="0"/>
              </a:rPr>
              <a:t>Humidity :20-90% RH ± 5% RH error</a:t>
            </a:r>
            <a:endParaRPr lang="ro-RO"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buFont typeface="Symbol" panose="05050102010706020507" pitchFamily="18" charset="2"/>
              <a:buChar char=""/>
            </a:pPr>
            <a:r>
              <a:rPr lang="ro-RO" sz="1800" dirty="0">
                <a:effectLst/>
                <a:latin typeface="Times" panose="02020603050405020304" pitchFamily="18" charset="0"/>
                <a:ea typeface="Calibri" panose="020F0502020204030204" pitchFamily="34" charset="0"/>
                <a:cs typeface="Times New Roman" panose="02020603050405020304" pitchFamily="18" charset="0"/>
              </a:rPr>
              <a:t>Interface: Digital</a:t>
            </a:r>
            <a:endParaRPr lang="ro-RO"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326DBD09-42D9-4315-BC79-57B9BFCAF9CD}"/>
              </a:ext>
            </a:extLst>
          </p:cNvPr>
          <p:cNvPicPr>
            <a:picLocks noChangeAspect="1"/>
          </p:cNvPicPr>
          <p:nvPr/>
        </p:nvPicPr>
        <p:blipFill>
          <a:blip r:embed="rId2"/>
          <a:stretch>
            <a:fillRect/>
          </a:stretch>
        </p:blipFill>
        <p:spPr>
          <a:xfrm>
            <a:off x="7718529" y="4065972"/>
            <a:ext cx="2851610" cy="2275584"/>
          </a:xfrm>
          <a:prstGeom prst="rect">
            <a:avLst/>
          </a:prstGeom>
        </p:spPr>
      </p:pic>
    </p:spTree>
    <p:extLst>
      <p:ext uri="{BB962C8B-B14F-4D97-AF65-F5344CB8AC3E}">
        <p14:creationId xmlns:p14="http://schemas.microsoft.com/office/powerpoint/2010/main" val="29171594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A7287-08B7-4D3A-9095-AA5D62253470}"/>
              </a:ext>
            </a:extLst>
          </p:cNvPr>
          <p:cNvSpPr>
            <a:spLocks noGrp="1"/>
          </p:cNvSpPr>
          <p:nvPr>
            <p:ph type="title"/>
          </p:nvPr>
        </p:nvSpPr>
        <p:spPr>
          <a:xfrm>
            <a:off x="2611808" y="674891"/>
            <a:ext cx="7958331" cy="1077229"/>
          </a:xfrm>
        </p:spPr>
        <p:txBody>
          <a:bodyPr>
            <a:noAutofit/>
          </a:bodyPr>
          <a:lstStyle/>
          <a:p>
            <a:r>
              <a:rPr lang="en-US" sz="3200" i="1" dirty="0">
                <a:effectLst/>
                <a:ea typeface="Times New Roman" panose="02020603050405020304" pitchFamily="18" charset="0"/>
                <a:cs typeface="Times New Roman" panose="02020603050405020304" pitchFamily="18" charset="0"/>
              </a:rPr>
              <a:t>The physical concept</a:t>
            </a:r>
            <a:br>
              <a:rPr lang="ro-RO" sz="3600" i="1" dirty="0">
                <a:solidFill>
                  <a:srgbClr val="000000"/>
                </a:solidFill>
                <a:effectLst/>
                <a:latin typeface="Times" panose="02020603050405020304" pitchFamily="18" charset="0"/>
                <a:ea typeface="Times New Roman" panose="02020603050405020304" pitchFamily="18" charset="0"/>
                <a:cs typeface="Times New Roman" panose="02020603050405020304" pitchFamily="18" charset="0"/>
              </a:rPr>
            </a:br>
            <a:endParaRPr lang="ro-RO" sz="3600" dirty="0"/>
          </a:p>
        </p:txBody>
      </p:sp>
      <p:sp>
        <p:nvSpPr>
          <p:cNvPr id="3" name="Content Placeholder 2">
            <a:extLst>
              <a:ext uri="{FF2B5EF4-FFF2-40B4-BE49-F238E27FC236}">
                <a16:creationId xmlns:a16="http://schemas.microsoft.com/office/drawing/2014/main" id="{383E3DED-4334-4B1A-A9C7-9DE2D9329353}"/>
              </a:ext>
            </a:extLst>
          </p:cNvPr>
          <p:cNvSpPr>
            <a:spLocks noGrp="1"/>
          </p:cNvSpPr>
          <p:nvPr>
            <p:ph idx="1"/>
          </p:nvPr>
        </p:nvSpPr>
        <p:spPr/>
        <p:txBody>
          <a:bodyPr/>
          <a:lstStyle/>
          <a:p>
            <a:pPr algn="just">
              <a:spcBef>
                <a:spcPts val="1200"/>
              </a:spcBef>
            </a:pPr>
            <a:r>
              <a:rPr lang="en-US" sz="1800" i="0" dirty="0">
                <a:effectLst/>
                <a:latin typeface="Times" panose="02020603050405020304" pitchFamily="18" charset="0"/>
                <a:ea typeface="Times New Roman" panose="02020603050405020304" pitchFamily="18" charset="0"/>
                <a:cs typeface="Times New Roman" panose="02020603050405020304" pitchFamily="18" charset="0"/>
              </a:rPr>
              <a:t>The protocol DHT11 uses is “unusual”. It transmits the bits very fast as short impulses. As Arduino does not have an operation system, it functionate closer to the real time than Raspberry Pi and reads more easily the impulses. But, even so, the information must be encoded in a special way, because the embedded function </a:t>
            </a:r>
            <a:r>
              <a:rPr lang="en-US" sz="1800" i="0" dirty="0" err="1">
                <a:effectLst/>
                <a:latin typeface="Times" panose="02020603050405020304" pitchFamily="18" charset="0"/>
                <a:ea typeface="Times New Roman" panose="02020603050405020304" pitchFamily="18" charset="0"/>
                <a:cs typeface="Times New Roman" panose="02020603050405020304" pitchFamily="18" charset="0"/>
              </a:rPr>
              <a:t>pulseIn</a:t>
            </a:r>
            <a:r>
              <a:rPr lang="en-US" sz="1800" i="0" dirty="0">
                <a:effectLst/>
                <a:latin typeface="Times" panose="02020603050405020304" pitchFamily="18" charset="0"/>
                <a:ea typeface="Times New Roman" panose="02020603050405020304" pitchFamily="18" charset="0"/>
                <a:cs typeface="Times New Roman" panose="02020603050405020304" pitchFamily="18" charset="0"/>
              </a:rPr>
              <a:t>() is not fast enough.</a:t>
            </a:r>
            <a:endParaRPr lang="ro-RO" sz="1800" i="1" dirty="0">
              <a:effectLst/>
              <a:latin typeface="Times" panose="02020603050405020304" pitchFamily="18" charset="0"/>
              <a:ea typeface="Times New Roman" panose="02020603050405020304" pitchFamily="18" charset="0"/>
              <a:cs typeface="Times New Roman" panose="02020603050405020304" pitchFamily="18" charset="0"/>
            </a:endParaRPr>
          </a:p>
          <a:p>
            <a:pPr>
              <a:spcBef>
                <a:spcPts val="1200"/>
              </a:spcBef>
            </a:pPr>
            <a:r>
              <a:rPr lang="en-US" sz="1800" b="1" i="0" dirty="0">
                <a:solidFill>
                  <a:schemeClr val="accent1"/>
                </a:solidFill>
                <a:effectLst/>
                <a:latin typeface="Times" panose="02020603050405020304" pitchFamily="18" charset="0"/>
                <a:ea typeface="Times New Roman" panose="02020603050405020304" pitchFamily="18" charset="0"/>
                <a:cs typeface="Times New Roman" panose="02020603050405020304" pitchFamily="18" charset="0"/>
              </a:rPr>
              <a:t>DHT11 transmits 5 bytes packets. So, taking into consideration that each byte has 8 bits, the packet has 5*8 = 40 bits. </a:t>
            </a:r>
            <a:endParaRPr lang="ro-RO" sz="1800" b="1" i="1" dirty="0">
              <a:solidFill>
                <a:schemeClr val="accent1"/>
              </a:solidFill>
              <a:effectLst/>
              <a:latin typeface="Times" panose="02020603050405020304" pitchFamily="18" charset="0"/>
              <a:ea typeface="Times New Roman" panose="02020603050405020304" pitchFamily="18" charset="0"/>
              <a:cs typeface="Times New Roman" panose="02020603050405020304" pitchFamily="18" charset="0"/>
            </a:endParaRPr>
          </a:p>
          <a:p>
            <a:endParaRPr lang="ro-RO" dirty="0"/>
          </a:p>
        </p:txBody>
      </p:sp>
    </p:spTree>
    <p:extLst>
      <p:ext uri="{BB962C8B-B14F-4D97-AF65-F5344CB8AC3E}">
        <p14:creationId xmlns:p14="http://schemas.microsoft.com/office/powerpoint/2010/main" val="6846316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4725D-F6A6-41EE-8999-DAD9DEC5FCE8}"/>
              </a:ext>
            </a:extLst>
          </p:cNvPr>
          <p:cNvSpPr>
            <a:spLocks noGrp="1"/>
          </p:cNvSpPr>
          <p:nvPr>
            <p:ph type="title"/>
          </p:nvPr>
        </p:nvSpPr>
        <p:spPr/>
        <p:txBody>
          <a:bodyPr/>
          <a:lstStyle/>
          <a:p>
            <a:r>
              <a:rPr lang="ro-RO" sz="3200" b="1" dirty="0">
                <a:solidFill>
                  <a:schemeClr val="accent1"/>
                </a:solidFill>
                <a:effectLst/>
                <a:ea typeface="Calibri" panose="020F0502020204030204" pitchFamily="34" charset="0"/>
                <a:cs typeface="Times New Roman" panose="02020603050405020304" pitchFamily="18" charset="0"/>
              </a:rPr>
              <a:t>HC-05 Bluetooth Module </a:t>
            </a:r>
            <a:br>
              <a:rPr lang="ro-RO" sz="1800" dirty="0">
                <a:effectLst/>
                <a:latin typeface="Calibri" panose="020F0502020204030204" pitchFamily="34" charset="0"/>
                <a:ea typeface="Calibri" panose="020F0502020204030204" pitchFamily="34" charset="0"/>
                <a:cs typeface="Times New Roman" panose="02020603050405020304" pitchFamily="18" charset="0"/>
              </a:rPr>
            </a:br>
            <a:endParaRPr lang="ro-RO" dirty="0"/>
          </a:p>
        </p:txBody>
      </p:sp>
      <p:sp>
        <p:nvSpPr>
          <p:cNvPr id="3" name="Content Placeholder 2">
            <a:extLst>
              <a:ext uri="{FF2B5EF4-FFF2-40B4-BE49-F238E27FC236}">
                <a16:creationId xmlns:a16="http://schemas.microsoft.com/office/drawing/2014/main" id="{8CD38FD0-43F8-4F79-9225-D8E635D0803F}"/>
              </a:ext>
            </a:extLst>
          </p:cNvPr>
          <p:cNvSpPr>
            <a:spLocks noGrp="1"/>
          </p:cNvSpPr>
          <p:nvPr>
            <p:ph idx="1"/>
          </p:nvPr>
        </p:nvSpPr>
        <p:spPr>
          <a:xfrm>
            <a:off x="1699371" y="1346670"/>
            <a:ext cx="8708977" cy="3296351"/>
          </a:xfrm>
        </p:spPr>
        <p:txBody>
          <a:bodyPr/>
          <a:lstStyle/>
          <a:p>
            <a:pPr algn="just">
              <a:spcBef>
                <a:spcPts val="1200"/>
              </a:spcBef>
            </a:pPr>
            <a:r>
              <a:rPr lang="en-GB" sz="1800" dirty="0">
                <a:latin typeface="Times" panose="02020603050405020304" pitchFamily="18" charset="0"/>
                <a:cs typeface="Times New Roman" panose="02020603050405020304" pitchFamily="18" charset="0"/>
              </a:rPr>
              <a:t>Bluetooth serial modules allow all serial enabled devices to communicate with each other using Bluetooth. It has six pins: Key/EN, VCC, GND, TXD (Transmit Serial Data), RXD (Receive Serial Data) and State pin.</a:t>
            </a:r>
            <a:endParaRPr lang="ro-RO" sz="1800" dirty="0">
              <a:latin typeface="Times" panose="02020603050405020304" pitchFamily="18" charset="0"/>
              <a:cs typeface="Times New Roman" panose="02020603050405020304" pitchFamily="18" charset="0"/>
            </a:endParaRPr>
          </a:p>
          <a:p>
            <a:endParaRPr lang="ro-RO" dirty="0"/>
          </a:p>
        </p:txBody>
      </p:sp>
      <p:pic>
        <p:nvPicPr>
          <p:cNvPr id="5" name="Picture 4">
            <a:extLst>
              <a:ext uri="{FF2B5EF4-FFF2-40B4-BE49-F238E27FC236}">
                <a16:creationId xmlns:a16="http://schemas.microsoft.com/office/drawing/2014/main" id="{9958B4A9-5E22-4AEF-A86F-CD0CC1E8FF75}"/>
              </a:ext>
            </a:extLst>
          </p:cNvPr>
          <p:cNvPicPr>
            <a:picLocks noChangeAspect="1"/>
          </p:cNvPicPr>
          <p:nvPr/>
        </p:nvPicPr>
        <p:blipFill>
          <a:blip r:embed="rId2"/>
          <a:stretch>
            <a:fillRect/>
          </a:stretch>
        </p:blipFill>
        <p:spPr>
          <a:xfrm>
            <a:off x="6850836" y="3429000"/>
            <a:ext cx="3719303" cy="2709654"/>
          </a:xfrm>
          <a:prstGeom prst="rect">
            <a:avLst/>
          </a:prstGeom>
        </p:spPr>
      </p:pic>
    </p:spTree>
    <p:extLst>
      <p:ext uri="{BB962C8B-B14F-4D97-AF65-F5344CB8AC3E}">
        <p14:creationId xmlns:p14="http://schemas.microsoft.com/office/powerpoint/2010/main" val="22957971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3FC92-446F-41F1-A6C8-A3C099845736}"/>
              </a:ext>
            </a:extLst>
          </p:cNvPr>
          <p:cNvSpPr>
            <a:spLocks noGrp="1"/>
          </p:cNvSpPr>
          <p:nvPr>
            <p:ph type="title"/>
          </p:nvPr>
        </p:nvSpPr>
        <p:spPr/>
        <p:txBody>
          <a:bodyPr/>
          <a:lstStyle/>
          <a:p>
            <a:r>
              <a:rPr lang="en-US" sz="3600" i="1" dirty="0">
                <a:effectLst/>
                <a:ea typeface="Times New Roman" panose="02020603050405020304" pitchFamily="18" charset="0"/>
                <a:cs typeface="Times New Roman" panose="02020603050405020304" pitchFamily="18" charset="0"/>
              </a:rPr>
              <a:t>The physical concept</a:t>
            </a:r>
            <a:endParaRPr lang="ro-RO" dirty="0"/>
          </a:p>
        </p:txBody>
      </p:sp>
      <p:sp>
        <p:nvSpPr>
          <p:cNvPr id="3" name="Content Placeholder 2">
            <a:extLst>
              <a:ext uri="{FF2B5EF4-FFF2-40B4-BE49-F238E27FC236}">
                <a16:creationId xmlns:a16="http://schemas.microsoft.com/office/drawing/2014/main" id="{715BBDC6-3606-4934-BC7E-56B2FB1E547A}"/>
              </a:ext>
            </a:extLst>
          </p:cNvPr>
          <p:cNvSpPr>
            <a:spLocks noGrp="1"/>
          </p:cNvSpPr>
          <p:nvPr>
            <p:ph idx="1"/>
          </p:nvPr>
        </p:nvSpPr>
        <p:spPr/>
        <p:txBody>
          <a:bodyPr/>
          <a:lstStyle/>
          <a:p>
            <a:pPr algn="just">
              <a:spcBef>
                <a:spcPts val="1200"/>
              </a:spcBef>
            </a:pPr>
            <a:r>
              <a:rPr lang="en-US" sz="1800" dirty="0">
                <a:latin typeface="Times" panose="02020603050405020304" pitchFamily="18" charset="0"/>
                <a:cs typeface="Times New Roman" panose="02020603050405020304" pitchFamily="18" charset="0"/>
              </a:rPr>
              <a:t>HC-05 Chip is known as Bluetooth SPP (Serial Port Protocol) module. It is Used for transparent wireless serially connecting setup. It is fully dedicated Bluetooth V2.0+EDR (Enhanced Data Rate) 3Mbps Modulation Along with complete 2.4GHz radio transceiver. It has CSR Blue core 04-External single chip Bluetooth system with Complementary Metal Oxide Semiconductor technology and with AFH (Adaptive Frequency Hopping Feature). It has the Dimensions as small as 12.7mmx27mm.</a:t>
            </a:r>
            <a:endParaRPr lang="ro-RO" sz="1800" dirty="0">
              <a:latin typeface="Times" panose="02020603050405020304" pitchFamily="18" charset="0"/>
              <a:cs typeface="Times New Roman" panose="02020603050405020304" pitchFamily="18" charset="0"/>
            </a:endParaRPr>
          </a:p>
          <a:p>
            <a:endParaRPr lang="ro-RO" dirty="0"/>
          </a:p>
        </p:txBody>
      </p:sp>
    </p:spTree>
    <p:extLst>
      <p:ext uri="{BB962C8B-B14F-4D97-AF65-F5344CB8AC3E}">
        <p14:creationId xmlns:p14="http://schemas.microsoft.com/office/powerpoint/2010/main" val="149328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78B4B-38DB-4748-8040-CCD503ACB874}"/>
              </a:ext>
            </a:extLst>
          </p:cNvPr>
          <p:cNvSpPr>
            <a:spLocks noGrp="1"/>
          </p:cNvSpPr>
          <p:nvPr>
            <p:ph type="title"/>
          </p:nvPr>
        </p:nvSpPr>
        <p:spPr>
          <a:xfrm>
            <a:off x="2611808" y="680550"/>
            <a:ext cx="7958331" cy="1077229"/>
          </a:xfrm>
        </p:spPr>
        <p:txBody>
          <a:bodyPr/>
          <a:lstStyle/>
          <a:p>
            <a:r>
              <a:rPr lang="ro-RO" sz="3600" b="1" kern="1200" dirty="0">
                <a:solidFill>
                  <a:schemeClr val="accent1"/>
                </a:solidFill>
                <a:effectLst/>
                <a:latin typeface="+mn-lt"/>
                <a:ea typeface="Calibri" panose="020F0502020204030204" pitchFamily="34" charset="0"/>
                <a:cs typeface="Times New Roman" panose="02020603050405020304" pitchFamily="18" charset="0"/>
              </a:rPr>
              <a:t>Buzzer KY-012</a:t>
            </a:r>
            <a:br>
              <a:rPr lang="ro-RO" sz="3600" b="1" kern="1200" dirty="0">
                <a:solidFill>
                  <a:schemeClr val="dk1"/>
                </a:solidFill>
                <a:effectLst/>
                <a:latin typeface="+mn-lt"/>
                <a:ea typeface="Calibri" panose="020F0502020204030204" pitchFamily="34" charset="0"/>
                <a:cs typeface="Times New Roman" panose="02020603050405020304" pitchFamily="18" charset="0"/>
              </a:rPr>
            </a:br>
            <a:endParaRPr lang="ro-RO" dirty="0"/>
          </a:p>
        </p:txBody>
      </p:sp>
      <p:pic>
        <p:nvPicPr>
          <p:cNvPr id="5" name="Content Placeholder 4">
            <a:extLst>
              <a:ext uri="{FF2B5EF4-FFF2-40B4-BE49-F238E27FC236}">
                <a16:creationId xmlns:a16="http://schemas.microsoft.com/office/drawing/2014/main" id="{A5F744B3-2583-4F8D-9743-29A30D15407E}"/>
              </a:ext>
            </a:extLst>
          </p:cNvPr>
          <p:cNvPicPr>
            <a:picLocks noGrp="1" noChangeAspect="1"/>
          </p:cNvPicPr>
          <p:nvPr>
            <p:ph idx="1"/>
          </p:nvPr>
        </p:nvPicPr>
        <p:blipFill>
          <a:blip r:embed="rId2"/>
          <a:stretch>
            <a:fillRect/>
          </a:stretch>
        </p:blipFill>
        <p:spPr>
          <a:xfrm>
            <a:off x="7830105" y="3429000"/>
            <a:ext cx="2945901" cy="2805620"/>
          </a:xfrm>
        </p:spPr>
      </p:pic>
      <p:sp>
        <p:nvSpPr>
          <p:cNvPr id="7" name="Content Placeholder 2">
            <a:extLst>
              <a:ext uri="{FF2B5EF4-FFF2-40B4-BE49-F238E27FC236}">
                <a16:creationId xmlns:a16="http://schemas.microsoft.com/office/drawing/2014/main" id="{75187E2F-F83E-4A40-A911-DAD1544D2EF3}"/>
              </a:ext>
            </a:extLst>
          </p:cNvPr>
          <p:cNvSpPr txBox="1">
            <a:spLocks/>
          </p:cNvSpPr>
          <p:nvPr/>
        </p:nvSpPr>
        <p:spPr>
          <a:xfrm>
            <a:off x="1207363" y="1553592"/>
            <a:ext cx="9568643" cy="5393186"/>
          </a:xfrm>
          <a:prstGeom prst="rect">
            <a:avLst/>
          </a:prstGeom>
        </p:spPr>
        <p:txBody>
          <a:bodyPr vert="horz" lIns="91440" tIns="45720" rIns="91440" bIns="45720" rtlCol="0" anchor="ctr">
            <a:normAutofit fontScale="55000" lnSpcReduction="20000"/>
          </a:bodyPr>
          <a:lst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a:lstStyle>
          <a:p>
            <a:pPr algn="just">
              <a:lnSpc>
                <a:spcPct val="140000"/>
              </a:lnSpc>
              <a:spcBef>
                <a:spcPts val="1200"/>
              </a:spcBef>
            </a:pPr>
            <a:r>
              <a:rPr lang="en-US" sz="2900" dirty="0">
                <a:latin typeface="Times" panose="02020603050405020304" pitchFamily="18" charset="0"/>
                <a:cs typeface="Times New Roman" panose="02020603050405020304" pitchFamily="18" charset="0"/>
              </a:rPr>
              <a:t>When this sensor is powered, this active buzzer generates a sound with the frequency of 2.5kHz. The active buzzer module, unlike the passive module </a:t>
            </a:r>
            <a:r>
              <a:rPr lang="en-US" sz="2900" dirty="0">
                <a:latin typeface="Times"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KY-006</a:t>
            </a:r>
            <a:r>
              <a:rPr lang="en-US" sz="2900" dirty="0">
                <a:latin typeface="Times" panose="02020603050405020304" pitchFamily="18" charset="0"/>
                <a:cs typeface="Times New Roman" panose="02020603050405020304" pitchFamily="18" charset="0"/>
              </a:rPr>
              <a:t> does not require a square wave voltage to generate a tone - if a voltage of min. 3.3V is applied to its signal pin, the required square wave voltage is generated in the buzzer independently.</a:t>
            </a:r>
            <a:endParaRPr lang="ro-RO" sz="2900" dirty="0">
              <a:latin typeface="Times" panose="02020603050405020304" pitchFamily="18" charset="0"/>
              <a:cs typeface="Times New Roman" panose="02020603050405020304" pitchFamily="18" charset="0"/>
            </a:endParaRPr>
          </a:p>
          <a:p>
            <a:pPr marL="0" indent="0" algn="just">
              <a:lnSpc>
                <a:spcPct val="140000"/>
              </a:lnSpc>
              <a:spcBef>
                <a:spcPts val="1200"/>
              </a:spcBef>
              <a:buNone/>
            </a:pPr>
            <a:r>
              <a:rPr lang="ro-RO" sz="2900" b="1" dirty="0">
                <a:latin typeface="Times" panose="02020603050405020304" pitchFamily="18" charset="0"/>
                <a:cs typeface="Times New Roman" panose="02020603050405020304" pitchFamily="18" charset="0"/>
              </a:rPr>
              <a:t>Tech Specs:</a:t>
            </a:r>
          </a:p>
          <a:p>
            <a:pPr algn="just" fontAlgn="base">
              <a:spcBef>
                <a:spcPts val="1200"/>
              </a:spcBef>
            </a:pPr>
            <a:r>
              <a:rPr lang="ro-RO" sz="2900" dirty="0">
                <a:latin typeface="Times" panose="02020603050405020304" pitchFamily="18" charset="0"/>
                <a:cs typeface="Times New Roman" panose="02020603050405020304" pitchFamily="18" charset="0"/>
              </a:rPr>
              <a:t>Min/Max Operating Voltage +3.3V to +5V</a:t>
            </a:r>
          </a:p>
          <a:p>
            <a:pPr algn="just" fontAlgn="base">
              <a:spcBef>
                <a:spcPts val="1200"/>
              </a:spcBef>
            </a:pPr>
            <a:r>
              <a:rPr lang="ro-RO" sz="2900" dirty="0">
                <a:latin typeface="Times" panose="02020603050405020304" pitchFamily="18" charset="0"/>
                <a:cs typeface="Times New Roman" panose="02020603050405020304" pitchFamily="18" charset="0"/>
              </a:rPr>
              <a:t>Maximum Current: 30mA/ 5VDC</a:t>
            </a:r>
          </a:p>
          <a:p>
            <a:pPr algn="just" fontAlgn="base">
              <a:spcBef>
                <a:spcPts val="1200"/>
              </a:spcBef>
            </a:pPr>
            <a:r>
              <a:rPr lang="ro-RO" sz="2900" dirty="0">
                <a:latin typeface="Times" panose="02020603050405020304" pitchFamily="18" charset="0"/>
                <a:cs typeface="Times New Roman" panose="02020603050405020304" pitchFamily="18" charset="0"/>
              </a:rPr>
              <a:t>Resonance Frequency: 2500Hz ± 300Hz </a:t>
            </a:r>
          </a:p>
          <a:p>
            <a:pPr algn="just" fontAlgn="base">
              <a:spcBef>
                <a:spcPts val="1200"/>
              </a:spcBef>
            </a:pPr>
            <a:r>
              <a:rPr lang="ro-RO" sz="2900" dirty="0">
                <a:latin typeface="Times" panose="02020603050405020304" pitchFamily="18" charset="0"/>
                <a:cs typeface="Times New Roman" panose="02020603050405020304" pitchFamily="18" charset="0"/>
              </a:rPr>
              <a:t>Minimum Sound Output 85Db @ 4in (10cm)</a:t>
            </a:r>
          </a:p>
          <a:p>
            <a:pPr algn="just" fontAlgn="base">
              <a:spcBef>
                <a:spcPts val="1200"/>
              </a:spcBef>
            </a:pPr>
            <a:r>
              <a:rPr lang="ro-RO" sz="2900" dirty="0">
                <a:latin typeface="Times" panose="02020603050405020304" pitchFamily="18" charset="0"/>
                <a:cs typeface="Times New Roman" panose="02020603050405020304" pitchFamily="18" charset="0"/>
              </a:rPr>
              <a:t>Storage Temperature: -22°F to  221°F (-30°C to  105°C)</a:t>
            </a:r>
          </a:p>
          <a:p>
            <a:pPr algn="just" fontAlgn="base">
              <a:spcBef>
                <a:spcPts val="1200"/>
              </a:spcBef>
            </a:pPr>
            <a:r>
              <a:rPr lang="ro-RO" sz="2900" dirty="0">
                <a:latin typeface="Times" panose="02020603050405020304" pitchFamily="18" charset="0"/>
                <a:cs typeface="Times New Roman" panose="02020603050405020304" pitchFamily="18" charset="0"/>
              </a:rPr>
              <a:t>Operating Temperature: -4°F to 158°F (-20°C to 70°C)</a:t>
            </a:r>
          </a:p>
          <a:p>
            <a:pPr algn="just" fontAlgn="base">
              <a:spcBef>
                <a:spcPts val="1200"/>
              </a:spcBef>
            </a:pPr>
            <a:r>
              <a:rPr lang="ro-RO" sz="2900" dirty="0">
                <a:latin typeface="Times" panose="02020603050405020304" pitchFamily="18" charset="0"/>
                <a:cs typeface="Times New Roman" panose="02020603050405020304" pitchFamily="18" charset="0"/>
              </a:rPr>
              <a:t>Dimensions: 0.73in X 0.59in (18.5mm X 15mm)</a:t>
            </a:r>
          </a:p>
          <a:p>
            <a:pPr marL="0" indent="0" algn="just">
              <a:buNone/>
            </a:pPr>
            <a:endParaRPr lang="en-US" sz="1800" dirty="0">
              <a:latin typeface="Times" panose="02020603050405020304" pitchFamily="18" charset="0"/>
            </a:endParaRPr>
          </a:p>
          <a:p>
            <a:endParaRPr lang="ro-RO" dirty="0"/>
          </a:p>
        </p:txBody>
      </p:sp>
    </p:spTree>
    <p:extLst>
      <p:ext uri="{BB962C8B-B14F-4D97-AF65-F5344CB8AC3E}">
        <p14:creationId xmlns:p14="http://schemas.microsoft.com/office/powerpoint/2010/main" val="252565278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docProps/app.xml><?xml version="1.0" encoding="utf-8"?>
<Properties xmlns="http://schemas.openxmlformats.org/officeDocument/2006/extended-properties" xmlns:vt="http://schemas.openxmlformats.org/officeDocument/2006/docPropsVTypes">
  <Template>{0B833B85-B0C2-430E-943A-CF7819314A34}tf16401375</Template>
  <TotalTime>165</TotalTime>
  <Words>992</Words>
  <Application>Microsoft Office PowerPoint</Application>
  <PresentationFormat>Widescreen</PresentationFormat>
  <Paragraphs>67</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Calibri</vt:lpstr>
      <vt:lpstr>MS Shell Dlg 2</vt:lpstr>
      <vt:lpstr>Symbol</vt:lpstr>
      <vt:lpstr>Times</vt:lpstr>
      <vt:lpstr>Wingdings</vt:lpstr>
      <vt:lpstr>Wingdings 3</vt:lpstr>
      <vt:lpstr>Madison</vt:lpstr>
      <vt:lpstr>Room Ambiance</vt:lpstr>
      <vt:lpstr>PowerPoint Presentation</vt:lpstr>
      <vt:lpstr>PowerPoint Presentation</vt:lpstr>
      <vt:lpstr>List of components</vt:lpstr>
      <vt:lpstr>DHT11 Temperature and Humidity Sensor </vt:lpstr>
      <vt:lpstr>The physical concept </vt:lpstr>
      <vt:lpstr>HC-05 Bluetooth Module  </vt:lpstr>
      <vt:lpstr>The physical concept</vt:lpstr>
      <vt:lpstr>Buzzer KY-012 </vt:lpstr>
      <vt:lpstr>The physical concept</vt:lpstr>
      <vt:lpstr>Flame detector KY-026 </vt:lpstr>
      <vt:lpstr>The physical concept</vt:lpstr>
      <vt:lpstr>Photoresistor KY-018 </vt:lpstr>
      <vt:lpstr>The physical concept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Room Ambiance</dc:title>
  <dc:creator>Bianca Maria Vulsan</dc:creator>
  <cp:lastModifiedBy>Bianca Maria Vulsan</cp:lastModifiedBy>
  <cp:revision>3</cp:revision>
  <dcterms:created xsi:type="dcterms:W3CDTF">2021-12-29T18:19:16Z</dcterms:created>
  <dcterms:modified xsi:type="dcterms:W3CDTF">2022-01-01T22:27:41Z</dcterms:modified>
</cp:coreProperties>
</file>