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2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5.1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28,'18'-1,"1"-1,31-7,26-3,420 8,-254 7,-203-3,7-1,0 2,89 14,-82-8,0-1,0-4,78-5,-20 1,-58 2,-32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7.6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0,'56'2,"86"15,-95-12,-34-5,0 1,-1 1,1 0,-1 1,0 0,14 6,-9-2,0-1,1-1,0 0,0-2,0 0,22 1,114-6,-61-1,235 4,-307-1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6T22:04:08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95,'10'1,"0"1,-1 0,19 7,27 5,433-10,-248-7,5134 3,-5349-2,1-2,30-8,-11 1,6-2,-29 7,1 1,28-3,-35 10,-1-4,1 1,-1-1,1-2,29-11,-20 5,-1 1,2 2,-1 1,44-3,107 11,-66 2,-7-6,117 4,-153 13,-47-9,0-1,22 0,-17-4,32 0,63 14,-13-3,-73-11,60 15,-47-6,0-4,0-2,75-8,-21 0,2573 4,-2653 1,1 2,24 8,39 3,705-11,-384-6,770 3,-1155 2,0 0,27 9,38 5,640-14,-354-5,-344 2,48-13,22-2,644 14,-361 5,467-3,-825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489D-94E2-4E29-A949-16C80AAAB7F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8209-8DAB-450E-8114-5031DBAD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1D225-3F81-4752-86F0-4B41BE5EC43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A371-86EC-48DD-B3BB-E3BD6C72739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882A0-239F-4270-82A5-0F9AC1C4A9D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338-AC9E-4ED8-8646-C6B216C8FC4F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E18D61-04C5-4D82-B5CA-6259B27D530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7CC7-9D71-4616-909F-99534A6542F7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F962-669B-4188-BDF3-0DCCFCB1D77C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451-6025-43F8-8CA8-0458235BDEB0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433-F8E1-4555-B702-017BA39620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3A0A1-0F14-449A-AC8A-0307271AC90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68A3-ACA5-4039-BD05-1C1B5E17F64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18BC88-7487-46C9-8A6A-ECCAAE2FF6F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revproxy.escpeurope.eu/10.1016/0165-4101(92)90016-U" TargetMode="External"/><Relationship Id="rId2" Type="http://schemas.openxmlformats.org/officeDocument/2006/relationships/hyperlink" Target="https://doi.org/https:/doi.org/10.1016/0165-4101(89)90003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A5E3-3B10-4907-9D21-65402069B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Cross-sectional variation in the earnings response coefficient: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1C61-5A87-4A00-AB8F-75463B6E2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evidence from S&amp;P500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03DDC-6D7D-46B5-A8F1-A74B4F2B443E}"/>
              </a:ext>
            </a:extLst>
          </p:cNvPr>
          <p:cNvSpPr txBox="1"/>
          <p:nvPr/>
        </p:nvSpPr>
        <p:spPr>
          <a:xfrm>
            <a:off x="581191" y="4946469"/>
            <a:ext cx="1099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Bianca Minuth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baseline="30000" dirty="0">
                <a:solidFill>
                  <a:schemeClr val="bg1"/>
                </a:solidFill>
              </a:rPr>
              <a:t>rd</a:t>
            </a:r>
            <a:r>
              <a:rPr lang="en-US" sz="2400" dirty="0">
                <a:solidFill>
                  <a:schemeClr val="bg1"/>
                </a:solidFill>
              </a:rPr>
              <a:t> Assignment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Research on Corporate Transparency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Response Coefficient (ERC) &amp;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5590903" cy="390033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Earnings Response Coefficient (ERC) measures the response of stock prices to earnings announcements and is the stock price change associated with an unexpected earnings change. </a:t>
            </a:r>
          </a:p>
          <a:p>
            <a:r>
              <a:rPr lang="en-US" sz="2400" dirty="0"/>
              <a:t>ERCs are expected to be an increasing function of the extent an earnings announcement results in a revision in expected earnings and a decreasing function of the expected rate of return. </a:t>
            </a:r>
          </a:p>
          <a:p>
            <a:r>
              <a:rPr lang="en-US" sz="2400" dirty="0"/>
              <a:t>CAR = a + </a:t>
            </a:r>
            <a:r>
              <a:rPr lang="en-US" sz="2400" dirty="0" err="1"/>
              <a:t>bUX</a:t>
            </a:r>
            <a:r>
              <a:rPr lang="en-US" sz="2400" dirty="0"/>
              <a:t>, + e; where CAR is a measure of risk-adjusted return for security </a:t>
            </a:r>
            <a:r>
              <a:rPr lang="en-US" sz="2400" dirty="0" err="1"/>
              <a:t>i</a:t>
            </a:r>
            <a:r>
              <a:rPr lang="en-US" sz="2400" dirty="0"/>
              <a:t> cumulated over period t, UX is a measure of unexpected earnings.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DE242-6BC1-4235-B6C1-D20E3636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3900339"/>
          </a:xfrm>
        </p:spPr>
        <p:txBody>
          <a:bodyPr anchor="t">
            <a:noAutofit/>
          </a:bodyPr>
          <a:lstStyle/>
          <a:p>
            <a:pPr marL="461963" lvl="1" indent="-349250"/>
            <a:r>
              <a:rPr lang="en-US" sz="1800" dirty="0"/>
              <a:t>Sample: WRDS Data (Compustat, CRSP, I/B/E/S) from 11/2019 - 12/2020</a:t>
            </a:r>
          </a:p>
          <a:p>
            <a:pPr marL="461963" lvl="1" indent="-349250"/>
            <a:r>
              <a:rPr lang="en-US" sz="1800" dirty="0"/>
              <a:t>Estimation focusing on the year 2020: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Cumulative Abnormal Returns (CAR) around the earnings announcements (event date)</a:t>
            </a:r>
          </a:p>
          <a:p>
            <a:pPr marL="1141413" lvl="3" indent="-287338"/>
            <a:r>
              <a:rPr lang="en-US" sz="1400" dirty="0"/>
              <a:t>with a 3-day-window of CAR[-1;1]</a:t>
            </a:r>
          </a:p>
          <a:p>
            <a:pPr marL="1141413" lvl="3" indent="-287338"/>
            <a:r>
              <a:rPr lang="en-US" sz="1400" dirty="0"/>
              <a:t>with a 4-day-window of CAR[-3;0]</a:t>
            </a:r>
          </a:p>
          <a:p>
            <a:pPr marL="1141413" lvl="3" indent="-287338"/>
            <a:r>
              <a:rPr lang="en-US" sz="1400" dirty="0"/>
              <a:t>both with an estimation window of 250 trading days prior to the event date</a:t>
            </a:r>
          </a:p>
          <a:p>
            <a:pPr marL="1141413" lvl="3" indent="-287338"/>
            <a:r>
              <a:rPr lang="en-US" sz="1400" dirty="0"/>
              <a:t>S&amp;P500 price change as a benchmark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Unexpected earnings as actual announced EPS minus analysts’ (first) estimation prior to the announcement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2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 &amp; Determinants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11105713" cy="3900338"/>
          </a:xfrm>
        </p:spPr>
        <p:txBody>
          <a:bodyPr anchor="t">
            <a:normAutofit/>
          </a:bodyPr>
          <a:lstStyle/>
          <a:p>
            <a:r>
              <a:rPr lang="en-US" sz="2400" dirty="0"/>
              <a:t>Influencing </a:t>
            </a:r>
            <a:r>
              <a:rPr lang="en-US" sz="2400" dirty="0" err="1"/>
              <a:t>determinats</a:t>
            </a:r>
            <a:r>
              <a:rPr lang="en-US" sz="2400" dirty="0"/>
              <a:t> for variations in ERC could be:</a:t>
            </a:r>
          </a:p>
          <a:p>
            <a:pPr lvl="1"/>
            <a:r>
              <a:rPr lang="en-US" sz="2200" dirty="0"/>
              <a:t>Increasing risk (beta)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Decreasing ERC</a:t>
            </a:r>
          </a:p>
          <a:p>
            <a:pPr lvl="1"/>
            <a:r>
              <a:rPr lang="en-US" sz="2200" dirty="0"/>
              <a:t>Increasing debt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Decreasing ERC</a:t>
            </a:r>
          </a:p>
          <a:p>
            <a:pPr lvl="1"/>
            <a:r>
              <a:rPr lang="en-US" sz="2200" dirty="0"/>
              <a:t>Increasing growth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Increasing ERC</a:t>
            </a:r>
          </a:p>
          <a:p>
            <a:pPr lvl="1"/>
            <a:r>
              <a:rPr lang="en-US" sz="2200" dirty="0"/>
              <a:t>Increasing earnings persistence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Increasing ERC</a:t>
            </a:r>
          </a:p>
          <a:p>
            <a:pPr lvl="1"/>
            <a:r>
              <a:rPr lang="en-US" sz="2200" dirty="0"/>
              <a:t>Increasing accrual quality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Increasing ERC</a:t>
            </a:r>
            <a:endParaRPr lang="en-US" sz="2000" dirty="0"/>
          </a:p>
          <a:p>
            <a:r>
              <a:rPr lang="en-US" sz="2200" dirty="0"/>
              <a:t>These factors might differ within industries.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3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CB0E25-41F4-4FB6-83E6-4DA286156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8E36F82-D563-4270-AD14-9DAD4BE2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D0A6E8-45CE-4F94-B6F3-661843647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6C76C-7C36-49CD-B1FB-3934C4E6D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BB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F61F7D-0AFB-4017-959A-667C4EEF3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1EFFD73-0987-424A-9407-7B116FD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619941"/>
            <a:ext cx="6665686" cy="1182733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857F03C-4564-445A-BE53-F8DCB7EDE53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(1/2)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EDB9-F6AB-4D09-8B1F-797E7B9F06FE}"/>
              </a:ext>
            </a:extLst>
          </p:cNvPr>
          <p:cNvSpPr txBox="1"/>
          <p:nvPr/>
        </p:nvSpPr>
        <p:spPr>
          <a:xfrm>
            <a:off x="488627" y="2127194"/>
            <a:ext cx="662359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Gill Sans MT (Body)"/>
              </a:rPr>
              <a:t>CAR [-3;0] on a 4-day-window level turned out to be more representative, thus the following regression refers to CAR4d (refer to Table I).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 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Table II shows a positive ERC, statistically significant on a 10% level for CAR4d ~ 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C3B42-22D8-451F-A58E-789BB2F6D422}"/>
              </a:ext>
            </a:extLst>
          </p:cNvPr>
          <p:cNvSpPr txBox="1"/>
          <p:nvPr/>
        </p:nvSpPr>
        <p:spPr>
          <a:xfrm>
            <a:off x="8290854" y="523150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Figure I: Regression CARs and UE, </a:t>
            </a:r>
            <a:r>
              <a:rPr lang="de-DE" sz="1400" dirty="0" err="1">
                <a:solidFill>
                  <a:schemeClr val="accent1"/>
                </a:solidFill>
              </a:rPr>
              <a:t>year</a:t>
            </a:r>
            <a:r>
              <a:rPr lang="de-DE" sz="1400" dirty="0">
                <a:solidFill>
                  <a:schemeClr val="accent1"/>
                </a:solidFill>
              </a:rPr>
              <a:t> = 2020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D326-A659-4019-AB1A-14818A0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42127-72AF-4BBE-923C-F42AB1C1E198}"/>
              </a:ext>
            </a:extLst>
          </p:cNvPr>
          <p:cNvSpPr txBox="1"/>
          <p:nvPr/>
        </p:nvSpPr>
        <p:spPr>
          <a:xfrm>
            <a:off x="7231091" y="3330853"/>
            <a:ext cx="4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II: Regression CAR4d and UE, year =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75785-FD76-4AB5-AC90-7333744C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54" y="816298"/>
            <a:ext cx="2394563" cy="2389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3CD61-C85E-4CFC-AE96-5ECD5141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91" y="3615864"/>
            <a:ext cx="4699353" cy="2802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14:cNvPr>
              <p14:cNvContentPartPr/>
              <p14:nvPr/>
            </p14:nvContentPartPr>
            <p14:xfrm>
              <a:off x="8316360" y="5232446"/>
              <a:ext cx="591840" cy="12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0720" y="5160446"/>
                <a:ext cx="663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14:cNvPr>
              <p14:cNvContentPartPr/>
              <p14:nvPr/>
            </p14:nvContentPartPr>
            <p14:xfrm>
              <a:off x="10571760" y="5224886"/>
              <a:ext cx="391680" cy="2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760" y="5152886"/>
                <a:ext cx="46332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AF4CFDF-D023-4C80-A970-5721EA5A3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96" y="4280304"/>
            <a:ext cx="6331339" cy="2120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14:cNvPr>
              <p14:cNvContentPartPr/>
              <p14:nvPr/>
            </p14:nvContentPartPr>
            <p14:xfrm>
              <a:off x="694407" y="5937002"/>
              <a:ext cx="6139683" cy="571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408" y="5864711"/>
                <a:ext cx="6211322" cy="20133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14309CA-B553-4C09-8140-480A68B059CA}"/>
              </a:ext>
            </a:extLst>
          </p:cNvPr>
          <p:cNvSpPr txBox="1"/>
          <p:nvPr/>
        </p:nvSpPr>
        <p:spPr>
          <a:xfrm>
            <a:off x="539304" y="4076722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1: Descriptive statistics for the year 2020</a:t>
            </a:r>
          </a:p>
        </p:txBody>
      </p:sp>
    </p:spTree>
    <p:extLst>
      <p:ext uri="{BB962C8B-B14F-4D97-AF65-F5344CB8AC3E}">
        <p14:creationId xmlns:p14="http://schemas.microsoft.com/office/powerpoint/2010/main" val="15525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F8E7-4AE7-426D-9DBF-54BEEA2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0" y="2236700"/>
            <a:ext cx="5324502" cy="4154219"/>
          </a:xfrm>
        </p:spPr>
        <p:txBody>
          <a:bodyPr anchor="t">
            <a:normAutofit fontScale="92500"/>
          </a:bodyPr>
          <a:lstStyle/>
          <a:p>
            <a:pPr>
              <a:buClr>
                <a:srgbClr val="FFBB67"/>
              </a:buClr>
            </a:pPr>
            <a:r>
              <a:rPr lang="en-US" sz="2000" dirty="0"/>
              <a:t>Figure II shows the sectors that were most represented in the dataset (No. of companies within sectors). </a:t>
            </a:r>
          </a:p>
          <a:p>
            <a:pPr>
              <a:buClr>
                <a:srgbClr val="FFBB67"/>
              </a:buClr>
            </a:pPr>
            <a:r>
              <a:rPr lang="en-US" sz="2000" dirty="0"/>
              <a:t>Plotting the regression of CAR4d and UE highlighting different sectors at Q42020 and different quarters within the year 2020, show a diverse picture which could explain the variation in ERC </a:t>
            </a:r>
            <a:br>
              <a:rPr lang="en-US" sz="2000" dirty="0"/>
            </a:br>
            <a:r>
              <a:rPr lang="en-US" sz="2000" dirty="0"/>
              <a:t>(Figure II).</a:t>
            </a:r>
          </a:p>
          <a:p>
            <a:pPr lvl="1">
              <a:buClr>
                <a:srgbClr val="FFBB67"/>
              </a:buClr>
            </a:pPr>
            <a:r>
              <a:rPr lang="en-US" sz="1700" dirty="0"/>
              <a:t>Sector 7370 shows a high ERC that might be related to high growth firms, same as sector 7372.</a:t>
            </a:r>
          </a:p>
          <a:p>
            <a:pPr lvl="1">
              <a:buClr>
                <a:srgbClr val="FFBB67"/>
              </a:buClr>
            </a:pPr>
            <a:r>
              <a:rPr lang="en-US" sz="1700" dirty="0"/>
              <a:t>Other displayed sectors might result in a higher ERC due to lower risk, debt and higher accrual quality.</a:t>
            </a:r>
          </a:p>
          <a:p>
            <a:pPr>
              <a:buClr>
                <a:srgbClr val="FFBB67"/>
              </a:buClr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390920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BB67"/>
              </a:solidFill>
            </a:endParaRPr>
          </a:p>
        </p:txBody>
      </p:sp>
      <p:pic>
        <p:nvPicPr>
          <p:cNvPr id="54" name="Picture 53" descr="Assignm3__files/figure-pptx/CAR3d_ind-1.png">
            <a:extLst>
              <a:ext uri="{FF2B5EF4-FFF2-40B4-BE49-F238E27FC236}">
                <a16:creationId xmlns:a16="http://schemas.microsoft.com/office/drawing/2014/main" id="{23961B5A-2B97-4492-8365-D9544E3F057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-2" t="-6076" r="-2" b="-3780"/>
          <a:stretch/>
        </p:blipFill>
        <p:spPr bwMode="auto">
          <a:xfrm>
            <a:off x="6454298" y="2456054"/>
            <a:ext cx="3781669" cy="4154219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AC9FEC5-B705-4582-8C67-8E81178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DF2C3-4F77-47BA-80E8-A7211A2FED17}"/>
              </a:ext>
            </a:extLst>
          </p:cNvPr>
          <p:cNvSpPr txBox="1"/>
          <p:nvPr/>
        </p:nvSpPr>
        <p:spPr>
          <a:xfrm>
            <a:off x="6951390" y="1975090"/>
            <a:ext cx="37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II: Regression CAR4d and UE, showing the most represented sectors (</a:t>
            </a:r>
            <a:r>
              <a:rPr lang="en-US" sz="1400" dirty="0" err="1">
                <a:solidFill>
                  <a:schemeClr val="accent1"/>
                </a:solidFill>
              </a:rPr>
              <a:t>hsiccd</a:t>
            </a:r>
            <a:r>
              <a:rPr lang="en-US" sz="1400" dirty="0">
                <a:solidFill>
                  <a:schemeClr val="accent1"/>
                </a:solidFill>
              </a:rPr>
              <a:t>) in Q42020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06D5C-4CE0-4E89-9C20-B1E60F717934}"/>
              </a:ext>
            </a:extLst>
          </p:cNvPr>
          <p:cNvSpPr txBox="1"/>
          <p:nvPr/>
        </p:nvSpPr>
        <p:spPr>
          <a:xfrm>
            <a:off x="9857496" y="3872753"/>
            <a:ext cx="170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Crude Petroleum and Natural Gas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478F9-93BD-4392-A3F8-F7881E5FB280}"/>
              </a:ext>
            </a:extLst>
          </p:cNvPr>
          <p:cNvSpPr txBox="1"/>
          <p:nvPr/>
        </p:nvSpPr>
        <p:spPr>
          <a:xfrm>
            <a:off x="9857495" y="4058301"/>
            <a:ext cx="170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Pharmaceutical Preparations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55FD1-1ABF-4E14-A277-1E7F756F7C08}"/>
              </a:ext>
            </a:extLst>
          </p:cNvPr>
          <p:cNvSpPr txBox="1"/>
          <p:nvPr/>
        </p:nvSpPr>
        <p:spPr>
          <a:xfrm>
            <a:off x="9857495" y="424384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Semiconductors and Related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004C8-AAF3-441E-AFEF-F52B21664295}"/>
              </a:ext>
            </a:extLst>
          </p:cNvPr>
          <p:cNvSpPr txBox="1"/>
          <p:nvPr/>
        </p:nvSpPr>
        <p:spPr>
          <a:xfrm>
            <a:off x="9857495" y="460529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Real estate investment trust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7AFA0-E84D-465D-BE8D-7F61DC85337A}"/>
              </a:ext>
            </a:extLst>
          </p:cNvPr>
          <p:cNvSpPr txBox="1"/>
          <p:nvPr/>
        </p:nvSpPr>
        <p:spPr>
          <a:xfrm>
            <a:off x="9857495" y="441961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Electric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C3EBE-2781-4300-82B4-CFC7DF61F289}"/>
              </a:ext>
            </a:extLst>
          </p:cNvPr>
          <p:cNvSpPr txBox="1"/>
          <p:nvPr/>
        </p:nvSpPr>
        <p:spPr>
          <a:xfrm>
            <a:off x="9857495" y="4968403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Cmp</a:t>
            </a:r>
            <a:r>
              <a:rPr lang="en-US" sz="800" dirty="0"/>
              <a:t> programming, data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ADB19-D0FC-43E6-989B-6C932477EA11}"/>
              </a:ext>
            </a:extLst>
          </p:cNvPr>
          <p:cNvSpPr txBox="1"/>
          <p:nvPr/>
        </p:nvSpPr>
        <p:spPr>
          <a:xfrm>
            <a:off x="9857495" y="479839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Prepackaged Software</a:t>
            </a:r>
          </a:p>
        </p:txBody>
      </p:sp>
    </p:spTree>
    <p:extLst>
      <p:ext uri="{BB962C8B-B14F-4D97-AF65-F5344CB8AC3E}">
        <p14:creationId xmlns:p14="http://schemas.microsoft.com/office/powerpoint/2010/main" val="378104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ERC cross-sectional interpretation &amp;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403708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76D220F-C563-430A-AF2C-71EF4AE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>
              <a:solidFill>
                <a:srgbClr val="F1B97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40E17A-362F-4B91-B2F4-9F6C4EE4EE9D}"/>
              </a:ext>
            </a:extLst>
          </p:cNvPr>
          <p:cNvSpPr txBox="1">
            <a:spLocks/>
          </p:cNvSpPr>
          <p:nvPr/>
        </p:nvSpPr>
        <p:spPr>
          <a:xfrm>
            <a:off x="581191" y="2228003"/>
            <a:ext cx="6399187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ERC in 2020 was shown to be an increasing function of the extent an earnings announcement results in a revision in expected earnings (sign: 10% level), indicating there is information in the announcements.</a:t>
            </a:r>
          </a:p>
          <a:p>
            <a:r>
              <a:rPr lang="en-US" sz="2000" dirty="0"/>
              <a:t>The variations might be explained by the differences between the sectors and quarters (see also Figure IV).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The cross-sectional variation with regard to sector could be extended Other determinants that might have an effect on the results are risk (beta), capital structure and company size.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Other estimation windows might extent the robustness of the findings.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64A4E-85C0-4603-995E-973A38FFD1F2}"/>
              </a:ext>
            </a:extLst>
          </p:cNvPr>
          <p:cNvSpPr txBox="1"/>
          <p:nvPr/>
        </p:nvSpPr>
        <p:spPr>
          <a:xfrm>
            <a:off x="7529110" y="1920226"/>
            <a:ext cx="400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IV: Regression CAR4d and UE per quarter Q1-Q4 2020 showing most represented sectors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52959-6EBA-4B4B-91BE-8C7AA14FD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90"/>
          <a:stretch/>
        </p:blipFill>
        <p:spPr>
          <a:xfrm>
            <a:off x="7252818" y="2425776"/>
            <a:ext cx="4234812" cy="41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EBE6-AE83-4615-A9C0-2F0BF133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2C99-2FEC-4151-BEC1-96B93F2D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Bissessur</a:t>
            </a:r>
            <a:r>
              <a:rPr lang="en-US" dirty="0"/>
              <a:t>, S. W., and </a:t>
            </a:r>
            <a:r>
              <a:rPr lang="en-US" dirty="0" err="1"/>
              <a:t>Veenman</a:t>
            </a:r>
            <a:r>
              <a:rPr lang="en-US" dirty="0"/>
              <a:t>, D. 2016. “Analyst Information Precision and Small Earnings Surprises.” Review of Accounting Studies 21 (4): 1327–60. https://EconPapers.repec.org/RePEc:spr:reaccs:v:21:y:2016:i:4:d: 10.1007_s11142-016-9370-2. </a:t>
            </a:r>
          </a:p>
          <a:p>
            <a:r>
              <a:rPr lang="en-US" dirty="0"/>
              <a:t>Collins, D. W., and Kothari, S. P.  1989. “An Analysis of Intertemporal and Cross-Sectional Determinants of Earnings Response Coefficients.” Journal of Accounting and Economics 11 (2): 143–81. https://doi.org/https://doi.org/10.1016/0165-4101(89)90004-9. </a:t>
            </a:r>
          </a:p>
          <a:p>
            <a:r>
              <a:rPr lang="en-US" dirty="0"/>
              <a:t>Easton, P. D., and </a:t>
            </a:r>
            <a:r>
              <a:rPr lang="en-US" dirty="0" err="1"/>
              <a:t>Zmijewski</a:t>
            </a:r>
            <a:r>
              <a:rPr lang="en-US" dirty="0"/>
              <a:t>, E. M. 1989. “Cross-Sectional Variation in the Stock Market Response to Accounting Earnings Announcements.” Journal of Accounting and Economics 11 (2): 117–41. </a:t>
            </a:r>
            <a:r>
              <a:rPr lang="en-US" dirty="0">
                <a:hlinkClick r:id="rId2"/>
              </a:rPr>
              <a:t>https://doi.org/https://doi.org/10.1016/0165-4101(89)90003-7</a:t>
            </a:r>
            <a:r>
              <a:rPr lang="en-US" dirty="0"/>
              <a:t>.</a:t>
            </a:r>
          </a:p>
          <a:p>
            <a:r>
              <a:rPr lang="en-US" dirty="0"/>
              <a:t>Kothari, S. P., Sloan, R. G. 1992. “Information in prices about future earnings: Implications for earnings response coefficients.” Journal of Accounting and Economics 15 (2-3): 143-171. </a:t>
            </a:r>
            <a:r>
              <a:rPr lang="en-US" b="0" i="0" u="none" strike="noStrike" dirty="0">
                <a:solidFill>
                  <a:srgbClr val="0C7DBB"/>
                </a:solidFill>
                <a:effectLst/>
                <a:latin typeface="NexusSans"/>
                <a:hlinkClick r:id="rId3" tooltip="Persistent link using digital object identifier"/>
              </a:rPr>
              <a:t>https://doi.org/10.1016/0165-4101(92)90016-U</a:t>
            </a:r>
            <a:endParaRPr lang="en-US" dirty="0"/>
          </a:p>
          <a:p>
            <a:r>
              <a:rPr lang="en-US" dirty="0" err="1"/>
              <a:t>Teets</a:t>
            </a:r>
            <a:r>
              <a:rPr lang="en-US" dirty="0"/>
              <a:t>, W. R., and </a:t>
            </a:r>
            <a:r>
              <a:rPr lang="en-US" dirty="0" err="1"/>
              <a:t>Wasley</a:t>
            </a:r>
            <a:r>
              <a:rPr lang="en-US" dirty="0"/>
              <a:t>., C. E. 1996. “Estimating Earnings Response Coefficients: Pooled Versus Firm-Specific Models.” Journal of Accounting and Economics 21 (3): 279–95. https://EconPapers.repec.org/RePEc:eee:jaecon:v:21:y:1996:i:3:p: 279-295.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C2EC-EFB7-4A27-B921-D47479B9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80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7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CC7AFB-42BF-450C-A40B-F19A224D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903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909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Gill Sans MT</vt:lpstr>
      <vt:lpstr>Gill Sans MT (Body)</vt:lpstr>
      <vt:lpstr>NexusSans</vt:lpstr>
      <vt:lpstr>Wingdings 2</vt:lpstr>
      <vt:lpstr>Dividend</vt:lpstr>
      <vt:lpstr>Cross-sectional variation in the earnings response coefficient:</vt:lpstr>
      <vt:lpstr>Earnings Response Coefficient (ERC) &amp; Estimation</vt:lpstr>
      <vt:lpstr>ERC &amp; Determinants </vt:lpstr>
      <vt:lpstr>PowerPoint Presentation</vt:lpstr>
      <vt:lpstr>Results (2/2)</vt:lpstr>
      <vt:lpstr>ERC cross-sectional interpretation &amp;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Cross-sectional variation in the earnings response coefficient:</dc:title>
  <dc:creator>Bianca Minuth</dc:creator>
  <cp:lastModifiedBy>Bianca Minuth</cp:lastModifiedBy>
  <cp:revision>47</cp:revision>
  <dcterms:created xsi:type="dcterms:W3CDTF">2021-06-24T20:28:24Z</dcterms:created>
  <dcterms:modified xsi:type="dcterms:W3CDTF">2021-06-27T10:03:40Z</dcterms:modified>
</cp:coreProperties>
</file>