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9"/>
  </p:notesMasterIdLst>
  <p:sldIdLst>
    <p:sldId id="256" r:id="rId2"/>
    <p:sldId id="257" r:id="rId3"/>
    <p:sldId id="266" r:id="rId4"/>
    <p:sldId id="262" r:id="rId5"/>
    <p:sldId id="265" r:id="rId6"/>
    <p:sldId id="264"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snapToGrid="0" showGuides="1">
      <p:cViewPr varScale="1">
        <p:scale>
          <a:sx n="110" d="100"/>
          <a:sy n="110" d="100"/>
        </p:scale>
        <p:origin x="36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F489D-94E2-4E29-A949-16C80AAAB7F9}" type="datetimeFigureOut">
              <a:rPr lang="en-US" smtClean="0"/>
              <a:t>7/18/2021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E8209-8DAB-450E-8114-5031DBAD160F}" type="slidenum">
              <a:rPr lang="en-US" smtClean="0"/>
              <a:t>‹#›</a:t>
            </a:fld>
            <a:endParaRPr lang="en-US"/>
          </a:p>
        </p:txBody>
      </p:sp>
    </p:spTree>
    <p:extLst>
      <p:ext uri="{BB962C8B-B14F-4D97-AF65-F5344CB8AC3E}">
        <p14:creationId xmlns:p14="http://schemas.microsoft.com/office/powerpoint/2010/main" val="69184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311D225-3F81-4752-86F0-4B41BE5EC43A}" type="datetime1">
              <a:rPr lang="en-US" smtClean="0"/>
              <a:t>7/18/2021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5A371-86EC-48DD-B3BB-E3BD6C727393}" type="datetime1">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2A882A0-239F-4270-82A5-0F9AC1C4A9D6}" type="datetime1">
              <a:rPr lang="en-US" smtClean="0"/>
              <a:t>7/18/2021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A4E338-AC9E-4ED8-8646-C6B216C8FC4F}" type="datetime1">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BE18D61-04C5-4D82-B5CA-6259B27D530B}" type="datetime1">
              <a:rPr lang="en-US" smtClean="0"/>
              <a:t>7/18/2021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E77CC7-9D71-4616-909F-99534A6542F7}" type="datetime1">
              <a:rPr lang="en-US" smtClean="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89F962-669B-4188-BDF3-0DCCFCB1D77C}" type="datetime1">
              <a:rPr lang="en-US" smtClean="0"/>
              <a:t>7/18/2021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EA1451-6025-43F8-8CA8-0458235BDEB0}" type="datetime1">
              <a:rPr lang="en-US" smtClean="0"/>
              <a:t>7/18/2021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01433-F8E1-4555-B702-017BA39620D4}" type="datetime1">
              <a:rPr lang="en-US" smtClean="0"/>
              <a:t>7/18/2021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6E3A0A1-0F14-449A-AC8A-0307271AC90A}" type="datetime1">
              <a:rPr lang="en-US" smtClean="0"/>
              <a:t>7/18/2021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B268A3-ACA5-4039-BD05-1C1B5E17F646}" type="datetime1">
              <a:rPr lang="en-US" smtClean="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118BC88-7487-46C9-8A6A-ECCAAE2FF6F4}" type="datetime1">
              <a:rPr lang="en-US" smtClean="0"/>
              <a:t>7/18/2021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rds-www.wharton.upenn.edu/"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A5E3-3B10-4907-9D21-65402069B5CF}"/>
              </a:ext>
            </a:extLst>
          </p:cNvPr>
          <p:cNvSpPr>
            <a:spLocks noGrp="1"/>
          </p:cNvSpPr>
          <p:nvPr>
            <p:ph type="ctrTitle"/>
          </p:nvPr>
        </p:nvSpPr>
        <p:spPr/>
        <p:txBody>
          <a:bodyPr>
            <a:normAutofit/>
          </a:bodyPr>
          <a:lstStyle/>
          <a:p>
            <a:r>
              <a:rPr lang="en-US" dirty="0"/>
              <a:t>Which firms are covered by financial analysts?</a:t>
            </a:r>
          </a:p>
        </p:txBody>
      </p:sp>
      <p:sp>
        <p:nvSpPr>
          <p:cNvPr id="3" name="Subtitle 2">
            <a:extLst>
              <a:ext uri="{FF2B5EF4-FFF2-40B4-BE49-F238E27FC236}">
                <a16:creationId xmlns:a16="http://schemas.microsoft.com/office/drawing/2014/main" id="{B8831C61-5A87-4A00-AB8F-75463B6E23AA}"/>
              </a:ext>
            </a:extLst>
          </p:cNvPr>
          <p:cNvSpPr>
            <a:spLocks noGrp="1"/>
          </p:cNvSpPr>
          <p:nvPr>
            <p:ph type="subTitle" idx="1"/>
          </p:nvPr>
        </p:nvSpPr>
        <p:spPr/>
        <p:txBody>
          <a:bodyPr>
            <a:normAutofit/>
          </a:bodyPr>
          <a:lstStyle/>
          <a:p>
            <a:r>
              <a:rPr lang="en-US" sz="2400" dirty="0"/>
              <a:t>Current evidence from non-U.S. firms</a:t>
            </a:r>
          </a:p>
        </p:txBody>
      </p:sp>
      <p:sp>
        <p:nvSpPr>
          <p:cNvPr id="4" name="TextBox 3">
            <a:extLst>
              <a:ext uri="{FF2B5EF4-FFF2-40B4-BE49-F238E27FC236}">
                <a16:creationId xmlns:a16="http://schemas.microsoft.com/office/drawing/2014/main" id="{B0703DDC-6D7D-46B5-A8F1-A74B4F2B443E}"/>
              </a:ext>
            </a:extLst>
          </p:cNvPr>
          <p:cNvSpPr txBox="1"/>
          <p:nvPr/>
        </p:nvSpPr>
        <p:spPr>
          <a:xfrm>
            <a:off x="581191" y="4946469"/>
            <a:ext cx="11079586" cy="1569660"/>
          </a:xfrm>
          <a:prstGeom prst="rect">
            <a:avLst/>
          </a:prstGeom>
          <a:noFill/>
        </p:spPr>
        <p:txBody>
          <a:bodyPr wrap="square" rtlCol="0">
            <a:spAutoFit/>
          </a:bodyPr>
          <a:lstStyle/>
          <a:p>
            <a:r>
              <a:rPr lang="de-DE" sz="2400" dirty="0">
                <a:solidFill>
                  <a:schemeClr val="bg1"/>
                </a:solidFill>
              </a:rPr>
              <a:t>Bianca Minuth</a:t>
            </a:r>
          </a:p>
          <a:p>
            <a:r>
              <a:rPr lang="en-US" sz="2400" dirty="0">
                <a:solidFill>
                  <a:schemeClr val="bg1"/>
                </a:solidFill>
              </a:rPr>
              <a:t>4</a:t>
            </a:r>
            <a:r>
              <a:rPr lang="en-US" sz="2400" baseline="30000" dirty="0">
                <a:solidFill>
                  <a:schemeClr val="bg1"/>
                </a:solidFill>
              </a:rPr>
              <a:t>th</a:t>
            </a:r>
            <a:r>
              <a:rPr lang="en-US" sz="2400" dirty="0">
                <a:solidFill>
                  <a:schemeClr val="bg1"/>
                </a:solidFill>
              </a:rPr>
              <a:t> Assignment</a:t>
            </a:r>
            <a:r>
              <a:rPr lang="de-DE" sz="2400" dirty="0">
                <a:solidFill>
                  <a:schemeClr val="bg1"/>
                </a:solidFill>
              </a:rPr>
              <a:t> </a:t>
            </a:r>
          </a:p>
          <a:p>
            <a:r>
              <a:rPr lang="de-DE" sz="2400" dirty="0">
                <a:solidFill>
                  <a:schemeClr val="bg1"/>
                </a:solidFill>
              </a:rPr>
              <a:t>Research on Corporate Transparency											   </a:t>
            </a:r>
            <a:r>
              <a:rPr lang="de-DE" sz="2000" dirty="0">
                <a:solidFill>
                  <a:schemeClr val="bg1"/>
                </a:solidFill>
              </a:rPr>
              <a:t>7/17/2021</a:t>
            </a:r>
            <a:r>
              <a:rPr lang="de-DE" sz="2400" dirty="0">
                <a:solidFill>
                  <a:schemeClr val="bg1"/>
                </a:solidFill>
              </a:rPr>
              <a:t> </a:t>
            </a:r>
          </a:p>
          <a:p>
            <a:endParaRPr lang="en-US" sz="2400" dirty="0">
              <a:solidFill>
                <a:schemeClr val="bg1"/>
              </a:solidFill>
            </a:endParaRPr>
          </a:p>
        </p:txBody>
      </p:sp>
    </p:spTree>
    <p:extLst>
      <p:ext uri="{BB962C8B-B14F-4D97-AF65-F5344CB8AC3E}">
        <p14:creationId xmlns:p14="http://schemas.microsoft.com/office/powerpoint/2010/main" val="421126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2046-7A56-4740-9BBC-1118DCD3B6DB}"/>
              </a:ext>
            </a:extLst>
          </p:cNvPr>
          <p:cNvSpPr>
            <a:spLocks noGrp="1"/>
          </p:cNvSpPr>
          <p:nvPr>
            <p:ph type="title"/>
          </p:nvPr>
        </p:nvSpPr>
        <p:spPr/>
        <p:txBody>
          <a:bodyPr/>
          <a:lstStyle/>
          <a:p>
            <a:r>
              <a:rPr lang="de-DE" dirty="0"/>
              <a:t>D</a:t>
            </a:r>
            <a:r>
              <a:rPr lang="en-US" dirty="0" err="1"/>
              <a:t>ata</a:t>
            </a:r>
            <a:r>
              <a:rPr lang="en-US" dirty="0"/>
              <a:t> preparation </a:t>
            </a:r>
          </a:p>
        </p:txBody>
      </p:sp>
      <p:sp>
        <p:nvSpPr>
          <p:cNvPr id="5" name="Slide Number Placeholder 4">
            <a:extLst>
              <a:ext uri="{FF2B5EF4-FFF2-40B4-BE49-F238E27FC236}">
                <a16:creationId xmlns:a16="http://schemas.microsoft.com/office/drawing/2014/main" id="{F3BD9226-F939-4498-A987-747997D07A7E}"/>
              </a:ext>
            </a:extLst>
          </p:cNvPr>
          <p:cNvSpPr>
            <a:spLocks noGrp="1"/>
          </p:cNvSpPr>
          <p:nvPr>
            <p:ph type="sldNum" sz="quarter" idx="12"/>
          </p:nvPr>
        </p:nvSpPr>
        <p:spPr>
          <a:xfrm>
            <a:off x="10558299" y="6400799"/>
            <a:ext cx="1564032" cy="365125"/>
          </a:xfrm>
        </p:spPr>
        <p:txBody>
          <a:bodyPr/>
          <a:lstStyle/>
          <a:p>
            <a:fld id="{D57F1E4F-1CFF-5643-939E-217C01CDF565}" type="slidenum">
              <a:rPr lang="en-US">
                <a:solidFill>
                  <a:srgbClr val="F1B970"/>
                </a:solidFill>
              </a:rPr>
              <a:pPr/>
              <a:t>2</a:t>
            </a:fld>
            <a:endParaRPr lang="en-US" dirty="0">
              <a:solidFill>
                <a:srgbClr val="F1B970"/>
              </a:solidFill>
            </a:endParaRPr>
          </a:p>
        </p:txBody>
      </p:sp>
      <p:sp>
        <p:nvSpPr>
          <p:cNvPr id="7" name="Date Placeholder 3">
            <a:extLst>
              <a:ext uri="{FF2B5EF4-FFF2-40B4-BE49-F238E27FC236}">
                <a16:creationId xmlns:a16="http://schemas.microsoft.com/office/drawing/2014/main" id="{E87091D2-1788-40C0-BFB8-9325BCD621DA}"/>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7/18/2021</a:t>
            </a:fld>
            <a:endParaRPr lang="en-US" dirty="0">
              <a:solidFill>
                <a:srgbClr val="F1B970"/>
              </a:solidFill>
            </a:endParaRPr>
          </a:p>
        </p:txBody>
      </p:sp>
      <p:sp>
        <p:nvSpPr>
          <p:cNvPr id="9" name="Content Placeholder 5">
            <a:extLst>
              <a:ext uri="{FF2B5EF4-FFF2-40B4-BE49-F238E27FC236}">
                <a16:creationId xmlns:a16="http://schemas.microsoft.com/office/drawing/2014/main" id="{0CAFB7BC-152F-408D-9BE4-AD32B4D5C3F5}"/>
              </a:ext>
            </a:extLst>
          </p:cNvPr>
          <p:cNvSpPr>
            <a:spLocks noGrp="1"/>
          </p:cNvSpPr>
          <p:nvPr>
            <p:ph sz="half" idx="1"/>
          </p:nvPr>
        </p:nvSpPr>
        <p:spPr>
          <a:xfrm>
            <a:off x="504825" y="2227263"/>
            <a:ext cx="11182077" cy="3990657"/>
          </a:xfrm>
        </p:spPr>
        <p:txBody>
          <a:bodyPr anchor="t">
            <a:normAutofit lnSpcReduction="10000"/>
          </a:bodyPr>
          <a:lstStyle/>
          <a:p>
            <a:r>
              <a:rPr lang="en-US" sz="2000" dirty="0"/>
              <a:t>Selection of Compustat Global data for the fiscal years 2019 and 2020 (non-U.S. firms)</a:t>
            </a:r>
          </a:p>
          <a:p>
            <a:r>
              <a:rPr lang="en-US" sz="2000" dirty="0"/>
              <a:t>Number of unique analysts that issued an estimate for a given non-U.S. firm identified by its </a:t>
            </a:r>
            <a:r>
              <a:rPr lang="en-US" sz="2000" dirty="0" err="1"/>
              <a:t>gvkey</a:t>
            </a:r>
            <a:r>
              <a:rPr lang="en-US" sz="2000" dirty="0"/>
              <a:t> and I/B/E/S ticker in calendar year 2020</a:t>
            </a:r>
          </a:p>
          <a:p>
            <a:r>
              <a:rPr lang="en-US" sz="2000" dirty="0"/>
              <a:t>Since the Compustat Global dataset consists of variables shown in local currency exchange rates from WRDS were retrieved using the SAS code </a:t>
            </a:r>
            <a:r>
              <a:rPr lang="en-US" sz="2000" i="1" dirty="0" err="1"/>
              <a:t>comp_exchange</a:t>
            </a:r>
            <a:r>
              <a:rPr lang="en-US" sz="2000" i="1" dirty="0"/>
              <a:t> rates</a:t>
            </a:r>
            <a:r>
              <a:rPr lang="en-US" sz="2000" dirty="0"/>
              <a:t>:</a:t>
            </a:r>
          </a:p>
          <a:p>
            <a:pPr lvl="1"/>
            <a:r>
              <a:rPr lang="en-US" sz="1800" dirty="0"/>
              <a:t>Daily exchange rate from </a:t>
            </a:r>
            <a:r>
              <a:rPr lang="en-US" sz="1800" i="1" dirty="0" err="1"/>
              <a:t>comp.g_exrt_dly</a:t>
            </a:r>
            <a:r>
              <a:rPr lang="en-US" sz="1800" i="1" dirty="0"/>
              <a:t> </a:t>
            </a:r>
            <a:r>
              <a:rPr lang="en-US" sz="1800" dirty="0"/>
              <a:t>with GBP as benchmark currency to convert local currency to USD </a:t>
            </a:r>
            <a:r>
              <a:rPr lang="en-US" sz="2000" dirty="0"/>
              <a:t>(</a:t>
            </a:r>
            <a:r>
              <a:rPr lang="en-US" sz="1800" dirty="0"/>
              <a:t>Source: </a:t>
            </a:r>
            <a:r>
              <a:rPr lang="en-US" sz="1800" dirty="0">
                <a:hlinkClick r:id="rId2">
                  <a:extLst>
                    <a:ext uri="{A12FA001-AC4F-418D-AE19-62706E023703}">
                      <ahyp:hlinkClr xmlns:ahyp="http://schemas.microsoft.com/office/drawing/2018/hyperlinkcolor" val="tx"/>
                    </a:ext>
                  </a:extLst>
                </a:hlinkClick>
              </a:rPr>
              <a:t>https://wrds-www.wharton.upenn.edu</a:t>
            </a:r>
            <a:r>
              <a:rPr lang="en-US" sz="1800" dirty="0"/>
              <a:t>)</a:t>
            </a:r>
          </a:p>
          <a:p>
            <a:pPr lvl="1"/>
            <a:r>
              <a:rPr lang="en-US" sz="1800" dirty="0"/>
              <a:t>Retrieved for currency codes (</a:t>
            </a:r>
            <a:r>
              <a:rPr lang="en-US" sz="1800" i="1" dirty="0" err="1"/>
              <a:t>curcd</a:t>
            </a:r>
            <a:r>
              <a:rPr lang="en-US" sz="1800" dirty="0"/>
              <a:t>) in Compustat dataset </a:t>
            </a:r>
          </a:p>
          <a:p>
            <a:pPr lvl="1"/>
            <a:r>
              <a:rPr lang="en-US" sz="1800" dirty="0"/>
              <a:t>Exchange rate factor was multiplied with selected numeric values in the Compustat Global dataset</a:t>
            </a:r>
            <a:br>
              <a:rPr lang="en-US" sz="1800" dirty="0"/>
            </a:br>
            <a:r>
              <a:rPr lang="en-US" sz="1800" dirty="0"/>
              <a:t>(exchange rate: </a:t>
            </a:r>
            <a:r>
              <a:rPr lang="en-US" sz="1800" dirty="0">
                <a:latin typeface="Arial" panose="020B0604020202020204" pitchFamily="34" charset="0"/>
                <a:cs typeface="Arial" panose="020B0604020202020204" pitchFamily="34" charset="0"/>
              </a:rPr>
              <a:t>1 </a:t>
            </a:r>
            <a:r>
              <a:rPr lang="en-US" sz="1800" dirty="0"/>
              <a:t>unit local currency = x USD)</a:t>
            </a:r>
          </a:p>
          <a:p>
            <a:r>
              <a:rPr lang="en-US" sz="2000" dirty="0" err="1"/>
              <a:t>Fama</a:t>
            </a:r>
            <a:r>
              <a:rPr lang="en-US" sz="2000" dirty="0"/>
              <a:t>-French Industry Classification (ff48)</a:t>
            </a:r>
          </a:p>
        </p:txBody>
      </p:sp>
    </p:spTree>
    <p:extLst>
      <p:ext uri="{BB962C8B-B14F-4D97-AF65-F5344CB8AC3E}">
        <p14:creationId xmlns:p14="http://schemas.microsoft.com/office/powerpoint/2010/main" val="47793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2046-7A56-4740-9BBC-1118DCD3B6DB}"/>
              </a:ext>
            </a:extLst>
          </p:cNvPr>
          <p:cNvSpPr>
            <a:spLocks noGrp="1"/>
          </p:cNvSpPr>
          <p:nvPr>
            <p:ph type="title"/>
          </p:nvPr>
        </p:nvSpPr>
        <p:spPr/>
        <p:txBody>
          <a:bodyPr/>
          <a:lstStyle/>
          <a:p>
            <a:r>
              <a:rPr lang="en-US" dirty="0"/>
              <a:t>Estimation</a:t>
            </a:r>
          </a:p>
        </p:txBody>
      </p:sp>
      <p:sp>
        <p:nvSpPr>
          <p:cNvPr id="5" name="Slide Number Placeholder 4">
            <a:extLst>
              <a:ext uri="{FF2B5EF4-FFF2-40B4-BE49-F238E27FC236}">
                <a16:creationId xmlns:a16="http://schemas.microsoft.com/office/drawing/2014/main" id="{F3BD9226-F939-4498-A987-747997D07A7E}"/>
              </a:ext>
            </a:extLst>
          </p:cNvPr>
          <p:cNvSpPr>
            <a:spLocks noGrp="1"/>
          </p:cNvSpPr>
          <p:nvPr>
            <p:ph type="sldNum" sz="quarter" idx="12"/>
          </p:nvPr>
        </p:nvSpPr>
        <p:spPr>
          <a:xfrm>
            <a:off x="10558298" y="6400799"/>
            <a:ext cx="1564033" cy="365125"/>
          </a:xfrm>
        </p:spPr>
        <p:txBody>
          <a:bodyPr/>
          <a:lstStyle/>
          <a:p>
            <a:fld id="{D57F1E4F-1CFF-5643-939E-217C01CDF565}" type="slidenum">
              <a:rPr lang="en-US">
                <a:solidFill>
                  <a:srgbClr val="F1B970"/>
                </a:solidFill>
              </a:rPr>
              <a:pPr/>
              <a:t>3</a:t>
            </a:fld>
            <a:endParaRPr lang="en-US" dirty="0">
              <a:solidFill>
                <a:srgbClr val="F1B970"/>
              </a:solidFill>
            </a:endParaRPr>
          </a:p>
        </p:txBody>
      </p:sp>
      <p:sp>
        <p:nvSpPr>
          <p:cNvPr id="7" name="Date Placeholder 3">
            <a:extLst>
              <a:ext uri="{FF2B5EF4-FFF2-40B4-BE49-F238E27FC236}">
                <a16:creationId xmlns:a16="http://schemas.microsoft.com/office/drawing/2014/main" id="{E87091D2-1788-40C0-BFB8-9325BCD621DA}"/>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7/18/2021</a:t>
            </a:fld>
            <a:endParaRPr lang="en-US" dirty="0">
              <a:solidFill>
                <a:srgbClr val="F1B970"/>
              </a:solidFill>
            </a:endParaRPr>
          </a:p>
        </p:txBody>
      </p:sp>
      <p:sp>
        <p:nvSpPr>
          <p:cNvPr id="8" name="Content Placeholder 7">
            <a:extLst>
              <a:ext uri="{FF2B5EF4-FFF2-40B4-BE49-F238E27FC236}">
                <a16:creationId xmlns:a16="http://schemas.microsoft.com/office/drawing/2014/main" id="{03CB0E25-41F4-4FB6-83E6-4DA28615645F}"/>
              </a:ext>
            </a:extLst>
          </p:cNvPr>
          <p:cNvSpPr>
            <a:spLocks noGrp="1"/>
          </p:cNvSpPr>
          <p:nvPr>
            <p:ph sz="half" idx="2"/>
          </p:nvPr>
        </p:nvSpPr>
        <p:spPr>
          <a:xfrm>
            <a:off x="581193" y="2228003"/>
            <a:ext cx="11029615" cy="3900339"/>
          </a:xfrm>
        </p:spPr>
        <p:txBody>
          <a:bodyPr anchor="t">
            <a:normAutofit/>
          </a:bodyPr>
          <a:lstStyle/>
          <a:p>
            <a:pPr marL="0" indent="0">
              <a:buNone/>
            </a:pPr>
            <a:r>
              <a:rPr lang="en-US" sz="2200" dirty="0" err="1"/>
              <a:t>Analy_folw_ln</a:t>
            </a:r>
            <a:r>
              <a:rPr lang="en-US" sz="2200" dirty="0"/>
              <a:t> =</a:t>
            </a:r>
            <a:r>
              <a:rPr lang="el-GR" sz="2200" dirty="0"/>
              <a:t> β</a:t>
            </a:r>
            <a:r>
              <a:rPr lang="de-DE" sz="2200" baseline="-25000" dirty="0"/>
              <a:t>0</a:t>
            </a:r>
            <a:r>
              <a:rPr lang="en-US" sz="2200" dirty="0" err="1"/>
              <a:t>size_ta</a:t>
            </a:r>
            <a:r>
              <a:rPr lang="el-GR" sz="2200" dirty="0"/>
              <a:t> + β</a:t>
            </a:r>
            <a:r>
              <a:rPr lang="el-GR" sz="2200" baseline="-25000" dirty="0"/>
              <a:t>1</a:t>
            </a:r>
            <a:r>
              <a:rPr lang="en-US" sz="2200" dirty="0"/>
              <a:t> </a:t>
            </a:r>
            <a:r>
              <a:rPr lang="en-US" sz="2200" dirty="0" err="1"/>
              <a:t>size_employ</a:t>
            </a:r>
            <a:r>
              <a:rPr lang="el-GR" sz="2200" dirty="0"/>
              <a:t> </a:t>
            </a:r>
            <a:r>
              <a:rPr lang="en-US" sz="2200" dirty="0"/>
              <a:t>+ </a:t>
            </a:r>
            <a:r>
              <a:rPr lang="el-GR" sz="2200" dirty="0"/>
              <a:t>β</a:t>
            </a:r>
            <a:r>
              <a:rPr lang="de-DE" sz="2200" baseline="-25000" dirty="0"/>
              <a:t>2</a:t>
            </a:r>
            <a:r>
              <a:rPr lang="en-US" sz="2200" dirty="0" err="1"/>
              <a:t>cap_intens</a:t>
            </a:r>
            <a:r>
              <a:rPr lang="en-US" sz="2200" dirty="0"/>
              <a:t> + </a:t>
            </a:r>
            <a:r>
              <a:rPr lang="el-GR" sz="2200" dirty="0"/>
              <a:t>β</a:t>
            </a:r>
            <a:r>
              <a:rPr lang="de-DE" sz="2200" baseline="-25000" dirty="0"/>
              <a:t>3</a:t>
            </a:r>
            <a:r>
              <a:rPr lang="en-US" sz="2200" dirty="0" err="1"/>
              <a:t>rnd_intens</a:t>
            </a:r>
            <a:r>
              <a:rPr lang="en-US" sz="2200" dirty="0"/>
              <a:t> + </a:t>
            </a:r>
            <a:r>
              <a:rPr lang="el-GR" sz="2200" dirty="0"/>
              <a:t>β</a:t>
            </a:r>
            <a:r>
              <a:rPr lang="de-DE" sz="2200" baseline="-25000" dirty="0"/>
              <a:t>4</a:t>
            </a:r>
            <a:r>
              <a:rPr lang="en-US" sz="2200" dirty="0"/>
              <a:t>liquidity </a:t>
            </a:r>
            <a:br>
              <a:rPr lang="en-US" sz="2200" dirty="0"/>
            </a:br>
            <a:r>
              <a:rPr lang="en-US" sz="2200" dirty="0"/>
              <a:t>				 + </a:t>
            </a:r>
            <a:r>
              <a:rPr lang="el-GR" sz="2200" dirty="0"/>
              <a:t>β</a:t>
            </a:r>
            <a:r>
              <a:rPr lang="de-DE" sz="2200" baseline="-25000" dirty="0"/>
              <a:t>5</a:t>
            </a:r>
            <a:r>
              <a:rPr lang="en-US" sz="2200" dirty="0" err="1"/>
              <a:t>roa</a:t>
            </a:r>
            <a:r>
              <a:rPr lang="en-US" sz="2200" dirty="0"/>
              <a:t> + </a:t>
            </a:r>
            <a:r>
              <a:rPr lang="el-GR" sz="2200" dirty="0"/>
              <a:t>β</a:t>
            </a:r>
            <a:r>
              <a:rPr lang="de-DE" sz="2200" baseline="-25000" dirty="0"/>
              <a:t>6</a:t>
            </a:r>
            <a:r>
              <a:rPr lang="en-US" sz="2200" dirty="0"/>
              <a:t>leverage + </a:t>
            </a:r>
            <a:r>
              <a:rPr lang="el-GR" sz="2200" dirty="0"/>
              <a:t>µ</a:t>
            </a:r>
            <a:endParaRPr lang="de-DE" sz="2200" dirty="0"/>
          </a:p>
          <a:p>
            <a:pPr marL="0" indent="0">
              <a:spcAft>
                <a:spcPts val="0"/>
              </a:spcAft>
              <a:buNone/>
            </a:pPr>
            <a:endParaRPr lang="de-DE" sz="600" b="1" dirty="0"/>
          </a:p>
          <a:p>
            <a:pPr marL="0" indent="0">
              <a:buNone/>
            </a:pPr>
            <a:r>
              <a:rPr lang="de-DE" dirty="0" err="1"/>
              <a:t>where</a:t>
            </a:r>
            <a:r>
              <a:rPr lang="de-DE" dirty="0"/>
              <a:t>*:</a:t>
            </a:r>
          </a:p>
          <a:p>
            <a:pPr>
              <a:spcBef>
                <a:spcPts val="0"/>
              </a:spcBef>
              <a:spcAft>
                <a:spcPts val="0"/>
              </a:spcAft>
            </a:pPr>
            <a:r>
              <a:rPr lang="en-US" sz="1600" dirty="0" err="1"/>
              <a:t>analy_folw_ln</a:t>
            </a:r>
            <a:r>
              <a:rPr lang="en-US" sz="1600" dirty="0"/>
              <a:t> = log of number of analyst following a firm</a:t>
            </a:r>
            <a:r>
              <a:rPr lang="de-DE" sz="1600" baseline="-25000" dirty="0"/>
              <a:t> i</a:t>
            </a:r>
            <a:endParaRPr lang="en-US" sz="1600" dirty="0"/>
          </a:p>
          <a:p>
            <a:pPr>
              <a:spcBef>
                <a:spcPts val="0"/>
              </a:spcBef>
              <a:spcAft>
                <a:spcPts val="0"/>
              </a:spcAft>
            </a:pPr>
            <a:r>
              <a:rPr lang="en-US" sz="1600" dirty="0" err="1"/>
              <a:t>size_ta</a:t>
            </a:r>
            <a:r>
              <a:rPr lang="en-US" sz="1600" dirty="0"/>
              <a:t> = log of total assets </a:t>
            </a:r>
          </a:p>
          <a:p>
            <a:pPr>
              <a:spcBef>
                <a:spcPts val="0"/>
              </a:spcBef>
              <a:spcAft>
                <a:spcPts val="0"/>
              </a:spcAft>
            </a:pPr>
            <a:r>
              <a:rPr lang="en-US" sz="1600" dirty="0" err="1"/>
              <a:t>size_employ</a:t>
            </a:r>
            <a:r>
              <a:rPr lang="en-US" sz="1600" dirty="0"/>
              <a:t> = number of </a:t>
            </a:r>
            <a:r>
              <a:rPr lang="en-US" sz="1600" dirty="0" err="1"/>
              <a:t>epmloyees</a:t>
            </a:r>
            <a:r>
              <a:rPr lang="en-US" sz="1600" dirty="0"/>
              <a:t> </a:t>
            </a:r>
          </a:p>
          <a:p>
            <a:pPr>
              <a:spcBef>
                <a:spcPts val="0"/>
              </a:spcBef>
              <a:spcAft>
                <a:spcPts val="0"/>
              </a:spcAft>
            </a:pPr>
            <a:r>
              <a:rPr lang="en-US" sz="1600" dirty="0" err="1"/>
              <a:t>cap_expend</a:t>
            </a:r>
            <a:r>
              <a:rPr lang="en-US" sz="1600" dirty="0"/>
              <a:t> = capital expenditures to total assets</a:t>
            </a:r>
          </a:p>
          <a:p>
            <a:pPr>
              <a:spcBef>
                <a:spcPts val="0"/>
              </a:spcBef>
              <a:spcAft>
                <a:spcPts val="0"/>
              </a:spcAft>
            </a:pPr>
            <a:r>
              <a:rPr lang="en-US" sz="1600" dirty="0" err="1"/>
              <a:t>rnd_intens</a:t>
            </a:r>
            <a:r>
              <a:rPr lang="en-US" sz="1600" dirty="0"/>
              <a:t> = research &amp; development cost to total assets</a:t>
            </a:r>
          </a:p>
          <a:p>
            <a:pPr>
              <a:spcBef>
                <a:spcPts val="0"/>
              </a:spcBef>
              <a:spcAft>
                <a:spcPts val="0"/>
              </a:spcAft>
            </a:pPr>
            <a:r>
              <a:rPr lang="en-US" sz="1600" dirty="0"/>
              <a:t>liquidity = current assets to current liabilities</a:t>
            </a:r>
          </a:p>
          <a:p>
            <a:pPr>
              <a:spcBef>
                <a:spcPts val="0"/>
              </a:spcBef>
              <a:spcAft>
                <a:spcPts val="0"/>
              </a:spcAft>
            </a:pPr>
            <a:r>
              <a:rPr lang="en-US" sz="1600" dirty="0" err="1"/>
              <a:t>roa</a:t>
            </a:r>
            <a:r>
              <a:rPr lang="en-US" sz="1600" dirty="0"/>
              <a:t> = net income to total assets</a:t>
            </a:r>
          </a:p>
          <a:p>
            <a:pPr>
              <a:spcBef>
                <a:spcPts val="0"/>
              </a:spcBef>
              <a:spcAft>
                <a:spcPts val="0"/>
              </a:spcAft>
            </a:pPr>
            <a:r>
              <a:rPr lang="en-US" sz="1600" dirty="0"/>
              <a:t>leverage = difference between long-term debt and debt in current liabilities to stockholders’ equity</a:t>
            </a:r>
            <a:r>
              <a:rPr lang="de-DE" sz="1600" baseline="-25000" dirty="0"/>
              <a:t> </a:t>
            </a:r>
          </a:p>
          <a:p>
            <a:pPr>
              <a:spcBef>
                <a:spcPts val="0"/>
              </a:spcBef>
              <a:spcAft>
                <a:spcPts val="0"/>
              </a:spcAft>
            </a:pPr>
            <a:r>
              <a:rPr lang="en-US" sz="1600" dirty="0"/>
              <a:t>(revenue growth = revenue</a:t>
            </a:r>
            <a:r>
              <a:rPr lang="de-DE" sz="1600" baseline="-25000" dirty="0"/>
              <a:t> t </a:t>
            </a:r>
            <a:r>
              <a:rPr lang="en-US" sz="1600" dirty="0"/>
              <a:t>to revenue</a:t>
            </a:r>
            <a:r>
              <a:rPr lang="de-DE" sz="1600" baseline="-25000" dirty="0"/>
              <a:t> t-1</a:t>
            </a:r>
            <a:r>
              <a:rPr lang="de-DE" sz="1600" dirty="0"/>
              <a:t> -</a:t>
            </a:r>
            <a:r>
              <a:rPr lang="de-DE" sz="1200" dirty="0">
                <a:latin typeface="Arial" panose="020B0604020202020204" pitchFamily="34" charset="0"/>
                <a:cs typeface="Arial" panose="020B0604020202020204" pitchFamily="34" charset="0"/>
              </a:rPr>
              <a:t>1</a:t>
            </a:r>
            <a:r>
              <a:rPr lang="de-DE" sz="1600" dirty="0"/>
              <a:t>)</a:t>
            </a:r>
          </a:p>
          <a:p>
            <a:pPr>
              <a:spcBef>
                <a:spcPts val="0"/>
              </a:spcBef>
              <a:spcAft>
                <a:spcPts val="0"/>
              </a:spcAft>
            </a:pPr>
            <a:r>
              <a:rPr lang="el-GR" sz="1600" dirty="0"/>
              <a:t>µ</a:t>
            </a:r>
            <a:r>
              <a:rPr lang="de-DE" sz="1600" dirty="0"/>
              <a:t> </a:t>
            </a:r>
            <a:r>
              <a:rPr lang="de-DE" sz="1600" dirty="0" err="1"/>
              <a:t>for</a:t>
            </a:r>
            <a:r>
              <a:rPr lang="de-DE" sz="1600" dirty="0"/>
              <a:t> </a:t>
            </a:r>
            <a:r>
              <a:rPr lang="de-DE" sz="1600" dirty="0" err="1"/>
              <a:t>industry</a:t>
            </a:r>
            <a:r>
              <a:rPr lang="de-DE" sz="1600" dirty="0"/>
              <a:t> </a:t>
            </a:r>
            <a:r>
              <a:rPr lang="de-DE" sz="1600" dirty="0" err="1"/>
              <a:t>fixed</a:t>
            </a:r>
            <a:r>
              <a:rPr lang="de-DE" sz="1600" dirty="0"/>
              <a:t> </a:t>
            </a:r>
            <a:r>
              <a:rPr lang="de-DE" sz="1600" dirty="0" err="1"/>
              <a:t>effects</a:t>
            </a:r>
            <a:r>
              <a:rPr lang="de-DE" sz="1600" dirty="0"/>
              <a:t> (Fama-French 48 Industry Classification)</a:t>
            </a:r>
            <a:endParaRPr lang="en-US" b="1" dirty="0"/>
          </a:p>
          <a:p>
            <a:endParaRPr lang="en-US" b="1" dirty="0"/>
          </a:p>
        </p:txBody>
      </p:sp>
      <p:sp>
        <p:nvSpPr>
          <p:cNvPr id="3" name="TextBox 2">
            <a:extLst>
              <a:ext uri="{FF2B5EF4-FFF2-40B4-BE49-F238E27FC236}">
                <a16:creationId xmlns:a16="http://schemas.microsoft.com/office/drawing/2014/main" id="{4B6AC4DF-63D2-4F85-AB89-D5819BE4978B}"/>
              </a:ext>
            </a:extLst>
          </p:cNvPr>
          <p:cNvSpPr txBox="1"/>
          <p:nvPr/>
        </p:nvSpPr>
        <p:spPr>
          <a:xfrm>
            <a:off x="661851" y="6235338"/>
            <a:ext cx="7332618" cy="276999"/>
          </a:xfrm>
          <a:prstGeom prst="rect">
            <a:avLst/>
          </a:prstGeom>
          <a:noFill/>
        </p:spPr>
        <p:txBody>
          <a:bodyPr wrap="square" rtlCol="0">
            <a:spAutoFit/>
          </a:bodyPr>
          <a:lstStyle/>
          <a:p>
            <a:r>
              <a:rPr lang="de-DE" sz="1200" dirty="0">
                <a:solidFill>
                  <a:schemeClr val="tx2"/>
                </a:solidFill>
              </a:rPr>
              <a:t>* </a:t>
            </a:r>
            <a:r>
              <a:rPr lang="de-DE" sz="1200" dirty="0" err="1">
                <a:solidFill>
                  <a:schemeClr val="tx2"/>
                </a:solidFill>
              </a:rPr>
              <a:t>Refer</a:t>
            </a:r>
            <a:r>
              <a:rPr lang="de-DE" sz="1200" dirty="0">
                <a:solidFill>
                  <a:schemeClr val="tx2"/>
                </a:solidFill>
              </a:rPr>
              <a:t> </a:t>
            </a:r>
            <a:r>
              <a:rPr lang="de-DE" sz="1200" dirty="0" err="1">
                <a:solidFill>
                  <a:schemeClr val="tx2"/>
                </a:solidFill>
              </a:rPr>
              <a:t>to</a:t>
            </a:r>
            <a:r>
              <a:rPr lang="de-DE" sz="1200" dirty="0">
                <a:solidFill>
                  <a:schemeClr val="tx2"/>
                </a:solidFill>
              </a:rPr>
              <a:t> Asquith et al. (2004), Lang et al. (2004), Bradshaw et al. (2016). </a:t>
            </a:r>
            <a:endParaRPr lang="en-US" sz="1200" dirty="0">
              <a:solidFill>
                <a:schemeClr val="tx2"/>
              </a:solidFill>
            </a:endParaRPr>
          </a:p>
        </p:txBody>
      </p:sp>
    </p:spTree>
    <p:extLst>
      <p:ext uri="{BB962C8B-B14F-4D97-AF65-F5344CB8AC3E}">
        <p14:creationId xmlns:p14="http://schemas.microsoft.com/office/powerpoint/2010/main" val="12681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8E36F82-D563-4270-AD14-9DAD4BE22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4D0A6E8-45CE-4F94-B6F3-6618436476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E186C76C-7C36-49CD-B1FB-3934C4E6D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BB67"/>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7DF61F7D-0AFB-4017-959A-667C4EEF3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Title 1">
            <a:extLst>
              <a:ext uri="{FF2B5EF4-FFF2-40B4-BE49-F238E27FC236}">
                <a16:creationId xmlns:a16="http://schemas.microsoft.com/office/drawing/2014/main" id="{81EFFD73-0987-424A-9407-7B116FD595DC}"/>
              </a:ext>
            </a:extLst>
          </p:cNvPr>
          <p:cNvSpPr>
            <a:spLocks noGrp="1"/>
          </p:cNvSpPr>
          <p:nvPr>
            <p:ph type="title"/>
          </p:nvPr>
        </p:nvSpPr>
        <p:spPr>
          <a:xfrm>
            <a:off x="446535" y="619941"/>
            <a:ext cx="5649465" cy="1182733"/>
          </a:xfrm>
          <a:solidFill>
            <a:schemeClr val="accent1"/>
          </a:solidFill>
        </p:spPr>
        <p:txBody>
          <a:bodyPr>
            <a:normAutofit/>
          </a:bodyPr>
          <a:lstStyle/>
          <a:p>
            <a:endParaRPr lang="en-US" dirty="0">
              <a:solidFill>
                <a:schemeClr val="accent1"/>
              </a:solidFill>
            </a:endParaRPr>
          </a:p>
        </p:txBody>
      </p:sp>
      <p:sp>
        <p:nvSpPr>
          <p:cNvPr id="28" name="Title 1">
            <a:extLst>
              <a:ext uri="{FF2B5EF4-FFF2-40B4-BE49-F238E27FC236}">
                <a16:creationId xmlns:a16="http://schemas.microsoft.com/office/drawing/2014/main" id="{B857F03C-4564-445A-BE53-F8DCB7EDE531}"/>
              </a:ext>
            </a:extLst>
          </p:cNvPr>
          <p:cNvSpPr txBox="1">
            <a:spLocks/>
          </p:cNvSpPr>
          <p:nvPr/>
        </p:nvSpPr>
        <p:spPr>
          <a:xfrm>
            <a:off x="581192" y="702156"/>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Results (1/2)</a:t>
            </a:r>
          </a:p>
        </p:txBody>
      </p:sp>
      <p:sp>
        <p:nvSpPr>
          <p:cNvPr id="22" name="Content Placeholder 5">
            <a:extLst>
              <a:ext uri="{FF2B5EF4-FFF2-40B4-BE49-F238E27FC236}">
                <a16:creationId xmlns:a16="http://schemas.microsoft.com/office/drawing/2014/main" id="{38421BAB-ABD2-40DB-8E4C-0723B7CF311D}"/>
              </a:ext>
            </a:extLst>
          </p:cNvPr>
          <p:cNvSpPr>
            <a:spLocks noGrp="1"/>
          </p:cNvSpPr>
          <p:nvPr>
            <p:ph sz="half" idx="1"/>
          </p:nvPr>
        </p:nvSpPr>
        <p:spPr>
          <a:xfrm>
            <a:off x="581193" y="2228003"/>
            <a:ext cx="5514808" cy="3927841"/>
          </a:xfrm>
        </p:spPr>
        <p:txBody>
          <a:bodyPr anchor="t">
            <a:normAutofit lnSpcReduction="10000"/>
          </a:bodyPr>
          <a:lstStyle/>
          <a:p>
            <a:r>
              <a:rPr lang="en-US" dirty="0"/>
              <a:t>Table 1 shows the results using an OLS regression analysis after excluding outliers. </a:t>
            </a:r>
            <a:br>
              <a:rPr lang="en-US" dirty="0"/>
            </a:br>
            <a:r>
              <a:rPr lang="en-US" sz="1400" dirty="0">
                <a:solidFill>
                  <a:schemeClr val="accent2">
                    <a:lumMod val="75000"/>
                  </a:schemeClr>
                </a:solidFill>
              </a:rPr>
              <a:t>[R code: </a:t>
            </a:r>
            <a:r>
              <a:rPr lang="en-US" sz="1400" dirty="0" err="1">
                <a:solidFill>
                  <a:schemeClr val="accent2">
                    <a:lumMod val="75000"/>
                  </a:schemeClr>
                </a:solidFill>
              </a:rPr>
              <a:t>ExPanD</a:t>
            </a:r>
            <a:r>
              <a:rPr lang="en-US" sz="1400" dirty="0">
                <a:solidFill>
                  <a:schemeClr val="accent2">
                    <a:lumMod val="75000"/>
                  </a:schemeClr>
                </a:solidFill>
              </a:rPr>
              <a:t>(</a:t>
            </a:r>
            <a:r>
              <a:rPr lang="en-US" sz="1400" dirty="0" err="1">
                <a:solidFill>
                  <a:schemeClr val="accent2">
                    <a:lumMod val="75000"/>
                  </a:schemeClr>
                </a:solidFill>
              </a:rPr>
              <a:t>df_sample_adj</a:t>
            </a:r>
            <a:r>
              <a:rPr lang="en-US" sz="1400" dirty="0">
                <a:solidFill>
                  <a:schemeClr val="accent2">
                    <a:lumMod val="75000"/>
                  </a:schemeClr>
                </a:solidFill>
              </a:rPr>
              <a:t>, </a:t>
            </a:r>
            <a:r>
              <a:rPr lang="en-US" sz="1400" dirty="0" err="1">
                <a:solidFill>
                  <a:schemeClr val="accent2">
                    <a:lumMod val="75000"/>
                  </a:schemeClr>
                </a:solidFill>
              </a:rPr>
              <a:t>cs_id</a:t>
            </a:r>
            <a:r>
              <a:rPr lang="en-US" sz="1400" dirty="0">
                <a:solidFill>
                  <a:schemeClr val="accent2">
                    <a:lumMod val="75000"/>
                  </a:schemeClr>
                </a:solidFill>
              </a:rPr>
              <a:t> = c("</a:t>
            </a:r>
            <a:r>
              <a:rPr lang="en-US" sz="1400" dirty="0" err="1">
                <a:solidFill>
                  <a:schemeClr val="accent2">
                    <a:lumMod val="75000"/>
                  </a:schemeClr>
                </a:solidFill>
              </a:rPr>
              <a:t>gvkey</a:t>
            </a:r>
            <a:r>
              <a:rPr lang="en-US" sz="1400" dirty="0">
                <a:solidFill>
                  <a:schemeClr val="accent2">
                    <a:lumMod val="75000"/>
                  </a:schemeClr>
                </a:solidFill>
              </a:rPr>
              <a:t>", "</a:t>
            </a:r>
            <a:r>
              <a:rPr lang="en-US" sz="1400" dirty="0" err="1">
                <a:solidFill>
                  <a:schemeClr val="accent2">
                    <a:lumMod val="75000"/>
                  </a:schemeClr>
                </a:solidFill>
              </a:rPr>
              <a:t>cname</a:t>
            </a:r>
            <a:r>
              <a:rPr lang="en-US" sz="1400" dirty="0">
                <a:solidFill>
                  <a:schemeClr val="accent2">
                    <a:lumMod val="75000"/>
                  </a:schemeClr>
                </a:solidFill>
              </a:rPr>
              <a:t>")] </a:t>
            </a:r>
            <a:endParaRPr lang="en-US" dirty="0">
              <a:solidFill>
                <a:schemeClr val="accent2">
                  <a:lumMod val="75000"/>
                </a:schemeClr>
              </a:solidFill>
            </a:endParaRPr>
          </a:p>
          <a:p>
            <a:r>
              <a:rPr lang="en-US" dirty="0"/>
              <a:t>The results for analyst following were shown for both firm years 2019 and 2020, to show potential differentiation between the two observation years, because the number of analyst following were retrieved only for 2020. In 2020, year-end financial information was only published for 2019, which could explain the slightly negative growth rate (Figure 6, slide 5) as well as the stable number of analysts following from 2019 in 2020.</a:t>
            </a:r>
          </a:p>
          <a:p>
            <a:r>
              <a:rPr lang="en-US" dirty="0"/>
              <a:t>Results are significant on a 1% level (except for </a:t>
            </a:r>
            <a:r>
              <a:rPr lang="en-US" dirty="0" err="1"/>
              <a:t>size_employ</a:t>
            </a:r>
            <a:r>
              <a:rPr lang="en-US" dirty="0"/>
              <a:t> 2020 and liquidity 2019.</a:t>
            </a:r>
          </a:p>
        </p:txBody>
      </p:sp>
      <p:sp>
        <p:nvSpPr>
          <p:cNvPr id="4" name="Date Placeholder 3">
            <a:extLst>
              <a:ext uri="{FF2B5EF4-FFF2-40B4-BE49-F238E27FC236}">
                <a16:creationId xmlns:a16="http://schemas.microsoft.com/office/drawing/2014/main" id="{F098D326-A659-4019-AB1A-14818A030713}"/>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FBB67"/>
                </a:solidFill>
              </a:rPr>
              <a:pPr>
                <a:spcAft>
                  <a:spcPts val="600"/>
                </a:spcAft>
              </a:pPr>
              <a:t>7/18/2021</a:t>
            </a:fld>
            <a:endParaRPr lang="en-US" dirty="0">
              <a:solidFill>
                <a:srgbClr val="FFBB67"/>
              </a:solidFill>
            </a:endParaRPr>
          </a:p>
        </p:txBody>
      </p:sp>
      <p:sp>
        <p:nvSpPr>
          <p:cNvPr id="5" name="Slide Number Placeholder 4">
            <a:extLst>
              <a:ext uri="{FF2B5EF4-FFF2-40B4-BE49-F238E27FC236}">
                <a16:creationId xmlns:a16="http://schemas.microsoft.com/office/drawing/2014/main" id="{F1EF4B30-636A-4124-AC3E-86DEE1E03762}"/>
              </a:ext>
            </a:extLst>
          </p:cNvPr>
          <p:cNvSpPr>
            <a:spLocks noGrp="1"/>
          </p:cNvSpPr>
          <p:nvPr>
            <p:ph type="sldNum" sz="quarter" idx="12"/>
          </p:nvPr>
        </p:nvSpPr>
        <p:spPr>
          <a:xfrm>
            <a:off x="10558299" y="6400800"/>
            <a:ext cx="1555323" cy="365125"/>
          </a:xfrm>
        </p:spPr>
        <p:txBody>
          <a:bodyPr>
            <a:normAutofit/>
          </a:bodyPr>
          <a:lstStyle/>
          <a:p>
            <a:pPr>
              <a:spcAft>
                <a:spcPts val="600"/>
              </a:spcAft>
            </a:pPr>
            <a:fld id="{D57F1E4F-1CFF-5643-939E-217C01CDF565}" type="slidenum">
              <a:rPr lang="en-US" smtClean="0">
                <a:solidFill>
                  <a:srgbClr val="FFBB67"/>
                </a:solidFill>
              </a:rPr>
              <a:pPr>
                <a:spcAft>
                  <a:spcPts val="600"/>
                </a:spcAft>
              </a:pPr>
              <a:t>4</a:t>
            </a:fld>
            <a:endParaRPr lang="en-US" dirty="0">
              <a:solidFill>
                <a:srgbClr val="FFBB67"/>
              </a:solidFill>
            </a:endParaRPr>
          </a:p>
        </p:txBody>
      </p:sp>
      <p:pic>
        <p:nvPicPr>
          <p:cNvPr id="3" name="Picture 2">
            <a:extLst>
              <a:ext uri="{FF2B5EF4-FFF2-40B4-BE49-F238E27FC236}">
                <a16:creationId xmlns:a16="http://schemas.microsoft.com/office/drawing/2014/main" id="{7A96E1A8-B9EC-4C2C-A10E-7466856C1D63}"/>
              </a:ext>
            </a:extLst>
          </p:cNvPr>
          <p:cNvPicPr>
            <a:picLocks noChangeAspect="1"/>
          </p:cNvPicPr>
          <p:nvPr/>
        </p:nvPicPr>
        <p:blipFill rotWithShape="1">
          <a:blip r:embed="rId2"/>
          <a:srcRect t="1528"/>
          <a:stretch/>
        </p:blipFill>
        <p:spPr>
          <a:xfrm>
            <a:off x="6429983" y="614247"/>
            <a:ext cx="5230372" cy="6243753"/>
          </a:xfrm>
          <a:prstGeom prst="rect">
            <a:avLst/>
          </a:prstGeom>
        </p:spPr>
      </p:pic>
    </p:spTree>
    <p:extLst>
      <p:ext uri="{BB962C8B-B14F-4D97-AF65-F5344CB8AC3E}">
        <p14:creationId xmlns:p14="http://schemas.microsoft.com/office/powerpoint/2010/main" val="155252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81642739-56D9-435C-9E90-9DCF9F93A185}"/>
              </a:ext>
            </a:extLst>
          </p:cNvPr>
          <p:cNvPicPr>
            <a:picLocks noChangeAspect="1"/>
          </p:cNvPicPr>
          <p:nvPr/>
        </p:nvPicPr>
        <p:blipFill>
          <a:blip r:embed="rId2"/>
          <a:stretch>
            <a:fillRect/>
          </a:stretch>
        </p:blipFill>
        <p:spPr>
          <a:xfrm>
            <a:off x="8340160" y="4250257"/>
            <a:ext cx="3272526" cy="2380806"/>
          </a:xfrm>
          <a:prstGeom prst="rect">
            <a:avLst/>
          </a:prstGeom>
        </p:spPr>
      </p:pic>
      <p:sp>
        <p:nvSpPr>
          <p:cNvPr id="2" name="Title 1">
            <a:extLst>
              <a:ext uri="{FF2B5EF4-FFF2-40B4-BE49-F238E27FC236}">
                <a16:creationId xmlns:a16="http://schemas.microsoft.com/office/drawing/2014/main" id="{57E14163-DA31-4120-B4B2-B6DF5E65F62F}"/>
              </a:ext>
            </a:extLst>
          </p:cNvPr>
          <p:cNvSpPr>
            <a:spLocks noGrp="1"/>
          </p:cNvSpPr>
          <p:nvPr>
            <p:ph type="title"/>
          </p:nvPr>
        </p:nvSpPr>
        <p:spPr>
          <a:xfrm>
            <a:off x="581192" y="702156"/>
            <a:ext cx="11029616" cy="1013800"/>
          </a:xfrm>
        </p:spPr>
        <p:txBody>
          <a:bodyPr>
            <a:normAutofit/>
          </a:bodyPr>
          <a:lstStyle/>
          <a:p>
            <a:r>
              <a:rPr lang="en-US">
                <a:solidFill>
                  <a:srgbClr val="FFFFFF"/>
                </a:solidFill>
              </a:rPr>
              <a:t>Results (2/2)</a:t>
            </a:r>
          </a:p>
        </p:txBody>
      </p:sp>
      <p:sp>
        <p:nvSpPr>
          <p:cNvPr id="5" name="Slide Number Placeholder 4">
            <a:extLst>
              <a:ext uri="{FF2B5EF4-FFF2-40B4-BE49-F238E27FC236}">
                <a16:creationId xmlns:a16="http://schemas.microsoft.com/office/drawing/2014/main" id="{F1EF4B30-636A-4124-AC3E-86DEE1E03762}"/>
              </a:ext>
            </a:extLst>
          </p:cNvPr>
          <p:cNvSpPr>
            <a:spLocks noGrp="1"/>
          </p:cNvSpPr>
          <p:nvPr>
            <p:ph type="sldNum" sz="quarter" idx="12"/>
          </p:nvPr>
        </p:nvSpPr>
        <p:spPr>
          <a:xfrm>
            <a:off x="11065932" y="6390920"/>
            <a:ext cx="1030273" cy="365125"/>
          </a:xfrm>
        </p:spPr>
        <p:txBody>
          <a:bodyPr>
            <a:normAutofit/>
          </a:bodyPr>
          <a:lstStyle/>
          <a:p>
            <a:pPr>
              <a:spcAft>
                <a:spcPts val="600"/>
              </a:spcAft>
            </a:pPr>
            <a:fld id="{D57F1E4F-1CFF-5643-939E-217C01CDF565}" type="slidenum">
              <a:rPr lang="en-US" smtClean="0">
                <a:solidFill>
                  <a:srgbClr val="FFBB67"/>
                </a:solidFill>
              </a:rPr>
              <a:pPr>
                <a:spcAft>
                  <a:spcPts val="600"/>
                </a:spcAft>
              </a:pPr>
              <a:t>5</a:t>
            </a:fld>
            <a:endParaRPr lang="en-US" dirty="0">
              <a:solidFill>
                <a:srgbClr val="FFBB67"/>
              </a:solidFill>
            </a:endParaRPr>
          </a:p>
        </p:txBody>
      </p:sp>
      <p:sp>
        <p:nvSpPr>
          <p:cNvPr id="14" name="Date Placeholder 3">
            <a:extLst>
              <a:ext uri="{FF2B5EF4-FFF2-40B4-BE49-F238E27FC236}">
                <a16:creationId xmlns:a16="http://schemas.microsoft.com/office/drawing/2014/main" id="{BAC9FEC5-B705-4582-8C67-8E81178DE01E}"/>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FBB67"/>
                </a:solidFill>
              </a:rPr>
              <a:pPr>
                <a:spcAft>
                  <a:spcPts val="600"/>
                </a:spcAft>
              </a:pPr>
              <a:t>7/18/2021</a:t>
            </a:fld>
            <a:endParaRPr lang="en-US" dirty="0">
              <a:solidFill>
                <a:srgbClr val="FFBB67"/>
              </a:solidFill>
            </a:endParaRPr>
          </a:p>
        </p:txBody>
      </p:sp>
      <p:pic>
        <p:nvPicPr>
          <p:cNvPr id="6" name="Content Placeholder 5" descr="Chart&#10;&#10;Description automatically generated">
            <a:extLst>
              <a:ext uri="{FF2B5EF4-FFF2-40B4-BE49-F238E27FC236}">
                <a16:creationId xmlns:a16="http://schemas.microsoft.com/office/drawing/2014/main" id="{33E595A1-739E-496A-85D8-BCC937BBCD7A}"/>
              </a:ext>
            </a:extLst>
          </p:cNvPr>
          <p:cNvPicPr>
            <a:picLocks noGrp="1" noChangeAspect="1"/>
          </p:cNvPicPr>
          <p:nvPr>
            <p:ph sz="half" idx="1"/>
          </p:nvPr>
        </p:nvPicPr>
        <p:blipFill>
          <a:blip r:embed="rId3"/>
          <a:stretch>
            <a:fillRect/>
          </a:stretch>
        </p:blipFill>
        <p:spPr>
          <a:xfrm>
            <a:off x="452800" y="1815857"/>
            <a:ext cx="3281889" cy="2387617"/>
          </a:xfrm>
        </p:spPr>
      </p:pic>
      <p:pic>
        <p:nvPicPr>
          <p:cNvPr id="10" name="Picture 9" descr="Chart&#10;&#10;Description automatically generated">
            <a:extLst>
              <a:ext uri="{FF2B5EF4-FFF2-40B4-BE49-F238E27FC236}">
                <a16:creationId xmlns:a16="http://schemas.microsoft.com/office/drawing/2014/main" id="{A59FFFD9-015E-42EE-AA26-EC6D27615B7E}"/>
              </a:ext>
            </a:extLst>
          </p:cNvPr>
          <p:cNvPicPr>
            <a:picLocks noChangeAspect="1"/>
          </p:cNvPicPr>
          <p:nvPr/>
        </p:nvPicPr>
        <p:blipFill>
          <a:blip r:embed="rId4"/>
          <a:stretch>
            <a:fillRect/>
          </a:stretch>
        </p:blipFill>
        <p:spPr>
          <a:xfrm>
            <a:off x="4300920" y="1889473"/>
            <a:ext cx="3191680" cy="2321989"/>
          </a:xfrm>
          <a:prstGeom prst="rect">
            <a:avLst/>
          </a:prstGeom>
        </p:spPr>
      </p:pic>
      <p:pic>
        <p:nvPicPr>
          <p:cNvPr id="21" name="Picture 20" descr="Chart&#10;&#10;Description automatically generated">
            <a:extLst>
              <a:ext uri="{FF2B5EF4-FFF2-40B4-BE49-F238E27FC236}">
                <a16:creationId xmlns:a16="http://schemas.microsoft.com/office/drawing/2014/main" id="{ED3E54E4-3EF2-40E4-8017-6F980EC11324}"/>
              </a:ext>
            </a:extLst>
          </p:cNvPr>
          <p:cNvPicPr>
            <a:picLocks noChangeAspect="1"/>
          </p:cNvPicPr>
          <p:nvPr/>
        </p:nvPicPr>
        <p:blipFill>
          <a:blip r:embed="rId5"/>
          <a:stretch>
            <a:fillRect/>
          </a:stretch>
        </p:blipFill>
        <p:spPr>
          <a:xfrm>
            <a:off x="8258072" y="1799881"/>
            <a:ext cx="3349785" cy="2437012"/>
          </a:xfrm>
          <a:prstGeom prst="rect">
            <a:avLst/>
          </a:prstGeom>
        </p:spPr>
      </p:pic>
      <p:pic>
        <p:nvPicPr>
          <p:cNvPr id="23" name="Picture 22" descr="Chart&#10;&#10;Description automatically generated">
            <a:extLst>
              <a:ext uri="{FF2B5EF4-FFF2-40B4-BE49-F238E27FC236}">
                <a16:creationId xmlns:a16="http://schemas.microsoft.com/office/drawing/2014/main" id="{22733E39-8DA8-4EBE-890F-F6162380D204}"/>
              </a:ext>
            </a:extLst>
          </p:cNvPr>
          <p:cNvPicPr>
            <a:picLocks noChangeAspect="1"/>
          </p:cNvPicPr>
          <p:nvPr/>
        </p:nvPicPr>
        <p:blipFill>
          <a:blip r:embed="rId6"/>
          <a:stretch>
            <a:fillRect/>
          </a:stretch>
        </p:blipFill>
        <p:spPr>
          <a:xfrm>
            <a:off x="459073" y="4224025"/>
            <a:ext cx="3348697" cy="2436222"/>
          </a:xfrm>
          <a:prstGeom prst="rect">
            <a:avLst/>
          </a:prstGeom>
        </p:spPr>
      </p:pic>
      <p:pic>
        <p:nvPicPr>
          <p:cNvPr id="25" name="Picture 24" descr="Chart&#10;&#10;Description automatically generated">
            <a:extLst>
              <a:ext uri="{FF2B5EF4-FFF2-40B4-BE49-F238E27FC236}">
                <a16:creationId xmlns:a16="http://schemas.microsoft.com/office/drawing/2014/main" id="{029B1257-CA16-4814-9823-8BBB9EE12A98}"/>
              </a:ext>
            </a:extLst>
          </p:cNvPr>
          <p:cNvPicPr>
            <a:picLocks noChangeAspect="1"/>
          </p:cNvPicPr>
          <p:nvPr/>
        </p:nvPicPr>
        <p:blipFill>
          <a:blip r:embed="rId7"/>
          <a:stretch>
            <a:fillRect/>
          </a:stretch>
        </p:blipFill>
        <p:spPr>
          <a:xfrm>
            <a:off x="4320374" y="4206607"/>
            <a:ext cx="3348698" cy="2436222"/>
          </a:xfrm>
          <a:prstGeom prst="rect">
            <a:avLst/>
          </a:prstGeom>
        </p:spPr>
      </p:pic>
      <p:sp>
        <p:nvSpPr>
          <p:cNvPr id="29" name="TextBox 28">
            <a:extLst>
              <a:ext uri="{FF2B5EF4-FFF2-40B4-BE49-F238E27FC236}">
                <a16:creationId xmlns:a16="http://schemas.microsoft.com/office/drawing/2014/main" id="{AB53EC2A-322A-4762-8866-06F39E1B8A3D}"/>
              </a:ext>
            </a:extLst>
          </p:cNvPr>
          <p:cNvSpPr txBox="1"/>
          <p:nvPr/>
        </p:nvSpPr>
        <p:spPr>
          <a:xfrm>
            <a:off x="163109" y="2556829"/>
            <a:ext cx="400110" cy="822219"/>
          </a:xfrm>
          <a:prstGeom prst="rect">
            <a:avLst/>
          </a:prstGeom>
          <a:solidFill>
            <a:schemeClr val="bg1"/>
          </a:solidFill>
        </p:spPr>
        <p:txBody>
          <a:bodyPr vert="vert270" wrap="square" rtlCol="0">
            <a:spAutoFit/>
          </a:bodyPr>
          <a:lstStyle/>
          <a:p>
            <a:r>
              <a:rPr lang="de-DE" sz="1400" dirty="0" err="1">
                <a:latin typeface="Calibri" panose="020F0502020204030204" pitchFamily="34" charset="0"/>
                <a:cs typeface="Calibri" panose="020F0502020204030204" pitchFamily="34" charset="0"/>
              </a:rPr>
              <a:t>Size_ta</a:t>
            </a:r>
            <a:endParaRPr lang="en-US" sz="1400" dirty="0">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5B8A7B99-3C31-434A-A3AE-D7054A83A01F}"/>
              </a:ext>
            </a:extLst>
          </p:cNvPr>
          <p:cNvSpPr txBox="1"/>
          <p:nvPr/>
        </p:nvSpPr>
        <p:spPr>
          <a:xfrm>
            <a:off x="4013550" y="2386233"/>
            <a:ext cx="400110" cy="1256811"/>
          </a:xfrm>
          <a:prstGeom prst="rect">
            <a:avLst/>
          </a:prstGeom>
          <a:solidFill>
            <a:schemeClr val="bg1"/>
          </a:solidFill>
        </p:spPr>
        <p:txBody>
          <a:bodyPr vert="vert270" wrap="square" rtlCol="0">
            <a:spAutoFit/>
          </a:bodyPr>
          <a:lstStyle/>
          <a:p>
            <a:r>
              <a:rPr lang="de-DE" sz="1400" dirty="0" err="1">
                <a:latin typeface="Calibri" panose="020F0502020204030204" pitchFamily="34" charset="0"/>
                <a:cs typeface="Calibri" panose="020F0502020204030204" pitchFamily="34" charset="0"/>
              </a:rPr>
              <a:t>Cap_expend</a:t>
            </a:r>
            <a:endParaRPr lang="en-US" sz="1400" dirty="0">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0298CC53-9606-40A8-A2B7-B9147EA7CE6B}"/>
              </a:ext>
            </a:extLst>
          </p:cNvPr>
          <p:cNvSpPr txBox="1"/>
          <p:nvPr/>
        </p:nvSpPr>
        <p:spPr>
          <a:xfrm>
            <a:off x="4033005" y="4759247"/>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roa</a:t>
            </a:r>
            <a:endParaRPr lang="en-US" sz="140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29682589-7F8B-4E8D-BC62-4A1BC459003C}"/>
              </a:ext>
            </a:extLst>
          </p:cNvPr>
          <p:cNvSpPr txBox="1"/>
          <p:nvPr/>
        </p:nvSpPr>
        <p:spPr>
          <a:xfrm>
            <a:off x="138057" y="4762549"/>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liquidity</a:t>
            </a:r>
            <a:endParaRPr lang="en-US" sz="1600" dirty="0">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2C880215-03B6-4400-AEF1-0B0E442E3BD7}"/>
              </a:ext>
            </a:extLst>
          </p:cNvPr>
          <p:cNvSpPr txBox="1"/>
          <p:nvPr/>
        </p:nvSpPr>
        <p:spPr>
          <a:xfrm>
            <a:off x="7940050" y="2527652"/>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rnd_intens</a:t>
            </a:r>
            <a:endParaRPr lang="en-US" sz="1400" dirty="0">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2B6D322-8710-48F0-AEEB-E5F04A3FA776}"/>
              </a:ext>
            </a:extLst>
          </p:cNvPr>
          <p:cNvSpPr txBox="1"/>
          <p:nvPr/>
        </p:nvSpPr>
        <p:spPr>
          <a:xfrm>
            <a:off x="5487661" y="4109873"/>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88A4D00A-062D-4BD1-8A51-BC05F2D62A11}"/>
              </a:ext>
            </a:extLst>
          </p:cNvPr>
          <p:cNvSpPr txBox="1"/>
          <p:nvPr/>
        </p:nvSpPr>
        <p:spPr>
          <a:xfrm>
            <a:off x="1601664" y="4113724"/>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B321FEDD-457F-4F72-B9E3-94BC927FD197}"/>
              </a:ext>
            </a:extLst>
          </p:cNvPr>
          <p:cNvSpPr txBox="1"/>
          <p:nvPr/>
        </p:nvSpPr>
        <p:spPr>
          <a:xfrm>
            <a:off x="1557502" y="6552890"/>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6E234085-FFC6-451B-9B6B-D4DB9B6402E1}"/>
              </a:ext>
            </a:extLst>
          </p:cNvPr>
          <p:cNvSpPr txBox="1"/>
          <p:nvPr/>
        </p:nvSpPr>
        <p:spPr>
          <a:xfrm>
            <a:off x="5510891" y="6549157"/>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1914BBAA-5A52-420F-8432-CC90666C5702}"/>
              </a:ext>
            </a:extLst>
          </p:cNvPr>
          <p:cNvSpPr txBox="1"/>
          <p:nvPr/>
        </p:nvSpPr>
        <p:spPr>
          <a:xfrm>
            <a:off x="9382172" y="6521654"/>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77A0EC77-1C0B-4AFD-BEFD-B4152397F285}"/>
              </a:ext>
            </a:extLst>
          </p:cNvPr>
          <p:cNvSpPr txBox="1"/>
          <p:nvPr/>
        </p:nvSpPr>
        <p:spPr>
          <a:xfrm>
            <a:off x="9372131" y="4115483"/>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7D31A32-E629-42C2-9070-99FD5AAF3773}"/>
              </a:ext>
            </a:extLst>
          </p:cNvPr>
          <p:cNvSpPr txBox="1"/>
          <p:nvPr/>
        </p:nvSpPr>
        <p:spPr>
          <a:xfrm>
            <a:off x="8058017" y="4675298"/>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rev_growth</a:t>
            </a:r>
            <a:endParaRPr lang="en-US" sz="14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A97FC73-9703-4017-A53B-164D4A4F1F24}"/>
              </a:ext>
            </a:extLst>
          </p:cNvPr>
          <p:cNvSpPr txBox="1"/>
          <p:nvPr/>
        </p:nvSpPr>
        <p:spPr>
          <a:xfrm>
            <a:off x="809422" y="2063912"/>
            <a:ext cx="1945532" cy="307777"/>
          </a:xfrm>
          <a:prstGeom prst="rect">
            <a:avLst/>
          </a:prstGeom>
          <a:noFill/>
        </p:spPr>
        <p:txBody>
          <a:bodyPr wrap="square" rtlCol="0">
            <a:spAutoFit/>
          </a:bodyPr>
          <a:lstStyle/>
          <a:p>
            <a:r>
              <a:rPr lang="de-DE" sz="1400" b="1" dirty="0">
                <a:solidFill>
                  <a:schemeClr val="accent1"/>
                </a:solidFill>
              </a:rPr>
              <a:t>Figure 1</a:t>
            </a:r>
            <a:endParaRPr lang="en-US" sz="1400" b="1" dirty="0">
              <a:solidFill>
                <a:schemeClr val="accent1"/>
              </a:solidFill>
            </a:endParaRPr>
          </a:p>
        </p:txBody>
      </p:sp>
      <p:sp>
        <p:nvSpPr>
          <p:cNvPr id="27" name="TextBox 26">
            <a:extLst>
              <a:ext uri="{FF2B5EF4-FFF2-40B4-BE49-F238E27FC236}">
                <a16:creationId xmlns:a16="http://schemas.microsoft.com/office/drawing/2014/main" id="{C255904A-A757-40D6-AC25-29C0FE6EA86C}"/>
              </a:ext>
            </a:extLst>
          </p:cNvPr>
          <p:cNvSpPr txBox="1"/>
          <p:nvPr/>
        </p:nvSpPr>
        <p:spPr>
          <a:xfrm>
            <a:off x="4662538" y="2063911"/>
            <a:ext cx="1945532" cy="307777"/>
          </a:xfrm>
          <a:prstGeom prst="rect">
            <a:avLst/>
          </a:prstGeom>
          <a:noFill/>
        </p:spPr>
        <p:txBody>
          <a:bodyPr wrap="square" rtlCol="0">
            <a:spAutoFit/>
          </a:bodyPr>
          <a:lstStyle/>
          <a:p>
            <a:r>
              <a:rPr lang="de-DE" sz="1400" b="1" dirty="0">
                <a:solidFill>
                  <a:schemeClr val="accent1"/>
                </a:solidFill>
              </a:rPr>
              <a:t>Figure 2</a:t>
            </a:r>
            <a:endParaRPr lang="en-US" sz="1400" b="1" dirty="0">
              <a:solidFill>
                <a:schemeClr val="accent1"/>
              </a:solidFill>
            </a:endParaRPr>
          </a:p>
        </p:txBody>
      </p:sp>
      <p:sp>
        <p:nvSpPr>
          <p:cNvPr id="36" name="TextBox 35">
            <a:extLst>
              <a:ext uri="{FF2B5EF4-FFF2-40B4-BE49-F238E27FC236}">
                <a16:creationId xmlns:a16="http://schemas.microsoft.com/office/drawing/2014/main" id="{A048500B-E9DF-474F-87E3-C10A9D9F1584}"/>
              </a:ext>
            </a:extLst>
          </p:cNvPr>
          <p:cNvSpPr txBox="1"/>
          <p:nvPr/>
        </p:nvSpPr>
        <p:spPr>
          <a:xfrm>
            <a:off x="8615615" y="2078456"/>
            <a:ext cx="1945532" cy="307777"/>
          </a:xfrm>
          <a:prstGeom prst="rect">
            <a:avLst/>
          </a:prstGeom>
          <a:noFill/>
        </p:spPr>
        <p:txBody>
          <a:bodyPr wrap="square" rtlCol="0">
            <a:spAutoFit/>
          </a:bodyPr>
          <a:lstStyle/>
          <a:p>
            <a:r>
              <a:rPr lang="de-DE" sz="1400" b="1" dirty="0">
                <a:solidFill>
                  <a:schemeClr val="accent1"/>
                </a:solidFill>
              </a:rPr>
              <a:t>Figure 3</a:t>
            </a:r>
            <a:endParaRPr lang="en-US" sz="1400" b="1" dirty="0">
              <a:solidFill>
                <a:schemeClr val="accent1"/>
              </a:solidFill>
            </a:endParaRPr>
          </a:p>
        </p:txBody>
      </p:sp>
      <p:sp>
        <p:nvSpPr>
          <p:cNvPr id="42" name="TextBox 41">
            <a:extLst>
              <a:ext uri="{FF2B5EF4-FFF2-40B4-BE49-F238E27FC236}">
                <a16:creationId xmlns:a16="http://schemas.microsoft.com/office/drawing/2014/main" id="{AE6C3CE0-4D2E-46F2-9353-23F47363DB8B}"/>
              </a:ext>
            </a:extLst>
          </p:cNvPr>
          <p:cNvSpPr txBox="1"/>
          <p:nvPr/>
        </p:nvSpPr>
        <p:spPr>
          <a:xfrm>
            <a:off x="830842" y="4503078"/>
            <a:ext cx="1945532" cy="307777"/>
          </a:xfrm>
          <a:prstGeom prst="rect">
            <a:avLst/>
          </a:prstGeom>
          <a:noFill/>
        </p:spPr>
        <p:txBody>
          <a:bodyPr wrap="square" rtlCol="0">
            <a:spAutoFit/>
          </a:bodyPr>
          <a:lstStyle/>
          <a:p>
            <a:r>
              <a:rPr lang="de-DE" sz="1400" b="1" dirty="0">
                <a:solidFill>
                  <a:schemeClr val="accent1"/>
                </a:solidFill>
              </a:rPr>
              <a:t>Figure 4</a:t>
            </a:r>
            <a:endParaRPr lang="en-US" sz="1400" b="1" dirty="0">
              <a:solidFill>
                <a:schemeClr val="accent1"/>
              </a:solidFill>
            </a:endParaRPr>
          </a:p>
        </p:txBody>
      </p:sp>
      <p:sp>
        <p:nvSpPr>
          <p:cNvPr id="43" name="TextBox 42">
            <a:extLst>
              <a:ext uri="{FF2B5EF4-FFF2-40B4-BE49-F238E27FC236}">
                <a16:creationId xmlns:a16="http://schemas.microsoft.com/office/drawing/2014/main" id="{B74F75BA-DA0C-46EF-BF1B-6D249FDEAF50}"/>
              </a:ext>
            </a:extLst>
          </p:cNvPr>
          <p:cNvSpPr txBox="1"/>
          <p:nvPr/>
        </p:nvSpPr>
        <p:spPr>
          <a:xfrm>
            <a:off x="4662538" y="4438199"/>
            <a:ext cx="1945532" cy="307777"/>
          </a:xfrm>
          <a:prstGeom prst="rect">
            <a:avLst/>
          </a:prstGeom>
          <a:noFill/>
        </p:spPr>
        <p:txBody>
          <a:bodyPr wrap="square" rtlCol="0">
            <a:spAutoFit/>
          </a:bodyPr>
          <a:lstStyle/>
          <a:p>
            <a:r>
              <a:rPr lang="de-DE" sz="1400" b="1" dirty="0">
                <a:solidFill>
                  <a:schemeClr val="accent1"/>
                </a:solidFill>
              </a:rPr>
              <a:t>Figure 5</a:t>
            </a:r>
            <a:endParaRPr lang="en-US" sz="1400" b="1" dirty="0">
              <a:solidFill>
                <a:schemeClr val="accent1"/>
              </a:solidFill>
            </a:endParaRPr>
          </a:p>
        </p:txBody>
      </p:sp>
      <p:sp>
        <p:nvSpPr>
          <p:cNvPr id="44" name="TextBox 43">
            <a:extLst>
              <a:ext uri="{FF2B5EF4-FFF2-40B4-BE49-F238E27FC236}">
                <a16:creationId xmlns:a16="http://schemas.microsoft.com/office/drawing/2014/main" id="{CCA6AC8A-7EFC-4191-A8B1-CD3758E03354}"/>
              </a:ext>
            </a:extLst>
          </p:cNvPr>
          <p:cNvSpPr txBox="1"/>
          <p:nvPr/>
        </p:nvSpPr>
        <p:spPr>
          <a:xfrm>
            <a:off x="8615615" y="4438199"/>
            <a:ext cx="1945532" cy="307777"/>
          </a:xfrm>
          <a:prstGeom prst="rect">
            <a:avLst/>
          </a:prstGeom>
          <a:noFill/>
        </p:spPr>
        <p:txBody>
          <a:bodyPr wrap="square" rtlCol="0">
            <a:spAutoFit/>
          </a:bodyPr>
          <a:lstStyle/>
          <a:p>
            <a:r>
              <a:rPr lang="de-DE" sz="1400" b="1" dirty="0">
                <a:solidFill>
                  <a:schemeClr val="accent1"/>
                </a:solidFill>
              </a:rPr>
              <a:t>Figure 6</a:t>
            </a:r>
            <a:endParaRPr lang="en-US" sz="1400" b="1" dirty="0">
              <a:solidFill>
                <a:schemeClr val="accent1"/>
              </a:solidFill>
            </a:endParaRPr>
          </a:p>
        </p:txBody>
      </p:sp>
    </p:spTree>
    <p:extLst>
      <p:ext uri="{BB962C8B-B14F-4D97-AF65-F5344CB8AC3E}">
        <p14:creationId xmlns:p14="http://schemas.microsoft.com/office/powerpoint/2010/main" val="378104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4163-DA31-4120-B4B2-B6DF5E65F62F}"/>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interpretation &amp; Limitations</a:t>
            </a:r>
          </a:p>
        </p:txBody>
      </p:sp>
      <p:sp>
        <p:nvSpPr>
          <p:cNvPr id="5" name="Slide Number Placeholder 4">
            <a:extLst>
              <a:ext uri="{FF2B5EF4-FFF2-40B4-BE49-F238E27FC236}">
                <a16:creationId xmlns:a16="http://schemas.microsoft.com/office/drawing/2014/main" id="{F1EF4B30-636A-4124-AC3E-86DEE1E03762}"/>
              </a:ext>
            </a:extLst>
          </p:cNvPr>
          <p:cNvSpPr>
            <a:spLocks noGrp="1"/>
          </p:cNvSpPr>
          <p:nvPr>
            <p:ph type="sldNum" sz="quarter" idx="12"/>
          </p:nvPr>
        </p:nvSpPr>
        <p:spPr>
          <a:xfrm>
            <a:off x="11065933" y="6403708"/>
            <a:ext cx="1038981" cy="365125"/>
          </a:xfrm>
        </p:spPr>
        <p:txBody>
          <a:bodyPr>
            <a:normAutofit/>
          </a:bodyPr>
          <a:lstStyle/>
          <a:p>
            <a:pPr>
              <a:spcAft>
                <a:spcPts val="600"/>
              </a:spcAft>
            </a:pPr>
            <a:fld id="{D57F1E4F-1CFF-5643-939E-217C01CDF565}" type="slidenum">
              <a:rPr lang="en-US" smtClean="0">
                <a:solidFill>
                  <a:srgbClr val="FFBB67"/>
                </a:solidFill>
              </a:rPr>
              <a:pPr>
                <a:spcAft>
                  <a:spcPts val="600"/>
                </a:spcAft>
              </a:pPr>
              <a:t>6</a:t>
            </a:fld>
            <a:endParaRPr lang="en-US" dirty="0">
              <a:solidFill>
                <a:srgbClr val="FFBB67"/>
              </a:solidFill>
            </a:endParaRPr>
          </a:p>
        </p:txBody>
      </p:sp>
      <p:sp>
        <p:nvSpPr>
          <p:cNvPr id="14" name="Date Placeholder 3">
            <a:extLst>
              <a:ext uri="{FF2B5EF4-FFF2-40B4-BE49-F238E27FC236}">
                <a16:creationId xmlns:a16="http://schemas.microsoft.com/office/drawing/2014/main" id="{E76D220F-C563-430A-AF2C-71EF4AE3536E}"/>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7/18/2021</a:t>
            </a:fld>
            <a:endParaRPr lang="en-US" dirty="0">
              <a:solidFill>
                <a:srgbClr val="F1B970"/>
              </a:solidFill>
            </a:endParaRPr>
          </a:p>
        </p:txBody>
      </p:sp>
      <p:sp>
        <p:nvSpPr>
          <p:cNvPr id="17" name="Content Placeholder 2">
            <a:extLst>
              <a:ext uri="{FF2B5EF4-FFF2-40B4-BE49-F238E27FC236}">
                <a16:creationId xmlns:a16="http://schemas.microsoft.com/office/drawing/2014/main" id="{9840E17A-362F-4B91-B2F4-9F6C4EE4EE9D}"/>
              </a:ext>
            </a:extLst>
          </p:cNvPr>
          <p:cNvSpPr txBox="1">
            <a:spLocks/>
          </p:cNvSpPr>
          <p:nvPr/>
        </p:nvSpPr>
        <p:spPr>
          <a:xfrm>
            <a:off x="581191" y="2228003"/>
            <a:ext cx="6399187" cy="363304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sz="2000" dirty="0"/>
          </a:p>
        </p:txBody>
      </p:sp>
      <p:sp>
        <p:nvSpPr>
          <p:cNvPr id="8" name="Content Placeholder 5">
            <a:extLst>
              <a:ext uri="{FF2B5EF4-FFF2-40B4-BE49-F238E27FC236}">
                <a16:creationId xmlns:a16="http://schemas.microsoft.com/office/drawing/2014/main" id="{91AE1CB7-77F1-45A4-8942-D7185FDF2D63}"/>
              </a:ext>
            </a:extLst>
          </p:cNvPr>
          <p:cNvSpPr>
            <a:spLocks noGrp="1"/>
          </p:cNvSpPr>
          <p:nvPr>
            <p:ph sz="half" idx="1"/>
          </p:nvPr>
        </p:nvSpPr>
        <p:spPr>
          <a:xfrm>
            <a:off x="581194" y="2228003"/>
            <a:ext cx="5514806" cy="4068294"/>
          </a:xfrm>
        </p:spPr>
        <p:txBody>
          <a:bodyPr anchor="t">
            <a:normAutofit fontScale="92500" lnSpcReduction="10000"/>
          </a:bodyPr>
          <a:lstStyle/>
          <a:p>
            <a:pPr marL="0" indent="0">
              <a:buNone/>
            </a:pPr>
            <a:r>
              <a:rPr lang="en-US" b="1" dirty="0"/>
              <a:t>Interpretation of results</a:t>
            </a:r>
          </a:p>
          <a:p>
            <a:r>
              <a:rPr lang="en-US" sz="2000" dirty="0"/>
              <a:t>Analysts tend to follow firms</a:t>
            </a:r>
          </a:p>
          <a:p>
            <a:pPr lvl="1"/>
            <a:r>
              <a:rPr lang="en-US" sz="1900" dirty="0"/>
              <a:t>that are larger (size total assets, No. of employees) </a:t>
            </a:r>
          </a:p>
          <a:p>
            <a:pPr lvl="1"/>
            <a:r>
              <a:rPr lang="en-US" sz="1900" dirty="0"/>
              <a:t>with better liquidity ratios</a:t>
            </a:r>
          </a:p>
          <a:p>
            <a:pPr lvl="1"/>
            <a:r>
              <a:rPr lang="en-US" sz="1900" dirty="0"/>
              <a:t>and greater investment opportunities (capital expenditure)</a:t>
            </a:r>
          </a:p>
          <a:p>
            <a:pPr lvl="1"/>
            <a:r>
              <a:rPr lang="en-US" sz="1900" dirty="0"/>
              <a:t>that have higher expectations on profitability (</a:t>
            </a:r>
            <a:r>
              <a:rPr lang="en-US" sz="1900" dirty="0" err="1"/>
              <a:t>roa</a:t>
            </a:r>
            <a:r>
              <a:rPr lang="en-US" sz="1900" dirty="0"/>
              <a:t>) and innovation (</a:t>
            </a:r>
            <a:r>
              <a:rPr lang="en-US" sz="1900" dirty="0" err="1"/>
              <a:t>rnd</a:t>
            </a:r>
            <a:r>
              <a:rPr lang="en-US" sz="1900" dirty="0"/>
              <a:t> intensity).</a:t>
            </a:r>
          </a:p>
          <a:p>
            <a:r>
              <a:rPr lang="en-US" sz="2000" dirty="0"/>
              <a:t>Interestingly, the growth rate (</a:t>
            </a:r>
            <a:r>
              <a:rPr lang="en-US" sz="2000" dirty="0" err="1"/>
              <a:t>rev_growth</a:t>
            </a:r>
            <a:r>
              <a:rPr lang="en-US" sz="2000" dirty="0"/>
              <a:t>) was shown to be slightly decreasing with greater analyst following, but the growth rate was only calculated for one year and not on a long-term period</a:t>
            </a:r>
            <a:r>
              <a:rPr lang="de-DE" sz="2000" dirty="0"/>
              <a:t>.</a:t>
            </a:r>
            <a:endParaRPr lang="de-DE" dirty="0"/>
          </a:p>
          <a:p>
            <a:endParaRPr lang="en-US" dirty="0"/>
          </a:p>
        </p:txBody>
      </p:sp>
      <p:sp>
        <p:nvSpPr>
          <p:cNvPr id="9" name="Content Placeholder 5">
            <a:extLst>
              <a:ext uri="{FF2B5EF4-FFF2-40B4-BE49-F238E27FC236}">
                <a16:creationId xmlns:a16="http://schemas.microsoft.com/office/drawing/2014/main" id="{B2C3951D-072C-4F1A-97CB-1A0E933C0CA5}"/>
              </a:ext>
            </a:extLst>
          </p:cNvPr>
          <p:cNvSpPr txBox="1">
            <a:spLocks/>
          </p:cNvSpPr>
          <p:nvPr/>
        </p:nvSpPr>
        <p:spPr>
          <a:xfrm>
            <a:off x="6357258" y="2228002"/>
            <a:ext cx="5329646" cy="4068294"/>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b="1" dirty="0"/>
              <a:t>Limitations</a:t>
            </a:r>
            <a:endParaRPr lang="en-US" sz="2000" dirty="0"/>
          </a:p>
          <a:p>
            <a:r>
              <a:rPr lang="en-US" sz="2200" dirty="0"/>
              <a:t>Focus on firms that have existing analyst coverage</a:t>
            </a:r>
          </a:p>
          <a:p>
            <a:r>
              <a:rPr lang="de-DE" sz="2200" dirty="0"/>
              <a:t>Firm </a:t>
            </a:r>
            <a:r>
              <a:rPr lang="en-US" sz="2200" dirty="0"/>
              <a:t>year observation only for </a:t>
            </a:r>
            <a:r>
              <a:rPr lang="de-DE" sz="2200" dirty="0"/>
              <a:t>2019 &amp; 2020</a:t>
            </a:r>
          </a:p>
          <a:p>
            <a:r>
              <a:rPr lang="en-US" sz="2200" dirty="0"/>
              <a:t>Growth rate estimation over a small period</a:t>
            </a:r>
            <a:endParaRPr lang="de-DE" sz="2200" dirty="0"/>
          </a:p>
          <a:p>
            <a:r>
              <a:rPr lang="en-US" sz="2200" dirty="0"/>
              <a:t>Estimation could be extended on:</a:t>
            </a:r>
          </a:p>
          <a:p>
            <a:pPr lvl="1"/>
            <a:r>
              <a:rPr lang="en-US" sz="1900" dirty="0"/>
              <a:t>Ownership structure</a:t>
            </a:r>
          </a:p>
          <a:p>
            <a:pPr lvl="1"/>
            <a:r>
              <a:rPr lang="en-US" sz="1900" dirty="0"/>
              <a:t>Corporate governance environment</a:t>
            </a:r>
          </a:p>
          <a:p>
            <a:pPr lvl="1"/>
            <a:r>
              <a:rPr lang="en-US" sz="1900" dirty="0"/>
              <a:t>Level of disclosure</a:t>
            </a:r>
          </a:p>
          <a:p>
            <a:pPr lvl="1"/>
            <a:r>
              <a:rPr lang="en-US" sz="1900" dirty="0"/>
              <a:t>Country Fixed effects</a:t>
            </a:r>
          </a:p>
        </p:txBody>
      </p:sp>
    </p:spTree>
    <p:extLst>
      <p:ext uri="{BB962C8B-B14F-4D97-AF65-F5344CB8AC3E}">
        <p14:creationId xmlns:p14="http://schemas.microsoft.com/office/powerpoint/2010/main" val="21211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EBE6-AE83-4615-A9C0-2F0BF13394F1}"/>
              </a:ext>
            </a:extLst>
          </p:cNvPr>
          <p:cNvSpPr>
            <a:spLocks noGrp="1"/>
          </p:cNvSpPr>
          <p:nvPr>
            <p:ph type="title"/>
          </p:nvPr>
        </p:nvSpPr>
        <p:spPr/>
        <p:txBody>
          <a:bodyPr/>
          <a:lstStyle/>
          <a:p>
            <a:r>
              <a:rPr lang="de-DE" dirty="0"/>
              <a:t>References</a:t>
            </a:r>
            <a:endParaRPr lang="en-US" dirty="0"/>
          </a:p>
        </p:txBody>
      </p:sp>
      <p:sp>
        <p:nvSpPr>
          <p:cNvPr id="3" name="Content Placeholder 2">
            <a:extLst>
              <a:ext uri="{FF2B5EF4-FFF2-40B4-BE49-F238E27FC236}">
                <a16:creationId xmlns:a16="http://schemas.microsoft.com/office/drawing/2014/main" id="{6E6D2C99-2FEC-4151-BEC1-96B93F2DCE0F}"/>
              </a:ext>
            </a:extLst>
          </p:cNvPr>
          <p:cNvSpPr>
            <a:spLocks noGrp="1"/>
          </p:cNvSpPr>
          <p:nvPr>
            <p:ph idx="1"/>
          </p:nvPr>
        </p:nvSpPr>
        <p:spPr/>
        <p:txBody>
          <a:bodyPr anchor="t">
            <a:normAutofit/>
          </a:bodyPr>
          <a:lstStyle/>
          <a:p>
            <a:r>
              <a:rPr lang="en-US" dirty="0"/>
              <a:t>Asquith, P., Mikhail, M. B., and Au, A. S., 2005. Information content of equity analyst reports. Journal of Financial Economics, 75 (2), pp. 245-282.</a:t>
            </a:r>
          </a:p>
          <a:p>
            <a:r>
              <a:rPr lang="en-US" dirty="0"/>
              <a:t>Bhushan, R., 1989. Firm characteristics and analyst following. Journal of Accounting and Economics, 11(2-3), pp. 255-274.</a:t>
            </a:r>
          </a:p>
          <a:p>
            <a:r>
              <a:rPr lang="en-US" dirty="0"/>
              <a:t>Lang, M.H., </a:t>
            </a:r>
            <a:r>
              <a:rPr lang="en-US" dirty="0" err="1"/>
              <a:t>Lins</a:t>
            </a:r>
            <a:r>
              <a:rPr lang="en-US" dirty="0"/>
              <a:t>, K.V., and Miller, D.P., 2004. Concentrated control, analyst following, and valuation: Do analysts matter most when investors are protected least? Journal of Accounting Research, 42 (3), pp. 589-623..</a:t>
            </a:r>
          </a:p>
          <a:p>
            <a:r>
              <a:rPr lang="en-US" dirty="0"/>
              <a:t>Mark Bradshaw, </a:t>
            </a:r>
            <a:r>
              <a:rPr lang="en-US" dirty="0" err="1"/>
              <a:t>Yonca</a:t>
            </a:r>
            <a:r>
              <a:rPr lang="en-US" dirty="0"/>
              <a:t> </a:t>
            </a:r>
            <a:r>
              <a:rPr lang="en-US" dirty="0" err="1"/>
              <a:t>Ertimur</a:t>
            </a:r>
            <a:r>
              <a:rPr lang="en-US" dirty="0"/>
              <a:t> and Patricia O’Brien, 2016.: Financial Analysts and Their Contribution to Well-Functioning Capital Markets, Foundations and Trends in Accounting, 11(3), pp. 119-191.</a:t>
            </a:r>
          </a:p>
          <a:p>
            <a:r>
              <a:rPr lang="en-US" dirty="0"/>
              <a:t>O'Brien, P.C. and Bhushan, R., 1990. Analyst following and institutional ownership. Journal of Accounting Research, 28 (Supplement), pp. 55-76.</a:t>
            </a:r>
          </a:p>
          <a:p>
            <a:endParaRPr lang="en-US" dirty="0"/>
          </a:p>
        </p:txBody>
      </p:sp>
      <p:sp>
        <p:nvSpPr>
          <p:cNvPr id="5" name="Slide Number Placeholder 4">
            <a:extLst>
              <a:ext uri="{FF2B5EF4-FFF2-40B4-BE49-F238E27FC236}">
                <a16:creationId xmlns:a16="http://schemas.microsoft.com/office/drawing/2014/main" id="{52E5C2EC-EFB7-4A27-B921-D47479B937D0}"/>
              </a:ext>
            </a:extLst>
          </p:cNvPr>
          <p:cNvSpPr>
            <a:spLocks noGrp="1"/>
          </p:cNvSpPr>
          <p:nvPr>
            <p:ph type="sldNum" sz="quarter" idx="12"/>
          </p:nvPr>
        </p:nvSpPr>
        <p:spPr>
          <a:xfrm>
            <a:off x="10558299" y="6400800"/>
            <a:ext cx="1564032" cy="365125"/>
          </a:xfrm>
        </p:spPr>
        <p:txBody>
          <a:bodyPr/>
          <a:lstStyle/>
          <a:p>
            <a:fld id="{D57F1E4F-1CFF-5643-939E-217C01CDF565}" type="slidenum">
              <a:rPr lang="en-US">
                <a:solidFill>
                  <a:srgbClr val="F1B970"/>
                </a:solidFill>
              </a:rPr>
              <a:pPr/>
              <a:t>7</a:t>
            </a:fld>
            <a:endParaRPr lang="en-US" dirty="0">
              <a:solidFill>
                <a:srgbClr val="F1B970"/>
              </a:solidFill>
            </a:endParaRPr>
          </a:p>
        </p:txBody>
      </p:sp>
      <p:sp>
        <p:nvSpPr>
          <p:cNvPr id="6" name="Date Placeholder 3">
            <a:extLst>
              <a:ext uri="{FF2B5EF4-FFF2-40B4-BE49-F238E27FC236}">
                <a16:creationId xmlns:a16="http://schemas.microsoft.com/office/drawing/2014/main" id="{8DCC7AFB-42BF-450C-A40B-F19A224D19D1}"/>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7/18/2021</a:t>
            </a:fld>
            <a:endParaRPr lang="en-US" dirty="0">
              <a:solidFill>
                <a:srgbClr val="F1B970"/>
              </a:solidFill>
            </a:endParaRPr>
          </a:p>
        </p:txBody>
      </p:sp>
    </p:spTree>
    <p:extLst>
      <p:ext uri="{BB962C8B-B14F-4D97-AF65-F5344CB8AC3E}">
        <p14:creationId xmlns:p14="http://schemas.microsoft.com/office/powerpoint/2010/main" val="3202090323"/>
      </p:ext>
    </p:extLst>
  </p:cSld>
  <p:clrMapOvr>
    <a:masterClrMapping/>
  </p:clrMapOvr>
</p:sld>
</file>

<file path=ppt/theme/theme1.xml><?xml version="1.0" encoding="utf-8"?>
<a:theme xmlns:a="http://schemas.openxmlformats.org/drawingml/2006/main" name="Dividend">
  <a:themeElements>
    <a:clrScheme name="Custom 8">
      <a:dk1>
        <a:sysClr val="windowText" lastClr="000000"/>
      </a:dk1>
      <a:lt1>
        <a:sysClr val="window" lastClr="FFFFFF"/>
      </a:lt1>
      <a:dk2>
        <a:srgbClr val="373545"/>
      </a:dk2>
      <a:lt2>
        <a:srgbClr val="CEDBE6"/>
      </a:lt2>
      <a:accent1>
        <a:srgbClr val="1E5970"/>
      </a:accent1>
      <a:accent2>
        <a:srgbClr val="398F98"/>
      </a:accent2>
      <a:accent3>
        <a:srgbClr val="75BDA7"/>
      </a:accent3>
      <a:accent4>
        <a:srgbClr val="7A8C8E"/>
      </a:accent4>
      <a:accent5>
        <a:srgbClr val="84ACB6"/>
      </a:accent5>
      <a:accent6>
        <a:srgbClr val="2683C6"/>
      </a:accent6>
      <a:hlink>
        <a:srgbClr val="6B9F25"/>
      </a:hlink>
      <a:folHlink>
        <a:srgbClr val="9F671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897</Words>
  <Application>Microsoft Office PowerPoint</Application>
  <PresentationFormat>Widescreen</PresentationFormat>
  <Paragraphs>86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Corbel</vt:lpstr>
      <vt:lpstr>Gill Sans MT</vt:lpstr>
      <vt:lpstr>Wingdings 2</vt:lpstr>
      <vt:lpstr>Dividend</vt:lpstr>
      <vt:lpstr>Which firms are covered by financial analysts?</vt:lpstr>
      <vt:lpstr>Data preparation </vt:lpstr>
      <vt:lpstr>Estimation</vt:lpstr>
      <vt:lpstr>PowerPoint Presentation</vt:lpstr>
      <vt:lpstr>Results (2/2)</vt:lpstr>
      <vt:lpstr>interpretation &amp; 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Cross-sectional variation in the earnings response coefficient:</dc:title>
  <dc:creator>Bianca Minuth</dc:creator>
  <cp:lastModifiedBy>Bianca Minuth</cp:lastModifiedBy>
  <cp:revision>73</cp:revision>
  <dcterms:created xsi:type="dcterms:W3CDTF">2021-06-24T20:28:24Z</dcterms:created>
  <dcterms:modified xsi:type="dcterms:W3CDTF">2021-07-18T13:57:24Z</dcterms:modified>
</cp:coreProperties>
</file>