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34" r:id="rId1"/>
  </p:sldMasterIdLst>
  <p:notesMasterIdLst>
    <p:notesMasterId r:id="rId11"/>
  </p:notesMasterIdLst>
  <p:sldIdLst>
    <p:sldId id="350" r:id="rId2"/>
    <p:sldId id="351" r:id="rId3"/>
    <p:sldId id="265" r:id="rId4"/>
    <p:sldId id="266" r:id="rId5"/>
    <p:sldId id="267" r:id="rId6"/>
    <p:sldId id="270" r:id="rId7"/>
    <p:sldId id="277" r:id="rId8"/>
    <p:sldId id="279" r:id="rId9"/>
    <p:sldId id="27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906DA32-B369-B84D-9AAB-02B9A4441DF0}">
          <p14:sldIdLst>
            <p14:sldId id="350"/>
            <p14:sldId id="351"/>
            <p14:sldId id="265"/>
            <p14:sldId id="266"/>
            <p14:sldId id="267"/>
            <p14:sldId id="270"/>
            <p14:sldId id="277"/>
            <p14:sldId id="27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7A1F9-C18F-B545-90D9-FC553DA89B93}" v="3" dt="2024-09-19T16:38:51.804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061"/>
  </p:normalViewPr>
  <p:slideViewPr>
    <p:cSldViewPr snapToGrid="0">
      <p:cViewPr varScale="1">
        <p:scale>
          <a:sx n="159" d="100"/>
          <a:sy n="159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02764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05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72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2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0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2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5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723970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30569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03972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072532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612407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901275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672603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07727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57587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19179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77545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 smtClean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‹nº›</a:t>
            </a:fld>
            <a:endParaRPr lang="pt-BR" sz="13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50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o-que-etablel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#validate_by_inpu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_tables.asp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21A9228-A4D7-4354-8431-BF1CBF361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60306D-4E52-44F2-9372-D634B17B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4"/>
            <a:ext cx="5623962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3434432" y="1064418"/>
            <a:ext cx="5098956" cy="1564402"/>
          </a:xfrm>
          <a:prstGeom prst="rect">
            <a:avLst/>
          </a:prstGeom>
        </p:spPr>
        <p:txBody>
          <a:bodyPr lIns="91425" tIns="91425" rIns="91425" bIns="91425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Tabela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3434432" y="2628821"/>
            <a:ext cx="5098956" cy="1300241"/>
          </a:xfrm>
          <a:prstGeom prst="rect">
            <a:avLst/>
          </a:prstGeom>
        </p:spPr>
        <p:txBody>
          <a:bodyPr lIns="91425" tIns="91425" rIns="91425" bIns="91425" anchorCtr="0">
            <a:normAutofit/>
          </a:bodyPr>
          <a:lstStyle/>
          <a:p>
            <a:pPr lvl="0"/>
            <a:r>
              <a:rPr lang="pt-BR" cap="none" dirty="0">
                <a:solidFill>
                  <a:schemeClr val="bg2"/>
                </a:solidFill>
              </a:rPr>
              <a:t>Desenvolvimento Web 2024</a:t>
            </a:r>
          </a:p>
          <a:p>
            <a:pPr lvl="0"/>
            <a:r>
              <a:rPr lang="pt-BR" cap="none" dirty="0">
                <a:solidFill>
                  <a:schemeClr val="bg2"/>
                </a:solidFill>
              </a:rPr>
              <a:t>Bianca Pedrosa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0E6AA9-EC3C-4F63-B85D-B2112A83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" name="Gráfico 2" descr="Lista">
            <a:extLst>
              <a:ext uri="{FF2B5EF4-FFF2-40B4-BE49-F238E27FC236}">
                <a16:creationId xmlns:a16="http://schemas.microsoft.com/office/drawing/2014/main" id="{C9C16ECD-472C-614A-A1E9-86747CD9E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74" y="1663207"/>
            <a:ext cx="2037683" cy="20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table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xfrm>
            <a:off x="435895" y="1635373"/>
            <a:ext cx="8272211" cy="3231267"/>
          </a:xfrm>
        </p:spPr>
        <p:txBody>
          <a:bodyPr>
            <a:normAutofit/>
          </a:bodyPr>
          <a:lstStyle/>
          <a:p>
            <a:pPr lvl="0"/>
            <a:r>
              <a:rPr lang="pt-BR" sz="1600" dirty="0"/>
              <a:t>Define tabelas</a:t>
            </a:r>
            <a:br>
              <a:rPr lang="pt-BR" sz="1600" dirty="0"/>
            </a:br>
            <a:endParaRPr lang="pt-BR" sz="1600" dirty="0"/>
          </a:p>
          <a:p>
            <a:pPr lvl="0"/>
            <a:r>
              <a:rPr lang="pt-BR" sz="1600" dirty="0"/>
              <a:t>Para que usar tabelas?</a:t>
            </a:r>
          </a:p>
          <a:p>
            <a:pPr lvl="1"/>
            <a:r>
              <a:rPr lang="pt-BR" sz="1600" dirty="0"/>
              <a:t>Para mostrar dados tabulares</a:t>
            </a:r>
            <a:br>
              <a:rPr lang="pt-BR" sz="1600" dirty="0"/>
            </a:br>
            <a:endParaRPr lang="pt-BR" sz="1600" dirty="0"/>
          </a:p>
          <a:p>
            <a:pPr lvl="0"/>
            <a:r>
              <a:rPr lang="pt-BR" sz="1600" dirty="0"/>
              <a:t>Para que não usar tabelas?</a:t>
            </a:r>
          </a:p>
          <a:p>
            <a:pPr lvl="1"/>
            <a:r>
              <a:rPr lang="pt-BR" sz="1600" dirty="0"/>
              <a:t>Para formatar conteúdo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Movimento </a:t>
            </a:r>
            <a:r>
              <a:rPr lang="pt-BR" sz="1600" dirty="0" err="1">
                <a:hlinkClick r:id="rId3"/>
              </a:rPr>
              <a:t>tableless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6915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table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000" dirty="0"/>
              <a:t>&lt;</a:t>
            </a:r>
            <a:r>
              <a:rPr lang="pt-BR" sz="2000" b="1" dirty="0" err="1">
                <a:solidFill>
                  <a:srgbClr val="FF0000"/>
                </a:solidFill>
              </a:rPr>
              <a:t>table</a:t>
            </a:r>
            <a:r>
              <a:rPr lang="pt-BR" sz="2000" dirty="0"/>
              <a:t>&gt; deve possuir dois filhos:</a:t>
            </a:r>
          </a:p>
          <a:p>
            <a:pPr lvl="1"/>
            <a:r>
              <a:rPr lang="pt-BR" sz="2000" dirty="0"/>
              <a:t>&lt;</a:t>
            </a:r>
            <a:r>
              <a:rPr lang="pt-BR" sz="2000" dirty="0" err="1">
                <a:solidFill>
                  <a:srgbClr val="FF0000"/>
                </a:solidFill>
              </a:rPr>
              <a:t>thead</a:t>
            </a:r>
            <a:r>
              <a:rPr lang="pt-BR" sz="2000" dirty="0"/>
              <a:t>&gt;</a:t>
            </a:r>
          </a:p>
          <a:p>
            <a:pPr lvl="2"/>
            <a:r>
              <a:rPr lang="pt-BR" sz="1600" dirty="0"/>
              <a:t>cabeçalho da tabela, contém os títulos das colunas</a:t>
            </a:r>
            <a:br>
              <a:rPr lang="pt-BR" sz="1600" dirty="0"/>
            </a:br>
            <a:endParaRPr lang="pt-BR" sz="1600" dirty="0"/>
          </a:p>
          <a:p>
            <a:pPr lvl="1"/>
            <a:r>
              <a:rPr lang="pt-BR" sz="2000" dirty="0"/>
              <a:t>&lt;</a:t>
            </a:r>
            <a:r>
              <a:rPr lang="pt-BR" sz="2000" dirty="0" err="1">
                <a:solidFill>
                  <a:srgbClr val="FF0000"/>
                </a:solidFill>
              </a:rPr>
              <a:t>tbody</a:t>
            </a:r>
            <a:r>
              <a:rPr lang="pt-BR" sz="2000" dirty="0"/>
              <a:t>&gt;</a:t>
            </a:r>
          </a:p>
          <a:p>
            <a:pPr lvl="2"/>
            <a:r>
              <a:rPr lang="pt-BR" sz="1600" dirty="0"/>
              <a:t>corpo da tabela, contém os dados</a:t>
            </a:r>
          </a:p>
          <a:p>
            <a:pPr lvl="2"/>
            <a:r>
              <a:rPr lang="pt-BR" sz="1600" dirty="0"/>
              <a:t>Se as linhas da tabela forem nomeadas, contém também os títulos das linhas</a:t>
            </a:r>
          </a:p>
        </p:txBody>
      </p:sp>
    </p:spTree>
    <p:extLst>
      <p:ext uri="{BB962C8B-B14F-4D97-AF65-F5344CB8AC3E}">
        <p14:creationId xmlns:p14="http://schemas.microsoft.com/office/powerpoint/2010/main" val="337536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table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0"/>
            <a:r>
              <a:rPr lang="pt-BR" sz="1600" dirty="0"/>
              <a:t>Abaixo de &lt;</a:t>
            </a:r>
            <a:r>
              <a:rPr lang="pt-BR" sz="1600" dirty="0" err="1">
                <a:solidFill>
                  <a:srgbClr val="FF0000"/>
                </a:solidFill>
              </a:rPr>
              <a:t>thead</a:t>
            </a:r>
            <a:r>
              <a:rPr lang="pt-BR" sz="1600" dirty="0"/>
              <a:t>&gt; ou &lt;</a:t>
            </a:r>
            <a:r>
              <a:rPr lang="pt-BR" sz="1600" dirty="0" err="1">
                <a:solidFill>
                  <a:srgbClr val="FF0000"/>
                </a:solidFill>
              </a:rPr>
              <a:t>tbody</a:t>
            </a:r>
            <a:r>
              <a:rPr lang="pt-BR" sz="1600" dirty="0"/>
              <a:t>&gt;, deve haver um ou mais &lt;</a:t>
            </a:r>
            <a:r>
              <a:rPr lang="pt-BR" sz="1600" dirty="0" err="1">
                <a:solidFill>
                  <a:srgbClr val="FF0000"/>
                </a:solidFill>
              </a:rPr>
              <a:t>tr</a:t>
            </a:r>
            <a:r>
              <a:rPr lang="pt-BR" sz="1600" dirty="0"/>
              <a:t>&gt; (</a:t>
            </a:r>
            <a:r>
              <a:rPr lang="pt-BR" sz="1600" dirty="0" err="1"/>
              <a:t>table</a:t>
            </a:r>
            <a:r>
              <a:rPr lang="pt-BR" sz="1600" dirty="0"/>
              <a:t> </a:t>
            </a:r>
            <a:r>
              <a:rPr lang="pt-BR" sz="1600" dirty="0" err="1"/>
              <a:t>row</a:t>
            </a:r>
            <a:r>
              <a:rPr lang="pt-BR" sz="1600" dirty="0"/>
              <a:t> - linha)</a:t>
            </a:r>
            <a:br>
              <a:rPr lang="pt-BR" sz="1600" dirty="0"/>
            </a:br>
            <a:endParaRPr lang="pt-BR" sz="1600" dirty="0"/>
          </a:p>
          <a:p>
            <a:pPr lvl="0"/>
            <a:r>
              <a:rPr lang="pt-BR" sz="1600" dirty="0"/>
              <a:t>Abaixo de &lt;</a:t>
            </a:r>
            <a:r>
              <a:rPr lang="pt-BR" sz="1600" dirty="0" err="1">
                <a:solidFill>
                  <a:srgbClr val="FF0000"/>
                </a:solidFill>
              </a:rPr>
              <a:t>tr</a:t>
            </a:r>
            <a:r>
              <a:rPr lang="pt-BR" sz="1600" dirty="0"/>
              <a:t>&gt;:</a:t>
            </a:r>
          </a:p>
          <a:p>
            <a:pPr lvl="1"/>
            <a:r>
              <a:rPr lang="pt-BR" sz="1600" dirty="0"/>
              <a:t>Se estiver em &lt;</a:t>
            </a:r>
            <a:r>
              <a:rPr lang="pt-BR" sz="1600" dirty="0" err="1">
                <a:solidFill>
                  <a:srgbClr val="FF0000"/>
                </a:solidFill>
              </a:rPr>
              <a:t>thead</a:t>
            </a:r>
            <a:r>
              <a:rPr lang="pt-BR" sz="1600" dirty="0"/>
              <a:t>&gt;, deve haver um ou mais &lt;</a:t>
            </a:r>
            <a:r>
              <a:rPr lang="pt-BR" sz="1600" dirty="0" err="1">
                <a:solidFill>
                  <a:srgbClr val="FF0000"/>
                </a:solidFill>
              </a:rPr>
              <a:t>th</a:t>
            </a:r>
            <a:r>
              <a:rPr lang="pt-BR" sz="1600" dirty="0"/>
              <a:t>&gt; (</a:t>
            </a:r>
            <a:r>
              <a:rPr lang="pt-BR" sz="1600" dirty="0" err="1"/>
              <a:t>table</a:t>
            </a:r>
            <a:r>
              <a:rPr lang="pt-BR" sz="1600" dirty="0"/>
              <a:t> header - cabeçalho)</a:t>
            </a:r>
          </a:p>
          <a:p>
            <a:pPr lvl="1"/>
            <a:r>
              <a:rPr lang="pt-BR" sz="1600" dirty="0"/>
              <a:t>Se estiver em &lt;</a:t>
            </a:r>
            <a:r>
              <a:rPr lang="pt-BR" sz="1600" dirty="0" err="1">
                <a:solidFill>
                  <a:srgbClr val="FF0000"/>
                </a:solidFill>
              </a:rPr>
              <a:t>tbody</a:t>
            </a:r>
            <a:r>
              <a:rPr lang="pt-BR" sz="1600" dirty="0"/>
              <a:t>&gt;, deve haver um ou mais &lt;</a:t>
            </a:r>
            <a:r>
              <a:rPr lang="pt-BR" sz="1600" dirty="0" err="1">
                <a:solidFill>
                  <a:srgbClr val="FF0000"/>
                </a:solidFill>
              </a:rPr>
              <a:t>td</a:t>
            </a:r>
            <a:r>
              <a:rPr lang="pt-BR" sz="1600" dirty="0"/>
              <a:t>&gt; (</a:t>
            </a:r>
            <a:r>
              <a:rPr lang="pt-BR" sz="1600" dirty="0" err="1"/>
              <a:t>table</a:t>
            </a:r>
            <a:r>
              <a:rPr lang="pt-BR" sz="1600" dirty="0"/>
              <a:t> data - dados)</a:t>
            </a:r>
          </a:p>
        </p:txBody>
      </p:sp>
    </p:spTree>
    <p:extLst>
      <p:ext uri="{BB962C8B-B14F-4D97-AF65-F5344CB8AC3E}">
        <p14:creationId xmlns:p14="http://schemas.microsoft.com/office/powerpoint/2010/main" val="122714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table: código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idx="1"/>
          </p:nvPr>
        </p:nvSpPr>
        <p:spPr>
          <a:xfrm>
            <a:off x="435895" y="1635373"/>
            <a:ext cx="8272211" cy="339382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9235" lvl="0" indent="-229235" rtl="0">
              <a:spcBef>
                <a:spcPts val="0"/>
              </a:spcBef>
              <a:buNone/>
            </a:pPr>
            <a:r>
              <a:rPr lang="pt-BR" sz="2000" dirty="0">
                <a:solidFill>
                  <a:schemeClr val="accent2"/>
                </a:solidFill>
              </a:rPr>
              <a:t>&lt;</a:t>
            </a:r>
            <a:r>
              <a:rPr lang="pt-BR" sz="2000" err="1">
                <a:solidFill>
                  <a:schemeClr val="accent2"/>
                </a:solidFill>
              </a:rPr>
              <a:t>table</a:t>
            </a:r>
            <a:r>
              <a:rPr lang="pt-BR" sz="2000" dirty="0">
                <a:solidFill>
                  <a:schemeClr val="accent2"/>
                </a:solidFill>
              </a:rPr>
              <a:t>&gt;</a:t>
            </a:r>
            <a:endParaRPr lang="pt-BR" sz="2000">
              <a:solidFill>
                <a:schemeClr val="accent2"/>
              </a:solidFill>
            </a:endParaRP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>
                <a:solidFill>
                  <a:schemeClr val="accent2"/>
                </a:solidFill>
              </a:rPr>
              <a:t>  &lt;</a:t>
            </a:r>
            <a:r>
              <a:rPr lang="pt-BR" sz="1600" err="1">
                <a:solidFill>
                  <a:schemeClr val="accent2"/>
                </a:solidFill>
              </a:rPr>
              <a:t>thead</a:t>
            </a:r>
            <a:r>
              <a:rPr lang="pt-BR" sz="1600" dirty="0">
                <a:solidFill>
                  <a:schemeClr val="accent2"/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/>
              <a:t> </a:t>
            </a:r>
            <a:r>
              <a:rPr lang="pt-BR" sz="1800" dirty="0"/>
              <a:t>  </a:t>
            </a:r>
            <a:r>
              <a:rPr lang="pt-BR" sz="1800" dirty="0">
                <a:solidFill>
                  <a:schemeClr val="accent2"/>
                </a:solidFill>
              </a:rPr>
              <a:t> </a:t>
            </a:r>
            <a:r>
              <a:rPr lang="pt-BR" sz="1600" dirty="0">
                <a:solidFill>
                  <a:schemeClr val="accent2"/>
                </a:solidFill>
              </a:rPr>
              <a:t>&lt;</a:t>
            </a:r>
            <a:r>
              <a:rPr lang="pt-BR" sz="1600" err="1">
                <a:solidFill>
                  <a:schemeClr val="accent2"/>
                </a:solidFill>
              </a:rPr>
              <a:t>tr</a:t>
            </a:r>
            <a:r>
              <a:rPr lang="pt-BR" sz="1600" dirty="0">
                <a:solidFill>
                  <a:schemeClr val="accent2"/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/>
              <a:t> </a:t>
            </a:r>
            <a:r>
              <a:rPr lang="pt-BR" sz="1600" dirty="0">
                <a:solidFill>
                  <a:srgbClr val="3D3D3D"/>
                </a:solidFill>
              </a:rPr>
              <a:t>      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pt-BR" sz="16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pt-BR" sz="1600" dirty="0"/>
              <a:t>Nome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pt-BR" sz="1600" err="1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/>
              <a:t>   </a:t>
            </a:r>
            <a:r>
              <a:rPr lang="pt-BR" sz="1600" dirty="0">
                <a:solidFill>
                  <a:srgbClr val="3D3D3D"/>
                </a:solidFill>
              </a:rPr>
              <a:t> 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 &lt;</a:t>
            </a:r>
            <a:r>
              <a:rPr lang="pt-BR" sz="16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pt-BR" sz="1600" dirty="0"/>
              <a:t>Profissão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pt-BR" sz="1600" err="1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/>
              <a:t> </a:t>
            </a:r>
            <a:r>
              <a:rPr lang="pt-BR" sz="1600" dirty="0">
                <a:solidFill>
                  <a:srgbClr val="3D3D3D"/>
                </a:solidFill>
              </a:rPr>
              <a:t>   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 &lt;</a:t>
            </a:r>
            <a:r>
              <a:rPr lang="pt-BR" sz="16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pt-BR" sz="1600" dirty="0"/>
              <a:t>Idade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pt-BR" sz="1600" err="1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/>
              <a:t> </a:t>
            </a:r>
            <a:r>
              <a:rPr lang="pt-BR" sz="1600" dirty="0">
                <a:solidFill>
                  <a:schemeClr val="accent2"/>
                </a:solidFill>
              </a:rPr>
              <a:t>  &lt;/</a:t>
            </a:r>
            <a:r>
              <a:rPr lang="pt-BR" sz="1600" err="1">
                <a:solidFill>
                  <a:schemeClr val="accent2"/>
                </a:solidFill>
              </a:rPr>
              <a:t>tr</a:t>
            </a:r>
            <a:r>
              <a:rPr lang="pt-BR" sz="1600" dirty="0">
                <a:solidFill>
                  <a:schemeClr val="accent2"/>
                </a:solidFill>
              </a:rPr>
              <a:t>&gt;</a:t>
            </a:r>
          </a:p>
          <a:p>
            <a:pPr marL="472440" lvl="1" indent="-229235">
              <a:spcBef>
                <a:spcPts val="0"/>
              </a:spcBef>
              <a:buNone/>
            </a:pPr>
            <a:r>
              <a:rPr lang="pt-BR" sz="1600" dirty="0">
                <a:solidFill>
                  <a:schemeClr val="accent2"/>
                </a:solidFill>
              </a:rPr>
              <a:t>&lt;/</a:t>
            </a:r>
            <a:r>
              <a:rPr lang="pt-BR" sz="1600" err="1">
                <a:solidFill>
                  <a:schemeClr val="accent2"/>
                </a:solidFill>
              </a:rPr>
              <a:t>thead</a:t>
            </a:r>
            <a:r>
              <a:rPr lang="pt-BR" sz="1600" dirty="0">
                <a:solidFill>
                  <a:schemeClr val="accent2"/>
                </a:solidFill>
              </a:rPr>
              <a:t>&gt;</a:t>
            </a:r>
          </a:p>
          <a:p>
            <a:pPr marL="229235" lvl="0" indent="-229235">
              <a:spcBef>
                <a:spcPts val="0"/>
              </a:spcBef>
              <a:buNone/>
            </a:pPr>
            <a:endParaRPr sz="2800" dirty="0"/>
          </a:p>
        </p:txBody>
      </p:sp>
      <p:graphicFrame>
        <p:nvGraphicFramePr>
          <p:cNvPr id="4" name="Shape 141">
            <a:extLst>
              <a:ext uri="{FF2B5EF4-FFF2-40B4-BE49-F238E27FC236}">
                <a16:creationId xmlns:a16="http://schemas.microsoft.com/office/drawing/2014/main" id="{12536305-F643-450F-8F65-3D79A5E0F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712584"/>
              </p:ext>
            </p:extLst>
          </p:nvPr>
        </p:nvGraphicFramePr>
        <p:xfrm>
          <a:off x="4523050" y="2896380"/>
          <a:ext cx="3583914" cy="409228"/>
        </p:xfrm>
        <a:graphic>
          <a:graphicData uri="http://schemas.openxmlformats.org/drawingml/2006/table">
            <a:tbl>
              <a:tblPr/>
              <a:tblGrid>
                <a:gridCol w="116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400" b="1" dirty="0"/>
                        <a:t>Nome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400" b="1" dirty="0"/>
                        <a:t>Profissão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400" b="1" dirty="0"/>
                        <a:t>Idade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/>
              <a:t>table: código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xfrm>
            <a:off x="329571" y="1424762"/>
            <a:ext cx="5752254" cy="3718738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&lt;</a:t>
            </a:r>
            <a:r>
              <a:rPr lang="pt-BR" sz="1400" err="1">
                <a:solidFill>
                  <a:schemeClr val="accent2"/>
                </a:solidFill>
              </a:rPr>
              <a:t>tbody</a:t>
            </a:r>
            <a:r>
              <a:rPr lang="pt-BR" sz="14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      &lt;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&gt;Joaquim José da Silva Xavier&lt;/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&gt;Dentista&lt;/</a:t>
            </a:r>
            <a:r>
              <a:rPr lang="pt-BR" sz="1400" err="1"/>
              <a:t>td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&gt;45&lt;/</a:t>
            </a:r>
            <a:r>
              <a:rPr lang="pt-BR" sz="1400" err="1"/>
              <a:t>td</a:t>
            </a:r>
            <a:r>
              <a:rPr lang="pt-BR" sz="14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    &lt;/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   &lt;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&gt;Júlio de Mesquita Filho&lt;/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&gt;Professor&lt;/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&gt;65&lt;/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  &lt;/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  &lt;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&gt;Sílvio Barbosa&lt;/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&gt;Empresário&lt;/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	&lt;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&gt;56&lt;/</a:t>
            </a:r>
            <a:r>
              <a:rPr lang="pt-BR" sz="1400" err="1">
                <a:solidFill>
                  <a:schemeClr val="accent2"/>
                </a:solidFill>
              </a:rPr>
              <a:t>td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err="1">
                <a:solidFill>
                  <a:schemeClr val="accent2"/>
                </a:solidFill>
              </a:rPr>
              <a:t>tr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</a:rPr>
              <a:t>&lt;/</a:t>
            </a:r>
            <a:r>
              <a:rPr lang="pt-BR" sz="1400" err="1">
                <a:solidFill>
                  <a:schemeClr val="accent2"/>
                </a:solidFill>
              </a:rPr>
              <a:t>tbody</a:t>
            </a:r>
            <a:r>
              <a:rPr lang="pt-BR" sz="1400" dirty="0">
                <a:solidFill>
                  <a:schemeClr val="tx1"/>
                </a:solidFill>
              </a:rPr>
              <a:t>&gt;</a:t>
            </a:r>
          </a:p>
        </p:txBody>
      </p:sp>
      <p:graphicFrame>
        <p:nvGraphicFramePr>
          <p:cNvPr id="4" name="Shape 141">
            <a:extLst>
              <a:ext uri="{FF2B5EF4-FFF2-40B4-BE49-F238E27FC236}">
                <a16:creationId xmlns:a16="http://schemas.microsoft.com/office/drawing/2014/main" id="{94A63158-ECD4-432C-8195-722616BE1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686289"/>
              </p:ext>
            </p:extLst>
          </p:nvPr>
        </p:nvGraphicFramePr>
        <p:xfrm>
          <a:off x="4612502" y="2209713"/>
          <a:ext cx="4098166" cy="1524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73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Nome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Profissão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Idade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Joaquim José da Silva Xavier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Dentista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45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Júlio de Mesquita Filho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Professor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65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Silvio Barbosa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Empresário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200" dirty="0"/>
                        <a:t>56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F3116-1A5B-4226-BE73-4B9BF6AC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Td</a:t>
            </a:r>
            <a:r>
              <a:rPr lang="pt-BR" dirty="0"/>
              <a:t>:  atributo </a:t>
            </a:r>
            <a:r>
              <a:rPr lang="pt-BR" dirty="0" err="1"/>
              <a:t>colspan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6253E-F1B4-4ABF-AA9A-047198EB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6" y="750084"/>
            <a:ext cx="8272211" cy="22211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6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Colspan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é a abreviação para "</a:t>
            </a:r>
            <a:r>
              <a:rPr lang="pt-BR" altLang="pt-BR" sz="1600" dirty="0" err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column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span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". </a:t>
            </a:r>
            <a:r>
              <a:rPr lang="pt-BR" altLang="pt-BR" sz="1600" b="1" dirty="0" err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Colspan</a:t>
            </a:r>
            <a:r>
              <a:rPr lang="pt-BR" altLang="pt-BR" sz="16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é usada na </a:t>
            </a:r>
            <a:r>
              <a:rPr lang="pt-BR" altLang="pt-BR" sz="1600" dirty="0" err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tag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</a:t>
            </a:r>
            <a:r>
              <a:rPr lang="pt-BR" altLang="pt-BR" sz="16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&lt;</a:t>
            </a:r>
            <a:r>
              <a:rPr lang="pt-BR" altLang="pt-BR" sz="1600" b="1" dirty="0" err="1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td</a:t>
            </a:r>
            <a:r>
              <a:rPr lang="pt-BR" altLang="pt-BR" sz="16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&gt;</a:t>
            </a: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 para indicar quantas colunas estarão contidas em uma célula.</a:t>
            </a:r>
            <a:endParaRPr lang="pt-BR" altLang="pt-BR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7F40E4-389A-49B7-913C-33A5B294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2222479"/>
            <a:ext cx="81449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border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="1"&gt;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colspan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="3"&gt;Célula 1&lt;/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	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&gt;Célula 2&lt;/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&gt;Célula 3&lt;/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&lt;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&gt;Célula 4&lt;/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&lt;/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table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&gt;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841B041-A175-4EE2-A4C4-39DC572A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27468"/>
              </p:ext>
            </p:extLst>
          </p:nvPr>
        </p:nvGraphicFramePr>
        <p:xfrm>
          <a:off x="5219841" y="3880152"/>
          <a:ext cx="3488265" cy="873760"/>
        </p:xfrm>
        <a:graphic>
          <a:graphicData uri="http://schemas.openxmlformats.org/drawingml/2006/table">
            <a:tbl>
              <a:tblPr firstRow="1" bandRow="1"/>
              <a:tblGrid>
                <a:gridCol w="1162755">
                  <a:extLst>
                    <a:ext uri="{9D8B030D-6E8A-4147-A177-3AD203B41FA5}">
                      <a16:colId xmlns:a16="http://schemas.microsoft.com/office/drawing/2014/main" val="3657036696"/>
                    </a:ext>
                  </a:extLst>
                </a:gridCol>
                <a:gridCol w="1162755">
                  <a:extLst>
                    <a:ext uri="{9D8B030D-6E8A-4147-A177-3AD203B41FA5}">
                      <a16:colId xmlns:a16="http://schemas.microsoft.com/office/drawing/2014/main" val="1564444538"/>
                    </a:ext>
                  </a:extLst>
                </a:gridCol>
                <a:gridCol w="1162755">
                  <a:extLst>
                    <a:ext uri="{9D8B030D-6E8A-4147-A177-3AD203B41FA5}">
                      <a16:colId xmlns:a16="http://schemas.microsoft.com/office/drawing/2014/main" val="231290772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pt-BR" dirty="0"/>
                        <a:t>Célula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1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Célula 2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Célula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Célula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4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7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F3116-1A5B-4226-BE73-4B9BF6AC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Td: atributo rowspan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26253E-F1B4-4ABF-AA9A-047198EB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8" y="1298527"/>
            <a:ext cx="8272211" cy="1684159"/>
          </a:xfrm>
        </p:spPr>
        <p:txBody>
          <a:bodyPr/>
          <a:lstStyle/>
          <a:p>
            <a:r>
              <a:rPr lang="pt-BR" altLang="pt-BR" b="1" dirty="0" err="1"/>
              <a:t>Rowspan</a:t>
            </a:r>
            <a:r>
              <a:rPr lang="pt-BR" altLang="pt-BR" dirty="0"/>
              <a:t> é usada na </a:t>
            </a:r>
            <a:r>
              <a:rPr lang="pt-BR" altLang="pt-BR" dirty="0" err="1"/>
              <a:t>tag</a:t>
            </a:r>
            <a:r>
              <a:rPr lang="pt-BR" altLang="pt-BR" dirty="0"/>
              <a:t> &lt;</a:t>
            </a:r>
            <a:r>
              <a:rPr lang="pt-BR" altLang="pt-BR" dirty="0" err="1">
                <a:solidFill>
                  <a:srgbClr val="FF0000"/>
                </a:solidFill>
              </a:rPr>
              <a:t>td</a:t>
            </a:r>
            <a:r>
              <a:rPr lang="pt-BR" altLang="pt-BR" dirty="0"/>
              <a:t>&gt; para indicar quantas linhas estarão contidas em uma célula.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7F40E4-389A-49B7-913C-33A5B294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58" y="2294374"/>
            <a:ext cx="81449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table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 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Georgia"/>
              </a:rPr>
              <a:t>border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="1"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&gt;</a:t>
            </a:r>
            <a:endParaRPr lang="pt-BR" dirty="0">
              <a:solidFill>
                <a:schemeClr val="accent2"/>
              </a:solidFill>
              <a:latin typeface="Gill Sans MT" panose="020B0502020104020203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&gt;</a:t>
            </a:r>
            <a:r>
              <a:rPr lang="pt-BR" altLang="pt-BR" sz="2000" dirty="0">
                <a:solidFill>
                  <a:schemeClr val="accent6"/>
                </a:solidFill>
                <a:latin typeface="Georgia"/>
              </a:rPr>
              <a:t> </a:t>
            </a:r>
            <a:endParaRPr lang="pt-BR" dirty="0">
              <a:solidFill>
                <a:schemeClr val="accent6"/>
              </a:solidFill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  <a:latin typeface="Georgia"/>
              </a:rPr>
              <a:t>  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 </a:t>
            </a:r>
            <a:r>
              <a:rPr lang="pt-BR" altLang="pt-BR" sz="2000" err="1">
                <a:solidFill>
                  <a:srgbClr val="FF0000"/>
                </a:solidFill>
                <a:latin typeface="Georgia"/>
              </a:rPr>
              <a:t>r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Georgia"/>
              </a:rPr>
              <a:t>owspan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="3"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Célula 1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  <a:latin typeface="Georgia"/>
              </a:rPr>
              <a:t>        </a:t>
            </a:r>
            <a:r>
              <a:rPr lang="pt-BR" altLang="pt-BR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</a:rPr>
              <a:t>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Célula 2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lang="pt-BR" altLang="pt-BR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/>
              </a:rPr>
              <a:t>&gt;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accent6"/>
                </a:solidFill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&gt;</a:t>
            </a:r>
            <a:endParaRPr lang="pt-BR" dirty="0">
              <a:solidFill>
                <a:schemeClr val="accent6"/>
              </a:solidFill>
              <a:latin typeface="Georgi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accent6"/>
                </a:solidFill>
                <a:latin typeface="Georgia"/>
              </a:rPr>
              <a:t>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&gt;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Célula 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lang="pt-BR" altLang="pt-BR" sz="2000" dirty="0">
                <a:solidFill>
                  <a:schemeClr val="accent6"/>
                </a:solidFill>
                <a:latin typeface="Georgia"/>
              </a:rPr>
              <a:t>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  <a:latin typeface="Georgia"/>
              </a:rPr>
              <a:t>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/>
              </a:rPr>
              <a:t>Célula 4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td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eorgia"/>
              </a:rPr>
              <a:t>&gt;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 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tr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Georgia"/>
              </a:rPr>
              <a:t>&gt;</a:t>
            </a:r>
            <a:r>
              <a:rPr lang="pt-BR" altLang="pt-BR" sz="2000" dirty="0">
                <a:solidFill>
                  <a:srgbClr val="000000"/>
                </a:solidFill>
                <a:latin typeface="Georgia"/>
              </a:rPr>
              <a:t> </a:t>
            </a:r>
            <a:endParaRPr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&lt;/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table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Georgia"/>
              </a:rPr>
              <a:t>&gt;</a:t>
            </a:r>
            <a:r>
              <a:rPr lang="pt-BR" altLang="pt-BR" sz="1600" dirty="0">
                <a:solidFill>
                  <a:schemeClr val="accent2"/>
                </a:solidFill>
                <a:latin typeface="Georgia"/>
              </a:rPr>
              <a:t> 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841B041-A175-4EE2-A4C4-39DC572A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1413"/>
              </p:ext>
            </p:extLst>
          </p:nvPr>
        </p:nvGraphicFramePr>
        <p:xfrm>
          <a:off x="5714999" y="3278605"/>
          <a:ext cx="2615964" cy="891540"/>
        </p:xfrm>
        <a:graphic>
          <a:graphicData uri="http://schemas.openxmlformats.org/drawingml/2006/table">
            <a:tbl>
              <a:tblPr firstRow="1" bandRow="1"/>
              <a:tblGrid>
                <a:gridCol w="1307982">
                  <a:extLst>
                    <a:ext uri="{9D8B030D-6E8A-4147-A177-3AD203B41FA5}">
                      <a16:colId xmlns:a16="http://schemas.microsoft.com/office/drawing/2014/main" val="3657036696"/>
                    </a:ext>
                  </a:extLst>
                </a:gridCol>
                <a:gridCol w="1307982">
                  <a:extLst>
                    <a:ext uri="{9D8B030D-6E8A-4147-A177-3AD203B41FA5}">
                      <a16:colId xmlns:a16="http://schemas.microsoft.com/office/drawing/2014/main" val="1401487252"/>
                    </a:ext>
                  </a:extLst>
                </a:gridCol>
              </a:tblGrid>
              <a:tr h="123613">
                <a:tc rowSpan="3">
                  <a:txBody>
                    <a:bodyPr/>
                    <a:lstStyle/>
                    <a:p>
                      <a:r>
                        <a:rPr lang="pt-BR" dirty="0"/>
                        <a:t>Célula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Célula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18769"/>
                  </a:ext>
                </a:extLst>
              </a:tr>
              <a:tr h="18118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Célula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39686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Célula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14045"/>
                  </a:ext>
                </a:extLst>
              </a:tr>
            </a:tbl>
          </a:graphicData>
        </a:graphic>
      </p:graphicFrame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D532C3D8-8FDD-CCC8-A35C-CFB0FAEEEA52}"/>
              </a:ext>
            </a:extLst>
          </p:cNvPr>
          <p:cNvCxnSpPr/>
          <p:nvPr/>
        </p:nvCxnSpPr>
        <p:spPr>
          <a:xfrm>
            <a:off x="4873751" y="3164867"/>
            <a:ext cx="802146" cy="54837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Referência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ACAAB8-CAB1-2C00-C482-561F304AA7DB}"/>
              </a:ext>
            </a:extLst>
          </p:cNvPr>
          <p:cNvSpPr txBox="1"/>
          <p:nvPr/>
        </p:nvSpPr>
        <p:spPr>
          <a:xfrm>
            <a:off x="3457074" y="45037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 u="sng" dirty="0">
                <a:hlinkClick r:id="rId3"/>
              </a:rPr>
              <a:t>Valide seu código HTML</a:t>
            </a:r>
            <a:r>
              <a:rPr lang="pt-BR" sz="1800" dirty="0"/>
              <a:t>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62148A-7D90-3886-426F-84055FFBD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1465934"/>
            <a:ext cx="2807820" cy="2858871"/>
          </a:xfrm>
          <a:prstGeom prst="rect">
            <a:avLst/>
          </a:prstGeom>
        </p:spPr>
      </p:pic>
      <p:sp>
        <p:nvSpPr>
          <p:cNvPr id="10" name="CaixaDeTexto 9">
            <a:hlinkClick r:id="rId5"/>
            <a:extLst>
              <a:ext uri="{FF2B5EF4-FFF2-40B4-BE49-F238E27FC236}">
                <a16:creationId xmlns:a16="http://schemas.microsoft.com/office/drawing/2014/main" id="{C78C0E6C-BEF2-A1DB-E98F-416972616E57}"/>
              </a:ext>
            </a:extLst>
          </p:cNvPr>
          <p:cNvSpPr txBox="1"/>
          <p:nvPr/>
        </p:nvSpPr>
        <p:spPr>
          <a:xfrm>
            <a:off x="3400926" y="3799657"/>
            <a:ext cx="574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https://www.w3schools.com/</a:t>
            </a:r>
            <a:r>
              <a:rPr lang="pt-BR" dirty="0" err="1"/>
              <a:t>html</a:t>
            </a:r>
            <a:r>
              <a:rPr lang="pt-BR" dirty="0"/>
              <a:t>/</a:t>
            </a:r>
            <a:r>
              <a:rPr lang="pt-BR" dirty="0" err="1"/>
              <a:t>html_tables.asp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4540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{757349D1-878E-B549-8BEF-5BBAB390F63D}tf10001123</Template>
  <TotalTime>148</TotalTime>
  <Words>548</Words>
  <Application>Microsoft Macintosh PowerPoint</Application>
  <PresentationFormat>Apresentação na tela (16:9)</PresentationFormat>
  <Paragraphs>97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Georgia</vt:lpstr>
      <vt:lpstr>Gill Sans MT</vt:lpstr>
      <vt:lpstr>Wingdings 2</vt:lpstr>
      <vt:lpstr>Dividendo</vt:lpstr>
      <vt:lpstr>Tabela</vt:lpstr>
      <vt:lpstr>table</vt:lpstr>
      <vt:lpstr>table</vt:lpstr>
      <vt:lpstr>table</vt:lpstr>
      <vt:lpstr>table: código</vt:lpstr>
      <vt:lpstr>table: código</vt:lpstr>
      <vt:lpstr>Td:  atributo colspan</vt:lpstr>
      <vt:lpstr>Td: atributo rowspan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 HTML &amp; CSS</dc:title>
  <dc:creator>Bianca Pedrosa</dc:creator>
  <cp:lastModifiedBy>Bianca Pedrosa</cp:lastModifiedBy>
  <cp:revision>155</cp:revision>
  <dcterms:created xsi:type="dcterms:W3CDTF">2020-03-04T20:57:52Z</dcterms:created>
  <dcterms:modified xsi:type="dcterms:W3CDTF">2024-09-19T16:40:55Z</dcterms:modified>
</cp:coreProperties>
</file>