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71" r:id="rId4"/>
    <p:sldId id="273" r:id="rId5"/>
    <p:sldId id="269" r:id="rId6"/>
    <p:sldId id="261" r:id="rId7"/>
    <p:sldId id="268" r:id="rId8"/>
    <p:sldId id="266" r:id="rId9"/>
    <p:sldId id="270" r:id="rId10"/>
    <p:sldId id="265" r:id="rId11"/>
    <p:sldId id="264"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414" autoAdjust="0"/>
  </p:normalViewPr>
  <p:slideViewPr>
    <p:cSldViewPr snapToGrid="0">
      <p:cViewPr varScale="1">
        <p:scale>
          <a:sx n="56" d="100"/>
          <a:sy n="56" d="100"/>
        </p:scale>
        <p:origin x="1032" y="4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r>
              <a:rPr lang="en-US" dirty="0" smtClean="0"/>
              <a:t>Tuckman's stages</a:t>
            </a:r>
            <a:endParaRPr lang="en-US" dirty="0"/>
          </a:p>
        </c:rich>
      </c:tx>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(Tuckman's stages)</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39AD-461E-A5E3-D6118F67B810}"/>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39AD-461E-A5E3-D6118F67B810}"/>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39AD-461E-A5E3-D6118F67B810}"/>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39AD-461E-A5E3-D6118F67B810}"/>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4"/>
                <c:pt idx="0">
                  <c:v>Forming</c:v>
                </c:pt>
                <c:pt idx="1">
                  <c:v>Storming</c:v>
                </c:pt>
                <c:pt idx="2">
                  <c:v>Norming</c:v>
                </c:pt>
                <c:pt idx="3">
                  <c:v>Performing</c:v>
                </c:pt>
              </c:strCache>
            </c:strRef>
          </c:cat>
          <c:val>
            <c:numRef>
              <c:f>Sheet1!$B$2:$B$5</c:f>
              <c:numCache>
                <c:formatCode>General</c:formatCode>
                <c:ptCount val="4"/>
                <c:pt idx="0">
                  <c:v>3</c:v>
                </c:pt>
                <c:pt idx="1">
                  <c:v>6</c:v>
                </c:pt>
                <c:pt idx="2">
                  <c:v>2</c:v>
                </c:pt>
                <c:pt idx="3">
                  <c:v>3</c:v>
                </c:pt>
              </c:numCache>
            </c:numRef>
          </c:val>
          <c:extLst>
            <c:ext xmlns:c16="http://schemas.microsoft.com/office/drawing/2014/chart" uri="{C3380CC4-5D6E-409C-BE32-E72D297353CC}">
              <c16:uniqueId val="{00000000-FFF4-4371-9CF8-B886D22D972A}"/>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layout/>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8C6114-FD54-4F6B-9100-076C32FEA92F}" type="datetimeFigureOut">
              <a:rPr lang="en-US" smtClean="0"/>
              <a:t>16-Jun-16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F5F68A-93C1-4DCA-8990-CA6E62A6B30F}" type="slidenum">
              <a:rPr lang="en-US" smtClean="0"/>
              <a:t>‹#›</a:t>
            </a:fld>
            <a:endParaRPr lang="en-US"/>
          </a:p>
        </p:txBody>
      </p:sp>
    </p:spTree>
    <p:extLst>
      <p:ext uri="{BB962C8B-B14F-4D97-AF65-F5344CB8AC3E}">
        <p14:creationId xmlns:p14="http://schemas.microsoft.com/office/powerpoint/2010/main" val="3090754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Good morning, we are group number two, my name is Sergiu and today we’re going to present our project for this semester which consist in developing a rental software system.</a:t>
            </a:r>
            <a:endParaRPr lang="en-US" dirty="0"/>
          </a:p>
        </p:txBody>
      </p:sp>
      <p:sp>
        <p:nvSpPr>
          <p:cNvPr id="4" name="Slide Number Placeholder 3"/>
          <p:cNvSpPr>
            <a:spLocks noGrp="1"/>
          </p:cNvSpPr>
          <p:nvPr>
            <p:ph type="sldNum" sz="quarter" idx="10"/>
          </p:nvPr>
        </p:nvSpPr>
        <p:spPr/>
        <p:txBody>
          <a:bodyPr/>
          <a:lstStyle/>
          <a:p>
            <a:fld id="{76F5F68A-93C1-4DCA-8990-CA6E62A6B30F}" type="slidenum">
              <a:rPr lang="en-US" smtClean="0"/>
              <a:t>1</a:t>
            </a:fld>
            <a:endParaRPr lang="en-US"/>
          </a:p>
        </p:txBody>
      </p:sp>
    </p:spTree>
    <p:extLst>
      <p:ext uri="{BB962C8B-B14F-4D97-AF65-F5344CB8AC3E}">
        <p14:creationId xmlns:p14="http://schemas.microsoft.com/office/powerpoint/2010/main" val="1870229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today’s agenda you can find all the parts we have in our presentation. At the beginning I’m going to make a short introduction about the project and talk about a little part of the analysis, the requirements. Bianca will continue with the rest of the analysis part, use case model, description and activity diagrams followed by Nikola who is going to talk about the class diagram and the implementation part and Nicholas who is going a to speak about our work as a group and about the stages that we’ve been during this project period. At the end we’re going to make a demonstration of the program developed, where we’re going to show our graphical user interface and the functionalities of our system developed by now. </a:t>
            </a:r>
          </a:p>
          <a:p>
            <a:endParaRPr lang="en-US" dirty="0"/>
          </a:p>
        </p:txBody>
      </p:sp>
      <p:sp>
        <p:nvSpPr>
          <p:cNvPr id="4" name="Slide Number Placeholder 3"/>
          <p:cNvSpPr>
            <a:spLocks noGrp="1"/>
          </p:cNvSpPr>
          <p:nvPr>
            <p:ph type="sldNum" sz="quarter" idx="10"/>
          </p:nvPr>
        </p:nvSpPr>
        <p:spPr/>
        <p:txBody>
          <a:bodyPr/>
          <a:lstStyle/>
          <a:p>
            <a:fld id="{76F5F68A-93C1-4DCA-8990-CA6E62A6B30F}" type="slidenum">
              <a:rPr lang="en-US" smtClean="0"/>
              <a:t>2</a:t>
            </a:fld>
            <a:endParaRPr lang="en-US"/>
          </a:p>
        </p:txBody>
      </p:sp>
    </p:spTree>
    <p:extLst>
      <p:ext uri="{BB962C8B-B14F-4D97-AF65-F5344CB8AC3E}">
        <p14:creationId xmlns:p14="http://schemas.microsoft.com/office/powerpoint/2010/main" val="4028266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a:t>
            </a:r>
            <a:r>
              <a:rPr lang="en-US" sz="1200" kern="1200" baseline="0" dirty="0" smtClean="0">
                <a:solidFill>
                  <a:schemeClr val="tx1"/>
                </a:solidFill>
                <a:effectLst/>
                <a:latin typeface="+mn-lt"/>
                <a:ea typeface="+mn-ea"/>
                <a:cs typeface="+mn-cs"/>
              </a:rPr>
              <a:t> main purpose of</a:t>
            </a:r>
            <a:r>
              <a:rPr lang="en-US" sz="1200" kern="1200" dirty="0" smtClean="0">
                <a:solidFill>
                  <a:schemeClr val="tx1"/>
                </a:solidFill>
                <a:effectLst/>
                <a:latin typeface="+mn-lt"/>
                <a:ea typeface="+mn-ea"/>
                <a:cs typeface="+mn-cs"/>
              </a:rPr>
              <a:t> this project it was to create a rental software system for the V-Rent company, a small company located in Horsens, owned by Van Motor</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so he can upgrade his business helping the employees to manage the rents and the vehicles they have much</a:t>
            </a:r>
            <a:r>
              <a:rPr lang="en-US" sz="1200" kern="1200" baseline="0" dirty="0" smtClean="0">
                <a:solidFill>
                  <a:schemeClr val="tx1"/>
                </a:solidFill>
                <a:effectLst/>
                <a:latin typeface="+mn-lt"/>
                <a:ea typeface="+mn-ea"/>
                <a:cs typeface="+mn-cs"/>
              </a:rPr>
              <a:t> easier</a:t>
            </a:r>
            <a:r>
              <a:rPr lang="en-US" sz="1200" kern="1200" dirty="0" smtClean="0">
                <a:solidFill>
                  <a:schemeClr val="tx1"/>
                </a:solidFill>
                <a:effectLst/>
                <a:latin typeface="+mn-lt"/>
                <a:ea typeface="+mn-ea"/>
                <a:cs typeface="+mn-cs"/>
              </a:rPr>
              <a:t>. To understand exactly what the client wants we had an interview with Van Motor were we extract his wishes and transform it in requirements.</a:t>
            </a:r>
            <a:br>
              <a:rPr lang="en-US" sz="120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76F5F68A-93C1-4DCA-8990-CA6E62A6B30F}" type="slidenum">
              <a:rPr lang="en-US" smtClean="0"/>
              <a:t>3</a:t>
            </a:fld>
            <a:endParaRPr lang="en-US"/>
          </a:p>
        </p:txBody>
      </p:sp>
    </p:spTree>
    <p:extLst>
      <p:ext uri="{BB962C8B-B14F-4D97-AF65-F5344CB8AC3E}">
        <p14:creationId xmlns:p14="http://schemas.microsoft.com/office/powerpoint/2010/main" val="1070348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Requirements are the client’s demands for the system. We separated the requirements in functional requirements, they describe what the system should do. Here we selected some of our requirements, and this ones are the most important and the ones that are working in our system so far, and non-functional requirements, they describe how the system works and here are the non-functional requirements extracted from the interview. </a:t>
            </a:r>
            <a:br>
              <a:rPr lang="en-US" sz="1200" kern="1200" dirty="0" smtClean="0">
                <a:solidFill>
                  <a:schemeClr val="tx1"/>
                </a:solidFill>
                <a:effectLst/>
                <a:latin typeface="+mn-lt"/>
                <a:ea typeface="+mn-ea"/>
                <a:cs typeface="+mn-cs"/>
              </a:rPr>
            </a:br>
            <a:endParaRPr lang="en-US" dirty="0" smtClean="0"/>
          </a:p>
          <a:p>
            <a:endParaRPr lang="en-US" dirty="0"/>
          </a:p>
        </p:txBody>
      </p:sp>
      <p:sp>
        <p:nvSpPr>
          <p:cNvPr id="4" name="Slide Number Placeholder 3"/>
          <p:cNvSpPr>
            <a:spLocks noGrp="1"/>
          </p:cNvSpPr>
          <p:nvPr>
            <p:ph type="sldNum" sz="quarter" idx="10"/>
          </p:nvPr>
        </p:nvSpPr>
        <p:spPr/>
        <p:txBody>
          <a:bodyPr/>
          <a:lstStyle/>
          <a:p>
            <a:fld id="{76F5F68A-93C1-4DCA-8990-CA6E62A6B30F}" type="slidenum">
              <a:rPr lang="en-US" smtClean="0"/>
              <a:t>4</a:t>
            </a:fld>
            <a:endParaRPr lang="en-US"/>
          </a:p>
        </p:txBody>
      </p:sp>
    </p:spTree>
    <p:extLst>
      <p:ext uri="{BB962C8B-B14F-4D97-AF65-F5344CB8AC3E}">
        <p14:creationId xmlns:p14="http://schemas.microsoft.com/office/powerpoint/2010/main" val="343930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 on the requirements we</a:t>
            </a:r>
            <a:r>
              <a:rPr lang="en-US" baseline="0" dirty="0" smtClean="0"/>
              <a:t> designed a use case. A use case is a number of use case scenarios. For example we have 3 use cases, each use case is represented with a use case description. Next I will show you a use case description based on the first use case “Make reservation and booking”.  </a:t>
            </a:r>
            <a:endParaRPr lang="en-US" dirty="0"/>
          </a:p>
        </p:txBody>
      </p:sp>
      <p:sp>
        <p:nvSpPr>
          <p:cNvPr id="4" name="Slide Number Placeholder 3"/>
          <p:cNvSpPr>
            <a:spLocks noGrp="1"/>
          </p:cNvSpPr>
          <p:nvPr>
            <p:ph type="sldNum" sz="quarter" idx="10"/>
          </p:nvPr>
        </p:nvSpPr>
        <p:spPr/>
        <p:txBody>
          <a:bodyPr/>
          <a:lstStyle/>
          <a:p>
            <a:fld id="{76F5F68A-93C1-4DCA-8990-CA6E62A6B30F}" type="slidenum">
              <a:rPr lang="en-US" smtClean="0"/>
              <a:t>5</a:t>
            </a:fld>
            <a:endParaRPr lang="en-US"/>
          </a:p>
        </p:txBody>
      </p:sp>
    </p:spTree>
    <p:extLst>
      <p:ext uri="{BB962C8B-B14F-4D97-AF65-F5344CB8AC3E}">
        <p14:creationId xmlns:p14="http://schemas.microsoft.com/office/powerpoint/2010/main" val="2840516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use case description contains </a:t>
            </a:r>
            <a:r>
              <a:rPr lang="en-US" baseline="0" dirty="0" err="1" smtClean="0"/>
              <a:t>diffrent</a:t>
            </a:r>
            <a:r>
              <a:rPr lang="en-US" baseline="0" dirty="0" smtClean="0"/>
              <a:t> sections, </a:t>
            </a:r>
          </a:p>
          <a:p>
            <a:r>
              <a:rPr lang="en-US" b="1" baseline="0" dirty="0" smtClean="0"/>
              <a:t>Summary: </a:t>
            </a:r>
            <a:r>
              <a:rPr lang="en-US" baseline="0" dirty="0" smtClean="0"/>
              <a:t>in which the action is described,</a:t>
            </a:r>
          </a:p>
          <a:p>
            <a:r>
              <a:rPr lang="en-US" baseline="0" dirty="0" smtClean="0"/>
              <a:t> </a:t>
            </a:r>
            <a:r>
              <a:rPr lang="en-US" b="1" baseline="0" dirty="0" smtClean="0"/>
              <a:t>actor:</a:t>
            </a:r>
            <a:r>
              <a:rPr lang="en-US" baseline="0" dirty="0" smtClean="0"/>
              <a:t> shows who will do the action (in our case only  employees have access),</a:t>
            </a:r>
          </a:p>
          <a:p>
            <a:r>
              <a:rPr lang="en-US" baseline="0" dirty="0" smtClean="0"/>
              <a:t> </a:t>
            </a:r>
            <a:r>
              <a:rPr lang="en-US" b="1" baseline="0" dirty="0" smtClean="0"/>
              <a:t>precondition: </a:t>
            </a:r>
            <a:r>
              <a:rPr lang="en-US" b="0" baseline="0" dirty="0" smtClean="0"/>
              <a:t>shows the condition before making the action</a:t>
            </a:r>
            <a:r>
              <a:rPr lang="en-US" baseline="0" dirty="0" smtClean="0"/>
              <a:t> and </a:t>
            </a:r>
            <a:r>
              <a:rPr lang="en-US" b="1" baseline="0" dirty="0" smtClean="0"/>
              <a:t>post condition </a:t>
            </a:r>
            <a:r>
              <a:rPr lang="en-US" b="0" baseline="0" dirty="0" smtClean="0"/>
              <a:t>shows the result after the action is done</a:t>
            </a:r>
            <a:r>
              <a:rPr lang="en-US" baseline="0" dirty="0" smtClean="0"/>
              <a:t> ,</a:t>
            </a:r>
          </a:p>
          <a:p>
            <a:r>
              <a:rPr lang="en-US" b="1" baseline="0" dirty="0" smtClean="0"/>
              <a:t> base sequence </a:t>
            </a:r>
            <a:r>
              <a:rPr lang="en-US" baseline="0" dirty="0" smtClean="0"/>
              <a:t>describe the action very detailed,</a:t>
            </a:r>
          </a:p>
          <a:p>
            <a:r>
              <a:rPr lang="en-US" baseline="0" dirty="0" smtClean="0"/>
              <a:t> and  </a:t>
            </a:r>
            <a:r>
              <a:rPr lang="en-US" b="1" baseline="0" dirty="0" smtClean="0"/>
              <a:t>exception sequence </a:t>
            </a:r>
            <a:r>
              <a:rPr lang="en-US" baseline="0" dirty="0" smtClean="0"/>
              <a:t>shows which base sequence can be an exception.</a:t>
            </a:r>
          </a:p>
          <a:p>
            <a:r>
              <a:rPr lang="en-US" baseline="0" dirty="0" smtClean="0"/>
              <a:t> A </a:t>
            </a:r>
            <a:r>
              <a:rPr lang="en-US" b="1" baseline="0" dirty="0" smtClean="0"/>
              <a:t>sub use case </a:t>
            </a:r>
            <a:r>
              <a:rPr lang="en-US" baseline="0" dirty="0" smtClean="0"/>
              <a:t>shows if the use case has a connection with other action. </a:t>
            </a:r>
            <a:endParaRPr lang="en-US" dirty="0"/>
          </a:p>
        </p:txBody>
      </p:sp>
      <p:sp>
        <p:nvSpPr>
          <p:cNvPr id="4" name="Slide Number Placeholder 3"/>
          <p:cNvSpPr>
            <a:spLocks noGrp="1"/>
          </p:cNvSpPr>
          <p:nvPr>
            <p:ph type="sldNum" sz="quarter" idx="10"/>
          </p:nvPr>
        </p:nvSpPr>
        <p:spPr/>
        <p:txBody>
          <a:bodyPr/>
          <a:lstStyle/>
          <a:p>
            <a:fld id="{76F5F68A-93C1-4DCA-8990-CA6E62A6B30F}" type="slidenum">
              <a:rPr lang="en-US" smtClean="0"/>
              <a:t>6</a:t>
            </a:fld>
            <a:endParaRPr lang="en-US"/>
          </a:p>
        </p:txBody>
      </p:sp>
    </p:spTree>
    <p:extLst>
      <p:ext uri="{BB962C8B-B14F-4D97-AF65-F5344CB8AC3E}">
        <p14:creationId xmlns:p14="http://schemas.microsoft.com/office/powerpoint/2010/main" val="1602009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16-Jun-16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16-Jun-16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16-Jun-16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16-Jun-16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16-Jun-16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16-Jun-16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16-Jun-16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16-Jun-16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16-Jun-16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16-Jun-16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16-Jun-16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16-Jun-16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16-Jun-16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16-Jun-16</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16-Jun-16</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001" y="139701"/>
            <a:ext cx="10572000" cy="4280498"/>
          </a:xfrm>
        </p:spPr>
        <p:txBody>
          <a:bodyPr/>
          <a:lstStyle/>
          <a:p>
            <a:r>
              <a:rPr lang="en-US" dirty="0" smtClean="0"/>
              <a:t>			   SEMESTER PROJECT </a:t>
            </a:r>
            <a:br>
              <a:rPr lang="en-US" dirty="0" smtClean="0"/>
            </a:br>
            <a:r>
              <a:rPr lang="en-US" dirty="0" smtClean="0"/>
              <a:t/>
            </a:r>
            <a:br>
              <a:rPr lang="en-US" dirty="0" smtClean="0"/>
            </a:br>
            <a:r>
              <a:rPr lang="en-US" dirty="0" smtClean="0"/>
              <a:t>		      </a:t>
            </a:r>
            <a:r>
              <a:rPr lang="en-US" sz="4000" dirty="0" smtClean="0"/>
              <a:t>Rental software system</a:t>
            </a:r>
            <a:r>
              <a:rPr lang="en-US" dirty="0" smtClean="0"/>
              <a:t/>
            </a:r>
            <a:br>
              <a:rPr lang="en-US" dirty="0" smtClean="0"/>
            </a:br>
            <a:r>
              <a:rPr lang="en-US" dirty="0" smtClean="0"/>
              <a:t>                    </a:t>
            </a:r>
            <a:r>
              <a:rPr lang="en-US" sz="3400" dirty="0" smtClean="0"/>
              <a:t>IT1-S16</a:t>
            </a:r>
            <a:endParaRPr lang="en-US" sz="3400" dirty="0"/>
          </a:p>
        </p:txBody>
      </p:sp>
      <p:sp>
        <p:nvSpPr>
          <p:cNvPr id="3" name="Subtitle 2"/>
          <p:cNvSpPr>
            <a:spLocks noGrp="1"/>
          </p:cNvSpPr>
          <p:nvPr>
            <p:ph type="subTitle" idx="1"/>
          </p:nvPr>
        </p:nvSpPr>
        <p:spPr>
          <a:xfrm>
            <a:off x="810001" y="5280846"/>
            <a:ext cx="10572000" cy="1462854"/>
          </a:xfrm>
        </p:spPr>
        <p:txBody>
          <a:bodyPr>
            <a:normAutofit fontScale="77500" lnSpcReduction="20000"/>
          </a:bodyPr>
          <a:lstStyle/>
          <a:p>
            <a:r>
              <a:rPr lang="en-US" b="1" dirty="0" smtClean="0"/>
              <a:t>GROUP #2</a:t>
            </a:r>
          </a:p>
          <a:p>
            <a:r>
              <a:rPr lang="en-US" dirty="0" smtClean="0"/>
              <a:t>Bianca Sgondea</a:t>
            </a:r>
          </a:p>
          <a:p>
            <a:r>
              <a:rPr lang="en-US" dirty="0" smtClean="0"/>
              <a:t>Nicholas Papas</a:t>
            </a:r>
          </a:p>
          <a:p>
            <a:r>
              <a:rPr lang="en-US" dirty="0" smtClean="0"/>
              <a:t>Nikola </a:t>
            </a:r>
            <a:r>
              <a:rPr lang="en-US" dirty="0" err="1" smtClean="0"/>
              <a:t>Sevo</a:t>
            </a:r>
            <a:endParaRPr lang="en-US" dirty="0" smtClean="0"/>
          </a:p>
          <a:p>
            <a:r>
              <a:rPr lang="en-US" dirty="0" smtClean="0"/>
              <a:t>Sergiu </a:t>
            </a:r>
            <a:r>
              <a:rPr lang="en-US" dirty="0" err="1" smtClean="0"/>
              <a:t>Craciunescu</a:t>
            </a:r>
            <a:endParaRPr lang="en-US" dirty="0"/>
          </a:p>
        </p:txBody>
      </p:sp>
    </p:spTree>
    <p:extLst>
      <p:ext uri="{BB962C8B-B14F-4D97-AF65-F5344CB8AC3E}">
        <p14:creationId xmlns:p14="http://schemas.microsoft.com/office/powerpoint/2010/main" val="30668298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Group </a:t>
            </a:r>
            <a:r>
              <a:rPr lang="en-GB" dirty="0" smtClean="0"/>
              <a:t>work</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327245741"/>
              </p:ext>
            </p:extLst>
          </p:nvPr>
        </p:nvGraphicFramePr>
        <p:xfrm>
          <a:off x="5575049" y="446088"/>
          <a:ext cx="6251575" cy="5414962"/>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p:cNvSpPr>
            <a:spLocks noGrp="1"/>
          </p:cNvSpPr>
          <p:nvPr>
            <p:ph type="body" sz="half" idx="2"/>
          </p:nvPr>
        </p:nvSpPr>
        <p:spPr>
          <a:xfrm>
            <a:off x="154959" y="2593297"/>
            <a:ext cx="5198608" cy="656979"/>
          </a:xfrm>
        </p:spPr>
        <p:txBody>
          <a:bodyPr>
            <a:normAutofit/>
          </a:bodyPr>
          <a:lstStyle/>
          <a:p>
            <a:r>
              <a:rPr lang="en-US" sz="2400" dirty="0" smtClean="0"/>
              <a:t>Group </a:t>
            </a:r>
            <a:r>
              <a:rPr lang="en-US" sz="2400" b="1" dirty="0" smtClean="0"/>
              <a:t>SWOT</a:t>
            </a:r>
            <a:endParaRPr lang="en-US" sz="2400" b="1"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958" y="3308465"/>
            <a:ext cx="5198608" cy="2552584"/>
          </a:xfrm>
          <a:prstGeom prst="rect">
            <a:avLst/>
          </a:prstGeom>
        </p:spPr>
      </p:pic>
    </p:spTree>
    <p:extLst>
      <p:ext uri="{BB962C8B-B14F-4D97-AF65-F5344CB8AC3E}">
        <p14:creationId xmlns:p14="http://schemas.microsoft.com/office/powerpoint/2010/main" val="16188886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541615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1449388"/>
            <a:ext cx="12192000" cy="2970212"/>
          </a:xfrm>
        </p:spPr>
        <p:txBody>
          <a:bodyPr/>
          <a:lstStyle/>
          <a:p>
            <a:pPr algn="ctr"/>
            <a:r>
              <a:rPr lang="en-US" dirty="0" smtClean="0"/>
              <a:t>Thank you for your attention! </a:t>
            </a:r>
            <a:br>
              <a:rPr lang="en-US" dirty="0" smtClean="0"/>
            </a:br>
            <a:endParaRPr lang="en-US" dirty="0"/>
          </a:p>
        </p:txBody>
      </p:sp>
    </p:spTree>
    <p:extLst>
      <p:ext uri="{BB962C8B-B14F-4D97-AF65-F5344CB8AC3E}">
        <p14:creationId xmlns:p14="http://schemas.microsoft.com/office/powerpoint/2010/main" val="3629681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Agenda</a:t>
            </a:r>
            <a:endParaRPr lang="en-US" sz="5400" dirty="0"/>
          </a:p>
        </p:txBody>
      </p:sp>
      <p:sp>
        <p:nvSpPr>
          <p:cNvPr id="3" name="Content Placeholder 2"/>
          <p:cNvSpPr>
            <a:spLocks noGrp="1"/>
          </p:cNvSpPr>
          <p:nvPr>
            <p:ph idx="1"/>
          </p:nvPr>
        </p:nvSpPr>
        <p:spPr>
          <a:xfrm>
            <a:off x="818712" y="2901142"/>
            <a:ext cx="10554574" cy="3956858"/>
          </a:xfrm>
        </p:spPr>
        <p:txBody>
          <a:bodyPr>
            <a:normAutofit fontScale="92500" lnSpcReduction="20000"/>
          </a:bodyPr>
          <a:lstStyle/>
          <a:p>
            <a:pPr>
              <a:buFont typeface="Wingdings" panose="05000000000000000000" pitchFamily="2" charset="2"/>
              <a:buChar char="Ø"/>
            </a:pPr>
            <a:r>
              <a:rPr lang="en-US" sz="2400" dirty="0" smtClean="0"/>
              <a:t>Introduction</a:t>
            </a:r>
          </a:p>
          <a:p>
            <a:pPr>
              <a:buFont typeface="Wingdings" panose="05000000000000000000" pitchFamily="2" charset="2"/>
              <a:buChar char="Ø"/>
            </a:pPr>
            <a:r>
              <a:rPr lang="en-US" sz="2400" dirty="0" smtClean="0"/>
              <a:t>Analysis</a:t>
            </a:r>
          </a:p>
          <a:p>
            <a:pPr lvl="1" indent="-342900">
              <a:buFont typeface="Wingdings" panose="05000000000000000000" pitchFamily="2" charset="2"/>
              <a:buChar char="§"/>
            </a:pPr>
            <a:r>
              <a:rPr lang="en-US" sz="1900" dirty="0" smtClean="0">
                <a:latin typeface="helvetica" panose="020B0604020202020204" pitchFamily="34" charset="0"/>
              </a:rPr>
              <a:t>Requirements</a:t>
            </a:r>
            <a:endParaRPr lang="en-US" sz="1900" dirty="0">
              <a:latin typeface="helvetica" panose="020B0604020202020204" pitchFamily="34" charset="0"/>
            </a:endParaRPr>
          </a:p>
          <a:p>
            <a:pPr lvl="1" indent="-342900">
              <a:buFont typeface="Wingdings" panose="05000000000000000000" pitchFamily="2" charset="2"/>
              <a:buChar char="§"/>
            </a:pPr>
            <a:r>
              <a:rPr lang="en-US" sz="1900" dirty="0">
                <a:latin typeface="helvetica" panose="020B0604020202020204" pitchFamily="34" charset="0"/>
              </a:rPr>
              <a:t>Use case </a:t>
            </a:r>
            <a:r>
              <a:rPr lang="en-US" sz="1900" dirty="0" smtClean="0">
                <a:latin typeface="helvetica" panose="020B0604020202020204" pitchFamily="34" charset="0"/>
              </a:rPr>
              <a:t> </a:t>
            </a:r>
            <a:endParaRPr lang="en-US" sz="1900" dirty="0">
              <a:latin typeface="helvetica" panose="020B0604020202020204" pitchFamily="34" charset="0"/>
            </a:endParaRPr>
          </a:p>
          <a:p>
            <a:pPr lvl="2" indent="-342900">
              <a:buFont typeface="Wingdings" panose="05000000000000000000" pitchFamily="2" charset="2"/>
              <a:buChar char="§"/>
            </a:pPr>
            <a:r>
              <a:rPr lang="en-US" sz="1700" dirty="0">
                <a:latin typeface="helvetica" panose="020B0604020202020204" pitchFamily="34" charset="0"/>
              </a:rPr>
              <a:t>Use case description </a:t>
            </a:r>
          </a:p>
          <a:p>
            <a:pPr lvl="2" indent="-342900">
              <a:buFont typeface="Wingdings" panose="05000000000000000000" pitchFamily="2" charset="2"/>
              <a:buChar char="§"/>
            </a:pPr>
            <a:r>
              <a:rPr lang="en-US" sz="1700" dirty="0">
                <a:latin typeface="helvetica" panose="020B0604020202020204" pitchFamily="34" charset="0"/>
              </a:rPr>
              <a:t>Activity </a:t>
            </a:r>
            <a:r>
              <a:rPr lang="en-US" sz="1700" dirty="0" smtClean="0">
                <a:latin typeface="helvetica" panose="020B0604020202020204" pitchFamily="34" charset="0"/>
              </a:rPr>
              <a:t>diagrams</a:t>
            </a:r>
            <a:endParaRPr lang="en-US" sz="2200" dirty="0" smtClean="0"/>
          </a:p>
          <a:p>
            <a:pPr>
              <a:buFont typeface="Wingdings" panose="05000000000000000000" pitchFamily="2" charset="2"/>
              <a:buChar char="Ø"/>
            </a:pPr>
            <a:r>
              <a:rPr lang="en-US" sz="2400" dirty="0"/>
              <a:t>Class </a:t>
            </a:r>
            <a:r>
              <a:rPr lang="en-US" sz="2400" dirty="0" smtClean="0"/>
              <a:t>diagram</a:t>
            </a:r>
          </a:p>
          <a:p>
            <a:pPr>
              <a:buFont typeface="Wingdings" panose="05000000000000000000" pitchFamily="2" charset="2"/>
              <a:buChar char="Ø"/>
            </a:pPr>
            <a:r>
              <a:rPr lang="en-US" sz="2400" dirty="0" smtClean="0"/>
              <a:t>Implementation</a:t>
            </a:r>
          </a:p>
          <a:p>
            <a:pPr>
              <a:buFont typeface="Wingdings" panose="05000000000000000000" pitchFamily="2" charset="2"/>
              <a:buChar char="Ø"/>
            </a:pPr>
            <a:r>
              <a:rPr lang="en-US" sz="2400" dirty="0" smtClean="0"/>
              <a:t>Group work</a:t>
            </a:r>
          </a:p>
          <a:p>
            <a:pPr>
              <a:buFont typeface="Wingdings" panose="05000000000000000000" pitchFamily="2" charset="2"/>
              <a:buChar char="Ø"/>
            </a:pPr>
            <a:r>
              <a:rPr lang="en-US" sz="2400" dirty="0" smtClean="0"/>
              <a:t>Demonstration</a:t>
            </a:r>
            <a:endParaRPr lang="en-US" dirty="0" smtClean="0"/>
          </a:p>
          <a:p>
            <a:pPr marL="457200" lvl="1" indent="0">
              <a:buNone/>
            </a:pP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4766248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Purpose </a:t>
            </a:r>
            <a:endParaRPr lang="en-US" sz="2400" dirty="0"/>
          </a:p>
        </p:txBody>
      </p:sp>
    </p:spTree>
    <p:extLst>
      <p:ext uri="{BB962C8B-B14F-4D97-AF65-F5344CB8AC3E}">
        <p14:creationId xmlns:p14="http://schemas.microsoft.com/office/powerpoint/2010/main" val="4467213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a:t>
            </a:r>
            <a:endParaRPr lang="en-US" dirty="0"/>
          </a:p>
        </p:txBody>
      </p:sp>
      <p:sp>
        <p:nvSpPr>
          <p:cNvPr id="3" name="Text Placeholder 2"/>
          <p:cNvSpPr>
            <a:spLocks noGrp="1"/>
          </p:cNvSpPr>
          <p:nvPr>
            <p:ph type="body" idx="1"/>
          </p:nvPr>
        </p:nvSpPr>
        <p:spPr/>
        <p:txBody>
          <a:bodyPr/>
          <a:lstStyle/>
          <a:p>
            <a:r>
              <a:rPr lang="en-US" b="1" dirty="0" smtClean="0"/>
              <a:t>Functional requirements </a:t>
            </a:r>
            <a:endParaRPr lang="en-US" b="1" dirty="0"/>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93296" y="3031958"/>
            <a:ext cx="5510630" cy="2743200"/>
          </a:xfrm>
        </p:spPr>
      </p:pic>
      <p:sp>
        <p:nvSpPr>
          <p:cNvPr id="5" name="Text Placeholder 4"/>
          <p:cNvSpPr>
            <a:spLocks noGrp="1"/>
          </p:cNvSpPr>
          <p:nvPr>
            <p:ph type="body" sz="quarter" idx="3"/>
          </p:nvPr>
        </p:nvSpPr>
        <p:spPr/>
        <p:txBody>
          <a:bodyPr/>
          <a:lstStyle/>
          <a:p>
            <a:r>
              <a:rPr lang="en-US" b="1" dirty="0" smtClean="0"/>
              <a:t>Non-functional requirements </a:t>
            </a:r>
            <a:endParaRPr lang="en-US" b="1" dirty="0"/>
          </a:p>
        </p:txBody>
      </p:sp>
      <p:pic>
        <p:nvPicPr>
          <p:cNvPr id="9" name="Content Placeholder 8"/>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188075" y="3830742"/>
            <a:ext cx="5194300" cy="950703"/>
          </a:xfrm>
        </p:spPr>
      </p:pic>
      <p:sp>
        <p:nvSpPr>
          <p:cNvPr id="12" name="Oval 11"/>
          <p:cNvSpPr/>
          <p:nvPr/>
        </p:nvSpPr>
        <p:spPr>
          <a:xfrm>
            <a:off x="216568" y="3031958"/>
            <a:ext cx="3798305" cy="79878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6885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62081" y="1895303"/>
            <a:ext cx="6229919" cy="4962698"/>
          </a:xfrm>
        </p:spPr>
      </p:pic>
      <p:sp>
        <p:nvSpPr>
          <p:cNvPr id="3" name="TextBox 2"/>
          <p:cNvSpPr txBox="1"/>
          <p:nvPr/>
        </p:nvSpPr>
        <p:spPr>
          <a:xfrm>
            <a:off x="108065" y="2119745"/>
            <a:ext cx="5769033" cy="369332"/>
          </a:xfrm>
          <a:prstGeom prst="rect">
            <a:avLst/>
          </a:prstGeom>
          <a:noFill/>
        </p:spPr>
        <p:txBody>
          <a:bodyPr wrap="square" rtlCol="0">
            <a:spAutoFit/>
          </a:bodyPr>
          <a:lstStyle/>
          <a:p>
            <a:endParaRPr lang="en-US" dirty="0"/>
          </a:p>
        </p:txBody>
      </p:sp>
      <p:sp>
        <p:nvSpPr>
          <p:cNvPr id="5" name="TextBox 4"/>
          <p:cNvSpPr txBox="1"/>
          <p:nvPr/>
        </p:nvSpPr>
        <p:spPr>
          <a:xfrm>
            <a:off x="545123" y="2813539"/>
            <a:ext cx="4132385" cy="1754326"/>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Represents a number of use case scenarios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Is represented with a use case description and in a use case diagram.</a:t>
            </a:r>
            <a:endParaRPr lang="en-US" dirty="0"/>
          </a:p>
        </p:txBody>
      </p:sp>
    </p:spTree>
    <p:extLst>
      <p:ext uri="{BB962C8B-B14F-4D97-AF65-F5344CB8AC3E}">
        <p14:creationId xmlns:p14="http://schemas.microsoft.com/office/powerpoint/2010/main" val="28841067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15" y="447187"/>
            <a:ext cx="11307183" cy="1364987"/>
          </a:xfrm>
        </p:spPr>
        <p:txBody>
          <a:bodyPr/>
          <a:lstStyle/>
          <a:p>
            <a:r>
              <a:rPr lang="en-US" dirty="0" smtClean="0"/>
              <a:t>Use case description</a:t>
            </a:r>
            <a:br>
              <a:rPr lang="en-US" dirty="0" smtClean="0"/>
            </a:br>
            <a:r>
              <a:rPr lang="en-US" dirty="0" smtClean="0"/>
              <a:t/>
            </a:r>
            <a:br>
              <a:rPr lang="en-US" dirty="0" smtClean="0"/>
            </a:br>
            <a:r>
              <a:rPr lang="en-US" sz="2800" dirty="0" smtClean="0"/>
              <a:t>Make reservation/booking</a:t>
            </a:r>
            <a:endParaRPr lang="en-US" sz="28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45723" y="1"/>
            <a:ext cx="6846277" cy="6858000"/>
          </a:xfrm>
        </p:spPr>
      </p:pic>
      <p:sp>
        <p:nvSpPr>
          <p:cNvPr id="3" name="TextBox 2"/>
          <p:cNvSpPr txBox="1"/>
          <p:nvPr/>
        </p:nvSpPr>
        <p:spPr>
          <a:xfrm>
            <a:off x="465992" y="2118946"/>
            <a:ext cx="4536831" cy="4770537"/>
          </a:xfrm>
          <a:prstGeom prst="rect">
            <a:avLst/>
          </a:prstGeom>
          <a:noFill/>
        </p:spPr>
        <p:txBody>
          <a:bodyPr wrap="square" rtlCol="0">
            <a:spAutoFit/>
          </a:bodyPr>
          <a:lstStyle/>
          <a:p>
            <a:pPr marL="285750" indent="-285750">
              <a:buFont typeface="Wingdings" panose="05000000000000000000" pitchFamily="2" charset="2"/>
              <a:buChar char="Ø"/>
            </a:pPr>
            <a:r>
              <a:rPr lang="en-US" sz="1600" dirty="0" smtClean="0"/>
              <a:t>Summary: action is described</a:t>
            </a:r>
          </a:p>
          <a:p>
            <a:pPr marL="285750" indent="-285750">
              <a:buFont typeface="Wingdings" panose="05000000000000000000" pitchFamily="2" charset="2"/>
              <a:buChar char="Ø"/>
            </a:pPr>
            <a:endParaRPr lang="en-US" sz="1600" dirty="0" smtClean="0"/>
          </a:p>
          <a:p>
            <a:pPr marL="285750" indent="-285750">
              <a:buFont typeface="Wingdings" panose="05000000000000000000" pitchFamily="2" charset="2"/>
              <a:buChar char="Ø"/>
            </a:pPr>
            <a:r>
              <a:rPr lang="en-US" sz="1600" dirty="0" smtClean="0"/>
              <a:t>Actor: shows who will do the action</a:t>
            </a:r>
          </a:p>
          <a:p>
            <a:pPr marL="285750" indent="-285750">
              <a:buFont typeface="Wingdings" panose="05000000000000000000" pitchFamily="2" charset="2"/>
              <a:buChar char="Ø"/>
            </a:pPr>
            <a:endParaRPr lang="en-US" sz="1600" dirty="0" smtClean="0"/>
          </a:p>
          <a:p>
            <a:pPr marL="285750" indent="-285750">
              <a:buFont typeface="Wingdings" panose="05000000000000000000" pitchFamily="2" charset="2"/>
              <a:buChar char="Ø"/>
            </a:pPr>
            <a:r>
              <a:rPr lang="en-US" sz="1600" dirty="0" smtClean="0"/>
              <a:t>Precondition: condition before the action</a:t>
            </a:r>
          </a:p>
          <a:p>
            <a:pPr marL="285750" indent="-285750">
              <a:buFont typeface="Wingdings" panose="05000000000000000000" pitchFamily="2" charset="2"/>
              <a:buChar char="Ø"/>
            </a:pPr>
            <a:endParaRPr lang="en-US" sz="1600" dirty="0" smtClean="0"/>
          </a:p>
          <a:p>
            <a:pPr marL="285750" indent="-285750">
              <a:buFont typeface="Wingdings" panose="05000000000000000000" pitchFamily="2" charset="2"/>
              <a:buChar char="Ø"/>
            </a:pPr>
            <a:r>
              <a:rPr lang="en-US" sz="1600" dirty="0" smtClean="0"/>
              <a:t>Post condition: the result after the action is done</a:t>
            </a:r>
          </a:p>
          <a:p>
            <a:pPr marL="285750" indent="-285750">
              <a:buFont typeface="Wingdings" panose="05000000000000000000" pitchFamily="2" charset="2"/>
              <a:buChar char="Ø"/>
            </a:pPr>
            <a:endParaRPr lang="en-US" sz="1600" dirty="0" smtClean="0"/>
          </a:p>
          <a:p>
            <a:pPr marL="285750" indent="-285750">
              <a:buFont typeface="Wingdings" panose="05000000000000000000" pitchFamily="2" charset="2"/>
              <a:buChar char="Ø"/>
            </a:pPr>
            <a:r>
              <a:rPr lang="en-US" sz="1600" dirty="0" smtClean="0"/>
              <a:t>Base sequence: describe the action detailed </a:t>
            </a:r>
          </a:p>
          <a:p>
            <a:pPr marL="285750" indent="-285750">
              <a:buFont typeface="Wingdings" panose="05000000000000000000" pitchFamily="2" charset="2"/>
              <a:buChar char="Ø"/>
            </a:pPr>
            <a:endParaRPr lang="en-US" sz="1600" dirty="0" smtClean="0"/>
          </a:p>
          <a:p>
            <a:pPr marL="285750" indent="-285750">
              <a:buFont typeface="Wingdings" panose="05000000000000000000" pitchFamily="2" charset="2"/>
              <a:buChar char="Ø"/>
            </a:pPr>
            <a:r>
              <a:rPr lang="en-US" sz="1600" dirty="0" smtClean="0"/>
              <a:t>Exception sequence: shows which base sequence can be an exception </a:t>
            </a:r>
          </a:p>
          <a:p>
            <a:pPr marL="285750" indent="-285750">
              <a:buFont typeface="Wingdings" panose="05000000000000000000" pitchFamily="2" charset="2"/>
              <a:buChar char="Ø"/>
            </a:pPr>
            <a:endParaRPr lang="en-US" sz="1600" dirty="0" smtClean="0"/>
          </a:p>
          <a:p>
            <a:pPr marL="285750" indent="-285750">
              <a:buFont typeface="Wingdings" panose="05000000000000000000" pitchFamily="2" charset="2"/>
              <a:buChar char="Ø"/>
            </a:pPr>
            <a:r>
              <a:rPr lang="en-US" sz="1600" dirty="0" smtClean="0"/>
              <a:t>Sub use case: connection with other action</a:t>
            </a:r>
          </a:p>
          <a:p>
            <a:endParaRPr lang="en-US" sz="1600" dirty="0"/>
          </a:p>
        </p:txBody>
      </p:sp>
    </p:spTree>
    <p:extLst>
      <p:ext uri="{BB962C8B-B14F-4D97-AF65-F5344CB8AC3E}">
        <p14:creationId xmlns:p14="http://schemas.microsoft.com/office/powerpoint/2010/main" val="11066334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a:t>
            </a:r>
            <a:r>
              <a:rPr lang="en-US" dirty="0"/>
              <a:t/>
            </a:r>
            <a:br>
              <a:rPr lang="en-US" dirty="0"/>
            </a:br>
            <a:r>
              <a:rPr lang="en-US" dirty="0"/>
              <a:t/>
            </a:r>
            <a:br>
              <a:rPr lang="en-US" dirty="0"/>
            </a:br>
            <a:r>
              <a:rPr lang="en-US" sz="2800" dirty="0"/>
              <a:t>Make reservation/booking</a:t>
            </a:r>
          </a:p>
        </p:txBody>
      </p:sp>
      <p:sp>
        <p:nvSpPr>
          <p:cNvPr id="6" name="Text Placeholder 5"/>
          <p:cNvSpPr>
            <a:spLocks noGrp="1"/>
          </p:cNvSpPr>
          <p:nvPr>
            <p:ph type="body" idx="1"/>
          </p:nvPr>
        </p:nvSpPr>
        <p:spPr/>
        <p:txBody>
          <a:bodyPr/>
          <a:lstStyle/>
          <a:p>
            <a:pPr marL="285750" indent="-285750">
              <a:buFont typeface="Wingdings" panose="05000000000000000000" pitchFamily="2" charset="2"/>
              <a:buChar char="Ø"/>
            </a:pPr>
            <a:r>
              <a:rPr lang="en-US" dirty="0"/>
              <a:t>Shows the steps involved in use case description </a:t>
            </a:r>
          </a:p>
          <a:p>
            <a:endParaRPr lang="en-US" dirty="0"/>
          </a:p>
        </p:txBody>
      </p:sp>
      <p:sp>
        <p:nvSpPr>
          <p:cNvPr id="7" name="Text Placeholder 6"/>
          <p:cNvSpPr>
            <a:spLocks noGrp="1"/>
          </p:cNvSpPr>
          <p:nvPr>
            <p:ph type="body" sz="quarter" idx="16"/>
          </p:nvPr>
        </p:nvSpPr>
        <p:spPr/>
        <p:txBody>
          <a:bodyPr/>
          <a:lstStyle/>
          <a:p>
            <a:endParaRPr lang="en-US"/>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7574641" y="0"/>
            <a:ext cx="4419600" cy="6776569"/>
          </a:xfrm>
          <a:prstGeom prst="rect">
            <a:avLst/>
          </a:prstGeom>
        </p:spPr>
      </p:pic>
    </p:spTree>
    <p:extLst>
      <p:ext uri="{BB962C8B-B14F-4D97-AF65-F5344CB8AC3E}">
        <p14:creationId xmlns:p14="http://schemas.microsoft.com/office/powerpoint/2010/main" val="3591289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5789" y="1893709"/>
            <a:ext cx="8476211" cy="4964291"/>
          </a:xfrm>
        </p:spPr>
      </p:pic>
      <p:sp>
        <p:nvSpPr>
          <p:cNvPr id="3" name="TextBox 2"/>
          <p:cNvSpPr txBox="1"/>
          <p:nvPr/>
        </p:nvSpPr>
        <p:spPr>
          <a:xfrm>
            <a:off x="154904" y="2417885"/>
            <a:ext cx="3560885" cy="3139321"/>
          </a:xfrm>
          <a:prstGeom prst="rect">
            <a:avLst/>
          </a:prstGeom>
          <a:noFill/>
        </p:spPr>
        <p:txBody>
          <a:bodyPr wrap="square" rtlCol="0">
            <a:spAutoFit/>
          </a:bodyPr>
          <a:lstStyle/>
          <a:p>
            <a:r>
              <a:rPr lang="en-US" dirty="0"/>
              <a:t>Structure diagram: system’s classes, their attributes, methods and the relationships between objects.</a:t>
            </a:r>
            <a:endParaRPr lang="hu-HU" dirty="0"/>
          </a:p>
          <a:p>
            <a:endParaRPr lang="hu-HU" dirty="0"/>
          </a:p>
          <a:p>
            <a:pPr lvl="0"/>
            <a:r>
              <a:rPr lang="en-US" dirty="0"/>
              <a:t>I</a:t>
            </a:r>
            <a:r>
              <a:rPr lang="hu-HU" dirty="0"/>
              <a:t>llustration</a:t>
            </a:r>
            <a:r>
              <a:rPr lang="en-US" dirty="0"/>
              <a:t> first, implementation </a:t>
            </a:r>
            <a:r>
              <a:rPr lang="en-US" dirty="0" smtClean="0"/>
              <a:t>second</a:t>
            </a:r>
          </a:p>
          <a:p>
            <a:pPr lvl="0"/>
            <a:endParaRPr lang="hu-HU" dirty="0"/>
          </a:p>
          <a:p>
            <a:r>
              <a:rPr lang="en-US" dirty="0"/>
              <a:t>Provides an easy overview without diving into code itself </a:t>
            </a:r>
            <a:endParaRPr lang="hu-HU" dirty="0"/>
          </a:p>
          <a:p>
            <a:endParaRPr lang="en-US" dirty="0"/>
          </a:p>
        </p:txBody>
      </p:sp>
    </p:spTree>
    <p:extLst>
      <p:ext uri="{BB962C8B-B14F-4D97-AF65-F5344CB8AC3E}">
        <p14:creationId xmlns:p14="http://schemas.microsoft.com/office/powerpoint/2010/main" val="31240582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3985" y="10268"/>
            <a:ext cx="6688015" cy="6847732"/>
          </a:xfrm>
        </p:spPr>
      </p:pic>
      <p:sp>
        <p:nvSpPr>
          <p:cNvPr id="3" name="TextBox 2"/>
          <p:cNvSpPr txBox="1"/>
          <p:nvPr/>
        </p:nvSpPr>
        <p:spPr>
          <a:xfrm>
            <a:off x="87923" y="2532185"/>
            <a:ext cx="5416062" cy="2862322"/>
          </a:xfrm>
          <a:prstGeom prst="rect">
            <a:avLst/>
          </a:prstGeom>
          <a:noFill/>
        </p:spPr>
        <p:txBody>
          <a:bodyPr wrap="square" rtlCol="0">
            <a:spAutoFit/>
          </a:bodyPr>
          <a:lstStyle/>
          <a:p>
            <a:r>
              <a:rPr lang="en-US" dirty="0"/>
              <a:t>After Class Diagram </a:t>
            </a:r>
            <a:r>
              <a:rPr lang="en-US" dirty="0">
                <a:sym typeface="Wingdings" panose="05000000000000000000" pitchFamily="2" charset="2"/>
              </a:rPr>
              <a:t> Actual implementation</a:t>
            </a:r>
            <a:br>
              <a:rPr lang="en-US" dirty="0">
                <a:sym typeface="Wingdings" panose="05000000000000000000" pitchFamily="2" charset="2"/>
              </a:rPr>
            </a:br>
            <a:r>
              <a:rPr lang="en-US" dirty="0">
                <a:sym typeface="Wingdings" panose="05000000000000000000" pitchFamily="2" charset="2"/>
              </a:rPr>
              <a:t/>
            </a:r>
            <a:br>
              <a:rPr lang="en-US" dirty="0">
                <a:sym typeface="Wingdings" panose="05000000000000000000" pitchFamily="2" charset="2"/>
              </a:rPr>
            </a:br>
            <a:r>
              <a:rPr lang="en-US" dirty="0">
                <a:sym typeface="Wingdings" panose="05000000000000000000" pitchFamily="2" charset="2"/>
              </a:rPr>
              <a:t>Testing the functionality</a:t>
            </a:r>
            <a:br>
              <a:rPr lang="en-US" dirty="0">
                <a:sym typeface="Wingdings" panose="05000000000000000000" pitchFamily="2" charset="2"/>
              </a:rPr>
            </a:br>
            <a:r>
              <a:rPr lang="en-US" dirty="0">
                <a:sym typeface="Wingdings" panose="05000000000000000000" pitchFamily="2" charset="2"/>
              </a:rPr>
              <a:t/>
            </a:r>
            <a:br>
              <a:rPr lang="en-US" dirty="0">
                <a:sym typeface="Wingdings" panose="05000000000000000000" pitchFamily="2" charset="2"/>
              </a:rPr>
            </a:br>
            <a:r>
              <a:rPr lang="en-US" dirty="0">
                <a:sym typeface="Wingdings" panose="05000000000000000000" pitchFamily="2" charset="2"/>
              </a:rPr>
              <a:t>Add missing methods and fields </a:t>
            </a:r>
            <a:br>
              <a:rPr lang="en-US" dirty="0">
                <a:sym typeface="Wingdings" panose="05000000000000000000" pitchFamily="2" charset="2"/>
              </a:rPr>
            </a:br>
            <a:r>
              <a:rPr lang="en-US" dirty="0">
                <a:sym typeface="Wingdings" panose="05000000000000000000" pitchFamily="2" charset="2"/>
              </a:rPr>
              <a:t/>
            </a:r>
            <a:br>
              <a:rPr lang="en-US" dirty="0">
                <a:sym typeface="Wingdings" panose="05000000000000000000" pitchFamily="2" charset="2"/>
              </a:rPr>
            </a:br>
            <a:r>
              <a:rPr lang="en-US" dirty="0">
                <a:sym typeface="Wingdings" panose="05000000000000000000" pitchFamily="2" charset="2"/>
              </a:rPr>
              <a:t>Fixing diagrams ( unfortunately )</a:t>
            </a:r>
            <a:br>
              <a:rPr lang="en-US" dirty="0">
                <a:sym typeface="Wingdings" panose="05000000000000000000" pitchFamily="2" charset="2"/>
              </a:rPr>
            </a:br>
            <a:r>
              <a:rPr lang="en-US" dirty="0">
                <a:sym typeface="Wingdings" panose="05000000000000000000" pitchFamily="2" charset="2"/>
              </a:rPr>
              <a:t/>
            </a:r>
            <a:br>
              <a:rPr lang="en-US" dirty="0">
                <a:sym typeface="Wingdings" panose="05000000000000000000" pitchFamily="2" charset="2"/>
              </a:rPr>
            </a:br>
            <a:r>
              <a:rPr lang="en-US" dirty="0">
                <a:sym typeface="Wingdings" panose="05000000000000000000" pitchFamily="2" charset="2"/>
              </a:rPr>
              <a:t>GUI implementation</a:t>
            </a:r>
            <a:endParaRPr lang="hu-HU" dirty="0"/>
          </a:p>
          <a:p>
            <a:endParaRPr lang="en-US" dirty="0"/>
          </a:p>
        </p:txBody>
      </p:sp>
    </p:spTree>
    <p:extLst>
      <p:ext uri="{BB962C8B-B14F-4D97-AF65-F5344CB8AC3E}">
        <p14:creationId xmlns:p14="http://schemas.microsoft.com/office/powerpoint/2010/main" val="4702341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947</TotalTime>
  <Words>659</Words>
  <Application>Microsoft Office PowerPoint</Application>
  <PresentationFormat>Widescreen</PresentationFormat>
  <Paragraphs>75</Paragraphs>
  <Slides>12</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Century Gothic</vt:lpstr>
      <vt:lpstr>helvetica</vt:lpstr>
      <vt:lpstr>Wingdings</vt:lpstr>
      <vt:lpstr>Wingdings 2</vt:lpstr>
      <vt:lpstr>Quotable</vt:lpstr>
      <vt:lpstr>      SEMESTER PROJECT           Rental software system                     IT1-S16</vt:lpstr>
      <vt:lpstr>Agenda</vt:lpstr>
      <vt:lpstr>Introduction</vt:lpstr>
      <vt:lpstr>Requirements </vt:lpstr>
      <vt:lpstr>Use case  </vt:lpstr>
      <vt:lpstr>Use case description  Make reservation/booking</vt:lpstr>
      <vt:lpstr>Activity diagram  Make reservation/booking</vt:lpstr>
      <vt:lpstr>Class diagram</vt:lpstr>
      <vt:lpstr>Implementation</vt:lpstr>
      <vt:lpstr>Group work</vt:lpstr>
      <vt:lpstr>Demonstration</vt:lpstr>
      <vt:lpstr>Thank you for your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SEMESTER PROJECT           Rental software system                     IT1-S16</dc:title>
  <dc:creator>Bianca Sgondea</dc:creator>
  <cp:lastModifiedBy>Bianca Sgondea</cp:lastModifiedBy>
  <cp:revision>42</cp:revision>
  <dcterms:created xsi:type="dcterms:W3CDTF">2016-06-11T19:14:21Z</dcterms:created>
  <dcterms:modified xsi:type="dcterms:W3CDTF">2016-06-16T07:23:04Z</dcterms:modified>
</cp:coreProperties>
</file>