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8" r:id="rId7"/>
    <p:sldId id="259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0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0"/>
      <dgm:spPr/>
    </dgm:pt>
    <dgm:pt modelId="{429CABD1-4116-474B-81BF-735E2CA9DD00}" type="pres">
      <dgm:prSet presAssocID="{7E5AA53B-3EEE-4DE4-BB81-9044890C2946}" presName="dstNode" presStyleLbl="node1" presStyleIdx="0" presStyleCnt="0"/>
      <dgm:spPr/>
    </dgm:pt>
  </dgm:ptLst>
  <dgm:cxnLst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0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0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71173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Retele</a:t>
            </a:r>
            <a:r>
              <a:rPr lang="en-US" sz="6000" dirty="0">
                <a:solidFill>
                  <a:schemeClr val="bg1"/>
                </a:solidFill>
              </a:rPr>
              <a:t> de </a:t>
            </a:r>
            <a:r>
              <a:rPr lang="en-US" sz="6000" dirty="0" err="1">
                <a:solidFill>
                  <a:schemeClr val="bg1"/>
                </a:solidFill>
              </a:rPr>
              <a:t>calculatoare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532243"/>
            <a:ext cx="10993546" cy="172278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Proiect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realizat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Chirovici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iulia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Nemes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ilinca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-Daniela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Topan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bianca-corina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F574D-F190-4DF5-83FF-33C4C3A2965E}"/>
              </a:ext>
            </a:extLst>
          </p:cNvPr>
          <p:cNvSpPr txBox="1"/>
          <p:nvPr/>
        </p:nvSpPr>
        <p:spPr>
          <a:xfrm>
            <a:off x="848139" y="4744278"/>
            <a:ext cx="382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A8F5D-E826-4E39-8A36-D3942D917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478" y="4468334"/>
            <a:ext cx="6101592" cy="188196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EFF"/>
                </a:solidFill>
              </a:rPr>
              <a:t>Sco</a:t>
            </a:r>
            <a:r>
              <a:rPr lang="en-US" dirty="0" err="1"/>
              <a:t>pul</a:t>
            </a:r>
            <a:r>
              <a:rPr lang="en-US" dirty="0"/>
              <a:t> </a:t>
            </a:r>
            <a:r>
              <a:rPr lang="en-US" dirty="0" err="1"/>
              <a:t>lucrarii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4A78-3362-4377-9601-13FBAB6C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398644"/>
            <a:ext cx="11029616" cy="34601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o-RO" dirty="0"/>
              <a:t>Scopul acestei lucrări este descrierea modului de implementare a unei rețele de calculatoare în cadrul unei clădiri de birouri.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o-RO" dirty="0"/>
              <a:t>În cadrul realizării modelului de rețea dorit trebuie să ținem cont de principiile generale ale rețelelor și anume:</a:t>
            </a:r>
            <a:endParaRPr lang="en-US" dirty="0"/>
          </a:p>
          <a:p>
            <a:pPr lvl="0"/>
            <a:r>
              <a:rPr lang="en-US" dirty="0"/>
              <a:t>f</a:t>
            </a:r>
            <a:r>
              <a:rPr lang="ro-RO" dirty="0"/>
              <a:t>uncționalitatea </a:t>
            </a:r>
            <a:endParaRPr lang="en-US" dirty="0"/>
          </a:p>
          <a:p>
            <a:pPr lvl="0"/>
            <a:r>
              <a:rPr lang="en-US" dirty="0"/>
              <a:t>s</a:t>
            </a:r>
            <a:r>
              <a:rPr lang="ro-RO" dirty="0"/>
              <a:t>calabilitatea </a:t>
            </a:r>
            <a:endParaRPr lang="en-US" dirty="0"/>
          </a:p>
          <a:p>
            <a:pPr lvl="0"/>
            <a:r>
              <a:rPr lang="en-US" dirty="0"/>
              <a:t>a</a:t>
            </a:r>
            <a:r>
              <a:rPr lang="ro-RO" dirty="0"/>
              <a:t>daptabilitatea</a:t>
            </a:r>
            <a:endParaRPr lang="en-US" dirty="0"/>
          </a:p>
          <a:p>
            <a:pPr lvl="0"/>
            <a:r>
              <a:rPr lang="en-US" dirty="0"/>
              <a:t>g</a:t>
            </a:r>
            <a:r>
              <a:rPr lang="ro-RO" dirty="0"/>
              <a:t>estionarea </a:t>
            </a:r>
            <a:r>
              <a:rPr lang="en-US" dirty="0" err="1"/>
              <a:t>retelei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</a:t>
            </a:r>
            <a:r>
              <a:rPr lang="en-US" dirty="0"/>
              <a:t>s</a:t>
            </a:r>
            <a:r>
              <a:rPr lang="ro-RO" dirty="0"/>
              <a:t>ii de realizare</a:t>
            </a:r>
            <a:endParaRPr lang="en-US" dirty="0"/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B4511167-14C3-4E0B-A23F-C8FCD47DA92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93158" y="2227263"/>
            <a:ext cx="5398634" cy="3633787"/>
          </a:xfrm>
          <a:prstGeom prst="rect">
            <a:avLst/>
          </a:prstGeom>
          <a:ln/>
        </p:spPr>
      </p:pic>
      <p:pic>
        <p:nvPicPr>
          <p:cNvPr id="10" name="image3.png">
            <a:extLst>
              <a:ext uri="{FF2B5EF4-FFF2-40B4-BE49-F238E27FC236}">
                <a16:creationId xmlns:a16="http://schemas.microsoft.com/office/drawing/2014/main" id="{3AF21CAC-BA61-47DF-8141-816D195A3DE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6096000" y="2227263"/>
            <a:ext cx="5412729" cy="3633787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3101F-450B-46B0-9BD4-5CE5666B15BF}"/>
              </a:ext>
            </a:extLst>
          </p:cNvPr>
          <p:cNvSpPr txBox="1"/>
          <p:nvPr/>
        </p:nvSpPr>
        <p:spPr>
          <a:xfrm>
            <a:off x="1590261" y="6000991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</a:t>
            </a:r>
            <a:r>
              <a:rPr lang="en-US" dirty="0" err="1"/>
              <a:t>roiectarea</a:t>
            </a:r>
            <a:r>
              <a:rPr lang="en-US" dirty="0"/>
              <a:t> </a:t>
            </a:r>
            <a:r>
              <a:rPr lang="ro-RO" dirty="0"/>
              <a:t>p</a:t>
            </a:r>
            <a:r>
              <a:rPr lang="en-US" dirty="0" err="1"/>
              <a:t>arterului</a:t>
            </a:r>
            <a:r>
              <a:rPr lang="en-US" dirty="0"/>
              <a:t> </a:t>
            </a:r>
            <a:r>
              <a:rPr lang="en-US" dirty="0" err="1"/>
              <a:t>cladirii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01F87-8342-4288-AC95-CC5E5EFD87A2}"/>
              </a:ext>
            </a:extLst>
          </p:cNvPr>
          <p:cNvSpPr txBox="1"/>
          <p:nvPr/>
        </p:nvSpPr>
        <p:spPr>
          <a:xfrm>
            <a:off x="7262192" y="6000991"/>
            <a:ext cx="3949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</a:t>
            </a:r>
            <a:r>
              <a:rPr lang="en-US" dirty="0" err="1"/>
              <a:t>roiectarea</a:t>
            </a:r>
            <a:r>
              <a:rPr lang="en-US" dirty="0"/>
              <a:t> </a:t>
            </a:r>
            <a:r>
              <a:rPr lang="en-US" dirty="0" err="1"/>
              <a:t>etajului</a:t>
            </a:r>
            <a:r>
              <a:rPr lang="en-US" dirty="0"/>
              <a:t> </a:t>
            </a:r>
            <a:r>
              <a:rPr lang="en-US" dirty="0" err="1"/>
              <a:t>cladirii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Calculul</a:t>
            </a:r>
            <a:r>
              <a:rPr lang="en-US" dirty="0"/>
              <a:t>  </a:t>
            </a:r>
            <a:r>
              <a:rPr lang="en-US" dirty="0" err="1"/>
              <a:t>echi</a:t>
            </a:r>
            <a:r>
              <a:rPr lang="ro-RO" dirty="0"/>
              <a:t>P</a:t>
            </a:r>
            <a:r>
              <a:rPr lang="en-US" dirty="0" err="1"/>
              <a:t>amentelor</a:t>
            </a:r>
            <a:r>
              <a:rPr lang="en-US" dirty="0"/>
              <a:t> </a:t>
            </a:r>
            <a:r>
              <a:rPr lang="en-US" dirty="0" err="1"/>
              <a:t>necesare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044731"/>
              </p:ext>
            </p:extLst>
          </p:nvPr>
        </p:nvGraphicFramePr>
        <p:xfrm>
          <a:off x="1395430" y="2137306"/>
          <a:ext cx="8954517" cy="3927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r>
              <a:rPr lang="en-US" dirty="0" err="1"/>
              <a:t>Costurile</a:t>
            </a:r>
            <a:r>
              <a:rPr lang="en-US" dirty="0"/>
              <a:t> </a:t>
            </a:r>
            <a:r>
              <a:rPr lang="en-US" dirty="0" err="1"/>
              <a:t>lucrarii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C8CF-609F-47F3-9183-DEE6C60E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mage4.png">
            <a:extLst>
              <a:ext uri="{FF2B5EF4-FFF2-40B4-BE49-F238E27FC236}">
                <a16:creationId xmlns:a16="http://schemas.microsoft.com/office/drawing/2014/main" id="{0E22922F-2254-4ABB-9B9B-0CA9A0B216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192" y="2194696"/>
            <a:ext cx="11029615" cy="365634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1885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vlan-urilor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C8CF-609F-47F3-9183-DEE6C60E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6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3059" y="2164278"/>
            <a:ext cx="3188008" cy="17467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Va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multumim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46</Words>
  <Application>Microsoft Office PowerPoint</Application>
  <PresentationFormat>Widescreen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Retele de calculatoare</vt:lpstr>
      <vt:lpstr>Scopul lucrarii</vt:lpstr>
      <vt:lpstr>Pasii de realizare</vt:lpstr>
      <vt:lpstr>Calculul  echiPamentelor necesare</vt:lpstr>
      <vt:lpstr>Costurile lucrarii</vt:lpstr>
      <vt:lpstr>Definirea vlan-urilor </vt:lpstr>
      <vt:lpstr>Va multumim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2020-01-14T18:59:37Z</dcterms:created>
  <dcterms:modified xsi:type="dcterms:W3CDTF">2020-01-14T19:39:46Z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