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3"/>
  </p:notesMasterIdLst>
  <p:sldIdLst>
    <p:sldId id="256" r:id="rId32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Playlist Script" charset="1" panose="000000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Raleway" charset="1" panose="020B0503030101060003"/>
      <p:regular r:id="rId12"/>
    </p:embeddedFont>
    <p:embeddedFont>
      <p:font typeface="Raleway Bold" charset="1" panose="020B0803030101060003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  <p:embeddedFont>
      <p:font typeface="Blogger" charset="1" panose="02000506030000020004"/>
      <p:regular r:id="rId18"/>
    </p:embeddedFont>
    <p:embeddedFont>
      <p:font typeface="Blogger Bold" charset="1" panose="02000506030000020004"/>
      <p:regular r:id="rId19"/>
    </p:embeddedFont>
    <p:embeddedFont>
      <p:font typeface="Blogger Italics" charset="1" panose="02000506030000020004"/>
      <p:regular r:id="rId20"/>
    </p:embeddedFont>
    <p:embeddedFont>
      <p:font typeface="Blogger Bold Italics" charset="1" panose="02000506030000020004"/>
      <p:regular r:id="rId21"/>
    </p:embeddedFont>
    <p:embeddedFont>
      <p:font typeface="Open Sans Light" charset="1" panose="020B0306030504020204"/>
      <p:regular r:id="rId22"/>
    </p:embeddedFont>
    <p:embeddedFont>
      <p:font typeface="Open Sans Light Bold" charset="1" panose="020B08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Light Bold Italics" charset="1" panose="020B0806030504020204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  <p:embeddedFont>
      <p:font typeface="Open Sans Extra Bold" charset="1" panose="020B0906030804020204"/>
      <p:regular r:id="rId30"/>
    </p:embeddedFont>
    <p:embeddedFont>
      <p:font typeface="Open Sans Extra Bold Italics" charset="1" panose="020B09060308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notesMasters/notesMaster1.xml" Type="http://schemas.openxmlformats.org/officeDocument/2006/relationships/notesMaster"/><Relationship Id="rId34" Target="theme/theme2.xml" Type="http://schemas.openxmlformats.org/officeDocument/2006/relationships/theme"/><Relationship Id="rId35" Target="notesSlides/notesSlide1.xml" Type="http://schemas.openxmlformats.org/officeDocument/2006/relationships/notes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46" Target="slides/slide12.xml" Type="http://schemas.openxmlformats.org/officeDocument/2006/relationships/slide"/><Relationship Id="rId47" Target="slides/slide13.xml" Type="http://schemas.openxmlformats.org/officeDocument/2006/relationships/slide"/><Relationship Id="rId48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Hello everyone! good afternoon to one and all present here, I am Biancaa, Me and my friends are going to present on the topic edevr, Basically our motive is education for everyone. Benjamin Franklin once said: An investment in knowledge pays the best interest.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1.pn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15" Target="../media/image61.png" Type="http://schemas.openxmlformats.org/officeDocument/2006/relationships/image"/><Relationship Id="rId16" Target="../media/image62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.png" Type="http://schemas.openxmlformats.org/officeDocument/2006/relationships/image"/><Relationship Id="rId7" Target="../media/image63.png" Type="http://schemas.openxmlformats.org/officeDocument/2006/relationships/image"/><Relationship Id="rId8" Target="../media/image6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png" Type="http://schemas.openxmlformats.org/officeDocument/2006/relationships/image"/><Relationship Id="rId4" Target="../media/image67.png" Type="http://schemas.openxmlformats.org/officeDocument/2006/relationships/image"/><Relationship Id="rId5" Target="../media/image6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1.pn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13" Target="../media/image46.png" Type="http://schemas.openxmlformats.org/officeDocument/2006/relationships/image"/><Relationship Id="rId14" Target="../media/image47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1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png" Type="http://schemas.openxmlformats.org/officeDocument/2006/relationships/image"/><Relationship Id="rId12" Target="../media/image60.png" Type="http://schemas.openxmlformats.org/officeDocument/2006/relationships/image"/><Relationship Id="rId13" Target="../media/image1.pn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11347" y="-689801"/>
            <a:ext cx="11907764" cy="916865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07459">
            <a:off x="-469322" y="7673063"/>
            <a:ext cx="2393626" cy="248044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179" y="378099"/>
            <a:ext cx="1856507" cy="144757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892089" y="6838981"/>
            <a:ext cx="4938711" cy="263098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true" flipV="false" rot="198420">
            <a:off x="16631825" y="7219898"/>
            <a:ext cx="777128" cy="337698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519997" y="7001234"/>
            <a:ext cx="4490464" cy="775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1"/>
              </a:lnSpc>
            </a:pPr>
            <a:r>
              <a:rPr lang="en-US" sz="5128" spc="1487">
                <a:solidFill>
                  <a:srgbClr val="FFFFFF"/>
                </a:solidFill>
                <a:latin typeface="Raleway Bold"/>
              </a:rPr>
              <a:t>TEAM 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82175"/>
            <a:ext cx="27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2EDF1"/>
                </a:solidFill>
                <a:latin typeface="Open Sans Light"/>
              </a:rPr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CD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73250" y="5143500"/>
            <a:ext cx="5829100" cy="60405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628637">
            <a:off x="-952316" y="-1350031"/>
            <a:ext cx="12139540" cy="125798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06982">
            <a:off x="-1205830" y="7270608"/>
            <a:ext cx="6048809" cy="626819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716500" y="9182110"/>
            <a:ext cx="571500" cy="5715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20056" y="1295400"/>
            <a:ext cx="1348756" cy="134875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599965">
            <a:off x="-620029" y="-1195263"/>
            <a:ext cx="2306858" cy="23905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88313">
            <a:off x="17319946" y="6883675"/>
            <a:ext cx="1936109" cy="200633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956730" y="118121"/>
            <a:ext cx="8064619" cy="883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47"/>
              </a:lnSpc>
            </a:pPr>
            <a:r>
              <a:rPr lang="en-US" sz="7084">
                <a:solidFill>
                  <a:srgbClr val="04345C"/>
                </a:solidFill>
                <a:latin typeface="Norwester"/>
              </a:rPr>
              <a:t>Demo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4739296" y="8416880"/>
            <a:ext cx="5340575" cy="553427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748372" y="7775123"/>
            <a:ext cx="4396878" cy="338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4223" y="5784523"/>
            <a:ext cx="5630153" cy="58343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858459">
            <a:off x="11785864" y="-1386055"/>
            <a:ext cx="7958550" cy="824720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938171">
            <a:off x="-2404248" y="4762815"/>
            <a:ext cx="6599197" cy="68385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653010">
            <a:off x="-2786851" y="-3144011"/>
            <a:ext cx="8774102" cy="909233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10626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284995">
            <a:off x="-870493" y="-846640"/>
            <a:ext cx="1936387" cy="20066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587032" y="6781324"/>
            <a:ext cx="5732583" cy="441393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07459">
            <a:off x="-832634" y="8271965"/>
            <a:ext cx="2393626" cy="2480441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20598" y="1021387"/>
            <a:ext cx="15385256" cy="830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52"/>
              </a:lnSpc>
              <a:spcBef>
                <a:spcPct val="0"/>
              </a:spcBef>
            </a:pPr>
            <a:r>
              <a:rPr lang="en-US" sz="7108">
                <a:solidFill>
                  <a:srgbClr val="4ECDC4"/>
                </a:solidFill>
                <a:latin typeface="Norwester Bold"/>
              </a:rPr>
              <a:t>                 </a:t>
            </a:r>
            <a:r>
              <a:rPr lang="en-US" sz="7108">
                <a:solidFill>
                  <a:srgbClr val="4ECDC4"/>
                </a:solidFill>
                <a:latin typeface="Norwester Bold"/>
              </a:rPr>
              <a:t>FUTURE PROSPECTS </a:t>
            </a:r>
          </a:p>
          <a:p>
            <a:pPr>
              <a:lnSpc>
                <a:spcPts val="3554"/>
              </a:lnSpc>
            </a:pPr>
          </a:p>
          <a:p>
            <a:pPr>
              <a:lnSpc>
                <a:spcPts val="8692"/>
              </a:lnSpc>
              <a:spcBef>
                <a:spcPct val="0"/>
              </a:spcBef>
            </a:pPr>
            <a:r>
              <a:rPr lang="en-US" sz="6208">
                <a:solidFill>
                  <a:srgbClr val="FFFFFF"/>
                </a:solidFill>
                <a:latin typeface="Blogger"/>
              </a:rPr>
              <a:t>1). Hologram vibrations for the Visually Impared </a:t>
            </a:r>
          </a:p>
          <a:p>
            <a:pPr>
              <a:lnSpc>
                <a:spcPts val="8692"/>
              </a:lnSpc>
              <a:spcBef>
                <a:spcPct val="0"/>
              </a:spcBef>
            </a:pPr>
            <a:r>
              <a:rPr lang="en-US" sz="6208">
                <a:solidFill>
                  <a:srgbClr val="FFFFFF"/>
                </a:solidFill>
                <a:latin typeface="Blogger"/>
              </a:rPr>
              <a:t>2). Higher education</a:t>
            </a:r>
          </a:p>
          <a:p>
            <a:pPr>
              <a:lnSpc>
                <a:spcPts val="8692"/>
              </a:lnSpc>
              <a:spcBef>
                <a:spcPct val="0"/>
              </a:spcBef>
            </a:pPr>
            <a:r>
              <a:rPr lang="en-US" sz="6208">
                <a:solidFill>
                  <a:srgbClr val="FFFFFF"/>
                </a:solidFill>
                <a:latin typeface="Blogger"/>
              </a:rPr>
              <a:t>3). Multilingual</a:t>
            </a:r>
          </a:p>
          <a:p>
            <a:pPr>
              <a:lnSpc>
                <a:spcPts val="8692"/>
              </a:lnSpc>
              <a:spcBef>
                <a:spcPct val="0"/>
              </a:spcBef>
            </a:pPr>
            <a:r>
              <a:rPr lang="en-US" sz="6208">
                <a:solidFill>
                  <a:srgbClr val="FFFFFF"/>
                </a:solidFill>
                <a:latin typeface="Blogger"/>
              </a:rPr>
              <a:t>4). Foreign Curriculum</a:t>
            </a:r>
          </a:p>
          <a:p>
            <a:pPr>
              <a:lnSpc>
                <a:spcPts val="8692"/>
              </a:lnSpc>
              <a:spcBef>
                <a:spcPct val="0"/>
              </a:spcBef>
            </a:pPr>
            <a:r>
              <a:rPr lang="en-US" sz="6208">
                <a:solidFill>
                  <a:srgbClr val="FFFFFF"/>
                </a:solidFill>
                <a:latin typeface="Blogger"/>
              </a:rPr>
              <a:t>5). Open Source</a:t>
            </a:r>
          </a:p>
          <a:p>
            <a:pPr>
              <a:lnSpc>
                <a:spcPts val="8692"/>
              </a:lnSpc>
              <a:spcBef>
                <a:spcPct val="0"/>
              </a:spcBef>
            </a:pP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92103" y="5143500"/>
            <a:ext cx="2152947" cy="2141204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0" y="9524788"/>
            <a:ext cx="254661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479131">
            <a:off x="-1749557" y="-842269"/>
            <a:ext cx="11828430" cy="122574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62892">
            <a:off x="6138829" y="7329482"/>
            <a:ext cx="5075946" cy="52600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0451">
            <a:off x="15442780" y="-1044451"/>
            <a:ext cx="4001180" cy="414630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714294">
            <a:off x="13724600" y="-373897"/>
            <a:ext cx="2229048" cy="230989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687800" y="102870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52400" y="8077200"/>
            <a:ext cx="1181100" cy="11811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19532" y="4325762"/>
            <a:ext cx="5153158" cy="493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Saksham Sharma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 Biancaa R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Anant Jain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Harshini Selvakumar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Aditya Tyagi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Dhruv Sai</a:t>
            </a:r>
          </a:p>
          <a:p>
            <a:pPr algn="just" marL="857448" indent="-428724" lvl="1">
              <a:lnSpc>
                <a:spcPts val="5560"/>
              </a:lnSpc>
              <a:buFont typeface="Arial"/>
              <a:buChar char="•"/>
            </a:pPr>
            <a:r>
              <a:rPr lang="en-US" sz="3971">
                <a:solidFill>
                  <a:srgbClr val="FFFFFF"/>
                </a:solidFill>
                <a:latin typeface="Blogger"/>
              </a:rPr>
              <a:t> Rishabh Bezbarua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407695" y="6842805"/>
            <a:ext cx="5582968" cy="429873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96420" y="1806323"/>
            <a:ext cx="6136476" cy="5861949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161720" y="1825761"/>
            <a:ext cx="6811830" cy="146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48"/>
              </a:lnSpc>
            </a:pPr>
            <a:r>
              <a:rPr lang="en-US" sz="8534">
                <a:solidFill>
                  <a:srgbClr val="4ECDC4"/>
                </a:solidFill>
                <a:latin typeface="Norwester"/>
              </a:rPr>
              <a:t>Team Members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10025" y="3349358"/>
            <a:ext cx="7206192" cy="76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9"/>
              </a:lnSpc>
            </a:pPr>
            <a:r>
              <a:rPr lang="en-US" sz="4249">
                <a:solidFill>
                  <a:srgbClr val="FFFFFF"/>
                </a:solidFill>
                <a:latin typeface="Blogger Bold"/>
              </a:rPr>
              <a:t>Mentor - Ms. Vickie Culbertson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9635444"/>
            <a:ext cx="254661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0068" y="866775"/>
            <a:ext cx="937795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Our  experience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7810" y="3250644"/>
            <a:ext cx="15072380" cy="533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0"/>
              </a:lnSpc>
            </a:pPr>
            <a:r>
              <a:rPr lang="en-US" sz="5035">
                <a:solidFill>
                  <a:srgbClr val="FFFFFF"/>
                </a:solidFill>
                <a:latin typeface="Open Sans Light"/>
              </a:rPr>
              <a:t>We enjoye</a:t>
            </a:r>
            <a:r>
              <a:rPr lang="en-US" sz="5035">
                <a:solidFill>
                  <a:srgbClr val="FFFFFF"/>
                </a:solidFill>
                <a:latin typeface="Open Sans Light"/>
              </a:rPr>
              <a:t>d the power talks and had a chance to work with people from all over India and other countries. Our project sailed smoothly with the help of our mentor, Ms. Vickie Culberston. This was once in a lifetime experience and we're quite happy to be a part of it.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2065" y="2062036"/>
            <a:ext cx="8319238" cy="400717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434256" y="342900"/>
            <a:ext cx="4358137" cy="62976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50234" b="0"/>
          <a:stretch>
            <a:fillRect/>
          </a:stretch>
        </p:blipFill>
        <p:spPr>
          <a:xfrm flipH="false" flipV="false" rot="0">
            <a:off x="11740986" y="7152098"/>
            <a:ext cx="5518314" cy="27540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8246" r="0" b="8246"/>
          <a:stretch>
            <a:fillRect/>
          </a:stretch>
        </p:blipFill>
        <p:spPr>
          <a:xfrm flipH="false" flipV="false" rot="0">
            <a:off x="482065" y="6384146"/>
            <a:ext cx="10325717" cy="352198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82065" y="180975"/>
            <a:ext cx="107206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Behind the scenes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4223" y="5784523"/>
            <a:ext cx="5630153" cy="58343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858459">
            <a:off x="11785864" y="-1386055"/>
            <a:ext cx="7958550" cy="824720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938171">
            <a:off x="-2404248" y="4762815"/>
            <a:ext cx="6599197" cy="68385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653010">
            <a:off x="-2786851" y="-3144011"/>
            <a:ext cx="8774102" cy="9092333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1062650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284995">
            <a:off x="-870493" y="-846640"/>
            <a:ext cx="1936387" cy="20066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5392532" y="-1099671"/>
            <a:ext cx="8096836" cy="62343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07459">
            <a:off x="-832634" y="8271965"/>
            <a:ext cx="2393626" cy="2480441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2032962" y="9258300"/>
            <a:ext cx="1181100" cy="118110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259300" y="2331504"/>
            <a:ext cx="571500" cy="57150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36850" y="4006615"/>
            <a:ext cx="16208200" cy="321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4"/>
              </a:lnSpc>
            </a:pPr>
            <a:r>
              <a:rPr lang="en-US" sz="4242">
                <a:solidFill>
                  <a:srgbClr val="FFFFFF"/>
                </a:solidFill>
                <a:latin typeface="Blogger"/>
              </a:rPr>
              <a:t> EDeVR is an immersive learning platform, working towards a solution that lets children learn practical skills without access to real tools with hands-on exp while allowing the educators to push the boundaries of student engagement.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9524788"/>
            <a:ext cx="254661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547700">
            <a:off x="3542335" y="1756842"/>
            <a:ext cx="3901360" cy="404286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3133064" y="6919145"/>
            <a:ext cx="6419360" cy="665218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-152400" y="1028700"/>
            <a:ext cx="1181100" cy="11811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687800" y="8686800"/>
            <a:ext cx="571500" cy="57150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47986" y="3058378"/>
            <a:ext cx="14694758" cy="329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5"/>
              </a:lnSpc>
            </a:pPr>
            <a:r>
              <a:rPr lang="en-US" sz="4323">
                <a:solidFill>
                  <a:srgbClr val="04345C"/>
                </a:solidFill>
                <a:latin typeface="Blogger"/>
              </a:rPr>
              <a:t>VR or Virtual Reality, is </a:t>
            </a:r>
            <a:r>
              <a:rPr lang="en-US" sz="2432">
                <a:solidFill>
                  <a:srgbClr val="04345C"/>
                </a:solidFill>
                <a:latin typeface="Blogger"/>
              </a:rPr>
              <a:t>the use of computer technology to create a simulated environment that can be explored in 360 degrees.</a:t>
            </a:r>
          </a:p>
          <a:p>
            <a:pPr algn="ctr">
              <a:lnSpc>
                <a:spcPts val="6485"/>
              </a:lnSpc>
            </a:pPr>
            <a:r>
              <a:rPr lang="en-US" sz="2432">
                <a:solidFill>
                  <a:srgbClr val="04345C"/>
                </a:solidFill>
                <a:latin typeface="Blogger"/>
              </a:rPr>
              <a:t>Unlike traditional interfaces, VR places the user inside the virtual environment for an immersive experience.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783130" y="6350164"/>
            <a:ext cx="6467586" cy="4979863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67432" y="9664848"/>
            <a:ext cx="27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Open Sans Light"/>
              </a:rPr>
              <a:t>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50641" y="1044303"/>
            <a:ext cx="13901125" cy="148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7"/>
              </a:lnSpc>
            </a:pPr>
            <a:r>
              <a:rPr lang="en-US" sz="11618" spc="-580">
                <a:solidFill>
                  <a:srgbClr val="04345C"/>
                </a:solidFill>
                <a:latin typeface="Norwester Bold"/>
              </a:rPr>
              <a:t>What is 'VR'?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737344">
            <a:off x="8416210" y="-3200493"/>
            <a:ext cx="11223440" cy="116305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9280">
            <a:off x="12822143" y="5527205"/>
            <a:ext cx="7703445" cy="798284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49909">
            <a:off x="-1445661" y="-889124"/>
            <a:ext cx="5359726" cy="55541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81687">
            <a:off x="-1391985" y="2028311"/>
            <a:ext cx="11649703" cy="1207223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320056" y="8324850"/>
            <a:ext cx="1348756" cy="134875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687800" y="45720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2128">
            <a:off x="17306081" y="408561"/>
            <a:ext cx="2085489" cy="216112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47258" y="7174715"/>
            <a:ext cx="2814742" cy="234391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96031">
            <a:off x="2595109" y="7675721"/>
            <a:ext cx="1680977" cy="168097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07230">
            <a:off x="6085341" y="7282066"/>
            <a:ext cx="2259536" cy="197606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54322" y="2964433"/>
            <a:ext cx="16695082" cy="252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7"/>
              </a:lnSpc>
            </a:pPr>
            <a:r>
              <a:rPr lang="en-US" sz="4438">
                <a:solidFill>
                  <a:srgbClr val="FFFFFF"/>
                </a:solidFill>
                <a:latin typeface="Blogger"/>
              </a:rPr>
              <a:t>With conventional digital learning, students have more things to distract them, and attention problems become more prevalent. And without captivating teaching, students get frustrated.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3142963" y="6223164"/>
            <a:ext cx="6467586" cy="4979863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86311" y="9566012"/>
            <a:ext cx="168010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0811" y="857250"/>
            <a:ext cx="15465347" cy="108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95"/>
              </a:lnSpc>
            </a:pPr>
            <a:r>
              <a:rPr lang="en-US" sz="7900" spc="158">
                <a:solidFill>
                  <a:srgbClr val="4ECDC4"/>
                </a:solidFill>
                <a:latin typeface="Norwester"/>
              </a:rPr>
              <a:t>BUT WHAT ABOUT ONLINE LEARNING?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692641">
            <a:off x="1853217" y="-2526377"/>
            <a:ext cx="14137151" cy="146498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687800" y="1028700"/>
            <a:ext cx="571500" cy="5715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52400" y="8077200"/>
            <a:ext cx="1181100" cy="11811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-1913683" y="316230"/>
            <a:ext cx="12951335" cy="1179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879">
                <a:solidFill>
                  <a:srgbClr val="4ECDC4"/>
                </a:solidFill>
                <a:latin typeface="Norwester Bold"/>
              </a:rPr>
              <a:t>WALKTHROUGH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9124950" y="1495425"/>
            <a:ext cx="132853" cy="8632184"/>
          </a:xfrm>
          <a:prstGeom prst="rect">
            <a:avLst/>
          </a:prstGeom>
          <a:solidFill>
            <a:srgbClr val="E2EDF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9031091" y="1801700"/>
            <a:ext cx="320570" cy="32057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031091" y="2833028"/>
            <a:ext cx="320570" cy="32057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031091" y="4115384"/>
            <a:ext cx="320570" cy="32057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031091" y="5580568"/>
            <a:ext cx="320570" cy="32057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49092" y="4928518"/>
            <a:ext cx="2277417" cy="216561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86589" y="3866535"/>
            <a:ext cx="998617" cy="610064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35097" y="2592700"/>
            <a:ext cx="1118904" cy="780435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7011494" y="1333500"/>
            <a:ext cx="1545564" cy="101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1"/>
              </a:lnSpc>
            </a:pPr>
            <a:r>
              <a:rPr lang="en-US" sz="5636">
                <a:solidFill>
                  <a:srgbClr val="E2EDF1"/>
                </a:solidFill>
                <a:latin typeface="Blogger"/>
              </a:rPr>
              <a:t>Login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188329" y="2257122"/>
            <a:ext cx="5283862" cy="58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2"/>
              </a:lnSpc>
            </a:pPr>
            <a:r>
              <a:rPr lang="en-US" sz="3201">
                <a:solidFill>
                  <a:srgbClr val="A6A6A6"/>
                </a:solidFill>
                <a:latin typeface="Blogger"/>
              </a:rPr>
              <a:t>Explore the stacks of knowledge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03333" y="2392259"/>
            <a:ext cx="2210329" cy="96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06">
                <a:solidFill>
                  <a:srgbClr val="FFFFFF"/>
                </a:solidFill>
                <a:latin typeface="Blogger"/>
              </a:rPr>
              <a:t>Subjects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37696" y="3267650"/>
            <a:ext cx="6827208" cy="171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2"/>
              </a:lnSpc>
            </a:pPr>
            <a:r>
              <a:rPr lang="en-US" sz="3201">
                <a:solidFill>
                  <a:srgbClr val="A6A6A6"/>
                </a:solidFill>
                <a:latin typeface="Blogger"/>
              </a:rPr>
              <a:t>Subjects varying from Geography </a:t>
            </a:r>
          </a:p>
          <a:p>
            <a:pPr>
              <a:lnSpc>
                <a:spcPts val="4482"/>
              </a:lnSpc>
            </a:pPr>
            <a:r>
              <a:rPr lang="en-US" sz="3201">
                <a:solidFill>
                  <a:srgbClr val="A6A6A6"/>
                </a:solidFill>
                <a:latin typeface="Blogger"/>
              </a:rPr>
              <a:t>to Anatomy, Music to Chemistry, </a:t>
            </a:r>
          </a:p>
          <a:p>
            <a:pPr>
              <a:lnSpc>
                <a:spcPts val="4482"/>
              </a:lnSpc>
            </a:pPr>
            <a:r>
              <a:rPr lang="en-US" sz="3201">
                <a:solidFill>
                  <a:srgbClr val="A6A6A6"/>
                </a:solidFill>
                <a:latin typeface="Blogger"/>
              </a:rPr>
              <a:t>and many more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59790" y="5174569"/>
            <a:ext cx="4130146" cy="96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06">
                <a:solidFill>
                  <a:srgbClr val="FFFFFF"/>
                </a:solidFill>
                <a:latin typeface="Blogger"/>
              </a:rPr>
              <a:t>Bonus Features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69307" y="6049961"/>
            <a:ext cx="2874830" cy="2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206" indent="-345603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A6A6A6"/>
                </a:solidFill>
                <a:latin typeface="Blogger"/>
              </a:rPr>
              <a:t> Class Notes</a:t>
            </a:r>
          </a:p>
          <a:p>
            <a:pPr marL="691206" indent="-345603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A6A6A6"/>
                </a:solidFill>
                <a:latin typeface="Blogger"/>
              </a:rPr>
              <a:t> </a:t>
            </a:r>
            <a:r>
              <a:rPr lang="en-US" sz="3201">
                <a:solidFill>
                  <a:srgbClr val="A6A6A6"/>
                </a:solidFill>
                <a:latin typeface="Blogger"/>
              </a:rPr>
              <a:t>Assignments</a:t>
            </a:r>
          </a:p>
          <a:p>
            <a:pPr marL="691206" indent="-345603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A6A6A6"/>
                </a:solidFill>
                <a:latin typeface="Blogger"/>
              </a:rPr>
              <a:t> </a:t>
            </a:r>
            <a:r>
              <a:rPr lang="en-US" sz="3201">
                <a:solidFill>
                  <a:srgbClr val="A6A6A6"/>
                </a:solidFill>
                <a:latin typeface="Blogger"/>
              </a:rPr>
              <a:t>eBooks</a:t>
            </a:r>
          </a:p>
          <a:p>
            <a:pPr marL="691206" indent="-345603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A6A6A6"/>
                </a:solidFill>
                <a:latin typeface="Blogger"/>
              </a:rPr>
              <a:t> </a:t>
            </a:r>
            <a:r>
              <a:rPr lang="en-US" sz="3201">
                <a:solidFill>
                  <a:srgbClr val="A6A6A6"/>
                </a:solidFill>
                <a:latin typeface="Blogger"/>
              </a:rPr>
              <a:t>Notice Board</a:t>
            </a:r>
          </a:p>
          <a:p>
            <a:pPr marL="691206" indent="-345603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A6A6A6"/>
                </a:solidFill>
                <a:latin typeface="Blogger"/>
              </a:rPr>
              <a:t> </a:t>
            </a:r>
            <a:r>
              <a:rPr lang="en-US" sz="3201">
                <a:solidFill>
                  <a:srgbClr val="A6A6A6"/>
                </a:solidFill>
                <a:latin typeface="Blogger"/>
              </a:rPr>
              <a:t>Timetable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32490" y="3605284"/>
            <a:ext cx="2483247" cy="96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06">
                <a:solidFill>
                  <a:srgbClr val="FFFFFF"/>
                </a:solidFill>
                <a:latin typeface="Blogger"/>
              </a:rPr>
              <a:t>VR Room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58695" y="4480676"/>
            <a:ext cx="5959273" cy="114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2"/>
              </a:lnSpc>
            </a:pPr>
            <a:r>
              <a:rPr lang="en-US" sz="3201">
                <a:solidFill>
                  <a:srgbClr val="A6A6A6"/>
                </a:solidFill>
                <a:latin typeface="Blogger"/>
              </a:rPr>
              <a:t>First Person View with the best real life experience 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783130" y="6350164"/>
            <a:ext cx="6467586" cy="4979863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0" y="9705552"/>
            <a:ext cx="326364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C2CB"/>
                </a:solidFill>
                <a:latin typeface="Open Sans Light"/>
              </a:rPr>
              <a:t>aj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549006">
            <a:off x="-952316" y="-1350031"/>
            <a:ext cx="12139540" cy="1257983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045505">
            <a:off x="-1359967" y="7023342"/>
            <a:ext cx="5082133" cy="52664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25588" y="4364168"/>
            <a:ext cx="6724823" cy="69687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21491">
            <a:off x="14186191" y="-1417201"/>
            <a:ext cx="5764013" cy="597307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7259300" y="8667750"/>
            <a:ext cx="1181100" cy="11811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9600" y="74295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464554" y="667158"/>
            <a:ext cx="11358891" cy="92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4"/>
              </a:lnSpc>
            </a:pPr>
            <a:r>
              <a:rPr lang="en-US" sz="6070" spc="607">
                <a:solidFill>
                  <a:srgbClr val="04345C"/>
                </a:solidFill>
                <a:latin typeface="Norwester Bold"/>
              </a:rPr>
              <a:t>FORM BOOKS TO VR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9749" y="3202053"/>
            <a:ext cx="6780746" cy="21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2"/>
              </a:lnSpc>
            </a:pPr>
            <a:r>
              <a:rPr lang="en-US" sz="3821">
                <a:solidFill>
                  <a:srgbClr val="04345C"/>
                </a:solidFill>
                <a:latin typeface="Blogger"/>
              </a:rPr>
              <a:t>QR codes beside appropriate concepts within textbooks to present students </a:t>
            </a:r>
            <a:r>
              <a:rPr lang="en-US" sz="3821">
                <a:solidFill>
                  <a:srgbClr val="04345C"/>
                </a:solidFill>
                <a:latin typeface="Blogger"/>
              </a:rPr>
              <a:t>with</a:t>
            </a:r>
            <a:r>
              <a:rPr lang="en-US" sz="3821">
                <a:solidFill>
                  <a:srgbClr val="04345C"/>
                </a:solidFill>
                <a:latin typeface="Blogger"/>
              </a:rPr>
              <a:t> 3D models.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380584">
            <a:off x="1437988" y="-561380"/>
            <a:ext cx="1862954" cy="193052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15857">
            <a:off x="17381961" y="5936688"/>
            <a:ext cx="2255115" cy="233690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9600" y="2801526"/>
            <a:ext cx="5463607" cy="504700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3728030" y="7836506"/>
            <a:ext cx="6419360" cy="665218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3624597" y="6872751"/>
            <a:ext cx="5788877" cy="4457276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234702">
            <a:off x="1013423" y="-1136922"/>
            <a:ext cx="2628319" cy="2723647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-152400" y="1028700"/>
            <a:ext cx="1181100" cy="118110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-152400" y="9480534"/>
            <a:ext cx="1181100" cy="118110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81100" y="9525317"/>
            <a:ext cx="27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4345C"/>
                </a:solidFill>
                <a:latin typeface="Open Sans Light"/>
              </a:rPr>
              <a:t>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737344">
            <a:off x="8416210" y="-3200493"/>
            <a:ext cx="11223440" cy="116305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9280">
            <a:off x="12822143" y="5527205"/>
            <a:ext cx="7703445" cy="798284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49909">
            <a:off x="-1445661" y="-889124"/>
            <a:ext cx="5359726" cy="55541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81687">
            <a:off x="-1391985" y="2028311"/>
            <a:ext cx="11649703" cy="1207223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-320056" y="8324850"/>
            <a:ext cx="1348756" cy="134875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687800" y="457200"/>
            <a:ext cx="571500" cy="57150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2128">
            <a:off x="17306081" y="408561"/>
            <a:ext cx="2085489" cy="216112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67332" y="445294"/>
            <a:ext cx="10161057" cy="116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7"/>
              </a:lnSpc>
            </a:pPr>
            <a:r>
              <a:rPr lang="en-US" sz="7656" spc="765">
                <a:solidFill>
                  <a:srgbClr val="4ECDC4"/>
                </a:solidFill>
                <a:latin typeface="Norwester Bold"/>
              </a:rPr>
              <a:t>BUT WHO BENEFITS?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642371" y="5834918"/>
            <a:ext cx="6467586" cy="497986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58828" y="5716420"/>
            <a:ext cx="2997529" cy="315831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19098" y="1762348"/>
            <a:ext cx="1392902" cy="2858568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10828389" y="939930"/>
            <a:ext cx="2790709" cy="3253988"/>
            <a:chOff x="0" y="0"/>
            <a:chExt cx="3720945" cy="4338651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57862" y="0"/>
              <a:ext cx="2363083" cy="3811425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527227"/>
              <a:ext cx="1510710" cy="3811425"/>
            </a:xfrm>
            <a:prstGeom prst="rect">
              <a:avLst/>
            </a:prstGeom>
          </p:spPr>
        </p:pic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3980" y="1887936"/>
            <a:ext cx="4215313" cy="3717139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0" y="9606931"/>
            <a:ext cx="386251" cy="57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sz="3344">
                <a:solidFill>
                  <a:srgbClr val="FFFFFF"/>
                </a:solidFill>
                <a:latin typeface="Open Sans"/>
              </a:rPr>
              <a:t>at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D4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98611">
            <a:off x="8208102" y="4949976"/>
            <a:ext cx="7230953" cy="74932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688114">
            <a:off x="8410395" y="-1971930"/>
            <a:ext cx="9491370" cy="983561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912599">
            <a:off x="283697" y="-2560035"/>
            <a:ext cx="8668733" cy="898314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750356">
            <a:off x="2316769" y="3410501"/>
            <a:ext cx="6917083" cy="716796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7259300" y="8462486"/>
            <a:ext cx="571500" cy="5715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9124950" y="-209550"/>
            <a:ext cx="38100" cy="10706100"/>
          </a:xfrm>
          <a:prstGeom prst="rect">
            <a:avLst/>
          </a:prstGeom>
          <a:solidFill>
            <a:srgbClr val="E2EDF1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8996373" y="1931537"/>
            <a:ext cx="257154" cy="257154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015423" y="3908594"/>
            <a:ext cx="257154" cy="25715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015423" y="6121252"/>
            <a:ext cx="257154" cy="257154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015423" y="8333909"/>
            <a:ext cx="257154" cy="257154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320056" y="604334"/>
            <a:ext cx="1348756" cy="134875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20230">
            <a:off x="16952690" y="6143167"/>
            <a:ext cx="1741778" cy="180495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05596" y="181565"/>
            <a:ext cx="1507408" cy="3543052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7534" y="413961"/>
            <a:ext cx="2626786" cy="3035152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9350269" y="6897020"/>
            <a:ext cx="6371772" cy="2926468"/>
            <a:chOff x="0" y="0"/>
            <a:chExt cx="8495695" cy="390195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8495695" cy="901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51"/>
                </a:lnSpc>
              </a:pPr>
              <a:r>
                <a:rPr lang="en-US" sz="4459" spc="445">
                  <a:solidFill>
                    <a:srgbClr val="04345C"/>
                  </a:solidFill>
                  <a:latin typeface="Glacial Indifference Bold"/>
                </a:rPr>
                <a:t>STEP4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073456"/>
              <a:ext cx="8495695" cy="2828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3799">
                  <a:solidFill>
                    <a:srgbClr val="04345C"/>
                  </a:solidFill>
                  <a:latin typeface="Blogger"/>
                </a:rPr>
                <a:t>Martha can finally understand her lessons! She is happier than ever.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559252" y="5376050"/>
            <a:ext cx="6192958" cy="2924291"/>
            <a:chOff x="0" y="0"/>
            <a:chExt cx="8257277" cy="3899055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9525"/>
              <a:ext cx="8257277" cy="885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1"/>
                </a:lnSpc>
              </a:pPr>
              <a:r>
                <a:rPr lang="en-US" sz="4334" spc="433">
                  <a:solidFill>
                    <a:srgbClr val="04345C"/>
                  </a:solidFill>
                  <a:latin typeface="Glacial Indifference Bold"/>
                </a:rPr>
                <a:t>STEP3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039226"/>
              <a:ext cx="8257277" cy="2859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74"/>
                </a:lnSpc>
              </a:pPr>
              <a:r>
                <a:rPr lang="en-US" sz="3849">
                  <a:solidFill>
                    <a:srgbClr val="04345C"/>
                  </a:solidFill>
                  <a:latin typeface="Blogger"/>
                </a:rPr>
                <a:t>Martha focuses by using </a:t>
              </a:r>
            </a:p>
            <a:p>
              <a:pPr algn="ctr">
                <a:lnSpc>
                  <a:spcPts val="5774"/>
                </a:lnSpc>
              </a:pPr>
              <a:r>
                <a:rPr lang="en-US" sz="3849">
                  <a:solidFill>
                    <a:srgbClr val="04345C"/>
                  </a:solidFill>
                  <a:latin typeface="Blogger"/>
                </a:rPr>
                <a:t>her VR classes and learns her VR lessons intently.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559252" y="883740"/>
            <a:ext cx="6510754" cy="2988478"/>
            <a:chOff x="0" y="0"/>
            <a:chExt cx="8681006" cy="3984638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8681006" cy="91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7"/>
                </a:lnSpc>
              </a:pPr>
              <a:r>
                <a:rPr lang="en-US" sz="4556" spc="455">
                  <a:solidFill>
                    <a:srgbClr val="04345C"/>
                  </a:solidFill>
                  <a:latin typeface="Glacial Indifference Bold"/>
                </a:rPr>
                <a:t>STEP1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083494"/>
              <a:ext cx="8681006" cy="2901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36"/>
                </a:lnSpc>
              </a:pPr>
              <a:r>
                <a:rPr lang="en-US" sz="3890">
                  <a:solidFill>
                    <a:srgbClr val="04345C"/>
                  </a:solidFill>
                  <a:latin typeface="Blogger"/>
                </a:rPr>
                <a:t>Martha, a student, finds </a:t>
              </a:r>
            </a:p>
            <a:p>
              <a:pPr algn="ctr">
                <a:lnSpc>
                  <a:spcPts val="5836"/>
                </a:lnSpc>
              </a:pPr>
              <a:r>
                <a:rPr lang="en-US" sz="3890">
                  <a:solidFill>
                    <a:srgbClr val="04345C"/>
                  </a:solidFill>
                  <a:latin typeface="Blogger"/>
                </a:rPr>
                <a:t>it difficult to understand </a:t>
              </a:r>
            </a:p>
            <a:p>
              <a:pPr algn="ctr">
                <a:lnSpc>
                  <a:spcPts val="5836"/>
                </a:lnSpc>
              </a:pPr>
              <a:r>
                <a:rPr lang="en-US" sz="3890">
                  <a:solidFill>
                    <a:srgbClr val="04345C"/>
                  </a:solidFill>
                  <a:latin typeface="Blogger"/>
                </a:rPr>
                <a:t>a particular topic.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20389" y="2587514"/>
            <a:ext cx="7211721" cy="2899314"/>
            <a:chOff x="0" y="0"/>
            <a:chExt cx="9615628" cy="3865753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0"/>
              <a:ext cx="9615628" cy="850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65"/>
                </a:lnSpc>
              </a:pPr>
              <a:r>
                <a:rPr lang="en-US" sz="4221" spc="422">
                  <a:solidFill>
                    <a:srgbClr val="04345C"/>
                  </a:solidFill>
                  <a:latin typeface="Glacial Indifference Bold"/>
                </a:rPr>
                <a:t>STEP2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005855"/>
              <a:ext cx="9615628" cy="2859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72"/>
                </a:lnSpc>
              </a:pPr>
              <a:r>
                <a:rPr lang="en-US" sz="3848">
                  <a:solidFill>
                    <a:srgbClr val="04345C"/>
                  </a:solidFill>
                  <a:latin typeface="Blogger"/>
                </a:rPr>
                <a:t>Martha tries to understand </a:t>
              </a:r>
            </a:p>
            <a:p>
              <a:pPr algn="ctr">
                <a:lnSpc>
                  <a:spcPts val="5772"/>
                </a:lnSpc>
              </a:pPr>
              <a:r>
                <a:rPr lang="en-US" sz="3848">
                  <a:solidFill>
                    <a:srgbClr val="04345C"/>
                  </a:solidFill>
                  <a:latin typeface="Blogger"/>
                </a:rPr>
                <a:t>the topic by reading her book, </a:t>
              </a:r>
            </a:p>
            <a:p>
              <a:pPr algn="ctr">
                <a:lnSpc>
                  <a:spcPts val="5772"/>
                </a:lnSpc>
              </a:pPr>
              <a:r>
                <a:rPr lang="en-US" sz="3848">
                  <a:solidFill>
                    <a:srgbClr val="04345C"/>
                  </a:solidFill>
                  <a:latin typeface="Blogger"/>
                </a:rPr>
                <a:t>but ends up even more confused.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86679">
            <a:off x="9534234" y="662186"/>
            <a:ext cx="6594670" cy="107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2"/>
              </a:lnSpc>
              <a:spcBef>
                <a:spcPct val="0"/>
              </a:spcBef>
            </a:pPr>
            <a:r>
              <a:rPr lang="en-US" sz="9366">
                <a:solidFill>
                  <a:srgbClr val="03A8E8"/>
                </a:solidFill>
                <a:latin typeface="Playlist Script Bold"/>
              </a:rPr>
              <a:t>Martha's story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4344032" y="8267211"/>
            <a:ext cx="5887542" cy="6101079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4178440" y="7385238"/>
            <a:ext cx="5107341" cy="3932512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605641">
            <a:off x="-798875" y="7857772"/>
            <a:ext cx="2628319" cy="2723647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-6759656">
            <a:off x="1939396" y="9835406"/>
            <a:ext cx="1181100" cy="1181100"/>
            <a:chOff x="0" y="0"/>
            <a:chExt cx="6350000" cy="6350000"/>
          </a:xfrm>
        </p:grpSpPr>
        <p:sp>
          <p:nvSpPr>
            <p:cNvPr name="Freeform 39" id="3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218963" y="9586796"/>
            <a:ext cx="27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CD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73250" y="5143500"/>
            <a:ext cx="5829100" cy="60405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628637">
            <a:off x="-952316" y="-1350031"/>
            <a:ext cx="12139540" cy="125798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06982">
            <a:off x="-1205830" y="7270608"/>
            <a:ext cx="6048809" cy="626819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7716500" y="9182110"/>
            <a:ext cx="571500" cy="5715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20056" y="1295400"/>
            <a:ext cx="1348756" cy="134875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599965">
            <a:off x="-620029" y="-1195263"/>
            <a:ext cx="2306858" cy="23905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88313">
            <a:off x="17319946" y="6883675"/>
            <a:ext cx="1936109" cy="200633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4879"/>
          <a:stretch>
            <a:fillRect/>
          </a:stretch>
        </p:blipFill>
        <p:spPr>
          <a:xfrm flipH="false" flipV="false" rot="0">
            <a:off x="6209984" y="2492334"/>
            <a:ext cx="7091920" cy="463887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rcRect l="0" t="0" r="0" b="8221"/>
          <a:stretch>
            <a:fillRect/>
          </a:stretch>
        </p:blipFill>
        <p:spPr>
          <a:xfrm flipH="false" flipV="false" rot="0">
            <a:off x="354322" y="7321053"/>
            <a:ext cx="10555497" cy="273149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rcRect l="22271" t="1462" r="1103" b="0"/>
          <a:stretch>
            <a:fillRect/>
          </a:stretch>
        </p:blipFill>
        <p:spPr>
          <a:xfrm flipH="false" flipV="false" rot="0">
            <a:off x="13451973" y="2476367"/>
            <a:ext cx="3124982" cy="465483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rcRect l="0" t="10617" r="0" b="8043"/>
          <a:stretch>
            <a:fillRect/>
          </a:stretch>
        </p:blipFill>
        <p:spPr>
          <a:xfrm flipH="false" flipV="false" rot="0">
            <a:off x="354322" y="2492334"/>
            <a:ext cx="5749538" cy="464685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1045466" y="7321053"/>
            <a:ext cx="3651575" cy="273149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8119502" y="9404555"/>
            <a:ext cx="2790317" cy="647992"/>
            <a:chOff x="0" y="0"/>
            <a:chExt cx="4608444" cy="107021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4608444" cy="1070213"/>
            </a:xfrm>
            <a:custGeom>
              <a:avLst/>
              <a:gdLst/>
              <a:ahLst/>
              <a:cxnLst/>
              <a:rect r="r" b="b" t="t" l="l"/>
              <a:pathLst>
                <a:path h="1070213" w="4608444">
                  <a:moveTo>
                    <a:pt x="0" y="0"/>
                  </a:moveTo>
                  <a:lnTo>
                    <a:pt x="4608444" y="0"/>
                  </a:lnTo>
                  <a:lnTo>
                    <a:pt x="4608444" y="1070213"/>
                  </a:lnTo>
                  <a:lnTo>
                    <a:pt x="0" y="107021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697042" y="6598423"/>
            <a:ext cx="1879914" cy="34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3344">
                <a:solidFill>
                  <a:srgbClr val="E2EDF1"/>
                </a:solidFill>
                <a:latin typeface="Open Sans Extra Bold"/>
              </a:rPr>
              <a:t>Music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6963" y="740592"/>
            <a:ext cx="8727244" cy="1058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4"/>
              </a:lnSpc>
            </a:pPr>
            <a:r>
              <a:rPr lang="en-US" sz="8532">
                <a:solidFill>
                  <a:srgbClr val="04345C"/>
                </a:solidFill>
                <a:latin typeface="Norwester"/>
              </a:rPr>
              <a:t>Screen Shots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13582" y="6241121"/>
            <a:ext cx="2414256" cy="608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2"/>
              </a:lnSpc>
            </a:pPr>
            <a:r>
              <a:rPr lang="en-US" sz="3573">
                <a:solidFill>
                  <a:srgbClr val="E2EDF1"/>
                </a:solidFill>
                <a:latin typeface="Open Sans Extra Bold"/>
              </a:rPr>
              <a:t>Anatomy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29091" y="6357139"/>
            <a:ext cx="2524779" cy="59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5"/>
              </a:lnSpc>
            </a:pPr>
            <a:r>
              <a:rPr lang="en-US" sz="3539">
                <a:solidFill>
                  <a:srgbClr val="E2EDF1"/>
                </a:solidFill>
                <a:latin typeface="Open Sans Extra Bold"/>
              </a:rPr>
              <a:t>Geography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81402" y="9353414"/>
            <a:ext cx="2790317" cy="67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55"/>
              </a:lnSpc>
            </a:pPr>
            <a:r>
              <a:rPr lang="en-US" sz="3968">
                <a:solidFill>
                  <a:srgbClr val="E2EDF1"/>
                </a:solidFill>
                <a:latin typeface="Open Sans Extra Bold"/>
              </a:rPr>
              <a:t>Chemistry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7134">
            <a:off x="14382615" y="8199017"/>
            <a:ext cx="5340575" cy="553427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3997451" y="7209191"/>
            <a:ext cx="5380697" cy="4142989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0" y="9661876"/>
            <a:ext cx="201216" cy="5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E2EDF1"/>
                </a:solidFill>
                <a:latin typeface="Open Sans Light"/>
              </a:rPr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DAEuBEblEdc</dc:identifier>
  <dcterms:modified xsi:type="dcterms:W3CDTF">2011-08-01T06:04:30Z</dcterms:modified>
  <cp:revision>1</cp:revision>
  <dc:title>EDeVR</dc:title>
</cp:coreProperties>
</file>