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4" r:id="rId12"/>
    <p:sldId id="269" r:id="rId13"/>
    <p:sldId id="270" r:id="rId14"/>
    <p:sldId id="266" r:id="rId1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1F1F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267450"/>
            <a:ext cx="9143999" cy="5905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5039" y="120967"/>
            <a:ext cx="586613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1F1F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6894" y="1297733"/>
            <a:ext cx="8008620" cy="449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990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1735451"/>
            <a:ext cx="746759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dirty="0">
                <a:solidFill>
                  <a:srgbClr val="000000"/>
                </a:solidFill>
              </a:rPr>
              <a:t>Honours Project:</a:t>
            </a:r>
            <a:br>
              <a:rPr lang="en-IN" sz="3000" dirty="0">
                <a:solidFill>
                  <a:srgbClr val="000000"/>
                </a:solidFill>
              </a:rPr>
            </a:br>
            <a:r>
              <a:rPr sz="3000" dirty="0">
                <a:solidFill>
                  <a:srgbClr val="000000"/>
                </a:solidFill>
              </a:rPr>
              <a:t>Autom</a:t>
            </a:r>
            <a:r>
              <a:rPr lang="en-IN" sz="3000" dirty="0" err="1">
                <a:solidFill>
                  <a:srgbClr val="000000"/>
                </a:solidFill>
              </a:rPr>
              <a:t>atic</a:t>
            </a:r>
            <a:r>
              <a:rPr lang="en-IN" sz="3000" dirty="0">
                <a:solidFill>
                  <a:srgbClr val="000000"/>
                </a:solidFill>
              </a:rPr>
              <a:t> device positioning</a:t>
            </a:r>
            <a:r>
              <a:rPr sz="3000" spc="-100" dirty="0">
                <a:solidFill>
                  <a:srgbClr val="000000"/>
                </a:solidFill>
              </a:rPr>
              <a:t> </a:t>
            </a:r>
            <a:r>
              <a:rPr lang="en-IN" sz="3000" spc="-10" dirty="0">
                <a:solidFill>
                  <a:srgbClr val="000000"/>
                </a:solidFill>
              </a:rPr>
              <a:t>s</a:t>
            </a:r>
            <a:r>
              <a:rPr sz="3000" spc="-10" dirty="0" err="1">
                <a:solidFill>
                  <a:srgbClr val="000000"/>
                </a:solidFill>
              </a:rPr>
              <a:t>ystem</a:t>
            </a:r>
            <a:endParaRPr sz="3000" dirty="0"/>
          </a:p>
        </p:txBody>
      </p:sp>
      <p:sp>
        <p:nvSpPr>
          <p:cNvPr id="4" name="object 4"/>
          <p:cNvSpPr txBox="1"/>
          <p:nvPr/>
        </p:nvSpPr>
        <p:spPr>
          <a:xfrm>
            <a:off x="2633521" y="3880636"/>
            <a:ext cx="3869054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0A"/>
                </a:solidFill>
                <a:latin typeface="Palatino Linotype"/>
                <a:cs typeface="Palatino Linotype"/>
              </a:rPr>
              <a:t>Project </a:t>
            </a:r>
            <a:r>
              <a:rPr sz="2000" b="1" spc="-10" dirty="0">
                <a:solidFill>
                  <a:srgbClr val="00000A"/>
                </a:solidFill>
                <a:latin typeface="Palatino Linotype"/>
                <a:cs typeface="Palatino Linotype"/>
              </a:rPr>
              <a:t>Students</a:t>
            </a:r>
            <a:endParaRPr sz="2000" dirty="0">
              <a:latin typeface="Palatino Linotype"/>
              <a:cs typeface="Palatino Linotype"/>
            </a:endParaRPr>
          </a:p>
          <a:p>
            <a:pPr marL="12065" marR="5715" indent="635" algn="ctr">
              <a:lnSpc>
                <a:spcPct val="100000"/>
              </a:lnSpc>
            </a:pPr>
            <a:r>
              <a:rPr lang="en-IN" sz="2000" dirty="0" err="1">
                <a:solidFill>
                  <a:srgbClr val="00000A"/>
                </a:solidFill>
                <a:latin typeface="Palatino Linotype"/>
                <a:cs typeface="Palatino Linotype"/>
              </a:rPr>
              <a:t>Biancaa.R</a:t>
            </a:r>
            <a:r>
              <a:rPr lang="en-IN" sz="2000" dirty="0">
                <a:solidFill>
                  <a:srgbClr val="00000A"/>
                </a:solidFill>
                <a:latin typeface="Palatino Linotype"/>
                <a:cs typeface="Palatino Linotype"/>
              </a:rPr>
              <a:t> ECE SSN 4</a:t>
            </a:r>
            <a:endParaRPr sz="2000" dirty="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solidFill>
                  <a:srgbClr val="00000A"/>
                </a:solidFill>
                <a:latin typeface="Palatino Linotype"/>
                <a:cs typeface="Palatino Linotype"/>
              </a:rPr>
              <a:t>Project </a:t>
            </a:r>
            <a:r>
              <a:rPr sz="2000" b="1" spc="-10" dirty="0">
                <a:solidFill>
                  <a:srgbClr val="00000A"/>
                </a:solidFill>
                <a:latin typeface="Palatino Linotype"/>
                <a:cs typeface="Palatino Linotype"/>
              </a:rPr>
              <a:t>Guides</a:t>
            </a:r>
            <a:endParaRPr sz="2000" dirty="0">
              <a:latin typeface="Palatino Linotype"/>
              <a:cs typeface="Palatino Linotype"/>
            </a:endParaRPr>
          </a:p>
          <a:p>
            <a:pPr marL="1270" algn="ctr">
              <a:lnSpc>
                <a:spcPct val="100000"/>
              </a:lnSpc>
            </a:pPr>
            <a:r>
              <a:rPr sz="2000" dirty="0">
                <a:solidFill>
                  <a:srgbClr val="00000A"/>
                </a:solidFill>
                <a:latin typeface="Palatino Linotype"/>
                <a:cs typeface="Palatino Linotype"/>
              </a:rPr>
              <a:t>D</a:t>
            </a:r>
            <a:r>
              <a:rPr lang="en-IN" sz="2000" dirty="0">
                <a:solidFill>
                  <a:srgbClr val="00000A"/>
                </a:solidFill>
                <a:latin typeface="Palatino Linotype"/>
                <a:cs typeface="Palatino Linotype"/>
              </a:rPr>
              <a:t>r. Aasha Nandhini</a:t>
            </a:r>
            <a:endParaRPr sz="2000" dirty="0">
              <a:latin typeface="Palatino Linotype"/>
              <a:cs typeface="Palatino Linotyp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669279"/>
            <a:ext cx="9067799" cy="11887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0427" y="188981"/>
            <a:ext cx="3980179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10" dirty="0">
                <a:solidFill>
                  <a:srgbClr val="F1F1F1"/>
                </a:solidFill>
                <a:latin typeface="Times New Roman"/>
                <a:cs typeface="Times New Roman"/>
              </a:rPr>
              <a:t>DELIVERABLES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990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4174" y="162548"/>
            <a:ext cx="6515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Bluetooth</a:t>
            </a:r>
            <a:r>
              <a:rPr spc="-130" dirty="0"/>
              <a:t> </a:t>
            </a:r>
            <a:r>
              <a:rPr dirty="0"/>
              <a:t>Beacon</a:t>
            </a:r>
            <a:r>
              <a:rPr spc="-185" dirty="0"/>
              <a:t> </a:t>
            </a:r>
            <a:r>
              <a:rPr spc="-10" dirty="0"/>
              <a:t>Verification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1828800"/>
            <a:ext cx="7924800" cy="294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Palatino Linotype"/>
                <a:cs typeface="Palatino Linotype"/>
              </a:rPr>
              <a:t>Once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this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stage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is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reached,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Bluetooth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beacons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are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used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to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negate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the </a:t>
            </a:r>
            <a:r>
              <a:rPr sz="2000" dirty="0">
                <a:latin typeface="Palatino Linotype"/>
                <a:cs typeface="Palatino Linotype"/>
              </a:rPr>
              <a:t>obvious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false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positives.</a:t>
            </a:r>
            <a:endParaRPr sz="2000" dirty="0">
              <a:latin typeface="Palatino Linotype"/>
              <a:cs typeface="Palatino Linotype"/>
            </a:endParaRPr>
          </a:p>
          <a:p>
            <a:pPr marL="316865" indent="-304165">
              <a:lnSpc>
                <a:spcPct val="100000"/>
              </a:lnSpc>
              <a:spcBef>
                <a:spcPts val="200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Palatino Linotype"/>
                <a:cs typeface="Palatino Linotype"/>
              </a:rPr>
              <a:t>The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beacons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are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installed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on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the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outer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walls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of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rooms.</a:t>
            </a:r>
            <a:endParaRPr sz="2000" dirty="0">
              <a:latin typeface="Palatino Linotype"/>
              <a:cs typeface="Palatino Linotype"/>
            </a:endParaRPr>
          </a:p>
          <a:p>
            <a:pPr marL="316865" marR="113664" indent="-304800">
              <a:lnSpc>
                <a:spcPct val="150000"/>
              </a:lnSpc>
              <a:spcBef>
                <a:spcPts val="80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Palatino Linotype"/>
                <a:cs typeface="Palatino Linotype"/>
              </a:rPr>
              <a:t>They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will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be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able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to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detect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the</a:t>
            </a:r>
            <a:r>
              <a:rPr lang="en-IN" sz="2000" spc="-40" dirty="0">
                <a:latin typeface="Palatino Linotype"/>
                <a:cs typeface="Palatino Linotype"/>
              </a:rPr>
              <a:t> signals </a:t>
            </a:r>
            <a:r>
              <a:rPr sz="2000" dirty="0">
                <a:latin typeface="Palatino Linotype"/>
                <a:cs typeface="Palatino Linotype"/>
              </a:rPr>
              <a:t>of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lang="en-IN" sz="2000" spc="-40" dirty="0">
                <a:latin typeface="Palatino Linotype"/>
                <a:cs typeface="Palatino Linotype"/>
              </a:rPr>
              <a:t> devices 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outside </a:t>
            </a:r>
            <a:r>
              <a:rPr sz="2000" dirty="0">
                <a:latin typeface="Palatino Linotype"/>
                <a:cs typeface="Palatino Linotype"/>
              </a:rPr>
              <a:t>rooms</a:t>
            </a:r>
            <a:r>
              <a:rPr sz="2000" spc="-6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and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immediately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invalidate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their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request</a:t>
            </a:r>
            <a:r>
              <a:rPr lang="en-IN" sz="2000" spc="-10" dirty="0">
                <a:latin typeface="Palatino Linotype"/>
                <a:cs typeface="Palatino Linotype"/>
              </a:rPr>
              <a:t> / inform that the device is outside</a:t>
            </a:r>
            <a:r>
              <a:rPr sz="2000" spc="-10" dirty="0">
                <a:latin typeface="Palatino Linotype"/>
                <a:cs typeface="Palatino Linotype"/>
              </a:rPr>
              <a:t>..</a:t>
            </a:r>
            <a:endParaRPr sz="20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0427" y="188981"/>
            <a:ext cx="3980179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10" dirty="0">
                <a:solidFill>
                  <a:srgbClr val="F1F1F1"/>
                </a:solidFill>
                <a:latin typeface="Times New Roman"/>
                <a:cs typeface="Times New Roman"/>
              </a:rPr>
              <a:t>DELIVERABLES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990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4174" y="162548"/>
            <a:ext cx="6515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Bluetooth</a:t>
            </a:r>
            <a:r>
              <a:rPr spc="-130" dirty="0"/>
              <a:t> </a:t>
            </a:r>
            <a:r>
              <a:rPr dirty="0"/>
              <a:t>Beacon</a:t>
            </a:r>
            <a:r>
              <a:rPr spc="-185" dirty="0"/>
              <a:t> </a:t>
            </a:r>
            <a:r>
              <a:rPr spc="-10" dirty="0"/>
              <a:t>Verification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16064" y="1997392"/>
            <a:ext cx="7315200" cy="3503295"/>
            <a:chOff x="516064" y="1997392"/>
            <a:chExt cx="7315200" cy="3503295"/>
          </a:xfrm>
        </p:grpSpPr>
        <p:sp>
          <p:nvSpPr>
            <p:cNvPr id="6" name="object 6"/>
            <p:cNvSpPr/>
            <p:nvPr/>
          </p:nvSpPr>
          <p:spPr>
            <a:xfrm>
              <a:off x="530351" y="2011679"/>
              <a:ext cx="7086600" cy="3474720"/>
            </a:xfrm>
            <a:custGeom>
              <a:avLst/>
              <a:gdLst/>
              <a:ahLst/>
              <a:cxnLst/>
              <a:rect l="l" t="t" r="r" b="b"/>
              <a:pathLst>
                <a:path w="7086600" h="3474720">
                  <a:moveTo>
                    <a:pt x="0" y="0"/>
                  </a:moveTo>
                  <a:lnTo>
                    <a:pt x="7086600" y="0"/>
                  </a:lnTo>
                  <a:lnTo>
                    <a:pt x="7086600" y="3474719"/>
                  </a:lnTo>
                  <a:lnTo>
                    <a:pt x="0" y="347471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55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76289" y="3092819"/>
              <a:ext cx="741045" cy="668020"/>
            </a:xfrm>
            <a:custGeom>
              <a:avLst/>
              <a:gdLst/>
              <a:ahLst/>
              <a:cxnLst/>
              <a:rect l="l" t="t" r="r" b="b"/>
              <a:pathLst>
                <a:path w="741045" h="668020">
                  <a:moveTo>
                    <a:pt x="0" y="0"/>
                  </a:moveTo>
                  <a:lnTo>
                    <a:pt x="740663" y="66751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6952" y="2798039"/>
              <a:ext cx="0" cy="951230"/>
            </a:xfrm>
            <a:custGeom>
              <a:avLst/>
              <a:gdLst/>
              <a:ahLst/>
              <a:cxnLst/>
              <a:rect l="l" t="t" r="r" b="b"/>
              <a:pathLst>
                <a:path h="951229">
                  <a:moveTo>
                    <a:pt x="0" y="950999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99331" y="2581655"/>
              <a:ext cx="439420" cy="433070"/>
            </a:xfrm>
            <a:custGeom>
              <a:avLst/>
              <a:gdLst/>
              <a:ahLst/>
              <a:cxnLst/>
              <a:rect l="l" t="t" r="r" b="b"/>
              <a:pathLst>
                <a:path w="439420" h="433069">
                  <a:moveTo>
                    <a:pt x="219455" y="432815"/>
                  </a:moveTo>
                  <a:lnTo>
                    <a:pt x="169136" y="427100"/>
                  </a:lnTo>
                  <a:lnTo>
                    <a:pt x="122944" y="410820"/>
                  </a:lnTo>
                  <a:lnTo>
                    <a:pt x="82197" y="385273"/>
                  </a:lnTo>
                  <a:lnTo>
                    <a:pt x="48212" y="351760"/>
                  </a:lnTo>
                  <a:lnTo>
                    <a:pt x="22305" y="311578"/>
                  </a:lnTo>
                  <a:lnTo>
                    <a:pt x="5795" y="266028"/>
                  </a:lnTo>
                  <a:lnTo>
                    <a:pt x="0" y="216407"/>
                  </a:lnTo>
                  <a:lnTo>
                    <a:pt x="5795" y="166787"/>
                  </a:lnTo>
                  <a:lnTo>
                    <a:pt x="22305" y="121237"/>
                  </a:lnTo>
                  <a:lnTo>
                    <a:pt x="48212" y="81055"/>
                  </a:lnTo>
                  <a:lnTo>
                    <a:pt x="82197" y="47542"/>
                  </a:lnTo>
                  <a:lnTo>
                    <a:pt x="122944" y="21995"/>
                  </a:lnTo>
                  <a:lnTo>
                    <a:pt x="169136" y="5715"/>
                  </a:lnTo>
                  <a:lnTo>
                    <a:pt x="219455" y="0"/>
                  </a:lnTo>
                  <a:lnTo>
                    <a:pt x="262469" y="4196"/>
                  </a:lnTo>
                  <a:lnTo>
                    <a:pt x="303438" y="16473"/>
                  </a:lnTo>
                  <a:lnTo>
                    <a:pt x="341210" y="36359"/>
                  </a:lnTo>
                  <a:lnTo>
                    <a:pt x="374634" y="63384"/>
                  </a:lnTo>
                  <a:lnTo>
                    <a:pt x="402040" y="96344"/>
                  </a:lnTo>
                  <a:lnTo>
                    <a:pt x="422206" y="133592"/>
                  </a:lnTo>
                  <a:lnTo>
                    <a:pt x="434656" y="173991"/>
                  </a:lnTo>
                  <a:lnTo>
                    <a:pt x="438912" y="216407"/>
                  </a:lnTo>
                  <a:lnTo>
                    <a:pt x="433116" y="266028"/>
                  </a:lnTo>
                  <a:lnTo>
                    <a:pt x="416606" y="311578"/>
                  </a:lnTo>
                  <a:lnTo>
                    <a:pt x="390700" y="351760"/>
                  </a:lnTo>
                  <a:lnTo>
                    <a:pt x="356714" y="385273"/>
                  </a:lnTo>
                  <a:lnTo>
                    <a:pt x="315967" y="410820"/>
                  </a:lnTo>
                  <a:lnTo>
                    <a:pt x="269775" y="427100"/>
                  </a:lnTo>
                  <a:lnTo>
                    <a:pt x="219455" y="432815"/>
                  </a:lnTo>
                  <a:close/>
                </a:path>
              </a:pathLst>
            </a:custGeom>
            <a:solidFill>
              <a:srgbClr val="FF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99331" y="2581655"/>
              <a:ext cx="439420" cy="433070"/>
            </a:xfrm>
            <a:custGeom>
              <a:avLst/>
              <a:gdLst/>
              <a:ahLst/>
              <a:cxnLst/>
              <a:rect l="l" t="t" r="r" b="b"/>
              <a:pathLst>
                <a:path w="439420" h="433069">
                  <a:moveTo>
                    <a:pt x="0" y="216407"/>
                  </a:moveTo>
                  <a:lnTo>
                    <a:pt x="5795" y="166787"/>
                  </a:lnTo>
                  <a:lnTo>
                    <a:pt x="22305" y="121237"/>
                  </a:lnTo>
                  <a:lnTo>
                    <a:pt x="48212" y="81055"/>
                  </a:lnTo>
                  <a:lnTo>
                    <a:pt x="82197" y="47542"/>
                  </a:lnTo>
                  <a:lnTo>
                    <a:pt x="122944" y="21995"/>
                  </a:lnTo>
                  <a:lnTo>
                    <a:pt x="169136" y="5715"/>
                  </a:lnTo>
                  <a:lnTo>
                    <a:pt x="219455" y="0"/>
                  </a:lnTo>
                  <a:lnTo>
                    <a:pt x="262469" y="4196"/>
                  </a:lnTo>
                  <a:lnTo>
                    <a:pt x="303438" y="16473"/>
                  </a:lnTo>
                  <a:lnTo>
                    <a:pt x="341210" y="36359"/>
                  </a:lnTo>
                  <a:lnTo>
                    <a:pt x="374634" y="63384"/>
                  </a:lnTo>
                  <a:lnTo>
                    <a:pt x="402040" y="96344"/>
                  </a:lnTo>
                  <a:lnTo>
                    <a:pt x="422206" y="133592"/>
                  </a:lnTo>
                  <a:lnTo>
                    <a:pt x="434656" y="173991"/>
                  </a:lnTo>
                  <a:lnTo>
                    <a:pt x="438912" y="216407"/>
                  </a:lnTo>
                  <a:lnTo>
                    <a:pt x="433116" y="266028"/>
                  </a:lnTo>
                  <a:lnTo>
                    <a:pt x="416606" y="311578"/>
                  </a:lnTo>
                  <a:lnTo>
                    <a:pt x="390700" y="351760"/>
                  </a:lnTo>
                  <a:lnTo>
                    <a:pt x="356714" y="385273"/>
                  </a:lnTo>
                  <a:lnTo>
                    <a:pt x="315967" y="410820"/>
                  </a:lnTo>
                  <a:lnTo>
                    <a:pt x="269775" y="427100"/>
                  </a:lnTo>
                  <a:lnTo>
                    <a:pt x="219455" y="432815"/>
                  </a:lnTo>
                  <a:lnTo>
                    <a:pt x="169136" y="427100"/>
                  </a:lnTo>
                  <a:lnTo>
                    <a:pt x="122944" y="410820"/>
                  </a:lnTo>
                  <a:lnTo>
                    <a:pt x="82197" y="385273"/>
                  </a:lnTo>
                  <a:lnTo>
                    <a:pt x="48212" y="351760"/>
                  </a:lnTo>
                  <a:lnTo>
                    <a:pt x="22305" y="311578"/>
                  </a:lnTo>
                  <a:lnTo>
                    <a:pt x="5795" y="266028"/>
                  </a:lnTo>
                  <a:lnTo>
                    <a:pt x="0" y="216407"/>
                  </a:lnTo>
                  <a:close/>
                </a:path>
              </a:pathLst>
            </a:custGeom>
            <a:ln w="25399">
              <a:solidFill>
                <a:srgbClr val="0055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61856" y="3630169"/>
              <a:ext cx="439420" cy="433070"/>
            </a:xfrm>
            <a:custGeom>
              <a:avLst/>
              <a:gdLst/>
              <a:ahLst/>
              <a:cxnLst/>
              <a:rect l="l" t="t" r="r" b="b"/>
              <a:pathLst>
                <a:path w="439419" h="433070">
                  <a:moveTo>
                    <a:pt x="219455" y="432815"/>
                  </a:moveTo>
                  <a:lnTo>
                    <a:pt x="169136" y="427100"/>
                  </a:lnTo>
                  <a:lnTo>
                    <a:pt x="122944" y="410819"/>
                  </a:lnTo>
                  <a:lnTo>
                    <a:pt x="82197" y="385273"/>
                  </a:lnTo>
                  <a:lnTo>
                    <a:pt x="48212" y="351759"/>
                  </a:lnTo>
                  <a:lnTo>
                    <a:pt x="22305" y="311578"/>
                  </a:lnTo>
                  <a:lnTo>
                    <a:pt x="5795" y="266028"/>
                  </a:lnTo>
                  <a:lnTo>
                    <a:pt x="0" y="216407"/>
                  </a:lnTo>
                  <a:lnTo>
                    <a:pt x="5795" y="166787"/>
                  </a:lnTo>
                  <a:lnTo>
                    <a:pt x="22305" y="121237"/>
                  </a:lnTo>
                  <a:lnTo>
                    <a:pt x="48212" y="81055"/>
                  </a:lnTo>
                  <a:lnTo>
                    <a:pt x="82197" y="47542"/>
                  </a:lnTo>
                  <a:lnTo>
                    <a:pt x="122944" y="21995"/>
                  </a:lnTo>
                  <a:lnTo>
                    <a:pt x="169136" y="5715"/>
                  </a:lnTo>
                  <a:lnTo>
                    <a:pt x="219455" y="0"/>
                  </a:lnTo>
                  <a:lnTo>
                    <a:pt x="262469" y="4196"/>
                  </a:lnTo>
                  <a:lnTo>
                    <a:pt x="303438" y="16473"/>
                  </a:lnTo>
                  <a:lnTo>
                    <a:pt x="341210" y="36358"/>
                  </a:lnTo>
                  <a:lnTo>
                    <a:pt x="374634" y="63384"/>
                  </a:lnTo>
                  <a:lnTo>
                    <a:pt x="402040" y="96344"/>
                  </a:lnTo>
                  <a:lnTo>
                    <a:pt x="422206" y="133592"/>
                  </a:lnTo>
                  <a:lnTo>
                    <a:pt x="434656" y="173991"/>
                  </a:lnTo>
                  <a:lnTo>
                    <a:pt x="438911" y="216407"/>
                  </a:lnTo>
                  <a:lnTo>
                    <a:pt x="433116" y="266028"/>
                  </a:lnTo>
                  <a:lnTo>
                    <a:pt x="416606" y="311578"/>
                  </a:lnTo>
                  <a:lnTo>
                    <a:pt x="390699" y="351759"/>
                  </a:lnTo>
                  <a:lnTo>
                    <a:pt x="356714" y="385273"/>
                  </a:lnTo>
                  <a:lnTo>
                    <a:pt x="315967" y="410819"/>
                  </a:lnTo>
                  <a:lnTo>
                    <a:pt x="269775" y="427100"/>
                  </a:lnTo>
                  <a:lnTo>
                    <a:pt x="219455" y="432815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61856" y="3630169"/>
              <a:ext cx="439420" cy="433070"/>
            </a:xfrm>
            <a:custGeom>
              <a:avLst/>
              <a:gdLst/>
              <a:ahLst/>
              <a:cxnLst/>
              <a:rect l="l" t="t" r="r" b="b"/>
              <a:pathLst>
                <a:path w="439419" h="433070">
                  <a:moveTo>
                    <a:pt x="0" y="216407"/>
                  </a:moveTo>
                  <a:lnTo>
                    <a:pt x="5795" y="166787"/>
                  </a:lnTo>
                  <a:lnTo>
                    <a:pt x="22305" y="121237"/>
                  </a:lnTo>
                  <a:lnTo>
                    <a:pt x="48212" y="81055"/>
                  </a:lnTo>
                  <a:lnTo>
                    <a:pt x="82197" y="47542"/>
                  </a:lnTo>
                  <a:lnTo>
                    <a:pt x="122944" y="21995"/>
                  </a:lnTo>
                  <a:lnTo>
                    <a:pt x="169136" y="5715"/>
                  </a:lnTo>
                  <a:lnTo>
                    <a:pt x="219455" y="0"/>
                  </a:lnTo>
                  <a:lnTo>
                    <a:pt x="262469" y="4196"/>
                  </a:lnTo>
                  <a:lnTo>
                    <a:pt x="303438" y="16473"/>
                  </a:lnTo>
                  <a:lnTo>
                    <a:pt x="341210" y="36358"/>
                  </a:lnTo>
                  <a:lnTo>
                    <a:pt x="374634" y="63384"/>
                  </a:lnTo>
                  <a:lnTo>
                    <a:pt x="402040" y="96344"/>
                  </a:lnTo>
                  <a:lnTo>
                    <a:pt x="422206" y="133592"/>
                  </a:lnTo>
                  <a:lnTo>
                    <a:pt x="434656" y="173991"/>
                  </a:lnTo>
                  <a:lnTo>
                    <a:pt x="438911" y="216407"/>
                  </a:lnTo>
                  <a:lnTo>
                    <a:pt x="433116" y="266028"/>
                  </a:lnTo>
                  <a:lnTo>
                    <a:pt x="416606" y="311578"/>
                  </a:lnTo>
                  <a:lnTo>
                    <a:pt x="390699" y="351759"/>
                  </a:lnTo>
                  <a:lnTo>
                    <a:pt x="356714" y="385273"/>
                  </a:lnTo>
                  <a:lnTo>
                    <a:pt x="315967" y="410819"/>
                  </a:lnTo>
                  <a:lnTo>
                    <a:pt x="269775" y="427100"/>
                  </a:lnTo>
                  <a:lnTo>
                    <a:pt x="219455" y="432815"/>
                  </a:lnTo>
                  <a:lnTo>
                    <a:pt x="169136" y="427100"/>
                  </a:lnTo>
                  <a:lnTo>
                    <a:pt x="122944" y="410819"/>
                  </a:lnTo>
                  <a:lnTo>
                    <a:pt x="82197" y="385273"/>
                  </a:lnTo>
                  <a:lnTo>
                    <a:pt x="48212" y="351759"/>
                  </a:lnTo>
                  <a:lnTo>
                    <a:pt x="22305" y="311578"/>
                  </a:lnTo>
                  <a:lnTo>
                    <a:pt x="5795" y="266028"/>
                  </a:lnTo>
                  <a:lnTo>
                    <a:pt x="0" y="216407"/>
                  </a:lnTo>
                  <a:close/>
                </a:path>
              </a:pathLst>
            </a:custGeom>
            <a:ln w="25399">
              <a:solidFill>
                <a:srgbClr val="0055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35796" y="3630169"/>
              <a:ext cx="439420" cy="433070"/>
            </a:xfrm>
            <a:custGeom>
              <a:avLst/>
              <a:gdLst/>
              <a:ahLst/>
              <a:cxnLst/>
              <a:rect l="l" t="t" r="r" b="b"/>
              <a:pathLst>
                <a:path w="439420" h="433070">
                  <a:moveTo>
                    <a:pt x="219455" y="432815"/>
                  </a:moveTo>
                  <a:lnTo>
                    <a:pt x="169136" y="427100"/>
                  </a:lnTo>
                  <a:lnTo>
                    <a:pt x="122944" y="410819"/>
                  </a:lnTo>
                  <a:lnTo>
                    <a:pt x="82197" y="385273"/>
                  </a:lnTo>
                  <a:lnTo>
                    <a:pt x="48212" y="351759"/>
                  </a:lnTo>
                  <a:lnTo>
                    <a:pt x="22305" y="311578"/>
                  </a:lnTo>
                  <a:lnTo>
                    <a:pt x="5795" y="266028"/>
                  </a:lnTo>
                  <a:lnTo>
                    <a:pt x="0" y="216407"/>
                  </a:lnTo>
                  <a:lnTo>
                    <a:pt x="5795" y="166787"/>
                  </a:lnTo>
                  <a:lnTo>
                    <a:pt x="22305" y="121237"/>
                  </a:lnTo>
                  <a:lnTo>
                    <a:pt x="48212" y="81055"/>
                  </a:lnTo>
                  <a:lnTo>
                    <a:pt x="82197" y="47542"/>
                  </a:lnTo>
                  <a:lnTo>
                    <a:pt x="122944" y="21995"/>
                  </a:lnTo>
                  <a:lnTo>
                    <a:pt x="169136" y="5715"/>
                  </a:lnTo>
                  <a:lnTo>
                    <a:pt x="219455" y="0"/>
                  </a:lnTo>
                  <a:lnTo>
                    <a:pt x="262469" y="4196"/>
                  </a:lnTo>
                  <a:lnTo>
                    <a:pt x="303438" y="16473"/>
                  </a:lnTo>
                  <a:lnTo>
                    <a:pt x="341210" y="36358"/>
                  </a:lnTo>
                  <a:lnTo>
                    <a:pt x="374634" y="63384"/>
                  </a:lnTo>
                  <a:lnTo>
                    <a:pt x="402040" y="96344"/>
                  </a:lnTo>
                  <a:lnTo>
                    <a:pt x="422206" y="133592"/>
                  </a:lnTo>
                  <a:lnTo>
                    <a:pt x="434656" y="173991"/>
                  </a:lnTo>
                  <a:lnTo>
                    <a:pt x="438911" y="216407"/>
                  </a:lnTo>
                  <a:lnTo>
                    <a:pt x="433115" y="266028"/>
                  </a:lnTo>
                  <a:lnTo>
                    <a:pt x="416606" y="311578"/>
                  </a:lnTo>
                  <a:lnTo>
                    <a:pt x="390699" y="351759"/>
                  </a:lnTo>
                  <a:lnTo>
                    <a:pt x="356714" y="385273"/>
                  </a:lnTo>
                  <a:lnTo>
                    <a:pt x="315967" y="410819"/>
                  </a:lnTo>
                  <a:lnTo>
                    <a:pt x="269775" y="427100"/>
                  </a:lnTo>
                  <a:lnTo>
                    <a:pt x="219455" y="432815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35796" y="3630169"/>
              <a:ext cx="439420" cy="433070"/>
            </a:xfrm>
            <a:custGeom>
              <a:avLst/>
              <a:gdLst/>
              <a:ahLst/>
              <a:cxnLst/>
              <a:rect l="l" t="t" r="r" b="b"/>
              <a:pathLst>
                <a:path w="439420" h="433070">
                  <a:moveTo>
                    <a:pt x="0" y="216407"/>
                  </a:moveTo>
                  <a:lnTo>
                    <a:pt x="5795" y="166787"/>
                  </a:lnTo>
                  <a:lnTo>
                    <a:pt x="22305" y="121237"/>
                  </a:lnTo>
                  <a:lnTo>
                    <a:pt x="48212" y="81055"/>
                  </a:lnTo>
                  <a:lnTo>
                    <a:pt x="82197" y="47542"/>
                  </a:lnTo>
                  <a:lnTo>
                    <a:pt x="122944" y="21995"/>
                  </a:lnTo>
                  <a:lnTo>
                    <a:pt x="169136" y="5715"/>
                  </a:lnTo>
                  <a:lnTo>
                    <a:pt x="219455" y="0"/>
                  </a:lnTo>
                  <a:lnTo>
                    <a:pt x="262469" y="4196"/>
                  </a:lnTo>
                  <a:lnTo>
                    <a:pt x="303438" y="16473"/>
                  </a:lnTo>
                  <a:lnTo>
                    <a:pt x="341210" y="36358"/>
                  </a:lnTo>
                  <a:lnTo>
                    <a:pt x="374634" y="63384"/>
                  </a:lnTo>
                  <a:lnTo>
                    <a:pt x="402040" y="96344"/>
                  </a:lnTo>
                  <a:lnTo>
                    <a:pt x="422206" y="133592"/>
                  </a:lnTo>
                  <a:lnTo>
                    <a:pt x="434656" y="173991"/>
                  </a:lnTo>
                  <a:lnTo>
                    <a:pt x="438911" y="216407"/>
                  </a:lnTo>
                  <a:lnTo>
                    <a:pt x="433115" y="266028"/>
                  </a:lnTo>
                  <a:lnTo>
                    <a:pt x="416606" y="311578"/>
                  </a:lnTo>
                  <a:lnTo>
                    <a:pt x="390699" y="351759"/>
                  </a:lnTo>
                  <a:lnTo>
                    <a:pt x="356714" y="385273"/>
                  </a:lnTo>
                  <a:lnTo>
                    <a:pt x="315967" y="410819"/>
                  </a:lnTo>
                  <a:lnTo>
                    <a:pt x="269775" y="427100"/>
                  </a:lnTo>
                  <a:lnTo>
                    <a:pt x="219455" y="432815"/>
                  </a:lnTo>
                  <a:lnTo>
                    <a:pt x="169136" y="427100"/>
                  </a:lnTo>
                  <a:lnTo>
                    <a:pt x="122944" y="410819"/>
                  </a:lnTo>
                  <a:lnTo>
                    <a:pt x="82197" y="385273"/>
                  </a:lnTo>
                  <a:lnTo>
                    <a:pt x="48212" y="351759"/>
                  </a:lnTo>
                  <a:lnTo>
                    <a:pt x="22305" y="311578"/>
                  </a:lnTo>
                  <a:lnTo>
                    <a:pt x="5795" y="266028"/>
                  </a:lnTo>
                  <a:lnTo>
                    <a:pt x="0" y="216407"/>
                  </a:lnTo>
                  <a:close/>
                </a:path>
              </a:pathLst>
            </a:custGeom>
            <a:ln w="25399">
              <a:solidFill>
                <a:srgbClr val="0055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63434" y="3627120"/>
              <a:ext cx="439420" cy="433070"/>
            </a:xfrm>
            <a:custGeom>
              <a:avLst/>
              <a:gdLst/>
              <a:ahLst/>
              <a:cxnLst/>
              <a:rect l="l" t="t" r="r" b="b"/>
              <a:pathLst>
                <a:path w="439420" h="433070">
                  <a:moveTo>
                    <a:pt x="219455" y="432815"/>
                  </a:moveTo>
                  <a:lnTo>
                    <a:pt x="169136" y="427100"/>
                  </a:lnTo>
                  <a:lnTo>
                    <a:pt x="122944" y="410819"/>
                  </a:lnTo>
                  <a:lnTo>
                    <a:pt x="82197" y="385273"/>
                  </a:lnTo>
                  <a:lnTo>
                    <a:pt x="48212" y="351760"/>
                  </a:lnTo>
                  <a:lnTo>
                    <a:pt x="22305" y="311578"/>
                  </a:lnTo>
                  <a:lnTo>
                    <a:pt x="5795" y="266028"/>
                  </a:lnTo>
                  <a:lnTo>
                    <a:pt x="0" y="216407"/>
                  </a:lnTo>
                  <a:lnTo>
                    <a:pt x="5795" y="166787"/>
                  </a:lnTo>
                  <a:lnTo>
                    <a:pt x="22305" y="121237"/>
                  </a:lnTo>
                  <a:lnTo>
                    <a:pt x="48212" y="81055"/>
                  </a:lnTo>
                  <a:lnTo>
                    <a:pt x="82197" y="47542"/>
                  </a:lnTo>
                  <a:lnTo>
                    <a:pt x="122944" y="21995"/>
                  </a:lnTo>
                  <a:lnTo>
                    <a:pt x="169136" y="5715"/>
                  </a:lnTo>
                  <a:lnTo>
                    <a:pt x="219455" y="0"/>
                  </a:lnTo>
                  <a:lnTo>
                    <a:pt x="262469" y="4196"/>
                  </a:lnTo>
                  <a:lnTo>
                    <a:pt x="303438" y="16473"/>
                  </a:lnTo>
                  <a:lnTo>
                    <a:pt x="341210" y="36359"/>
                  </a:lnTo>
                  <a:lnTo>
                    <a:pt x="374634" y="63384"/>
                  </a:lnTo>
                  <a:lnTo>
                    <a:pt x="402040" y="96344"/>
                  </a:lnTo>
                  <a:lnTo>
                    <a:pt x="422206" y="133592"/>
                  </a:lnTo>
                  <a:lnTo>
                    <a:pt x="434656" y="173991"/>
                  </a:lnTo>
                  <a:lnTo>
                    <a:pt x="438911" y="216407"/>
                  </a:lnTo>
                  <a:lnTo>
                    <a:pt x="433116" y="266028"/>
                  </a:lnTo>
                  <a:lnTo>
                    <a:pt x="416606" y="311578"/>
                  </a:lnTo>
                  <a:lnTo>
                    <a:pt x="390699" y="351760"/>
                  </a:lnTo>
                  <a:lnTo>
                    <a:pt x="356714" y="385273"/>
                  </a:lnTo>
                  <a:lnTo>
                    <a:pt x="315967" y="410819"/>
                  </a:lnTo>
                  <a:lnTo>
                    <a:pt x="269775" y="427100"/>
                  </a:lnTo>
                  <a:lnTo>
                    <a:pt x="219455" y="432815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63434" y="3627120"/>
              <a:ext cx="439420" cy="433070"/>
            </a:xfrm>
            <a:custGeom>
              <a:avLst/>
              <a:gdLst/>
              <a:ahLst/>
              <a:cxnLst/>
              <a:rect l="l" t="t" r="r" b="b"/>
              <a:pathLst>
                <a:path w="439420" h="433070">
                  <a:moveTo>
                    <a:pt x="0" y="216407"/>
                  </a:moveTo>
                  <a:lnTo>
                    <a:pt x="5795" y="166787"/>
                  </a:lnTo>
                  <a:lnTo>
                    <a:pt x="22305" y="121237"/>
                  </a:lnTo>
                  <a:lnTo>
                    <a:pt x="48212" y="81055"/>
                  </a:lnTo>
                  <a:lnTo>
                    <a:pt x="82197" y="47542"/>
                  </a:lnTo>
                  <a:lnTo>
                    <a:pt x="122944" y="21995"/>
                  </a:lnTo>
                  <a:lnTo>
                    <a:pt x="169136" y="5715"/>
                  </a:lnTo>
                  <a:lnTo>
                    <a:pt x="219455" y="0"/>
                  </a:lnTo>
                  <a:lnTo>
                    <a:pt x="262469" y="4196"/>
                  </a:lnTo>
                  <a:lnTo>
                    <a:pt x="303438" y="16473"/>
                  </a:lnTo>
                  <a:lnTo>
                    <a:pt x="341210" y="36359"/>
                  </a:lnTo>
                  <a:lnTo>
                    <a:pt x="374634" y="63384"/>
                  </a:lnTo>
                  <a:lnTo>
                    <a:pt x="402040" y="96344"/>
                  </a:lnTo>
                  <a:lnTo>
                    <a:pt x="422206" y="133592"/>
                  </a:lnTo>
                  <a:lnTo>
                    <a:pt x="434656" y="173991"/>
                  </a:lnTo>
                  <a:lnTo>
                    <a:pt x="438911" y="216407"/>
                  </a:lnTo>
                  <a:lnTo>
                    <a:pt x="433116" y="266028"/>
                  </a:lnTo>
                  <a:lnTo>
                    <a:pt x="416606" y="311578"/>
                  </a:lnTo>
                  <a:lnTo>
                    <a:pt x="390699" y="351760"/>
                  </a:lnTo>
                  <a:lnTo>
                    <a:pt x="356714" y="385273"/>
                  </a:lnTo>
                  <a:lnTo>
                    <a:pt x="315967" y="410819"/>
                  </a:lnTo>
                  <a:lnTo>
                    <a:pt x="269775" y="427100"/>
                  </a:lnTo>
                  <a:lnTo>
                    <a:pt x="219455" y="432815"/>
                  </a:lnTo>
                  <a:lnTo>
                    <a:pt x="169136" y="427100"/>
                  </a:lnTo>
                  <a:lnTo>
                    <a:pt x="122944" y="410819"/>
                  </a:lnTo>
                  <a:lnTo>
                    <a:pt x="82197" y="385273"/>
                  </a:lnTo>
                  <a:lnTo>
                    <a:pt x="48212" y="351760"/>
                  </a:lnTo>
                  <a:lnTo>
                    <a:pt x="22305" y="311578"/>
                  </a:lnTo>
                  <a:lnTo>
                    <a:pt x="5795" y="266028"/>
                  </a:lnTo>
                  <a:lnTo>
                    <a:pt x="0" y="216407"/>
                  </a:lnTo>
                  <a:close/>
                </a:path>
              </a:pathLst>
            </a:custGeom>
            <a:ln w="25399">
              <a:solidFill>
                <a:srgbClr val="0055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37374" y="3627120"/>
              <a:ext cx="439420" cy="433070"/>
            </a:xfrm>
            <a:custGeom>
              <a:avLst/>
              <a:gdLst/>
              <a:ahLst/>
              <a:cxnLst/>
              <a:rect l="l" t="t" r="r" b="b"/>
              <a:pathLst>
                <a:path w="439420" h="433070">
                  <a:moveTo>
                    <a:pt x="219456" y="432815"/>
                  </a:moveTo>
                  <a:lnTo>
                    <a:pt x="169136" y="427100"/>
                  </a:lnTo>
                  <a:lnTo>
                    <a:pt x="122944" y="410819"/>
                  </a:lnTo>
                  <a:lnTo>
                    <a:pt x="82197" y="385273"/>
                  </a:lnTo>
                  <a:lnTo>
                    <a:pt x="48212" y="351760"/>
                  </a:lnTo>
                  <a:lnTo>
                    <a:pt x="22305" y="311578"/>
                  </a:lnTo>
                  <a:lnTo>
                    <a:pt x="5796" y="266028"/>
                  </a:lnTo>
                  <a:lnTo>
                    <a:pt x="0" y="216407"/>
                  </a:lnTo>
                  <a:lnTo>
                    <a:pt x="5796" y="166787"/>
                  </a:lnTo>
                  <a:lnTo>
                    <a:pt x="22305" y="121237"/>
                  </a:lnTo>
                  <a:lnTo>
                    <a:pt x="48212" y="81055"/>
                  </a:lnTo>
                  <a:lnTo>
                    <a:pt x="82197" y="47542"/>
                  </a:lnTo>
                  <a:lnTo>
                    <a:pt x="122944" y="21995"/>
                  </a:lnTo>
                  <a:lnTo>
                    <a:pt x="169136" y="5715"/>
                  </a:lnTo>
                  <a:lnTo>
                    <a:pt x="219456" y="0"/>
                  </a:lnTo>
                  <a:lnTo>
                    <a:pt x="262469" y="4196"/>
                  </a:lnTo>
                  <a:lnTo>
                    <a:pt x="303438" y="16473"/>
                  </a:lnTo>
                  <a:lnTo>
                    <a:pt x="341210" y="36359"/>
                  </a:lnTo>
                  <a:lnTo>
                    <a:pt x="374634" y="63384"/>
                  </a:lnTo>
                  <a:lnTo>
                    <a:pt x="402040" y="96344"/>
                  </a:lnTo>
                  <a:lnTo>
                    <a:pt x="422206" y="133592"/>
                  </a:lnTo>
                  <a:lnTo>
                    <a:pt x="434655" y="173991"/>
                  </a:lnTo>
                  <a:lnTo>
                    <a:pt x="438911" y="216407"/>
                  </a:lnTo>
                  <a:lnTo>
                    <a:pt x="433115" y="266028"/>
                  </a:lnTo>
                  <a:lnTo>
                    <a:pt x="416605" y="311578"/>
                  </a:lnTo>
                  <a:lnTo>
                    <a:pt x="390699" y="351760"/>
                  </a:lnTo>
                  <a:lnTo>
                    <a:pt x="356714" y="385273"/>
                  </a:lnTo>
                  <a:lnTo>
                    <a:pt x="315966" y="410819"/>
                  </a:lnTo>
                  <a:lnTo>
                    <a:pt x="269775" y="427100"/>
                  </a:lnTo>
                  <a:lnTo>
                    <a:pt x="219456" y="432815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37375" y="3627120"/>
              <a:ext cx="439420" cy="433070"/>
            </a:xfrm>
            <a:custGeom>
              <a:avLst/>
              <a:gdLst/>
              <a:ahLst/>
              <a:cxnLst/>
              <a:rect l="l" t="t" r="r" b="b"/>
              <a:pathLst>
                <a:path w="439420" h="433070">
                  <a:moveTo>
                    <a:pt x="0" y="216407"/>
                  </a:moveTo>
                  <a:lnTo>
                    <a:pt x="5796" y="166787"/>
                  </a:lnTo>
                  <a:lnTo>
                    <a:pt x="22305" y="121237"/>
                  </a:lnTo>
                  <a:lnTo>
                    <a:pt x="48212" y="81055"/>
                  </a:lnTo>
                  <a:lnTo>
                    <a:pt x="82197" y="47542"/>
                  </a:lnTo>
                  <a:lnTo>
                    <a:pt x="122944" y="21995"/>
                  </a:lnTo>
                  <a:lnTo>
                    <a:pt x="169136" y="5715"/>
                  </a:lnTo>
                  <a:lnTo>
                    <a:pt x="219456" y="0"/>
                  </a:lnTo>
                  <a:lnTo>
                    <a:pt x="262469" y="4196"/>
                  </a:lnTo>
                  <a:lnTo>
                    <a:pt x="303438" y="16473"/>
                  </a:lnTo>
                  <a:lnTo>
                    <a:pt x="341210" y="36359"/>
                  </a:lnTo>
                  <a:lnTo>
                    <a:pt x="374634" y="63384"/>
                  </a:lnTo>
                  <a:lnTo>
                    <a:pt x="402040" y="96344"/>
                  </a:lnTo>
                  <a:lnTo>
                    <a:pt x="422206" y="133592"/>
                  </a:lnTo>
                  <a:lnTo>
                    <a:pt x="434655" y="173991"/>
                  </a:lnTo>
                  <a:lnTo>
                    <a:pt x="438911" y="216407"/>
                  </a:lnTo>
                  <a:lnTo>
                    <a:pt x="433115" y="266028"/>
                  </a:lnTo>
                  <a:lnTo>
                    <a:pt x="416605" y="311578"/>
                  </a:lnTo>
                  <a:lnTo>
                    <a:pt x="390699" y="351760"/>
                  </a:lnTo>
                  <a:lnTo>
                    <a:pt x="356714" y="385273"/>
                  </a:lnTo>
                  <a:lnTo>
                    <a:pt x="315966" y="410819"/>
                  </a:lnTo>
                  <a:lnTo>
                    <a:pt x="269775" y="427100"/>
                  </a:lnTo>
                  <a:lnTo>
                    <a:pt x="219456" y="432815"/>
                  </a:lnTo>
                  <a:lnTo>
                    <a:pt x="169136" y="427100"/>
                  </a:lnTo>
                  <a:lnTo>
                    <a:pt x="122944" y="410819"/>
                  </a:lnTo>
                  <a:lnTo>
                    <a:pt x="82197" y="385273"/>
                  </a:lnTo>
                  <a:lnTo>
                    <a:pt x="48212" y="351760"/>
                  </a:lnTo>
                  <a:lnTo>
                    <a:pt x="22305" y="311578"/>
                  </a:lnTo>
                  <a:lnTo>
                    <a:pt x="5796" y="266028"/>
                  </a:lnTo>
                  <a:lnTo>
                    <a:pt x="0" y="216407"/>
                  </a:lnTo>
                  <a:close/>
                </a:path>
              </a:pathLst>
            </a:custGeom>
            <a:ln w="25399">
              <a:solidFill>
                <a:srgbClr val="0055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61856" y="4521708"/>
              <a:ext cx="439420" cy="433070"/>
            </a:xfrm>
            <a:custGeom>
              <a:avLst/>
              <a:gdLst/>
              <a:ahLst/>
              <a:cxnLst/>
              <a:rect l="l" t="t" r="r" b="b"/>
              <a:pathLst>
                <a:path w="439419" h="433070">
                  <a:moveTo>
                    <a:pt x="219455" y="432815"/>
                  </a:moveTo>
                  <a:lnTo>
                    <a:pt x="169136" y="427100"/>
                  </a:lnTo>
                  <a:lnTo>
                    <a:pt x="122944" y="410820"/>
                  </a:lnTo>
                  <a:lnTo>
                    <a:pt x="82197" y="385273"/>
                  </a:lnTo>
                  <a:lnTo>
                    <a:pt x="48212" y="351760"/>
                  </a:lnTo>
                  <a:lnTo>
                    <a:pt x="22305" y="311578"/>
                  </a:lnTo>
                  <a:lnTo>
                    <a:pt x="5795" y="266028"/>
                  </a:lnTo>
                  <a:lnTo>
                    <a:pt x="0" y="216408"/>
                  </a:lnTo>
                  <a:lnTo>
                    <a:pt x="5795" y="166787"/>
                  </a:lnTo>
                  <a:lnTo>
                    <a:pt x="22305" y="121237"/>
                  </a:lnTo>
                  <a:lnTo>
                    <a:pt x="48212" y="81055"/>
                  </a:lnTo>
                  <a:lnTo>
                    <a:pt x="82197" y="47542"/>
                  </a:lnTo>
                  <a:lnTo>
                    <a:pt x="122944" y="21995"/>
                  </a:lnTo>
                  <a:lnTo>
                    <a:pt x="169136" y="5715"/>
                  </a:lnTo>
                  <a:lnTo>
                    <a:pt x="219455" y="0"/>
                  </a:lnTo>
                  <a:lnTo>
                    <a:pt x="262469" y="4196"/>
                  </a:lnTo>
                  <a:lnTo>
                    <a:pt x="303438" y="16473"/>
                  </a:lnTo>
                  <a:lnTo>
                    <a:pt x="341210" y="36358"/>
                  </a:lnTo>
                  <a:lnTo>
                    <a:pt x="374634" y="63384"/>
                  </a:lnTo>
                  <a:lnTo>
                    <a:pt x="402040" y="96344"/>
                  </a:lnTo>
                  <a:lnTo>
                    <a:pt x="422206" y="133592"/>
                  </a:lnTo>
                  <a:lnTo>
                    <a:pt x="434656" y="173991"/>
                  </a:lnTo>
                  <a:lnTo>
                    <a:pt x="438911" y="216408"/>
                  </a:lnTo>
                  <a:lnTo>
                    <a:pt x="433116" y="266028"/>
                  </a:lnTo>
                  <a:lnTo>
                    <a:pt x="416606" y="311578"/>
                  </a:lnTo>
                  <a:lnTo>
                    <a:pt x="390699" y="351760"/>
                  </a:lnTo>
                  <a:lnTo>
                    <a:pt x="356714" y="385273"/>
                  </a:lnTo>
                  <a:lnTo>
                    <a:pt x="315967" y="410820"/>
                  </a:lnTo>
                  <a:lnTo>
                    <a:pt x="269775" y="427100"/>
                  </a:lnTo>
                  <a:lnTo>
                    <a:pt x="219455" y="432815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61856" y="4521708"/>
              <a:ext cx="439420" cy="433070"/>
            </a:xfrm>
            <a:custGeom>
              <a:avLst/>
              <a:gdLst/>
              <a:ahLst/>
              <a:cxnLst/>
              <a:rect l="l" t="t" r="r" b="b"/>
              <a:pathLst>
                <a:path w="439419" h="433070">
                  <a:moveTo>
                    <a:pt x="0" y="216408"/>
                  </a:moveTo>
                  <a:lnTo>
                    <a:pt x="5795" y="166787"/>
                  </a:lnTo>
                  <a:lnTo>
                    <a:pt x="22305" y="121237"/>
                  </a:lnTo>
                  <a:lnTo>
                    <a:pt x="48212" y="81055"/>
                  </a:lnTo>
                  <a:lnTo>
                    <a:pt x="82197" y="47542"/>
                  </a:lnTo>
                  <a:lnTo>
                    <a:pt x="122944" y="21995"/>
                  </a:lnTo>
                  <a:lnTo>
                    <a:pt x="169136" y="5715"/>
                  </a:lnTo>
                  <a:lnTo>
                    <a:pt x="219455" y="0"/>
                  </a:lnTo>
                  <a:lnTo>
                    <a:pt x="262469" y="4196"/>
                  </a:lnTo>
                  <a:lnTo>
                    <a:pt x="303438" y="16473"/>
                  </a:lnTo>
                  <a:lnTo>
                    <a:pt x="341210" y="36358"/>
                  </a:lnTo>
                  <a:lnTo>
                    <a:pt x="374634" y="63384"/>
                  </a:lnTo>
                  <a:lnTo>
                    <a:pt x="402040" y="96344"/>
                  </a:lnTo>
                  <a:lnTo>
                    <a:pt x="422206" y="133592"/>
                  </a:lnTo>
                  <a:lnTo>
                    <a:pt x="434656" y="173991"/>
                  </a:lnTo>
                  <a:lnTo>
                    <a:pt x="438911" y="216408"/>
                  </a:lnTo>
                  <a:lnTo>
                    <a:pt x="433116" y="266028"/>
                  </a:lnTo>
                  <a:lnTo>
                    <a:pt x="416606" y="311578"/>
                  </a:lnTo>
                  <a:lnTo>
                    <a:pt x="390699" y="351760"/>
                  </a:lnTo>
                  <a:lnTo>
                    <a:pt x="356714" y="385273"/>
                  </a:lnTo>
                  <a:lnTo>
                    <a:pt x="315967" y="410820"/>
                  </a:lnTo>
                  <a:lnTo>
                    <a:pt x="269775" y="427100"/>
                  </a:lnTo>
                  <a:lnTo>
                    <a:pt x="219455" y="432815"/>
                  </a:lnTo>
                  <a:lnTo>
                    <a:pt x="169136" y="427100"/>
                  </a:lnTo>
                  <a:lnTo>
                    <a:pt x="122944" y="410820"/>
                  </a:lnTo>
                  <a:lnTo>
                    <a:pt x="82197" y="385273"/>
                  </a:lnTo>
                  <a:lnTo>
                    <a:pt x="48212" y="351760"/>
                  </a:lnTo>
                  <a:lnTo>
                    <a:pt x="22305" y="311578"/>
                  </a:lnTo>
                  <a:lnTo>
                    <a:pt x="5795" y="266028"/>
                  </a:lnTo>
                  <a:lnTo>
                    <a:pt x="0" y="216408"/>
                  </a:lnTo>
                  <a:close/>
                </a:path>
              </a:pathLst>
            </a:custGeom>
            <a:ln w="25399">
              <a:solidFill>
                <a:srgbClr val="0055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35796" y="4521708"/>
              <a:ext cx="439420" cy="433070"/>
            </a:xfrm>
            <a:custGeom>
              <a:avLst/>
              <a:gdLst/>
              <a:ahLst/>
              <a:cxnLst/>
              <a:rect l="l" t="t" r="r" b="b"/>
              <a:pathLst>
                <a:path w="439420" h="433070">
                  <a:moveTo>
                    <a:pt x="219455" y="432815"/>
                  </a:moveTo>
                  <a:lnTo>
                    <a:pt x="169136" y="427100"/>
                  </a:lnTo>
                  <a:lnTo>
                    <a:pt x="122944" y="410820"/>
                  </a:lnTo>
                  <a:lnTo>
                    <a:pt x="82197" y="385273"/>
                  </a:lnTo>
                  <a:lnTo>
                    <a:pt x="48212" y="351760"/>
                  </a:lnTo>
                  <a:lnTo>
                    <a:pt x="22305" y="311578"/>
                  </a:lnTo>
                  <a:lnTo>
                    <a:pt x="5795" y="266028"/>
                  </a:lnTo>
                  <a:lnTo>
                    <a:pt x="0" y="216408"/>
                  </a:lnTo>
                  <a:lnTo>
                    <a:pt x="5795" y="166787"/>
                  </a:lnTo>
                  <a:lnTo>
                    <a:pt x="22305" y="121237"/>
                  </a:lnTo>
                  <a:lnTo>
                    <a:pt x="48212" y="81055"/>
                  </a:lnTo>
                  <a:lnTo>
                    <a:pt x="82197" y="47542"/>
                  </a:lnTo>
                  <a:lnTo>
                    <a:pt x="122944" y="21995"/>
                  </a:lnTo>
                  <a:lnTo>
                    <a:pt x="169136" y="5715"/>
                  </a:lnTo>
                  <a:lnTo>
                    <a:pt x="219455" y="0"/>
                  </a:lnTo>
                  <a:lnTo>
                    <a:pt x="262469" y="4196"/>
                  </a:lnTo>
                  <a:lnTo>
                    <a:pt x="303438" y="16473"/>
                  </a:lnTo>
                  <a:lnTo>
                    <a:pt x="341210" y="36358"/>
                  </a:lnTo>
                  <a:lnTo>
                    <a:pt x="374634" y="63384"/>
                  </a:lnTo>
                  <a:lnTo>
                    <a:pt x="402040" y="96344"/>
                  </a:lnTo>
                  <a:lnTo>
                    <a:pt x="422206" y="133592"/>
                  </a:lnTo>
                  <a:lnTo>
                    <a:pt x="434656" y="173991"/>
                  </a:lnTo>
                  <a:lnTo>
                    <a:pt x="438911" y="216408"/>
                  </a:lnTo>
                  <a:lnTo>
                    <a:pt x="433115" y="266028"/>
                  </a:lnTo>
                  <a:lnTo>
                    <a:pt x="416606" y="311578"/>
                  </a:lnTo>
                  <a:lnTo>
                    <a:pt x="390699" y="351760"/>
                  </a:lnTo>
                  <a:lnTo>
                    <a:pt x="356714" y="385273"/>
                  </a:lnTo>
                  <a:lnTo>
                    <a:pt x="315967" y="410820"/>
                  </a:lnTo>
                  <a:lnTo>
                    <a:pt x="269775" y="427100"/>
                  </a:lnTo>
                  <a:lnTo>
                    <a:pt x="219455" y="432815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35796" y="4521708"/>
              <a:ext cx="439420" cy="433070"/>
            </a:xfrm>
            <a:custGeom>
              <a:avLst/>
              <a:gdLst/>
              <a:ahLst/>
              <a:cxnLst/>
              <a:rect l="l" t="t" r="r" b="b"/>
              <a:pathLst>
                <a:path w="439420" h="433070">
                  <a:moveTo>
                    <a:pt x="0" y="216408"/>
                  </a:moveTo>
                  <a:lnTo>
                    <a:pt x="5795" y="166787"/>
                  </a:lnTo>
                  <a:lnTo>
                    <a:pt x="22305" y="121237"/>
                  </a:lnTo>
                  <a:lnTo>
                    <a:pt x="48212" y="81055"/>
                  </a:lnTo>
                  <a:lnTo>
                    <a:pt x="82197" y="47542"/>
                  </a:lnTo>
                  <a:lnTo>
                    <a:pt x="122944" y="21995"/>
                  </a:lnTo>
                  <a:lnTo>
                    <a:pt x="169136" y="5715"/>
                  </a:lnTo>
                  <a:lnTo>
                    <a:pt x="219455" y="0"/>
                  </a:lnTo>
                  <a:lnTo>
                    <a:pt x="262469" y="4196"/>
                  </a:lnTo>
                  <a:lnTo>
                    <a:pt x="303438" y="16473"/>
                  </a:lnTo>
                  <a:lnTo>
                    <a:pt x="341210" y="36358"/>
                  </a:lnTo>
                  <a:lnTo>
                    <a:pt x="374634" y="63384"/>
                  </a:lnTo>
                  <a:lnTo>
                    <a:pt x="402040" y="96344"/>
                  </a:lnTo>
                  <a:lnTo>
                    <a:pt x="422206" y="133592"/>
                  </a:lnTo>
                  <a:lnTo>
                    <a:pt x="434656" y="173991"/>
                  </a:lnTo>
                  <a:lnTo>
                    <a:pt x="438911" y="216408"/>
                  </a:lnTo>
                  <a:lnTo>
                    <a:pt x="433115" y="266028"/>
                  </a:lnTo>
                  <a:lnTo>
                    <a:pt x="416606" y="311578"/>
                  </a:lnTo>
                  <a:lnTo>
                    <a:pt x="390699" y="351760"/>
                  </a:lnTo>
                  <a:lnTo>
                    <a:pt x="356714" y="385273"/>
                  </a:lnTo>
                  <a:lnTo>
                    <a:pt x="315967" y="410820"/>
                  </a:lnTo>
                  <a:lnTo>
                    <a:pt x="269775" y="427100"/>
                  </a:lnTo>
                  <a:lnTo>
                    <a:pt x="219455" y="432815"/>
                  </a:lnTo>
                  <a:lnTo>
                    <a:pt x="169136" y="427100"/>
                  </a:lnTo>
                  <a:lnTo>
                    <a:pt x="122944" y="410820"/>
                  </a:lnTo>
                  <a:lnTo>
                    <a:pt x="82197" y="385273"/>
                  </a:lnTo>
                  <a:lnTo>
                    <a:pt x="48212" y="351760"/>
                  </a:lnTo>
                  <a:lnTo>
                    <a:pt x="22305" y="311578"/>
                  </a:lnTo>
                  <a:lnTo>
                    <a:pt x="5795" y="266028"/>
                  </a:lnTo>
                  <a:lnTo>
                    <a:pt x="0" y="216408"/>
                  </a:lnTo>
                  <a:close/>
                </a:path>
              </a:pathLst>
            </a:custGeom>
            <a:ln w="25399">
              <a:solidFill>
                <a:srgbClr val="0055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63434" y="4518660"/>
              <a:ext cx="439420" cy="433070"/>
            </a:xfrm>
            <a:custGeom>
              <a:avLst/>
              <a:gdLst/>
              <a:ahLst/>
              <a:cxnLst/>
              <a:rect l="l" t="t" r="r" b="b"/>
              <a:pathLst>
                <a:path w="439420" h="433070">
                  <a:moveTo>
                    <a:pt x="219455" y="432815"/>
                  </a:moveTo>
                  <a:lnTo>
                    <a:pt x="169136" y="427100"/>
                  </a:lnTo>
                  <a:lnTo>
                    <a:pt x="122944" y="410820"/>
                  </a:lnTo>
                  <a:lnTo>
                    <a:pt x="82197" y="385273"/>
                  </a:lnTo>
                  <a:lnTo>
                    <a:pt x="48212" y="351760"/>
                  </a:lnTo>
                  <a:lnTo>
                    <a:pt x="22305" y="311578"/>
                  </a:lnTo>
                  <a:lnTo>
                    <a:pt x="5795" y="266028"/>
                  </a:lnTo>
                  <a:lnTo>
                    <a:pt x="0" y="216408"/>
                  </a:lnTo>
                  <a:lnTo>
                    <a:pt x="5795" y="166787"/>
                  </a:lnTo>
                  <a:lnTo>
                    <a:pt x="22305" y="121237"/>
                  </a:lnTo>
                  <a:lnTo>
                    <a:pt x="48212" y="81055"/>
                  </a:lnTo>
                  <a:lnTo>
                    <a:pt x="82197" y="47542"/>
                  </a:lnTo>
                  <a:lnTo>
                    <a:pt x="122944" y="21995"/>
                  </a:lnTo>
                  <a:lnTo>
                    <a:pt x="169136" y="5715"/>
                  </a:lnTo>
                  <a:lnTo>
                    <a:pt x="219455" y="0"/>
                  </a:lnTo>
                  <a:lnTo>
                    <a:pt x="262469" y="4196"/>
                  </a:lnTo>
                  <a:lnTo>
                    <a:pt x="303438" y="16473"/>
                  </a:lnTo>
                  <a:lnTo>
                    <a:pt x="341210" y="36358"/>
                  </a:lnTo>
                  <a:lnTo>
                    <a:pt x="374634" y="63384"/>
                  </a:lnTo>
                  <a:lnTo>
                    <a:pt x="402040" y="96344"/>
                  </a:lnTo>
                  <a:lnTo>
                    <a:pt x="422206" y="133592"/>
                  </a:lnTo>
                  <a:lnTo>
                    <a:pt x="434656" y="173991"/>
                  </a:lnTo>
                  <a:lnTo>
                    <a:pt x="438911" y="216408"/>
                  </a:lnTo>
                  <a:lnTo>
                    <a:pt x="433116" y="266028"/>
                  </a:lnTo>
                  <a:lnTo>
                    <a:pt x="416606" y="311578"/>
                  </a:lnTo>
                  <a:lnTo>
                    <a:pt x="390699" y="351760"/>
                  </a:lnTo>
                  <a:lnTo>
                    <a:pt x="356714" y="385273"/>
                  </a:lnTo>
                  <a:lnTo>
                    <a:pt x="315967" y="410820"/>
                  </a:lnTo>
                  <a:lnTo>
                    <a:pt x="269775" y="427100"/>
                  </a:lnTo>
                  <a:lnTo>
                    <a:pt x="219455" y="432815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63434" y="4518661"/>
              <a:ext cx="439420" cy="433070"/>
            </a:xfrm>
            <a:custGeom>
              <a:avLst/>
              <a:gdLst/>
              <a:ahLst/>
              <a:cxnLst/>
              <a:rect l="l" t="t" r="r" b="b"/>
              <a:pathLst>
                <a:path w="439420" h="433070">
                  <a:moveTo>
                    <a:pt x="0" y="216408"/>
                  </a:moveTo>
                  <a:lnTo>
                    <a:pt x="5795" y="166787"/>
                  </a:lnTo>
                  <a:lnTo>
                    <a:pt x="22305" y="121237"/>
                  </a:lnTo>
                  <a:lnTo>
                    <a:pt x="48212" y="81055"/>
                  </a:lnTo>
                  <a:lnTo>
                    <a:pt x="82197" y="47542"/>
                  </a:lnTo>
                  <a:lnTo>
                    <a:pt x="122944" y="21995"/>
                  </a:lnTo>
                  <a:lnTo>
                    <a:pt x="169136" y="5715"/>
                  </a:lnTo>
                  <a:lnTo>
                    <a:pt x="219455" y="0"/>
                  </a:lnTo>
                  <a:lnTo>
                    <a:pt x="262469" y="4196"/>
                  </a:lnTo>
                  <a:lnTo>
                    <a:pt x="303438" y="16473"/>
                  </a:lnTo>
                  <a:lnTo>
                    <a:pt x="341210" y="36358"/>
                  </a:lnTo>
                  <a:lnTo>
                    <a:pt x="374634" y="63384"/>
                  </a:lnTo>
                  <a:lnTo>
                    <a:pt x="402040" y="96344"/>
                  </a:lnTo>
                  <a:lnTo>
                    <a:pt x="422206" y="133592"/>
                  </a:lnTo>
                  <a:lnTo>
                    <a:pt x="434656" y="173991"/>
                  </a:lnTo>
                  <a:lnTo>
                    <a:pt x="438911" y="216408"/>
                  </a:lnTo>
                  <a:lnTo>
                    <a:pt x="433116" y="266028"/>
                  </a:lnTo>
                  <a:lnTo>
                    <a:pt x="416606" y="311578"/>
                  </a:lnTo>
                  <a:lnTo>
                    <a:pt x="390699" y="351760"/>
                  </a:lnTo>
                  <a:lnTo>
                    <a:pt x="356714" y="385273"/>
                  </a:lnTo>
                  <a:lnTo>
                    <a:pt x="315967" y="410820"/>
                  </a:lnTo>
                  <a:lnTo>
                    <a:pt x="269775" y="427100"/>
                  </a:lnTo>
                  <a:lnTo>
                    <a:pt x="219455" y="432815"/>
                  </a:lnTo>
                  <a:lnTo>
                    <a:pt x="169136" y="427100"/>
                  </a:lnTo>
                  <a:lnTo>
                    <a:pt x="122944" y="410820"/>
                  </a:lnTo>
                  <a:lnTo>
                    <a:pt x="82197" y="385273"/>
                  </a:lnTo>
                  <a:lnTo>
                    <a:pt x="48212" y="351760"/>
                  </a:lnTo>
                  <a:lnTo>
                    <a:pt x="22305" y="311578"/>
                  </a:lnTo>
                  <a:lnTo>
                    <a:pt x="5795" y="266028"/>
                  </a:lnTo>
                  <a:lnTo>
                    <a:pt x="0" y="216408"/>
                  </a:lnTo>
                  <a:close/>
                </a:path>
              </a:pathLst>
            </a:custGeom>
            <a:ln w="25399">
              <a:solidFill>
                <a:srgbClr val="0055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37374" y="4518660"/>
              <a:ext cx="439420" cy="433070"/>
            </a:xfrm>
            <a:custGeom>
              <a:avLst/>
              <a:gdLst/>
              <a:ahLst/>
              <a:cxnLst/>
              <a:rect l="l" t="t" r="r" b="b"/>
              <a:pathLst>
                <a:path w="439420" h="433070">
                  <a:moveTo>
                    <a:pt x="219456" y="432815"/>
                  </a:moveTo>
                  <a:lnTo>
                    <a:pt x="169136" y="427100"/>
                  </a:lnTo>
                  <a:lnTo>
                    <a:pt x="122944" y="410820"/>
                  </a:lnTo>
                  <a:lnTo>
                    <a:pt x="82197" y="385273"/>
                  </a:lnTo>
                  <a:lnTo>
                    <a:pt x="48212" y="351760"/>
                  </a:lnTo>
                  <a:lnTo>
                    <a:pt x="22305" y="311578"/>
                  </a:lnTo>
                  <a:lnTo>
                    <a:pt x="5796" y="266028"/>
                  </a:lnTo>
                  <a:lnTo>
                    <a:pt x="0" y="216408"/>
                  </a:lnTo>
                  <a:lnTo>
                    <a:pt x="5796" y="166787"/>
                  </a:lnTo>
                  <a:lnTo>
                    <a:pt x="22305" y="121237"/>
                  </a:lnTo>
                  <a:lnTo>
                    <a:pt x="48212" y="81055"/>
                  </a:lnTo>
                  <a:lnTo>
                    <a:pt x="82197" y="47542"/>
                  </a:lnTo>
                  <a:lnTo>
                    <a:pt x="122944" y="21995"/>
                  </a:lnTo>
                  <a:lnTo>
                    <a:pt x="169136" y="5715"/>
                  </a:lnTo>
                  <a:lnTo>
                    <a:pt x="219456" y="0"/>
                  </a:lnTo>
                  <a:lnTo>
                    <a:pt x="262469" y="4196"/>
                  </a:lnTo>
                  <a:lnTo>
                    <a:pt x="303438" y="16473"/>
                  </a:lnTo>
                  <a:lnTo>
                    <a:pt x="341210" y="36358"/>
                  </a:lnTo>
                  <a:lnTo>
                    <a:pt x="374634" y="63384"/>
                  </a:lnTo>
                  <a:lnTo>
                    <a:pt x="402040" y="96344"/>
                  </a:lnTo>
                  <a:lnTo>
                    <a:pt x="422206" y="133592"/>
                  </a:lnTo>
                  <a:lnTo>
                    <a:pt x="434655" y="173991"/>
                  </a:lnTo>
                  <a:lnTo>
                    <a:pt x="438911" y="216408"/>
                  </a:lnTo>
                  <a:lnTo>
                    <a:pt x="433115" y="266028"/>
                  </a:lnTo>
                  <a:lnTo>
                    <a:pt x="416605" y="311578"/>
                  </a:lnTo>
                  <a:lnTo>
                    <a:pt x="390699" y="351760"/>
                  </a:lnTo>
                  <a:lnTo>
                    <a:pt x="356714" y="385273"/>
                  </a:lnTo>
                  <a:lnTo>
                    <a:pt x="315966" y="410820"/>
                  </a:lnTo>
                  <a:lnTo>
                    <a:pt x="269775" y="427100"/>
                  </a:lnTo>
                  <a:lnTo>
                    <a:pt x="219456" y="432815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37375" y="4518661"/>
              <a:ext cx="439420" cy="433070"/>
            </a:xfrm>
            <a:custGeom>
              <a:avLst/>
              <a:gdLst/>
              <a:ahLst/>
              <a:cxnLst/>
              <a:rect l="l" t="t" r="r" b="b"/>
              <a:pathLst>
                <a:path w="439420" h="433070">
                  <a:moveTo>
                    <a:pt x="0" y="216408"/>
                  </a:moveTo>
                  <a:lnTo>
                    <a:pt x="5796" y="166787"/>
                  </a:lnTo>
                  <a:lnTo>
                    <a:pt x="22305" y="121237"/>
                  </a:lnTo>
                  <a:lnTo>
                    <a:pt x="48212" y="81055"/>
                  </a:lnTo>
                  <a:lnTo>
                    <a:pt x="82197" y="47542"/>
                  </a:lnTo>
                  <a:lnTo>
                    <a:pt x="122944" y="21995"/>
                  </a:lnTo>
                  <a:lnTo>
                    <a:pt x="169136" y="5715"/>
                  </a:lnTo>
                  <a:lnTo>
                    <a:pt x="219456" y="0"/>
                  </a:lnTo>
                  <a:lnTo>
                    <a:pt x="262469" y="4196"/>
                  </a:lnTo>
                  <a:lnTo>
                    <a:pt x="303438" y="16473"/>
                  </a:lnTo>
                  <a:lnTo>
                    <a:pt x="341210" y="36358"/>
                  </a:lnTo>
                  <a:lnTo>
                    <a:pt x="374634" y="63384"/>
                  </a:lnTo>
                  <a:lnTo>
                    <a:pt x="402040" y="96344"/>
                  </a:lnTo>
                  <a:lnTo>
                    <a:pt x="422206" y="133592"/>
                  </a:lnTo>
                  <a:lnTo>
                    <a:pt x="434655" y="173991"/>
                  </a:lnTo>
                  <a:lnTo>
                    <a:pt x="438911" y="216408"/>
                  </a:lnTo>
                  <a:lnTo>
                    <a:pt x="433115" y="266028"/>
                  </a:lnTo>
                  <a:lnTo>
                    <a:pt x="416605" y="311578"/>
                  </a:lnTo>
                  <a:lnTo>
                    <a:pt x="390699" y="351760"/>
                  </a:lnTo>
                  <a:lnTo>
                    <a:pt x="356714" y="385273"/>
                  </a:lnTo>
                  <a:lnTo>
                    <a:pt x="315966" y="410820"/>
                  </a:lnTo>
                  <a:lnTo>
                    <a:pt x="269775" y="427100"/>
                  </a:lnTo>
                  <a:lnTo>
                    <a:pt x="219456" y="432815"/>
                  </a:lnTo>
                  <a:lnTo>
                    <a:pt x="169136" y="427100"/>
                  </a:lnTo>
                  <a:lnTo>
                    <a:pt x="122944" y="410820"/>
                  </a:lnTo>
                  <a:lnTo>
                    <a:pt x="82197" y="385273"/>
                  </a:lnTo>
                  <a:lnTo>
                    <a:pt x="48212" y="351760"/>
                  </a:lnTo>
                  <a:lnTo>
                    <a:pt x="22305" y="311578"/>
                  </a:lnTo>
                  <a:lnTo>
                    <a:pt x="5796" y="266028"/>
                  </a:lnTo>
                  <a:lnTo>
                    <a:pt x="0" y="216408"/>
                  </a:lnTo>
                  <a:close/>
                </a:path>
              </a:pathLst>
            </a:custGeom>
            <a:ln w="25399">
              <a:solidFill>
                <a:srgbClr val="0055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16952" y="2148839"/>
              <a:ext cx="201295" cy="433070"/>
            </a:xfrm>
            <a:custGeom>
              <a:avLst/>
              <a:gdLst/>
              <a:ahLst/>
              <a:cxnLst/>
              <a:rect l="l" t="t" r="r" b="b"/>
              <a:pathLst>
                <a:path w="201295" h="433069">
                  <a:moveTo>
                    <a:pt x="201161" y="432815"/>
                  </a:moveTo>
                  <a:lnTo>
                    <a:pt x="0" y="432815"/>
                  </a:lnTo>
                  <a:lnTo>
                    <a:pt x="0" y="0"/>
                  </a:lnTo>
                  <a:lnTo>
                    <a:pt x="201161" y="0"/>
                  </a:lnTo>
                  <a:lnTo>
                    <a:pt x="201161" y="432815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16952" y="2148839"/>
              <a:ext cx="201295" cy="433070"/>
            </a:xfrm>
            <a:custGeom>
              <a:avLst/>
              <a:gdLst/>
              <a:ahLst/>
              <a:cxnLst/>
              <a:rect l="l" t="t" r="r" b="b"/>
              <a:pathLst>
                <a:path w="201295" h="433069">
                  <a:moveTo>
                    <a:pt x="0" y="0"/>
                  </a:moveTo>
                  <a:lnTo>
                    <a:pt x="201161" y="0"/>
                  </a:lnTo>
                  <a:lnTo>
                    <a:pt x="201161" y="432815"/>
                  </a:lnTo>
                  <a:lnTo>
                    <a:pt x="0" y="43281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55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49616" y="2096123"/>
              <a:ext cx="1033780" cy="464184"/>
            </a:xfrm>
            <a:custGeom>
              <a:avLst/>
              <a:gdLst/>
              <a:ahLst/>
              <a:cxnLst/>
              <a:rect l="l" t="t" r="r" b="b"/>
              <a:pathLst>
                <a:path w="1033779" h="464185">
                  <a:moveTo>
                    <a:pt x="0" y="68683"/>
                  </a:moveTo>
                  <a:lnTo>
                    <a:pt x="5397" y="41949"/>
                  </a:lnTo>
                  <a:lnTo>
                    <a:pt x="20117" y="20117"/>
                  </a:lnTo>
                  <a:lnTo>
                    <a:pt x="41949" y="5397"/>
                  </a:lnTo>
                  <a:lnTo>
                    <a:pt x="68683" y="0"/>
                  </a:lnTo>
                  <a:lnTo>
                    <a:pt x="172212" y="0"/>
                  </a:lnTo>
                  <a:lnTo>
                    <a:pt x="430531" y="0"/>
                  </a:lnTo>
                  <a:lnTo>
                    <a:pt x="964590" y="0"/>
                  </a:lnTo>
                  <a:lnTo>
                    <a:pt x="978053" y="1331"/>
                  </a:lnTo>
                  <a:lnTo>
                    <a:pt x="1013157" y="20116"/>
                  </a:lnTo>
                  <a:lnTo>
                    <a:pt x="1031943" y="55221"/>
                  </a:lnTo>
                  <a:lnTo>
                    <a:pt x="1033274" y="68683"/>
                  </a:lnTo>
                  <a:lnTo>
                    <a:pt x="1033274" y="240393"/>
                  </a:lnTo>
                  <a:lnTo>
                    <a:pt x="1033274" y="343419"/>
                  </a:lnTo>
                  <a:lnTo>
                    <a:pt x="1027877" y="370154"/>
                  </a:lnTo>
                  <a:lnTo>
                    <a:pt x="1013157" y="391986"/>
                  </a:lnTo>
                  <a:lnTo>
                    <a:pt x="991325" y="406706"/>
                  </a:lnTo>
                  <a:lnTo>
                    <a:pt x="964590" y="412103"/>
                  </a:lnTo>
                  <a:lnTo>
                    <a:pt x="430531" y="412103"/>
                  </a:lnTo>
                  <a:lnTo>
                    <a:pt x="301375" y="463616"/>
                  </a:lnTo>
                  <a:lnTo>
                    <a:pt x="172212" y="412103"/>
                  </a:lnTo>
                  <a:lnTo>
                    <a:pt x="68683" y="412103"/>
                  </a:lnTo>
                  <a:lnTo>
                    <a:pt x="41949" y="406706"/>
                  </a:lnTo>
                  <a:lnTo>
                    <a:pt x="20117" y="391986"/>
                  </a:lnTo>
                  <a:lnTo>
                    <a:pt x="5397" y="370154"/>
                  </a:lnTo>
                  <a:lnTo>
                    <a:pt x="0" y="343419"/>
                  </a:lnTo>
                  <a:lnTo>
                    <a:pt x="0" y="240393"/>
                  </a:lnTo>
                  <a:lnTo>
                    <a:pt x="0" y="68683"/>
                  </a:lnTo>
                  <a:close/>
                </a:path>
              </a:pathLst>
            </a:custGeom>
            <a:ln w="19049">
              <a:solidFill>
                <a:srgbClr val="0055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932643" y="1494472"/>
            <a:ext cx="1134745" cy="883285"/>
            <a:chOff x="7932643" y="1494472"/>
            <a:chExt cx="1134745" cy="883285"/>
          </a:xfrm>
        </p:grpSpPr>
        <p:sp>
          <p:nvSpPr>
            <p:cNvPr id="31" name="object 31"/>
            <p:cNvSpPr/>
            <p:nvPr/>
          </p:nvSpPr>
          <p:spPr>
            <a:xfrm>
              <a:off x="8513063" y="1536192"/>
              <a:ext cx="457200" cy="475615"/>
            </a:xfrm>
            <a:custGeom>
              <a:avLst/>
              <a:gdLst/>
              <a:ahLst/>
              <a:cxnLst/>
              <a:rect l="l" t="t" r="r" b="b"/>
              <a:pathLst>
                <a:path w="457200" h="475614">
                  <a:moveTo>
                    <a:pt x="228599" y="475487"/>
                  </a:moveTo>
                  <a:lnTo>
                    <a:pt x="182529" y="470657"/>
                  </a:lnTo>
                  <a:lnTo>
                    <a:pt x="139618" y="456804"/>
                  </a:lnTo>
                  <a:lnTo>
                    <a:pt x="100787" y="434885"/>
                  </a:lnTo>
                  <a:lnTo>
                    <a:pt x="66955" y="405854"/>
                  </a:lnTo>
                  <a:lnTo>
                    <a:pt x="39041" y="370668"/>
                  </a:lnTo>
                  <a:lnTo>
                    <a:pt x="17964" y="330284"/>
                  </a:lnTo>
                  <a:lnTo>
                    <a:pt x="4644" y="285657"/>
                  </a:lnTo>
                  <a:lnTo>
                    <a:pt x="0" y="237743"/>
                  </a:lnTo>
                  <a:lnTo>
                    <a:pt x="4644" y="189830"/>
                  </a:lnTo>
                  <a:lnTo>
                    <a:pt x="17964" y="145203"/>
                  </a:lnTo>
                  <a:lnTo>
                    <a:pt x="39041" y="104819"/>
                  </a:lnTo>
                  <a:lnTo>
                    <a:pt x="66955" y="69633"/>
                  </a:lnTo>
                  <a:lnTo>
                    <a:pt x="100787" y="40602"/>
                  </a:lnTo>
                  <a:lnTo>
                    <a:pt x="139618" y="18683"/>
                  </a:lnTo>
                  <a:lnTo>
                    <a:pt x="182529" y="4830"/>
                  </a:lnTo>
                  <a:lnTo>
                    <a:pt x="228599" y="0"/>
                  </a:lnTo>
                  <a:lnTo>
                    <a:pt x="273405" y="4610"/>
                  </a:lnTo>
                  <a:lnTo>
                    <a:pt x="316081" y="18097"/>
                  </a:lnTo>
                  <a:lnTo>
                    <a:pt x="355427" y="39943"/>
                  </a:lnTo>
                  <a:lnTo>
                    <a:pt x="390244" y="69633"/>
                  </a:lnTo>
                  <a:lnTo>
                    <a:pt x="418792" y="105843"/>
                  </a:lnTo>
                  <a:lnTo>
                    <a:pt x="439799" y="146763"/>
                  </a:lnTo>
                  <a:lnTo>
                    <a:pt x="452767" y="191145"/>
                  </a:lnTo>
                  <a:lnTo>
                    <a:pt x="457199" y="237743"/>
                  </a:lnTo>
                  <a:lnTo>
                    <a:pt x="452555" y="285657"/>
                  </a:lnTo>
                  <a:lnTo>
                    <a:pt x="439235" y="330284"/>
                  </a:lnTo>
                  <a:lnTo>
                    <a:pt x="418158" y="370668"/>
                  </a:lnTo>
                  <a:lnTo>
                    <a:pt x="390244" y="405854"/>
                  </a:lnTo>
                  <a:lnTo>
                    <a:pt x="356412" y="434885"/>
                  </a:lnTo>
                  <a:lnTo>
                    <a:pt x="317581" y="456804"/>
                  </a:lnTo>
                  <a:lnTo>
                    <a:pt x="274670" y="470657"/>
                  </a:lnTo>
                  <a:lnTo>
                    <a:pt x="228599" y="475487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513063" y="1536192"/>
              <a:ext cx="457200" cy="475615"/>
            </a:xfrm>
            <a:custGeom>
              <a:avLst/>
              <a:gdLst/>
              <a:ahLst/>
              <a:cxnLst/>
              <a:rect l="l" t="t" r="r" b="b"/>
              <a:pathLst>
                <a:path w="457200" h="475614">
                  <a:moveTo>
                    <a:pt x="0" y="237743"/>
                  </a:moveTo>
                  <a:lnTo>
                    <a:pt x="4644" y="189830"/>
                  </a:lnTo>
                  <a:lnTo>
                    <a:pt x="17964" y="145203"/>
                  </a:lnTo>
                  <a:lnTo>
                    <a:pt x="39041" y="104819"/>
                  </a:lnTo>
                  <a:lnTo>
                    <a:pt x="66955" y="69633"/>
                  </a:lnTo>
                  <a:lnTo>
                    <a:pt x="100787" y="40602"/>
                  </a:lnTo>
                  <a:lnTo>
                    <a:pt x="139618" y="18683"/>
                  </a:lnTo>
                  <a:lnTo>
                    <a:pt x="182529" y="4830"/>
                  </a:lnTo>
                  <a:lnTo>
                    <a:pt x="228599" y="0"/>
                  </a:lnTo>
                  <a:lnTo>
                    <a:pt x="273405" y="4610"/>
                  </a:lnTo>
                  <a:lnTo>
                    <a:pt x="316081" y="18097"/>
                  </a:lnTo>
                  <a:lnTo>
                    <a:pt x="355427" y="39943"/>
                  </a:lnTo>
                  <a:lnTo>
                    <a:pt x="390244" y="69633"/>
                  </a:lnTo>
                  <a:lnTo>
                    <a:pt x="418792" y="105843"/>
                  </a:lnTo>
                  <a:lnTo>
                    <a:pt x="439799" y="146763"/>
                  </a:lnTo>
                  <a:lnTo>
                    <a:pt x="452767" y="191145"/>
                  </a:lnTo>
                  <a:lnTo>
                    <a:pt x="457199" y="237743"/>
                  </a:lnTo>
                  <a:lnTo>
                    <a:pt x="452555" y="285657"/>
                  </a:lnTo>
                  <a:lnTo>
                    <a:pt x="439235" y="330284"/>
                  </a:lnTo>
                  <a:lnTo>
                    <a:pt x="418158" y="370668"/>
                  </a:lnTo>
                  <a:lnTo>
                    <a:pt x="390244" y="405854"/>
                  </a:lnTo>
                  <a:lnTo>
                    <a:pt x="356412" y="434885"/>
                  </a:lnTo>
                  <a:lnTo>
                    <a:pt x="317581" y="456804"/>
                  </a:lnTo>
                  <a:lnTo>
                    <a:pt x="274670" y="470657"/>
                  </a:lnTo>
                  <a:lnTo>
                    <a:pt x="228599" y="475487"/>
                  </a:lnTo>
                  <a:lnTo>
                    <a:pt x="182529" y="470657"/>
                  </a:lnTo>
                  <a:lnTo>
                    <a:pt x="139618" y="456804"/>
                  </a:lnTo>
                  <a:lnTo>
                    <a:pt x="100787" y="434885"/>
                  </a:lnTo>
                  <a:lnTo>
                    <a:pt x="66955" y="405854"/>
                  </a:lnTo>
                  <a:lnTo>
                    <a:pt x="39041" y="370668"/>
                  </a:lnTo>
                  <a:lnTo>
                    <a:pt x="17964" y="330284"/>
                  </a:lnTo>
                  <a:lnTo>
                    <a:pt x="4644" y="285657"/>
                  </a:lnTo>
                  <a:lnTo>
                    <a:pt x="0" y="237743"/>
                  </a:lnTo>
                  <a:close/>
                </a:path>
              </a:pathLst>
            </a:custGeom>
            <a:ln w="25399">
              <a:solidFill>
                <a:srgbClr val="0055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24440" y="1911096"/>
              <a:ext cx="306705" cy="335280"/>
            </a:xfrm>
            <a:custGeom>
              <a:avLst/>
              <a:gdLst/>
              <a:ahLst/>
              <a:cxnLst/>
              <a:rect l="l" t="t" r="r" b="b"/>
              <a:pathLst>
                <a:path w="306704" h="335280">
                  <a:moveTo>
                    <a:pt x="0" y="0"/>
                  </a:moveTo>
                  <a:lnTo>
                    <a:pt x="48209" y="4176"/>
                  </a:lnTo>
                  <a:lnTo>
                    <a:pt x="94797" y="16458"/>
                  </a:lnTo>
                  <a:lnTo>
                    <a:pt x="138941" y="36471"/>
                  </a:lnTo>
                  <a:lnTo>
                    <a:pt x="179818" y="63843"/>
                  </a:lnTo>
                  <a:lnTo>
                    <a:pt x="216606" y="98201"/>
                  </a:lnTo>
                  <a:lnTo>
                    <a:pt x="247997" y="138465"/>
                  </a:lnTo>
                  <a:lnTo>
                    <a:pt x="273005" y="183206"/>
                  </a:lnTo>
                  <a:lnTo>
                    <a:pt x="291290" y="231522"/>
                  </a:lnTo>
                  <a:lnTo>
                    <a:pt x="302511" y="282514"/>
                  </a:lnTo>
                  <a:lnTo>
                    <a:pt x="306327" y="335279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2643" y="2163825"/>
              <a:ext cx="174717" cy="21369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010140" y="2040635"/>
              <a:ext cx="274320" cy="270510"/>
            </a:xfrm>
            <a:custGeom>
              <a:avLst/>
              <a:gdLst/>
              <a:ahLst/>
              <a:cxnLst/>
              <a:rect l="l" t="t" r="r" b="b"/>
              <a:pathLst>
                <a:path w="274320" h="270510">
                  <a:moveTo>
                    <a:pt x="0" y="0"/>
                  </a:moveTo>
                  <a:lnTo>
                    <a:pt x="53767" y="5245"/>
                  </a:lnTo>
                  <a:lnTo>
                    <a:pt x="104979" y="20591"/>
                  </a:lnTo>
                  <a:lnTo>
                    <a:pt x="152194" y="45448"/>
                  </a:lnTo>
                  <a:lnTo>
                    <a:pt x="193975" y="79230"/>
                  </a:lnTo>
                  <a:lnTo>
                    <a:pt x="228234" y="120431"/>
                  </a:lnTo>
                  <a:lnTo>
                    <a:pt x="253441" y="166990"/>
                  </a:lnTo>
                  <a:lnTo>
                    <a:pt x="269003" y="217490"/>
                  </a:lnTo>
                  <a:lnTo>
                    <a:pt x="274323" y="270510"/>
                  </a:lnTo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71915" y="1508760"/>
              <a:ext cx="581025" cy="537210"/>
            </a:xfrm>
            <a:custGeom>
              <a:avLst/>
              <a:gdLst/>
              <a:ahLst/>
              <a:cxnLst/>
              <a:rect l="l" t="t" r="r" b="b"/>
              <a:pathLst>
                <a:path w="581025" h="537210">
                  <a:moveTo>
                    <a:pt x="0" y="0"/>
                  </a:moveTo>
                  <a:lnTo>
                    <a:pt x="539496" y="537208"/>
                  </a:lnTo>
                </a:path>
                <a:path w="581025" h="537210">
                  <a:moveTo>
                    <a:pt x="580644" y="0"/>
                  </a:moveTo>
                  <a:lnTo>
                    <a:pt x="553" y="531874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986039" y="2175890"/>
            <a:ext cx="88711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spc="-20" dirty="0" err="1">
                <a:latin typeface="Arial MT"/>
                <a:cs typeface="Arial MT"/>
              </a:rPr>
              <a:t>Reciever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993939" y="3004947"/>
            <a:ext cx="6061075" cy="2138680"/>
            <a:chOff x="993939" y="3004947"/>
            <a:chExt cx="6061075" cy="2138680"/>
          </a:xfrm>
        </p:grpSpPr>
        <p:sp>
          <p:nvSpPr>
            <p:cNvPr id="39" name="object 39"/>
            <p:cNvSpPr/>
            <p:nvPr/>
          </p:nvSpPr>
          <p:spPr>
            <a:xfrm>
              <a:off x="998702" y="3514344"/>
              <a:ext cx="6051550" cy="1624965"/>
            </a:xfrm>
            <a:custGeom>
              <a:avLst/>
              <a:gdLst/>
              <a:ahLst/>
              <a:cxnLst/>
              <a:rect l="l" t="t" r="r" b="b"/>
              <a:pathLst>
                <a:path w="6051550" h="1624964">
                  <a:moveTo>
                    <a:pt x="0" y="0"/>
                  </a:moveTo>
                  <a:lnTo>
                    <a:pt x="6051320" y="0"/>
                  </a:lnTo>
                  <a:lnTo>
                    <a:pt x="6051320" y="1624427"/>
                  </a:lnTo>
                  <a:lnTo>
                    <a:pt x="0" y="162442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55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42910" y="3014472"/>
              <a:ext cx="1033780" cy="464184"/>
            </a:xfrm>
            <a:custGeom>
              <a:avLst/>
              <a:gdLst/>
              <a:ahLst/>
              <a:cxnLst/>
              <a:rect l="l" t="t" r="r" b="b"/>
              <a:pathLst>
                <a:path w="1033779" h="464185">
                  <a:moveTo>
                    <a:pt x="0" y="68683"/>
                  </a:moveTo>
                  <a:lnTo>
                    <a:pt x="5397" y="41949"/>
                  </a:lnTo>
                  <a:lnTo>
                    <a:pt x="20117" y="20117"/>
                  </a:lnTo>
                  <a:lnTo>
                    <a:pt x="41949" y="5397"/>
                  </a:lnTo>
                  <a:lnTo>
                    <a:pt x="68683" y="0"/>
                  </a:lnTo>
                  <a:lnTo>
                    <a:pt x="172212" y="0"/>
                  </a:lnTo>
                  <a:lnTo>
                    <a:pt x="430531" y="0"/>
                  </a:lnTo>
                  <a:lnTo>
                    <a:pt x="964590" y="0"/>
                  </a:lnTo>
                  <a:lnTo>
                    <a:pt x="978053" y="1331"/>
                  </a:lnTo>
                  <a:lnTo>
                    <a:pt x="1013157" y="20116"/>
                  </a:lnTo>
                  <a:lnTo>
                    <a:pt x="1031943" y="55221"/>
                  </a:lnTo>
                  <a:lnTo>
                    <a:pt x="1033274" y="68683"/>
                  </a:lnTo>
                  <a:lnTo>
                    <a:pt x="1033274" y="240393"/>
                  </a:lnTo>
                  <a:lnTo>
                    <a:pt x="1033274" y="343420"/>
                  </a:lnTo>
                  <a:lnTo>
                    <a:pt x="1027877" y="370155"/>
                  </a:lnTo>
                  <a:lnTo>
                    <a:pt x="1013157" y="391987"/>
                  </a:lnTo>
                  <a:lnTo>
                    <a:pt x="991325" y="406706"/>
                  </a:lnTo>
                  <a:lnTo>
                    <a:pt x="964590" y="412104"/>
                  </a:lnTo>
                  <a:lnTo>
                    <a:pt x="430531" y="412104"/>
                  </a:lnTo>
                  <a:lnTo>
                    <a:pt x="301375" y="463616"/>
                  </a:lnTo>
                  <a:lnTo>
                    <a:pt x="172212" y="412104"/>
                  </a:lnTo>
                  <a:lnTo>
                    <a:pt x="68683" y="412104"/>
                  </a:lnTo>
                  <a:lnTo>
                    <a:pt x="41949" y="406706"/>
                  </a:lnTo>
                  <a:lnTo>
                    <a:pt x="20117" y="391987"/>
                  </a:lnTo>
                  <a:lnTo>
                    <a:pt x="5397" y="370155"/>
                  </a:lnTo>
                  <a:lnTo>
                    <a:pt x="0" y="343420"/>
                  </a:lnTo>
                  <a:lnTo>
                    <a:pt x="0" y="240393"/>
                  </a:lnTo>
                  <a:lnTo>
                    <a:pt x="0" y="68683"/>
                  </a:lnTo>
                  <a:close/>
                </a:path>
              </a:pathLst>
            </a:custGeom>
            <a:ln w="19049">
              <a:solidFill>
                <a:srgbClr val="0055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196132" y="3094033"/>
            <a:ext cx="595068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100" spc="-10" dirty="0" err="1">
                <a:latin typeface="Arial MT"/>
                <a:cs typeface="Arial MT"/>
              </a:rPr>
              <a:t>Becons</a:t>
            </a:r>
            <a:r>
              <a:rPr lang="en-IN" sz="1100" spc="-10" dirty="0">
                <a:latin typeface="Arial MT"/>
                <a:cs typeface="Arial MT"/>
              </a:rPr>
              <a:t> inside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FB94-2C4B-C6D8-1655-6D2ADD2E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139" y="457200"/>
            <a:ext cx="5866130" cy="635000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Needed Hardware: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E14E7-A128-45E5-B477-7136A4F64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894" y="1297733"/>
            <a:ext cx="8008620" cy="3693319"/>
          </a:xfrm>
        </p:spPr>
        <p:txBody>
          <a:bodyPr/>
          <a:lstStyle/>
          <a:p>
            <a:r>
              <a:rPr lang="en-US" dirty="0"/>
              <a:t>* BLE Beacons: Devices like </a:t>
            </a:r>
            <a:r>
              <a:rPr lang="en-US" dirty="0">
                <a:highlight>
                  <a:srgbClr val="FFFF00"/>
                </a:highlight>
              </a:rPr>
              <a:t>Texas Instruments </a:t>
            </a:r>
            <a:r>
              <a:rPr lang="en-US" dirty="0" err="1">
                <a:highlight>
                  <a:srgbClr val="FFFF00"/>
                </a:highlight>
              </a:rPr>
              <a:t>SensorTag</a:t>
            </a:r>
            <a:r>
              <a:rPr lang="en-US" dirty="0">
                <a:highlight>
                  <a:srgbClr val="FFFF00"/>
                </a:highlight>
              </a:rPr>
              <a:t> CC2650</a:t>
            </a:r>
            <a:r>
              <a:rPr lang="en-US" dirty="0"/>
              <a:t>, or ESP32 modules configured as BLE beacons transmitting advertising packets.</a:t>
            </a:r>
          </a:p>
          <a:p>
            <a:r>
              <a:rPr lang="en-US" dirty="0"/>
              <a:t>* ESP32 Dev Boards: Widely used dual-core microcontrollers with integrated Wi-Fi and BLE, serving as beacons and receivers.</a:t>
            </a:r>
          </a:p>
          <a:p>
            <a:r>
              <a:rPr lang="en-US" dirty="0"/>
              <a:t>* LED Indicators: For visual status feedback of beacon transmission, reception, or system state.</a:t>
            </a:r>
          </a:p>
          <a:p>
            <a:r>
              <a:rPr lang="en-US" dirty="0"/>
              <a:t>* Power Supply: Batteries and regulators suitable for low power IoT devices.</a:t>
            </a:r>
          </a:p>
          <a:p>
            <a:r>
              <a:rPr lang="en-US" dirty="0"/>
              <a:t>* Receivers: ESP32 or Raspberry Pi with BLE radios capable of scanning and collecting BLE signal RSSI.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205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8886-A1A9-9795-7617-4731737C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3400"/>
            <a:ext cx="5866130" cy="635000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Workplan: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8075F-8488-7C06-9298-358BF9406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894" y="1297733"/>
            <a:ext cx="8008620" cy="3693319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IN" dirty="0"/>
              <a:t>Setup and Hardware Deployment: Select and deploy BLE beacons, ESP32 modules, and LEDs in the target indoor environment for signal coverage.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BLE Signal Acquisition: Program ESP32 devices to broadcast and scan BLE signals; collect RSSI data for positioning.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Algorithm Development: Implement positioning algorithms (trilateration/fingerprinting) with filtering (Kalman/particle filter) for accuracy.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Testing &amp; Optimization: Test system accuracy in real scenarios, calibrate parameters, and finalize user interface and visualization tools.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164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2849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9166" y="3058667"/>
            <a:ext cx="3603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  <a:latin typeface="Palatino Linotype"/>
                <a:cs typeface="Palatino Linotype"/>
              </a:rPr>
              <a:t>THANK</a:t>
            </a:r>
            <a:r>
              <a:rPr sz="4400" spc="-210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sz="4400" spc="-25" dirty="0">
                <a:solidFill>
                  <a:srgbClr val="000000"/>
                </a:solidFill>
                <a:latin typeface="Palatino Linotype"/>
                <a:cs typeface="Palatino Linotype"/>
              </a:rPr>
              <a:t>YOU</a:t>
            </a:r>
            <a:endParaRPr sz="4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9905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237287"/>
            <a:ext cx="9143999" cy="62071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Outline</a:t>
            </a:r>
            <a:r>
              <a:rPr spc="-95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dirty="0"/>
              <a:t>the</a:t>
            </a:r>
            <a:r>
              <a:rPr spc="-90" dirty="0"/>
              <a:t> </a:t>
            </a:r>
            <a:r>
              <a:rPr spc="-10" dirty="0"/>
              <a:t>Presentation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3547" y="1274031"/>
            <a:ext cx="3719829" cy="3136756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94005" indent="-281305">
              <a:lnSpc>
                <a:spcPct val="100000"/>
              </a:lnSpc>
              <a:spcBef>
                <a:spcPts val="800"/>
              </a:spcBef>
              <a:buFont typeface="Times New Roman"/>
              <a:buChar char="•"/>
              <a:tabLst>
                <a:tab pos="294005" algn="l"/>
              </a:tabLst>
            </a:pPr>
            <a:r>
              <a:rPr sz="2800" spc="-10" dirty="0">
                <a:latin typeface="Palatino Linotype"/>
                <a:cs typeface="Palatino Linotype"/>
              </a:rPr>
              <a:t>Introduction</a:t>
            </a:r>
            <a:endParaRPr sz="2800" dirty="0">
              <a:latin typeface="Palatino Linotype"/>
              <a:cs typeface="Palatino Linotype"/>
            </a:endParaRPr>
          </a:p>
          <a:p>
            <a:pPr marL="294005" indent="-281305">
              <a:lnSpc>
                <a:spcPct val="100000"/>
              </a:lnSpc>
              <a:spcBef>
                <a:spcPts val="700"/>
              </a:spcBef>
              <a:buFont typeface="Times New Roman"/>
              <a:buChar char="•"/>
              <a:tabLst>
                <a:tab pos="294005" algn="l"/>
              </a:tabLst>
            </a:pPr>
            <a:r>
              <a:rPr sz="2800" spc="-10" dirty="0">
                <a:latin typeface="Palatino Linotype"/>
                <a:cs typeface="Palatino Linotype"/>
              </a:rPr>
              <a:t>Objective</a:t>
            </a:r>
            <a:endParaRPr sz="2800" dirty="0">
              <a:latin typeface="Palatino Linotype"/>
              <a:cs typeface="Palatino Linotype"/>
            </a:endParaRPr>
          </a:p>
          <a:p>
            <a:pPr marL="294005" indent="-281305">
              <a:lnSpc>
                <a:spcPct val="100000"/>
              </a:lnSpc>
              <a:spcBef>
                <a:spcPts val="700"/>
              </a:spcBef>
              <a:buFont typeface="Times New Roman"/>
              <a:buChar char="•"/>
              <a:tabLst>
                <a:tab pos="294005" algn="l"/>
              </a:tabLst>
            </a:pPr>
            <a:r>
              <a:rPr sz="2800" dirty="0">
                <a:latin typeface="Palatino Linotype"/>
                <a:cs typeface="Palatino Linotype"/>
              </a:rPr>
              <a:t>System</a:t>
            </a:r>
            <a:r>
              <a:rPr sz="2800" spc="-120" dirty="0">
                <a:latin typeface="Palatino Linotype"/>
                <a:cs typeface="Palatino Linotype"/>
              </a:rPr>
              <a:t> </a:t>
            </a:r>
            <a:r>
              <a:rPr sz="2800" spc="-10" dirty="0">
                <a:latin typeface="Palatino Linotype"/>
                <a:cs typeface="Palatino Linotype"/>
              </a:rPr>
              <a:t>design</a:t>
            </a:r>
            <a:endParaRPr sz="2800" dirty="0">
              <a:latin typeface="Palatino Linotype"/>
              <a:cs typeface="Palatino Linotype"/>
            </a:endParaRPr>
          </a:p>
          <a:p>
            <a:pPr marL="294005" indent="-281305">
              <a:lnSpc>
                <a:spcPct val="100000"/>
              </a:lnSpc>
              <a:spcBef>
                <a:spcPts val="700"/>
              </a:spcBef>
              <a:buFont typeface="Times New Roman"/>
              <a:buChar char="•"/>
              <a:tabLst>
                <a:tab pos="294005" algn="l"/>
              </a:tabLst>
            </a:pPr>
            <a:r>
              <a:rPr sz="2800" dirty="0">
                <a:latin typeface="Palatino Linotype"/>
                <a:cs typeface="Palatino Linotype"/>
              </a:rPr>
              <a:t>Proposed</a:t>
            </a:r>
            <a:r>
              <a:rPr sz="2800" spc="-40" dirty="0">
                <a:latin typeface="Palatino Linotype"/>
                <a:cs typeface="Palatino Linotype"/>
              </a:rPr>
              <a:t> </a:t>
            </a:r>
            <a:r>
              <a:rPr sz="2800" spc="-10" dirty="0">
                <a:latin typeface="Palatino Linotype"/>
                <a:cs typeface="Palatino Linotype"/>
              </a:rPr>
              <a:t>System</a:t>
            </a:r>
            <a:endParaRPr sz="2800" dirty="0">
              <a:latin typeface="Palatino Linotype"/>
              <a:cs typeface="Palatino Linotype"/>
            </a:endParaRPr>
          </a:p>
          <a:p>
            <a:pPr marL="294005" indent="-281305">
              <a:lnSpc>
                <a:spcPct val="100000"/>
              </a:lnSpc>
              <a:spcBef>
                <a:spcPts val="700"/>
              </a:spcBef>
              <a:buFont typeface="Times New Roman"/>
              <a:buChar char="•"/>
              <a:tabLst>
                <a:tab pos="294005" algn="l"/>
              </a:tabLst>
            </a:pPr>
            <a:r>
              <a:rPr sz="2800" dirty="0">
                <a:latin typeface="Palatino Linotype"/>
                <a:cs typeface="Palatino Linotype"/>
              </a:rPr>
              <a:t>Bluetooth</a:t>
            </a:r>
            <a:r>
              <a:rPr sz="2800" spc="-45" dirty="0">
                <a:latin typeface="Palatino Linotype"/>
                <a:cs typeface="Palatino Linotype"/>
              </a:rPr>
              <a:t> </a:t>
            </a:r>
            <a:r>
              <a:rPr sz="2800" spc="-10" dirty="0">
                <a:latin typeface="Palatino Linotype"/>
                <a:cs typeface="Palatino Linotype"/>
              </a:rPr>
              <a:t>Positioning</a:t>
            </a:r>
            <a:endParaRPr sz="2800" dirty="0">
              <a:latin typeface="Palatino Linotype"/>
              <a:cs typeface="Palatino Linotype"/>
            </a:endParaRPr>
          </a:p>
          <a:p>
            <a:pPr marL="294005" indent="-281305">
              <a:lnSpc>
                <a:spcPct val="100000"/>
              </a:lnSpc>
              <a:spcBef>
                <a:spcPts val="700"/>
              </a:spcBef>
              <a:buFont typeface="Times New Roman"/>
              <a:buChar char="•"/>
              <a:tabLst>
                <a:tab pos="294005" algn="l"/>
              </a:tabLst>
            </a:pPr>
            <a:r>
              <a:rPr sz="2800" spc="-10" dirty="0">
                <a:latin typeface="Palatino Linotype"/>
                <a:cs typeface="Palatino Linotype"/>
              </a:rPr>
              <a:t>References</a:t>
            </a:r>
            <a:endParaRPr sz="28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9905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237287"/>
            <a:ext cx="9144002" cy="6207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70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7354" y="1371600"/>
            <a:ext cx="8289290" cy="319735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29565" algn="l"/>
              </a:tabLst>
            </a:pPr>
            <a:r>
              <a:rPr lang="en-IN" sz="2000" dirty="0">
                <a:latin typeface="Palatino Linotype"/>
                <a:cs typeface="Palatino Linotype"/>
              </a:rPr>
              <a:t>Target beneficiaries: Dementia Patients</a:t>
            </a:r>
            <a:endParaRPr sz="2000" dirty="0">
              <a:latin typeface="Palatino Linotype"/>
              <a:cs typeface="Palatino Linotype"/>
            </a:endParaRPr>
          </a:p>
          <a:p>
            <a:pPr marL="329565" marR="5080" indent="-317500">
              <a:lnSpc>
                <a:spcPct val="150000"/>
              </a:lnSpc>
              <a:buFont typeface="Arial MT"/>
              <a:buChar char="•"/>
              <a:tabLst>
                <a:tab pos="329565" algn="l"/>
              </a:tabLst>
            </a:pPr>
            <a:r>
              <a:rPr lang="en-IN" sz="2000" spc="40" dirty="0">
                <a:latin typeface="Palatino Linotype"/>
                <a:cs typeface="Palatino Linotype"/>
              </a:rPr>
              <a:t>Devices own </a:t>
            </a:r>
            <a:r>
              <a:rPr lang="en-IN" sz="2000" spc="40" dirty="0" err="1">
                <a:latin typeface="Palatino Linotype"/>
                <a:cs typeface="Palatino Linotype"/>
              </a:rPr>
              <a:t>reciever</a:t>
            </a:r>
            <a:r>
              <a:rPr sz="2000" spc="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and</a:t>
            </a:r>
            <a:r>
              <a:rPr sz="2000" spc="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Bluetooth</a:t>
            </a:r>
            <a:r>
              <a:rPr sz="2000" spc="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beacons</a:t>
            </a:r>
            <a:r>
              <a:rPr sz="2000" spc="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combine</a:t>
            </a:r>
            <a:r>
              <a:rPr sz="2000" spc="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to</a:t>
            </a:r>
            <a:r>
              <a:rPr sz="2000" spc="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determine</a:t>
            </a:r>
            <a:r>
              <a:rPr sz="2000" spc="35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if </a:t>
            </a:r>
            <a:r>
              <a:rPr sz="2000" dirty="0">
                <a:latin typeface="Palatino Linotype"/>
                <a:cs typeface="Palatino Linotype"/>
              </a:rPr>
              <a:t>the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lang="en-IN" sz="2000" spc="-35" dirty="0">
                <a:latin typeface="Palatino Linotype"/>
                <a:cs typeface="Palatino Linotype"/>
              </a:rPr>
              <a:t>device is in a particular room.</a:t>
            </a:r>
          </a:p>
          <a:p>
            <a:pPr marL="329565" marR="5080" indent="-317500">
              <a:lnSpc>
                <a:spcPct val="150000"/>
              </a:lnSpc>
              <a:buFont typeface="Arial MT"/>
              <a:buChar char="•"/>
              <a:tabLst>
                <a:tab pos="329565" algn="l"/>
              </a:tabLst>
            </a:pPr>
            <a:r>
              <a:rPr lang="en-IN" sz="2000" spc="-35" dirty="0">
                <a:latin typeface="Palatino Linotype"/>
                <a:cs typeface="Palatino Linotype"/>
              </a:rPr>
              <a:t>For the identification of things.</a:t>
            </a:r>
            <a:endParaRPr sz="2000" dirty="0">
              <a:latin typeface="Palatino Linotype"/>
              <a:cs typeface="Palatino Linotype"/>
            </a:endParaRPr>
          </a:p>
          <a:p>
            <a:pPr marL="329565" indent="-3168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29565" algn="l"/>
              </a:tabLst>
            </a:pPr>
            <a:r>
              <a:rPr sz="2000" dirty="0">
                <a:latin typeface="Palatino Linotype"/>
                <a:cs typeface="Palatino Linotype"/>
              </a:rPr>
              <a:t>Easy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maintenance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and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transfer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of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the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data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due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to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its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digitization.</a:t>
            </a:r>
            <a:endParaRPr sz="2000" dirty="0">
              <a:latin typeface="Palatino Linotype"/>
              <a:cs typeface="Palatino Linotype"/>
            </a:endParaRPr>
          </a:p>
          <a:p>
            <a:pPr marL="329565" marR="5080" indent="-317500">
              <a:lnSpc>
                <a:spcPct val="150000"/>
              </a:lnSpc>
              <a:buFont typeface="Arial MT"/>
              <a:buChar char="•"/>
              <a:tabLst>
                <a:tab pos="329565" algn="l"/>
              </a:tabLst>
            </a:pPr>
            <a:r>
              <a:rPr sz="2000" dirty="0">
                <a:latin typeface="Palatino Linotype"/>
                <a:cs typeface="Palatino Linotype"/>
              </a:rPr>
              <a:t>Data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analytics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can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be performed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on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the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data which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will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provide </a:t>
            </a:r>
            <a:r>
              <a:rPr sz="2000" spc="-10" dirty="0">
                <a:latin typeface="Palatino Linotype"/>
                <a:cs typeface="Palatino Linotype"/>
              </a:rPr>
              <a:t>useful </a:t>
            </a:r>
            <a:r>
              <a:rPr sz="2000" dirty="0">
                <a:latin typeface="Palatino Linotype"/>
                <a:cs typeface="Palatino Linotype"/>
              </a:rPr>
              <a:t>insights</a:t>
            </a:r>
            <a:r>
              <a:rPr lang="en-IN" sz="2000" spc="-55" dirty="0">
                <a:latin typeface="Palatino Linotype"/>
                <a:cs typeface="Palatino Linotype"/>
              </a:rPr>
              <a:t>.</a:t>
            </a:r>
            <a:endParaRPr sz="20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9905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237287"/>
            <a:ext cx="9143999" cy="6207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1664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Objective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0158" y="1372546"/>
            <a:ext cx="7710805" cy="2149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 marR="113664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Palatino Linotype"/>
                <a:cs typeface="Palatino Linotype"/>
              </a:rPr>
              <a:t>To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design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</a:t>
            </a:r>
            <a:r>
              <a:rPr lang="en-IN" sz="2000" dirty="0">
                <a:latin typeface="Palatino Linotype"/>
                <a:cs typeface="Palatino Linotype"/>
              </a:rPr>
              <a:t> system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capable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of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ensuring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the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lang="en-IN" sz="2000" spc="-30" dirty="0">
                <a:latin typeface="Palatino Linotype"/>
                <a:cs typeface="Palatino Linotype"/>
              </a:rPr>
              <a:t>device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is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within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the </a:t>
            </a:r>
            <a:r>
              <a:rPr sz="2000" dirty="0">
                <a:latin typeface="Palatino Linotype"/>
                <a:cs typeface="Palatino Linotype"/>
              </a:rPr>
              <a:t>room</a:t>
            </a:r>
            <a:r>
              <a:rPr lang="en-IN" sz="2000" dirty="0">
                <a:latin typeface="Palatino Linotype"/>
                <a:cs typeface="Palatino Linotype"/>
              </a:rPr>
              <a:t>, and to narrow down the indoor positioning of the object </a:t>
            </a:r>
            <a:r>
              <a:rPr sz="2000" dirty="0">
                <a:latin typeface="Palatino Linotype"/>
                <a:cs typeface="Palatino Linotype"/>
              </a:rPr>
              <a:t>and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to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perform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data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analytics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on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the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stored</a:t>
            </a:r>
            <a:r>
              <a:rPr sz="2000" spc="-10" dirty="0">
                <a:latin typeface="Palatino Linotype"/>
                <a:cs typeface="Palatino Linotype"/>
              </a:rPr>
              <a:t> data.</a:t>
            </a:r>
            <a:endParaRPr sz="2000" dirty="0">
              <a:latin typeface="Palatino Linotype"/>
              <a:cs typeface="Palatino Linotype"/>
            </a:endParaRPr>
          </a:p>
          <a:p>
            <a:pPr marL="127635">
              <a:lnSpc>
                <a:spcPct val="100000"/>
              </a:lnSpc>
              <a:spcBef>
                <a:spcPts val="1680"/>
              </a:spcBef>
            </a:pPr>
            <a:r>
              <a:rPr sz="2000" b="1" dirty="0">
                <a:solidFill>
                  <a:srgbClr val="262699"/>
                </a:solidFill>
                <a:latin typeface="Palatino Linotype"/>
                <a:cs typeface="Palatino Linotype"/>
              </a:rPr>
              <a:t>Problem</a:t>
            </a:r>
            <a:r>
              <a:rPr sz="2000" b="1" spc="-45" dirty="0">
                <a:solidFill>
                  <a:srgbClr val="262699"/>
                </a:solidFill>
                <a:latin typeface="Palatino Linotype"/>
                <a:cs typeface="Palatino Linotype"/>
              </a:rPr>
              <a:t> </a:t>
            </a:r>
            <a:r>
              <a:rPr sz="2000" b="1" spc="-10" dirty="0">
                <a:solidFill>
                  <a:srgbClr val="262699"/>
                </a:solidFill>
                <a:latin typeface="Palatino Linotype"/>
                <a:cs typeface="Palatino Linotype"/>
              </a:rPr>
              <a:t>Statement:</a:t>
            </a:r>
            <a:endParaRPr sz="2000" dirty="0">
              <a:latin typeface="Palatino Linotype"/>
              <a:cs typeface="Palatino Linotype"/>
            </a:endParaRPr>
          </a:p>
          <a:p>
            <a:pPr marL="329565" marR="694690" indent="-317500">
              <a:lnSpc>
                <a:spcPct val="114999"/>
              </a:lnSpc>
              <a:buFont typeface="Arial MT"/>
              <a:buChar char="•"/>
              <a:tabLst>
                <a:tab pos="329565" algn="l"/>
              </a:tabLst>
            </a:pPr>
            <a:r>
              <a:rPr sz="2000" dirty="0">
                <a:latin typeface="Palatino Linotype"/>
                <a:cs typeface="Palatino Linotype"/>
              </a:rPr>
              <a:t>Create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fast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and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convenient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way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lang="en-IN" sz="2000" spc="-35" dirty="0">
                <a:latin typeface="Palatino Linotype"/>
                <a:cs typeface="Palatino Linotype"/>
              </a:rPr>
              <a:t>to locate the device.</a:t>
            </a:r>
          </a:p>
          <a:p>
            <a:pPr marL="329565" marR="694690" indent="-317500">
              <a:lnSpc>
                <a:spcPct val="114999"/>
              </a:lnSpc>
              <a:buFont typeface="Arial MT"/>
              <a:buChar char="•"/>
              <a:tabLst>
                <a:tab pos="329565" algn="l"/>
              </a:tabLst>
            </a:pPr>
            <a:r>
              <a:rPr sz="2000" dirty="0">
                <a:latin typeface="Palatino Linotype"/>
                <a:cs typeface="Palatino Linotype"/>
              </a:rPr>
              <a:t>Use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data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analytics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to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provide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insights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on</a:t>
            </a:r>
            <a:r>
              <a:rPr lang="en-IN" sz="2000" spc="-5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details.</a:t>
            </a:r>
            <a:endParaRPr sz="20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0427" y="188981"/>
            <a:ext cx="3980179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10" dirty="0">
                <a:solidFill>
                  <a:srgbClr val="F1F1F1"/>
                </a:solidFill>
                <a:latin typeface="Times New Roman"/>
                <a:cs typeface="Times New Roman"/>
              </a:rPr>
              <a:t>DELIVERABLES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58290"/>
            <a:ext cx="9143999" cy="990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14653" y="146437"/>
            <a:ext cx="31718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System</a:t>
            </a:r>
            <a:r>
              <a:rPr spc="-125" dirty="0"/>
              <a:t> </a:t>
            </a:r>
            <a:r>
              <a:rPr spc="-10" dirty="0"/>
              <a:t>Design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7870" y="2088568"/>
            <a:ext cx="2150110" cy="932307"/>
          </a:xfrm>
          <a:prstGeom prst="rect">
            <a:avLst/>
          </a:prstGeom>
          <a:ln w="57149">
            <a:solidFill>
              <a:srgbClr val="3333CC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87985" marR="261620" indent="-118745">
              <a:lnSpc>
                <a:spcPct val="100000"/>
              </a:lnSpc>
              <a:spcBef>
                <a:spcPts val="5"/>
              </a:spcBef>
            </a:pPr>
            <a:r>
              <a:rPr sz="1400" spc="-20" dirty="0">
                <a:latin typeface="Arial MT"/>
                <a:cs typeface="Arial MT"/>
              </a:rPr>
              <a:t>T</a:t>
            </a:r>
            <a:r>
              <a:rPr lang="en-IN" sz="1400" spc="-20" dirty="0" err="1">
                <a:latin typeface="Arial MT"/>
                <a:cs typeface="Arial MT"/>
              </a:rPr>
              <a:t>rying</a:t>
            </a:r>
            <a:r>
              <a:rPr lang="en-IN" sz="1400" spc="-20" dirty="0">
                <a:latin typeface="Arial MT"/>
                <a:cs typeface="Arial MT"/>
              </a:rPr>
              <a:t> to locate an object</a:t>
            </a:r>
          </a:p>
          <a:p>
            <a:pPr marL="387985" marR="261620" indent="-118745"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7190" y="2078180"/>
            <a:ext cx="2150110" cy="1363194"/>
          </a:xfrm>
          <a:prstGeom prst="rect">
            <a:avLst/>
          </a:prstGeom>
          <a:ln w="57149">
            <a:solidFill>
              <a:srgbClr val="3333CC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635000" marR="247650" indent="-380365">
              <a:lnSpc>
                <a:spcPct val="100000"/>
              </a:lnSpc>
              <a:spcBef>
                <a:spcPts val="5"/>
              </a:spcBef>
            </a:pPr>
            <a:r>
              <a:rPr lang="en-IN" sz="1400" dirty="0">
                <a:latin typeface="Arial MT"/>
                <a:cs typeface="Arial MT"/>
              </a:rPr>
              <a:t>Trying to find the position based on signal strength</a:t>
            </a:r>
          </a:p>
          <a:p>
            <a:pPr marL="635000" marR="247650" indent="-380365"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2597" y="4156361"/>
            <a:ext cx="2150110" cy="1147750"/>
          </a:xfrm>
          <a:prstGeom prst="rect">
            <a:avLst/>
          </a:prstGeom>
          <a:ln w="57149">
            <a:solidFill>
              <a:srgbClr val="3333CC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782955" marR="128905" indent="-647065">
              <a:lnSpc>
                <a:spcPct val="100000"/>
              </a:lnSpc>
              <a:spcBef>
                <a:spcPts val="5"/>
              </a:spcBef>
            </a:pPr>
            <a:r>
              <a:rPr lang="en-IN" sz="1400" dirty="0" err="1">
                <a:latin typeface="Arial MT"/>
                <a:cs typeface="Arial MT"/>
              </a:rPr>
              <a:t>Identifiaction</a:t>
            </a:r>
            <a:r>
              <a:rPr lang="en-IN" sz="1400" dirty="0">
                <a:latin typeface="Arial MT"/>
                <a:cs typeface="Arial MT"/>
              </a:rPr>
              <a:t> of room in which the device is in </a:t>
            </a:r>
          </a:p>
          <a:p>
            <a:pPr marL="782955" marR="128905" indent="-647065"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7190" y="4166746"/>
            <a:ext cx="2150110" cy="1149033"/>
          </a:xfrm>
          <a:prstGeom prst="rect">
            <a:avLst/>
          </a:prstGeom>
          <a:ln w="57149">
            <a:solidFill>
              <a:srgbClr val="3333CC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279400" marR="271145" algn="ctr">
              <a:lnSpc>
                <a:spcPct val="100000"/>
              </a:lnSpc>
              <a:spcBef>
                <a:spcPts val="1320"/>
              </a:spcBef>
            </a:pPr>
            <a:r>
              <a:rPr lang="en-IN" sz="1400" dirty="0">
                <a:latin typeface="Arial MT"/>
                <a:cs typeface="Arial MT"/>
              </a:rPr>
              <a:t>Get the device</a:t>
            </a:r>
          </a:p>
          <a:p>
            <a:pPr marL="279400" marR="271145" algn="ctr">
              <a:lnSpc>
                <a:spcPct val="100000"/>
              </a:lnSpc>
              <a:spcBef>
                <a:spcPts val="1320"/>
              </a:spcBef>
            </a:pPr>
            <a:r>
              <a:rPr lang="en-IN" sz="1400" dirty="0">
                <a:latin typeface="Arial MT"/>
                <a:cs typeface="Arial MT"/>
              </a:rPr>
              <a:t>+- 5 meters </a:t>
            </a:r>
          </a:p>
          <a:p>
            <a:pPr marL="279400" marR="271145" algn="ctr">
              <a:lnSpc>
                <a:spcPct val="100000"/>
              </a:lnSpc>
              <a:spcBef>
                <a:spcPts val="1320"/>
              </a:spcBef>
            </a:pPr>
            <a:endParaRPr sz="14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78742" y="2078180"/>
            <a:ext cx="2150110" cy="982320"/>
          </a:xfrm>
          <a:prstGeom prst="rect">
            <a:avLst/>
          </a:prstGeom>
          <a:ln w="57149">
            <a:solidFill>
              <a:srgbClr val="3333CC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101600" marR="93345" indent="-1270" algn="ctr">
              <a:lnSpc>
                <a:spcPct val="100000"/>
              </a:lnSpc>
              <a:spcBef>
                <a:spcPts val="1320"/>
              </a:spcBef>
            </a:pPr>
            <a:r>
              <a:rPr lang="en-IN" sz="1400" dirty="0">
                <a:latin typeface="Arial MT"/>
                <a:cs typeface="Arial MT"/>
              </a:rPr>
              <a:t>Ensuring the signal is from inside the house</a:t>
            </a:r>
          </a:p>
          <a:p>
            <a:pPr marL="101600" marR="93345" indent="-1270" algn="ctr">
              <a:lnSpc>
                <a:spcPct val="100000"/>
              </a:lnSpc>
              <a:spcBef>
                <a:spcPts val="1320"/>
              </a:spcBef>
            </a:pPr>
            <a:endParaRPr sz="1400" dirty="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68069" y="2428875"/>
            <a:ext cx="834390" cy="282575"/>
            <a:chOff x="2568069" y="2428875"/>
            <a:chExt cx="834390" cy="282575"/>
          </a:xfrm>
        </p:grpSpPr>
        <p:sp>
          <p:nvSpPr>
            <p:cNvPr id="11" name="object 11"/>
            <p:cNvSpPr/>
            <p:nvPr/>
          </p:nvSpPr>
          <p:spPr>
            <a:xfrm>
              <a:off x="2577594" y="2438400"/>
              <a:ext cx="815340" cy="263525"/>
            </a:xfrm>
            <a:custGeom>
              <a:avLst/>
              <a:gdLst/>
              <a:ahLst/>
              <a:cxnLst/>
              <a:rect l="l" t="t" r="r" b="b"/>
              <a:pathLst>
                <a:path w="815339" h="263525">
                  <a:moveTo>
                    <a:pt x="683633" y="263238"/>
                  </a:moveTo>
                  <a:lnTo>
                    <a:pt x="683633" y="197429"/>
                  </a:lnTo>
                  <a:lnTo>
                    <a:pt x="0" y="197429"/>
                  </a:lnTo>
                  <a:lnTo>
                    <a:pt x="0" y="65809"/>
                  </a:lnTo>
                  <a:lnTo>
                    <a:pt x="683633" y="65809"/>
                  </a:lnTo>
                  <a:lnTo>
                    <a:pt x="683633" y="0"/>
                  </a:lnTo>
                  <a:lnTo>
                    <a:pt x="815252" y="131619"/>
                  </a:lnTo>
                  <a:lnTo>
                    <a:pt x="683633" y="263238"/>
                  </a:lnTo>
                  <a:close/>
                </a:path>
              </a:pathLst>
            </a:custGeom>
            <a:solidFill>
              <a:srgbClr val="838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77594" y="2438400"/>
              <a:ext cx="815340" cy="263525"/>
            </a:xfrm>
            <a:custGeom>
              <a:avLst/>
              <a:gdLst/>
              <a:ahLst/>
              <a:cxnLst/>
              <a:rect l="l" t="t" r="r" b="b"/>
              <a:pathLst>
                <a:path w="815339" h="263525">
                  <a:moveTo>
                    <a:pt x="0" y="65809"/>
                  </a:moveTo>
                  <a:lnTo>
                    <a:pt x="683633" y="65809"/>
                  </a:lnTo>
                  <a:lnTo>
                    <a:pt x="683633" y="0"/>
                  </a:lnTo>
                  <a:lnTo>
                    <a:pt x="815252" y="131619"/>
                  </a:lnTo>
                  <a:lnTo>
                    <a:pt x="683633" y="263238"/>
                  </a:lnTo>
                  <a:lnTo>
                    <a:pt x="683633" y="197429"/>
                  </a:lnTo>
                  <a:lnTo>
                    <a:pt x="0" y="197429"/>
                  </a:lnTo>
                  <a:lnTo>
                    <a:pt x="0" y="65809"/>
                  </a:lnTo>
                  <a:close/>
                </a:path>
              </a:pathLst>
            </a:custGeom>
            <a:ln w="19049">
              <a:solidFill>
                <a:srgbClr val="262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712402" y="2428875"/>
            <a:ext cx="801370" cy="282575"/>
            <a:chOff x="5712402" y="2428875"/>
            <a:chExt cx="801370" cy="282575"/>
          </a:xfrm>
        </p:grpSpPr>
        <p:sp>
          <p:nvSpPr>
            <p:cNvPr id="14" name="object 14"/>
            <p:cNvSpPr/>
            <p:nvPr/>
          </p:nvSpPr>
          <p:spPr>
            <a:xfrm>
              <a:off x="5721927" y="2438400"/>
              <a:ext cx="782320" cy="263525"/>
            </a:xfrm>
            <a:custGeom>
              <a:avLst/>
              <a:gdLst/>
              <a:ahLst/>
              <a:cxnLst/>
              <a:rect l="l" t="t" r="r" b="b"/>
              <a:pathLst>
                <a:path w="782320" h="263525">
                  <a:moveTo>
                    <a:pt x="650077" y="263239"/>
                  </a:moveTo>
                  <a:lnTo>
                    <a:pt x="650077" y="197429"/>
                  </a:lnTo>
                  <a:lnTo>
                    <a:pt x="0" y="197429"/>
                  </a:lnTo>
                  <a:lnTo>
                    <a:pt x="0" y="65809"/>
                  </a:lnTo>
                  <a:lnTo>
                    <a:pt x="650077" y="65809"/>
                  </a:lnTo>
                  <a:lnTo>
                    <a:pt x="650077" y="0"/>
                  </a:lnTo>
                  <a:lnTo>
                    <a:pt x="781698" y="131619"/>
                  </a:lnTo>
                  <a:lnTo>
                    <a:pt x="650077" y="263239"/>
                  </a:lnTo>
                  <a:close/>
                </a:path>
              </a:pathLst>
            </a:custGeom>
            <a:solidFill>
              <a:srgbClr val="838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21927" y="2438400"/>
              <a:ext cx="782320" cy="263525"/>
            </a:xfrm>
            <a:custGeom>
              <a:avLst/>
              <a:gdLst/>
              <a:ahLst/>
              <a:cxnLst/>
              <a:rect l="l" t="t" r="r" b="b"/>
              <a:pathLst>
                <a:path w="782320" h="263525">
                  <a:moveTo>
                    <a:pt x="0" y="65809"/>
                  </a:moveTo>
                  <a:lnTo>
                    <a:pt x="650077" y="65809"/>
                  </a:lnTo>
                  <a:lnTo>
                    <a:pt x="650077" y="0"/>
                  </a:lnTo>
                  <a:lnTo>
                    <a:pt x="781698" y="131619"/>
                  </a:lnTo>
                  <a:lnTo>
                    <a:pt x="650077" y="263239"/>
                  </a:lnTo>
                  <a:lnTo>
                    <a:pt x="650077" y="197429"/>
                  </a:lnTo>
                  <a:lnTo>
                    <a:pt x="0" y="197429"/>
                  </a:lnTo>
                  <a:lnTo>
                    <a:pt x="0" y="65809"/>
                  </a:lnTo>
                  <a:close/>
                </a:path>
              </a:pathLst>
            </a:custGeom>
            <a:ln w="19049">
              <a:solidFill>
                <a:srgbClr val="262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7526263" y="3144005"/>
            <a:ext cx="282575" cy="937260"/>
            <a:chOff x="7526263" y="3144005"/>
            <a:chExt cx="282575" cy="937260"/>
          </a:xfrm>
        </p:grpSpPr>
        <p:sp>
          <p:nvSpPr>
            <p:cNvPr id="17" name="object 17"/>
            <p:cNvSpPr/>
            <p:nvPr/>
          </p:nvSpPr>
          <p:spPr>
            <a:xfrm>
              <a:off x="7535788" y="3153530"/>
              <a:ext cx="263525" cy="918210"/>
            </a:xfrm>
            <a:custGeom>
              <a:avLst/>
              <a:gdLst/>
              <a:ahLst/>
              <a:cxnLst/>
              <a:rect l="l" t="t" r="r" b="b"/>
              <a:pathLst>
                <a:path w="263525" h="918210">
                  <a:moveTo>
                    <a:pt x="131619" y="918078"/>
                  </a:moveTo>
                  <a:lnTo>
                    <a:pt x="0" y="786459"/>
                  </a:lnTo>
                  <a:lnTo>
                    <a:pt x="65809" y="786459"/>
                  </a:lnTo>
                  <a:lnTo>
                    <a:pt x="65809" y="0"/>
                  </a:lnTo>
                  <a:lnTo>
                    <a:pt x="197429" y="0"/>
                  </a:lnTo>
                  <a:lnTo>
                    <a:pt x="197429" y="786459"/>
                  </a:lnTo>
                  <a:lnTo>
                    <a:pt x="263239" y="786459"/>
                  </a:lnTo>
                  <a:lnTo>
                    <a:pt x="131619" y="918078"/>
                  </a:lnTo>
                  <a:close/>
                </a:path>
              </a:pathLst>
            </a:custGeom>
            <a:solidFill>
              <a:srgbClr val="838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35788" y="3153530"/>
              <a:ext cx="263525" cy="918210"/>
            </a:xfrm>
            <a:custGeom>
              <a:avLst/>
              <a:gdLst/>
              <a:ahLst/>
              <a:cxnLst/>
              <a:rect l="l" t="t" r="r" b="b"/>
              <a:pathLst>
                <a:path w="263525" h="918210">
                  <a:moveTo>
                    <a:pt x="197429" y="0"/>
                  </a:moveTo>
                  <a:lnTo>
                    <a:pt x="197429" y="786459"/>
                  </a:lnTo>
                  <a:lnTo>
                    <a:pt x="263239" y="786459"/>
                  </a:lnTo>
                  <a:lnTo>
                    <a:pt x="131619" y="918078"/>
                  </a:lnTo>
                  <a:lnTo>
                    <a:pt x="0" y="786459"/>
                  </a:lnTo>
                  <a:lnTo>
                    <a:pt x="65809" y="786459"/>
                  </a:lnTo>
                  <a:lnTo>
                    <a:pt x="65809" y="0"/>
                  </a:lnTo>
                  <a:lnTo>
                    <a:pt x="197429" y="0"/>
                  </a:lnTo>
                  <a:close/>
                </a:path>
              </a:pathLst>
            </a:custGeom>
            <a:ln w="19049">
              <a:solidFill>
                <a:srgbClr val="262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712402" y="4493182"/>
            <a:ext cx="801370" cy="282575"/>
            <a:chOff x="5712402" y="4493182"/>
            <a:chExt cx="801370" cy="282575"/>
          </a:xfrm>
        </p:grpSpPr>
        <p:sp>
          <p:nvSpPr>
            <p:cNvPr id="20" name="object 20"/>
            <p:cNvSpPr/>
            <p:nvPr/>
          </p:nvSpPr>
          <p:spPr>
            <a:xfrm>
              <a:off x="5721927" y="4502707"/>
              <a:ext cx="782320" cy="263525"/>
            </a:xfrm>
            <a:custGeom>
              <a:avLst/>
              <a:gdLst/>
              <a:ahLst/>
              <a:cxnLst/>
              <a:rect l="l" t="t" r="r" b="b"/>
              <a:pathLst>
                <a:path w="782320" h="263525">
                  <a:moveTo>
                    <a:pt x="131619" y="263240"/>
                  </a:moveTo>
                  <a:lnTo>
                    <a:pt x="0" y="131620"/>
                  </a:lnTo>
                  <a:lnTo>
                    <a:pt x="131619" y="0"/>
                  </a:lnTo>
                  <a:lnTo>
                    <a:pt x="131619" y="65810"/>
                  </a:lnTo>
                  <a:lnTo>
                    <a:pt x="781698" y="65810"/>
                  </a:lnTo>
                  <a:lnTo>
                    <a:pt x="781698" y="197430"/>
                  </a:lnTo>
                  <a:lnTo>
                    <a:pt x="131619" y="197430"/>
                  </a:lnTo>
                  <a:lnTo>
                    <a:pt x="131619" y="263240"/>
                  </a:lnTo>
                  <a:close/>
                </a:path>
              </a:pathLst>
            </a:custGeom>
            <a:solidFill>
              <a:srgbClr val="838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21927" y="4502707"/>
              <a:ext cx="782320" cy="263525"/>
            </a:xfrm>
            <a:custGeom>
              <a:avLst/>
              <a:gdLst/>
              <a:ahLst/>
              <a:cxnLst/>
              <a:rect l="l" t="t" r="r" b="b"/>
              <a:pathLst>
                <a:path w="782320" h="263525">
                  <a:moveTo>
                    <a:pt x="781698" y="197430"/>
                  </a:moveTo>
                  <a:lnTo>
                    <a:pt x="131619" y="197430"/>
                  </a:lnTo>
                  <a:lnTo>
                    <a:pt x="131619" y="263240"/>
                  </a:lnTo>
                  <a:lnTo>
                    <a:pt x="0" y="131620"/>
                  </a:lnTo>
                  <a:lnTo>
                    <a:pt x="131619" y="0"/>
                  </a:lnTo>
                  <a:lnTo>
                    <a:pt x="131619" y="65810"/>
                  </a:lnTo>
                  <a:lnTo>
                    <a:pt x="781698" y="65810"/>
                  </a:lnTo>
                  <a:lnTo>
                    <a:pt x="781698" y="197430"/>
                  </a:lnTo>
                  <a:close/>
                </a:path>
              </a:pathLst>
            </a:custGeom>
            <a:ln w="19049">
              <a:solidFill>
                <a:srgbClr val="262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84015" y="4166746"/>
            <a:ext cx="2150110" cy="982320"/>
          </a:xfrm>
          <a:prstGeom prst="rect">
            <a:avLst/>
          </a:prstGeom>
          <a:ln w="57149">
            <a:solidFill>
              <a:srgbClr val="3333CC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131445" marR="123189" algn="ctr">
              <a:lnSpc>
                <a:spcPct val="100000"/>
              </a:lnSpc>
              <a:spcBef>
                <a:spcPts val="1320"/>
              </a:spcBef>
            </a:pP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analytics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lang="en-IN" sz="1400" spc="-25" dirty="0">
                <a:latin typeface="Arial MT"/>
                <a:cs typeface="Arial MT"/>
              </a:rPr>
              <a:t>devices positions.</a:t>
            </a:r>
          </a:p>
          <a:p>
            <a:pPr marL="131445" marR="123189" algn="ctr">
              <a:lnSpc>
                <a:spcPct val="100000"/>
              </a:lnSpc>
              <a:spcBef>
                <a:spcPts val="1320"/>
              </a:spcBef>
            </a:pPr>
            <a:endParaRPr sz="1400" dirty="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569585" y="4520901"/>
            <a:ext cx="801370" cy="282575"/>
            <a:chOff x="2569585" y="4520901"/>
            <a:chExt cx="801370" cy="282575"/>
          </a:xfrm>
        </p:grpSpPr>
        <p:sp>
          <p:nvSpPr>
            <p:cNvPr id="24" name="object 24"/>
            <p:cNvSpPr/>
            <p:nvPr/>
          </p:nvSpPr>
          <p:spPr>
            <a:xfrm>
              <a:off x="2579110" y="4530426"/>
              <a:ext cx="782320" cy="263525"/>
            </a:xfrm>
            <a:custGeom>
              <a:avLst/>
              <a:gdLst/>
              <a:ahLst/>
              <a:cxnLst/>
              <a:rect l="l" t="t" r="r" b="b"/>
              <a:pathLst>
                <a:path w="782320" h="263525">
                  <a:moveTo>
                    <a:pt x="131619" y="263239"/>
                  </a:moveTo>
                  <a:lnTo>
                    <a:pt x="0" y="131619"/>
                  </a:lnTo>
                  <a:lnTo>
                    <a:pt x="131619" y="0"/>
                  </a:lnTo>
                  <a:lnTo>
                    <a:pt x="131619" y="65809"/>
                  </a:lnTo>
                  <a:lnTo>
                    <a:pt x="781697" y="65809"/>
                  </a:lnTo>
                  <a:lnTo>
                    <a:pt x="781697" y="197429"/>
                  </a:lnTo>
                  <a:lnTo>
                    <a:pt x="131619" y="197429"/>
                  </a:lnTo>
                  <a:lnTo>
                    <a:pt x="131619" y="263239"/>
                  </a:lnTo>
                  <a:close/>
                </a:path>
              </a:pathLst>
            </a:custGeom>
            <a:solidFill>
              <a:srgbClr val="838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79110" y="4530426"/>
              <a:ext cx="782320" cy="263525"/>
            </a:xfrm>
            <a:custGeom>
              <a:avLst/>
              <a:gdLst/>
              <a:ahLst/>
              <a:cxnLst/>
              <a:rect l="l" t="t" r="r" b="b"/>
              <a:pathLst>
                <a:path w="782320" h="263525">
                  <a:moveTo>
                    <a:pt x="781697" y="197429"/>
                  </a:moveTo>
                  <a:lnTo>
                    <a:pt x="131619" y="197429"/>
                  </a:lnTo>
                  <a:lnTo>
                    <a:pt x="131619" y="263239"/>
                  </a:lnTo>
                  <a:lnTo>
                    <a:pt x="0" y="131619"/>
                  </a:lnTo>
                  <a:lnTo>
                    <a:pt x="131619" y="0"/>
                  </a:lnTo>
                  <a:lnTo>
                    <a:pt x="131619" y="65809"/>
                  </a:lnTo>
                  <a:lnTo>
                    <a:pt x="781697" y="65809"/>
                  </a:lnTo>
                  <a:lnTo>
                    <a:pt x="781697" y="197429"/>
                  </a:lnTo>
                  <a:close/>
                </a:path>
              </a:pathLst>
            </a:custGeom>
            <a:ln w="19049">
              <a:solidFill>
                <a:srgbClr val="262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C7AAEE-6E1F-A076-EAD7-52C8FCB5D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79498"/>
              </p:ext>
            </p:extLst>
          </p:nvPr>
        </p:nvGraphicFramePr>
        <p:xfrm>
          <a:off x="152400" y="1181100"/>
          <a:ext cx="8991600" cy="4719958"/>
        </p:xfrm>
        <a:graphic>
          <a:graphicData uri="http://schemas.openxmlformats.org/drawingml/2006/table">
            <a:tbl>
              <a:tblPr/>
              <a:tblGrid>
                <a:gridCol w="2055223">
                  <a:extLst>
                    <a:ext uri="{9D8B030D-6E8A-4147-A177-3AD203B41FA5}">
                      <a16:colId xmlns:a16="http://schemas.microsoft.com/office/drawing/2014/main" val="4030289060"/>
                    </a:ext>
                  </a:extLst>
                </a:gridCol>
                <a:gridCol w="1396909">
                  <a:extLst>
                    <a:ext uri="{9D8B030D-6E8A-4147-A177-3AD203B41FA5}">
                      <a16:colId xmlns:a16="http://schemas.microsoft.com/office/drawing/2014/main" val="2091826799"/>
                    </a:ext>
                  </a:extLst>
                </a:gridCol>
                <a:gridCol w="586468">
                  <a:extLst>
                    <a:ext uri="{9D8B030D-6E8A-4147-A177-3AD203B41FA5}">
                      <a16:colId xmlns:a16="http://schemas.microsoft.com/office/drawing/2014/main" val="1784049666"/>
                    </a:ext>
                  </a:extLst>
                </a:gridCol>
                <a:gridCol w="2062843">
                  <a:extLst>
                    <a:ext uri="{9D8B030D-6E8A-4147-A177-3AD203B41FA5}">
                      <a16:colId xmlns:a16="http://schemas.microsoft.com/office/drawing/2014/main" val="4242327472"/>
                    </a:ext>
                  </a:extLst>
                </a:gridCol>
                <a:gridCol w="2890157">
                  <a:extLst>
                    <a:ext uri="{9D8B030D-6E8A-4147-A177-3AD203B41FA5}">
                      <a16:colId xmlns:a16="http://schemas.microsoft.com/office/drawing/2014/main" val="3011940460"/>
                    </a:ext>
                  </a:extLst>
                </a:gridCol>
              </a:tblGrid>
              <a:tr h="164418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800" b="0">
                          <a:effectLst/>
                        </a:rPr>
                        <a:t>Paper Title</a:t>
                      </a:r>
                    </a:p>
                  </a:txBody>
                  <a:tcPr marL="12845" marR="12845" marT="12845" marB="12845">
                    <a:lnL w="9525" cap="flat" cmpd="sng" algn="ctr">
                      <a:solidFill>
                        <a:srgbClr val="505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5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800" b="0">
                          <a:effectLst/>
                        </a:rPr>
                        <a:t>Authors / Source</a:t>
                      </a:r>
                    </a:p>
                  </a:txBody>
                  <a:tcPr marL="12845" marR="12845" marT="12845" marB="12845">
                    <a:lnL w="9525" cap="flat" cmpd="sng" algn="ctr">
                      <a:solidFill>
                        <a:srgbClr val="106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54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6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5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800" b="0">
                          <a:effectLst/>
                        </a:rPr>
                        <a:t>Year</a:t>
                      </a:r>
                    </a:p>
                  </a:txBody>
                  <a:tcPr marL="12845" marR="12845" marT="12845" marB="12845">
                    <a:lnL w="9525" cap="flat" cmpd="sng" algn="ctr">
                      <a:solidFill>
                        <a:srgbClr val="A054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5F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54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61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800" b="0">
                          <a:effectLst/>
                        </a:rPr>
                        <a:t>Key Approach / Features</a:t>
                      </a:r>
                    </a:p>
                  </a:txBody>
                  <a:tcPr marL="12845" marR="12845" marT="12845" marB="12845">
                    <a:lnL w="9525" cap="flat" cmpd="sng" algn="ctr">
                      <a:solidFill>
                        <a:srgbClr val="E05F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5F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5F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800" b="0">
                          <a:effectLst/>
                        </a:rPr>
                        <a:t>Summary</a:t>
                      </a:r>
                    </a:p>
                  </a:txBody>
                  <a:tcPr marL="12845" marR="12845" marT="12845" marB="12845">
                    <a:lnL w="9525" cap="flat" cmpd="sng" algn="ctr">
                      <a:solidFill>
                        <a:srgbClr val="C05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5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5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890457"/>
                  </a:ext>
                </a:extLst>
              </a:tr>
              <a:tr h="755294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dirty="0">
                          <a:effectLst/>
                        </a:rPr>
                        <a:t>Indoor Positioning System Using BLE for Tracking Dynamic Users</a:t>
                      </a:r>
                    </a:p>
                  </a:txBody>
                  <a:tcPr marL="12845" marR="12845" marT="7707" marB="7707" anchor="ctr">
                    <a:lnL w="9525" cap="flat" cmpd="sng" algn="ctr">
                      <a:solidFill>
                        <a:srgbClr val="205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5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5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5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fi-FI" sz="1800">
                          <a:effectLst/>
                        </a:rPr>
                        <a:t>Christian Alvin Setiabudi et al.</a:t>
                      </a:r>
                    </a:p>
                  </a:txBody>
                  <a:tcPr marL="12845" marR="12845" marT="7707" marB="7707" anchor="ctr">
                    <a:lnL w="9525" cap="flat" cmpd="sng" algn="ctr">
                      <a:solidFill>
                        <a:srgbClr val="205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61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5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5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>
                          <a:effectLst/>
                        </a:rPr>
                        <a:t>2020</a:t>
                      </a:r>
                    </a:p>
                  </a:txBody>
                  <a:tcPr marL="12845" marR="12845" marT="7707" marB="7707" anchor="ctr">
                    <a:lnL w="9525" cap="flat" cmpd="sng" algn="ctr">
                      <a:solidFill>
                        <a:srgbClr val="C061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5F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61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6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800">
                          <a:effectLst/>
                        </a:rPr>
                        <a:t>Fingerprinting method with Extended Kalman Filter for tracking</a:t>
                      </a:r>
                    </a:p>
                  </a:txBody>
                  <a:tcPr marL="12845" marR="12845" marT="7707" marB="7707" anchor="ctr">
                    <a:lnL w="9525" cap="flat" cmpd="sng" algn="ctr">
                      <a:solidFill>
                        <a:srgbClr val="E05F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5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5F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63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800" dirty="0">
                          <a:effectLst/>
                        </a:rPr>
                        <a:t>Proposes BLE-based IPS with fingerprinting to handle dynamic users </a:t>
                      </a: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</a:rPr>
                        <a:t>and mitigate multipath effects using weighted sum and EKF </a:t>
                      </a:r>
                      <a:r>
                        <a:rPr lang="en-US" sz="1800" dirty="0">
                          <a:effectLst/>
                        </a:rPr>
                        <a:t>for tracking in indoor environments .</a:t>
                      </a:r>
                    </a:p>
                  </a:txBody>
                  <a:tcPr marL="12845" marR="12845" marT="7707" marB="7707" anchor="ctr">
                    <a:lnL w="9525" cap="flat" cmpd="sng" algn="ctr">
                      <a:solidFill>
                        <a:srgbClr val="205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5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5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5F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192777"/>
                  </a:ext>
                </a:extLst>
              </a:tr>
              <a:tr h="894022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800" dirty="0">
                          <a:effectLst/>
                        </a:rPr>
                        <a:t>A BLE-based Turnkey Indoor Positioning System for Mobility Monitoring</a:t>
                      </a:r>
                    </a:p>
                  </a:txBody>
                  <a:tcPr marL="12845" marR="12845" marT="7707" marB="7707" anchor="ctr">
                    <a:lnL w="9525" cap="flat" cmpd="sng" algn="ctr">
                      <a:solidFill>
                        <a:srgbClr val="C05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5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5C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5D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800">
                          <a:effectLst/>
                        </a:rPr>
                        <a:t>Mokhtari et al. and others</a:t>
                      </a:r>
                    </a:p>
                  </a:txBody>
                  <a:tcPr marL="12845" marR="12845" marT="7707" marB="7707" anchor="ctr">
                    <a:lnL w="9525" cap="flat" cmpd="sng" algn="ctr">
                      <a:solidFill>
                        <a:srgbClr val="205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6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5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6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>
                          <a:effectLst/>
                        </a:rPr>
                        <a:t>2025</a:t>
                      </a:r>
                    </a:p>
                  </a:txBody>
                  <a:tcPr marL="12845" marR="12845" marT="7707" marB="7707" anchor="ctr">
                    <a:lnL w="9525" cap="flat" cmpd="sng" algn="ctr">
                      <a:solidFill>
                        <a:srgbClr val="606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3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6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6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800">
                          <a:effectLst/>
                        </a:rPr>
                        <a:t>Proximity detection and trilateration combined with sensor feedback</a:t>
                      </a:r>
                    </a:p>
                  </a:txBody>
                  <a:tcPr marL="12845" marR="12845" marT="7707" marB="7707" anchor="ctr">
                    <a:lnL w="9525" cap="flat" cmpd="sng" algn="ctr">
                      <a:solidFill>
                        <a:srgbClr val="F063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5F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63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6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800" dirty="0">
                          <a:effectLst/>
                        </a:rPr>
                        <a:t>Developed an easy-to-integrate IPS requiring minimal setup</a:t>
                      </a: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</a:rPr>
                        <a:t>, focusing on room-level presence detection </a:t>
                      </a:r>
                      <a:r>
                        <a:rPr lang="en-US" sz="1800" dirty="0">
                          <a:effectLst/>
                        </a:rPr>
                        <a:t>using BLE RSSI and environmental sensors with exponential filtering for signal smoothing .</a:t>
                      </a:r>
                    </a:p>
                  </a:txBody>
                  <a:tcPr marL="12845" marR="12845" marT="7707" marB="7707" anchor="ctr">
                    <a:lnL w="9525" cap="flat" cmpd="sng" algn="ctr">
                      <a:solidFill>
                        <a:srgbClr val="E05F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5F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5F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3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86225"/>
                  </a:ext>
                </a:extLst>
              </a:tr>
            </a:tbl>
          </a:graphicData>
        </a:graphic>
      </p:graphicFrame>
      <p:pic>
        <p:nvPicPr>
          <p:cNvPr id="4" name="object 3">
            <a:extLst>
              <a:ext uri="{FF2B5EF4-FFF2-40B4-BE49-F238E27FC236}">
                <a16:creationId xmlns:a16="http://schemas.microsoft.com/office/drawing/2014/main" id="{672BAAB9-7554-2F61-B768-9DCC7822FE9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58290"/>
            <a:ext cx="9143999" cy="990599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A9D17290-92B4-79A0-2C45-E6A36C6BC7E5}"/>
              </a:ext>
            </a:extLst>
          </p:cNvPr>
          <p:cNvSpPr txBox="1">
            <a:spLocks/>
          </p:cNvSpPr>
          <p:nvPr/>
        </p:nvSpPr>
        <p:spPr>
          <a:xfrm>
            <a:off x="2914653" y="146437"/>
            <a:ext cx="447674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4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38762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4F8125-EEE6-38BE-1E31-AB723E042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996762"/>
              </p:ext>
            </p:extLst>
          </p:nvPr>
        </p:nvGraphicFramePr>
        <p:xfrm>
          <a:off x="152400" y="838200"/>
          <a:ext cx="8839200" cy="4709682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413993908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599144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21832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2406964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3254006286"/>
                    </a:ext>
                  </a:extLst>
                </a:gridCol>
              </a:tblGrid>
              <a:tr h="986507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800" dirty="0">
                          <a:effectLst/>
                        </a:rPr>
                        <a:t>Theories and Methods for Indoor Positioning Systems</a:t>
                      </a:r>
                    </a:p>
                  </a:txBody>
                  <a:tcPr marL="12845" marR="12845" marT="7707" marB="7707" anchor="ctr">
                    <a:lnL w="9525" cap="flat" cmpd="sng" algn="ctr">
                      <a:solidFill>
                        <a:srgbClr val="605D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6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5D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6D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>
                          <a:effectLst/>
                        </a:rPr>
                        <a:t>TG Hailu</a:t>
                      </a:r>
                    </a:p>
                  </a:txBody>
                  <a:tcPr marL="12845" marR="12845" marT="7707" marB="7707" anchor="ctr">
                    <a:lnL w="9525" cap="flat" cmpd="sng" algn="ctr">
                      <a:solidFill>
                        <a:srgbClr val="606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6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6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74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>
                          <a:effectLst/>
                        </a:rPr>
                        <a:t>2024</a:t>
                      </a:r>
                    </a:p>
                  </a:txBody>
                  <a:tcPr marL="12845" marR="12845" marT="7707" marB="7707" anchor="ctr">
                    <a:lnL w="9525" cap="flat" cmpd="sng" algn="ctr">
                      <a:solidFill>
                        <a:srgbClr val="606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6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6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>
                          <a:effectLst/>
                        </a:rPr>
                        <a:t>Reviews BLE alongside Wi-Fi, Zigbee, LoRaWAN; fingerprinting, trilateration, Gaussian filtering</a:t>
                      </a:r>
                    </a:p>
                  </a:txBody>
                  <a:tcPr marL="12845" marR="12845" marT="7707" marB="7707" anchor="ctr">
                    <a:lnL w="9525" cap="flat" cmpd="sng" algn="ctr">
                      <a:solidFill>
                        <a:srgbClr val="B06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3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6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6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800" dirty="0">
                          <a:effectLst/>
                        </a:rPr>
                        <a:t>Discusses various </a:t>
                      </a: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</a:rPr>
                        <a:t>measurement techniques including BLE's low power use and cost-effectiveness</a:t>
                      </a:r>
                      <a:r>
                        <a:rPr lang="en-US" sz="1800" dirty="0">
                          <a:effectLst/>
                        </a:rPr>
                        <a:t>; hybrid fingerprinting-trilateration improves accuracy; examines BLE performance in typical indoor scenarios .</a:t>
                      </a:r>
                    </a:p>
                  </a:txBody>
                  <a:tcPr marL="12845" marR="12845" marT="7707" marB="7707" anchor="ctr">
                    <a:lnL w="9525" cap="flat" cmpd="sng" algn="ctr">
                      <a:solidFill>
                        <a:srgbClr val="0063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3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3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7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563157"/>
                  </a:ext>
                </a:extLst>
              </a:tr>
              <a:tr h="755294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800" dirty="0">
                          <a:effectLst/>
                        </a:rPr>
                        <a:t>A Low-Cost Indoor Positioning System Using Bluetooth Low Energy</a:t>
                      </a:r>
                    </a:p>
                  </a:txBody>
                  <a:tcPr marL="12845" marR="12845" marT="7707" marB="7707" anchor="ctr">
                    <a:lnL w="9525" cap="flat" cmpd="sng" algn="ctr">
                      <a:solidFill>
                        <a:srgbClr val="A06D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74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6D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73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>
                          <a:effectLst/>
                        </a:rPr>
                        <a:t>L Bai et al.</a:t>
                      </a:r>
                    </a:p>
                  </a:txBody>
                  <a:tcPr marL="12845" marR="12845" marT="7707" marB="7707" anchor="ctr">
                    <a:lnL w="9525" cap="flat" cmpd="sng" algn="ctr">
                      <a:solidFill>
                        <a:srgbClr val="3074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6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74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6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>
                          <a:effectLst/>
                        </a:rPr>
                        <a:t>2020</a:t>
                      </a:r>
                    </a:p>
                  </a:txBody>
                  <a:tcPr marL="12845" marR="12845" marT="7707" marB="7707" anchor="ctr">
                    <a:lnL w="9525" cap="flat" cmpd="sng" algn="ctr">
                      <a:solidFill>
                        <a:srgbClr val="406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6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6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6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800">
                          <a:effectLst/>
                        </a:rPr>
                        <a:t>BLE beacons, trilateration and fingerprinting with Kalman and particle filters</a:t>
                      </a:r>
                    </a:p>
                  </a:txBody>
                  <a:tcPr marL="12845" marR="12845" marT="7707" marB="7707" anchor="ctr">
                    <a:lnL w="9525" cap="flat" cmpd="sng" algn="ctr">
                      <a:solidFill>
                        <a:srgbClr val="E06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6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7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800" dirty="0">
                          <a:effectLst/>
                        </a:rPr>
                        <a:t>Develops low-cost system using BLE beacons combined with Raspberry Pi; implements noise reduction with </a:t>
                      </a:r>
                      <a:r>
                        <a:rPr lang="en-US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Kalman and Particle filters</a:t>
                      </a:r>
                      <a:r>
                        <a:rPr lang="en-US" sz="1800" dirty="0">
                          <a:effectLst/>
                        </a:rPr>
                        <a:t>; targets long-term home monitoring .</a:t>
                      </a:r>
                    </a:p>
                  </a:txBody>
                  <a:tcPr marL="12845" marR="12845" marT="7707" marB="7707" anchor="ctr">
                    <a:lnL w="9525" cap="flat" cmpd="sng" algn="ctr">
                      <a:solidFill>
                        <a:srgbClr val="007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7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290266"/>
                  </a:ext>
                </a:extLst>
              </a:tr>
              <a:tr h="940264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800" dirty="0">
                          <a:effectLst/>
                        </a:rPr>
                        <a:t>Bluetooth Low Energy for Indoor Positioning: Challenges and Applications</a:t>
                      </a:r>
                    </a:p>
                  </a:txBody>
                  <a:tcPr marL="12845" marR="12845" marT="7707" marB="7707" anchor="ctr">
                    <a:lnL w="9525" cap="flat" cmpd="sng" algn="ctr">
                      <a:solidFill>
                        <a:srgbClr val="E073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6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73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73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dirty="0">
                          <a:effectLst/>
                        </a:rPr>
                        <a:t>M </a:t>
                      </a:r>
                      <a:r>
                        <a:rPr lang="en-IN" sz="1800" dirty="0" err="1">
                          <a:effectLst/>
                        </a:rPr>
                        <a:t>Ghaemifar</a:t>
                      </a:r>
                      <a:endParaRPr lang="en-IN" sz="1800" dirty="0">
                        <a:effectLst/>
                      </a:endParaRPr>
                    </a:p>
                  </a:txBody>
                  <a:tcPr marL="12845" marR="12845" marT="7707" marB="7707" anchor="ctr">
                    <a:lnL w="9525" cap="flat" cmpd="sng" algn="ctr">
                      <a:solidFill>
                        <a:srgbClr val="E06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6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69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dirty="0">
                          <a:effectLst/>
                        </a:rPr>
                        <a:t>2025</a:t>
                      </a:r>
                    </a:p>
                  </a:txBody>
                  <a:tcPr marL="12845" marR="12845" marT="7707" marB="7707" anchor="ctr">
                    <a:lnL w="9525" cap="flat" cmpd="sng" algn="ctr">
                      <a:solidFill>
                        <a:srgbClr val="806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7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6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6A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800">
                          <a:effectLst/>
                        </a:rPr>
                        <a:t>Comprehensive review of BLE IPS challenges, methods, and applications</a:t>
                      </a:r>
                    </a:p>
                  </a:txBody>
                  <a:tcPr marL="12845" marR="12845" marT="7707" marB="7707" anchor="ctr">
                    <a:lnL w="9525" cap="flat" cmpd="sng" algn="ctr">
                      <a:solidFill>
                        <a:srgbClr val="A07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7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7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7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800" dirty="0">
                          <a:effectLst/>
                        </a:rPr>
                        <a:t>Provides an extensive review of BLE IPS techniques</a:t>
                      </a: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</a:rPr>
                        <a:t>, </a:t>
                      </a:r>
                      <a:r>
                        <a:rPr lang="en-US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identifying challenges like signal instability, multipath effects, and energy constraints</a:t>
                      </a:r>
                      <a:r>
                        <a:rPr lang="en-US" sz="1800" dirty="0">
                          <a:effectLst/>
                        </a:rPr>
                        <a:t>, while reviewing fingerprinting, trilateration, and hybrid approaches .</a:t>
                      </a:r>
                    </a:p>
                  </a:txBody>
                  <a:tcPr marL="12845" marR="12845" marT="7707" marB="7707" anchor="ctr">
                    <a:lnL w="9525" cap="flat" cmpd="sng" algn="ctr">
                      <a:solidFill>
                        <a:srgbClr val="A07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7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7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77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1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28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0427" y="188981"/>
            <a:ext cx="3980179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10" dirty="0">
                <a:solidFill>
                  <a:srgbClr val="F1F1F1"/>
                </a:solidFill>
                <a:latin typeface="Times New Roman"/>
                <a:cs typeface="Times New Roman"/>
              </a:rPr>
              <a:t>DELIVERABLES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990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2722" y="162548"/>
            <a:ext cx="53936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Peer-</a:t>
            </a:r>
            <a:r>
              <a:rPr spc="-30" dirty="0"/>
              <a:t>to-</a:t>
            </a:r>
            <a:r>
              <a:rPr dirty="0"/>
              <a:t>Peer</a:t>
            </a:r>
            <a:r>
              <a:rPr spc="-180" dirty="0"/>
              <a:t> </a:t>
            </a:r>
            <a:r>
              <a:rPr spc="-20" dirty="0"/>
              <a:t>Verification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4882" y="1261157"/>
            <a:ext cx="7980680" cy="33512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Palatino Linotype"/>
                <a:cs typeface="Palatino Linotype"/>
              </a:rPr>
              <a:t>First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step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in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student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location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verification.</a:t>
            </a:r>
            <a:endParaRPr sz="2000" dirty="0">
              <a:latin typeface="Palatino Linotype"/>
              <a:cs typeface="Palatino Linotype"/>
            </a:endParaRPr>
          </a:p>
          <a:p>
            <a:pPr marL="316865" marR="72390" indent="-304800">
              <a:lnSpc>
                <a:spcPct val="150000"/>
              </a:lnSpc>
              <a:spcBef>
                <a:spcPts val="80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Palatino Linotype"/>
                <a:cs typeface="Palatino Linotype"/>
              </a:rPr>
              <a:t>The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lang="en-IN" sz="2000" spc="-45" dirty="0">
                <a:latin typeface="Palatino Linotype"/>
                <a:cs typeface="Palatino Linotype"/>
              </a:rPr>
              <a:t>person’s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phone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scans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the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vicinity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for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lang="en-IN" sz="2000" spc="-40" dirty="0">
                <a:latin typeface="Palatino Linotype"/>
                <a:cs typeface="Palatino Linotype"/>
              </a:rPr>
              <a:t>devices</a:t>
            </a:r>
            <a:r>
              <a:rPr sz="2000" dirty="0">
                <a:latin typeface="Palatino Linotype"/>
                <a:cs typeface="Palatino Linotype"/>
              </a:rPr>
              <a:t>.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The </a:t>
            </a:r>
            <a:r>
              <a:rPr sz="2000" dirty="0">
                <a:latin typeface="Palatino Linotype"/>
                <a:cs typeface="Palatino Linotype"/>
              </a:rPr>
              <a:t>phones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are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matched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to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the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corresponding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lang="en-IN" sz="2000" spc="-35" dirty="0">
                <a:latin typeface="Palatino Linotype"/>
                <a:cs typeface="Palatino Linotype"/>
              </a:rPr>
              <a:t>device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by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the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UUID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spc="-20" dirty="0">
                <a:latin typeface="Palatino Linotype"/>
                <a:cs typeface="Palatino Linotype"/>
              </a:rPr>
              <a:t>that </a:t>
            </a:r>
            <a:r>
              <a:rPr sz="2000" dirty="0">
                <a:latin typeface="Palatino Linotype"/>
                <a:cs typeface="Palatino Linotype"/>
              </a:rPr>
              <a:t>is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being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advertised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by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</a:t>
            </a:r>
            <a:r>
              <a:rPr lang="en-IN" sz="2000" dirty="0">
                <a:latin typeface="Palatino Linotype"/>
                <a:cs typeface="Palatino Linotype"/>
              </a:rPr>
              <a:t>he device</a:t>
            </a:r>
            <a:r>
              <a:rPr sz="2000" spc="-10" dirty="0">
                <a:latin typeface="Palatino Linotype"/>
                <a:cs typeface="Palatino Linotype"/>
              </a:rPr>
              <a:t>.</a:t>
            </a:r>
            <a:endParaRPr sz="2000" dirty="0">
              <a:latin typeface="Palatino Linotype"/>
              <a:cs typeface="Palatino Linotype"/>
            </a:endParaRPr>
          </a:p>
          <a:p>
            <a:pPr marL="316865" marR="5080" indent="-304800">
              <a:lnSpc>
                <a:spcPct val="150000"/>
              </a:lnSpc>
              <a:spcBef>
                <a:spcPts val="80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Palatino Linotype"/>
                <a:cs typeface="Palatino Linotype"/>
              </a:rPr>
              <a:t>These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first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set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of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lang="en-IN" sz="2000" spc="-40" dirty="0">
                <a:latin typeface="Palatino Linotype"/>
                <a:cs typeface="Palatino Linotype"/>
              </a:rPr>
              <a:t>devices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are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marked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as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‘PP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20" dirty="0">
                <a:latin typeface="Palatino Linotype"/>
                <a:cs typeface="Palatino Linotype"/>
              </a:rPr>
              <a:t>Verified’.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endParaRPr lang="en-IN" sz="2000" spc="-40" dirty="0">
              <a:latin typeface="Palatino Linotype"/>
              <a:cs typeface="Palatino Linotype"/>
            </a:endParaRPr>
          </a:p>
          <a:p>
            <a:pPr marL="316865" marR="5080" indent="-304800">
              <a:lnSpc>
                <a:spcPct val="150000"/>
              </a:lnSpc>
              <a:spcBef>
                <a:spcPts val="80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Palatino Linotype"/>
                <a:cs typeface="Palatino Linotype"/>
              </a:rPr>
              <a:t>This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process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cascades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until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all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the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lang="en-IN" sz="2000" spc="-45" dirty="0">
                <a:latin typeface="Palatino Linotype"/>
                <a:cs typeface="Palatino Linotype"/>
              </a:rPr>
              <a:t>beacon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are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either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marked </a:t>
            </a:r>
            <a:r>
              <a:rPr sz="2000" dirty="0">
                <a:latin typeface="Palatino Linotype"/>
                <a:cs typeface="Palatino Linotype"/>
              </a:rPr>
              <a:t>present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or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timeout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occurs.</a:t>
            </a:r>
            <a:endParaRPr sz="20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0427" y="188981"/>
            <a:ext cx="3980179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10" dirty="0">
                <a:solidFill>
                  <a:srgbClr val="F1F1F1"/>
                </a:solidFill>
                <a:latin typeface="Times New Roman"/>
                <a:cs typeface="Times New Roman"/>
              </a:rPr>
              <a:t>DELIVERABLES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990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2722" y="162548"/>
            <a:ext cx="53936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Peer-</a:t>
            </a:r>
            <a:r>
              <a:rPr spc="-30" dirty="0"/>
              <a:t>to-</a:t>
            </a:r>
            <a:r>
              <a:rPr dirty="0"/>
              <a:t>Peer</a:t>
            </a:r>
            <a:r>
              <a:rPr spc="-180" dirty="0"/>
              <a:t> </a:t>
            </a:r>
            <a:r>
              <a:rPr spc="-20" dirty="0"/>
              <a:t>Verification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8450" y="823875"/>
            <a:ext cx="6747106" cy="55625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792</Words>
  <Application>Microsoft Office PowerPoint</Application>
  <PresentationFormat>On-screen Show 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 MT</vt:lpstr>
      <vt:lpstr>Palatino Linotype</vt:lpstr>
      <vt:lpstr>Times New Roman</vt:lpstr>
      <vt:lpstr>Office Theme</vt:lpstr>
      <vt:lpstr>Honours Project: Automatic device positioning system</vt:lpstr>
      <vt:lpstr>Outline of the Presentation</vt:lpstr>
      <vt:lpstr>Introduction</vt:lpstr>
      <vt:lpstr>Objective</vt:lpstr>
      <vt:lpstr>System Design</vt:lpstr>
      <vt:lpstr>PowerPoint Presentation</vt:lpstr>
      <vt:lpstr>PowerPoint Presentation</vt:lpstr>
      <vt:lpstr>Peer-to-Peer Verification</vt:lpstr>
      <vt:lpstr>Peer-to-Peer Verification</vt:lpstr>
      <vt:lpstr>Bluetooth Beacon Verification</vt:lpstr>
      <vt:lpstr>Bluetooth Beacon Verification</vt:lpstr>
      <vt:lpstr>Needed Hardware:</vt:lpstr>
      <vt:lpstr>Workplan: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ADAMS IFSP Final Review</dc:title>
  <cp:lastModifiedBy>Biancaa Ramesh</cp:lastModifiedBy>
  <cp:revision>2</cp:revision>
  <dcterms:created xsi:type="dcterms:W3CDTF">2025-09-07T17:39:28Z</dcterms:created>
  <dcterms:modified xsi:type="dcterms:W3CDTF">2025-09-11T08:33:54Z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2025-09-07T00:00:00Z</vt:filetime>
  </property>
  <property fmtid="{D5CDD505-2E9C-101B-9397-08002B2CF9AE}" pid="3" name="Creator">
    <vt:lpwstr>Google</vt:lpwstr>
  </property>
  <property fmtid="{D5CDD505-2E9C-101B-9397-08002B2CF9AE}" pid="4" name="LastSaved">
    <vt:filetime>2025-09-07T00:00:00Z</vt:filetime>
  </property>
</Properties>
</file>