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10e1a0727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310e1a0727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10e1a0727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10e1a0727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310e1a0727_0_5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10e1a0727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10e1a0727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310e1a0727_0_3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10e1a072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10e1a072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310e1a0727_0_3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10e1a072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10e1a072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310e1a0727_0_7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10e1a0727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10e1a0727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310e1a0727_0_1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10e1a072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10e1a072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310e1a0727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10e1a072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10e1a072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310e1a0727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10e1a0727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10e1a0727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0e1a0727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10e1a0727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310e1a0727_0_1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10e1a0727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10e1a0727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310e1a0727_0_7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10e1a072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10e1a072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310e1a0727_0_5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ban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92191"/>
            <a:ext cx="6743700" cy="95130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B57B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8575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Verdana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59096"/>
            <a:ext cx="68580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604" y="4662581"/>
            <a:ext cx="6856810" cy="47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"/>
          <p:cNvSpPr txBox="1">
            <a:spLocks noGrp="1"/>
          </p:cNvSpPr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700588"/>
            <a:ext cx="6858001" cy="4714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ctrTitle"/>
          </p:nvPr>
        </p:nvSpPr>
        <p:spPr>
          <a:xfrm>
            <a:off x="228600" y="1200150"/>
            <a:ext cx="8534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/>
              <a:t>OPTICAL CHARACTER RECOGNITION</a:t>
            </a:r>
            <a:endParaRPr b="1" u="sng"/>
          </a:p>
        </p:txBody>
      </p:sp>
      <p:sp>
        <p:nvSpPr>
          <p:cNvPr id="173" name="Google Shape;173;p37"/>
          <p:cNvSpPr txBox="1">
            <a:spLocks noGrp="1"/>
          </p:cNvSpPr>
          <p:nvPr>
            <p:ph type="subTitle" idx="1"/>
          </p:nvPr>
        </p:nvSpPr>
        <p:spPr>
          <a:xfrm>
            <a:off x="571500" y="2667150"/>
            <a:ext cx="80010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r>
              <a:rPr lang="en-GB" b="1"/>
              <a:t>Presented By: 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r>
              <a:rPr lang="en-GB" sz="2100" b="1"/>
              <a:t>Bandaru Kundana Sri(3122 22 3002 023)</a:t>
            </a:r>
            <a:endParaRPr sz="21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r>
              <a:rPr lang="en-GB" sz="2100" b="1"/>
              <a:t>Bharathi K(3122 22 3002 024)</a:t>
            </a:r>
            <a:endParaRPr sz="21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r>
              <a:rPr lang="en-GB" sz="2100" b="1"/>
              <a:t>Biancaa(3122 22 3002 025)</a:t>
            </a:r>
            <a:endParaRPr sz="2100" b="1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Verdana"/>
              <a:buNone/>
            </a:pPr>
            <a:endParaRPr b="1"/>
          </a:p>
        </p:txBody>
      </p:sp>
      <p:sp>
        <p:nvSpPr>
          <p:cNvPr id="174" name="Google Shape;174;p37"/>
          <p:cNvSpPr/>
          <p:nvPr/>
        </p:nvSpPr>
        <p:spPr>
          <a:xfrm>
            <a:off x="0" y="0"/>
            <a:ext cx="9144000" cy="10287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Sample Output from SVM Model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243" name="Google Shape;243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3531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Below is a prediction from our SVM model trained on the handwritten digits dataset.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Predicted Label: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6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Displayed in the results of the SVM model.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650" y="1063387"/>
            <a:ext cx="3353100" cy="3532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Next Steps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251" name="Google Shape;251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28797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4375"/>
              <a:buAutoNum type="arabicPeriod"/>
            </a:pPr>
            <a:r>
              <a:rPr lang="en-GB"/>
              <a:t>Fine-tune the CRNN model to improve accuracy.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4375"/>
              <a:buAutoNum type="arabicPeriod"/>
            </a:pPr>
            <a:r>
              <a:rPr lang="en-GB"/>
              <a:t>Expand dataset to include handwritten words, not just digits.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4375"/>
              <a:buAutoNum type="arabicPeriod"/>
            </a:pPr>
            <a:r>
              <a:rPr lang="en-GB"/>
              <a:t>Implement real-time text extraction using an API.</a:t>
            </a:r>
            <a:endParaRPr/>
          </a:p>
          <a:p>
            <a:pPr marL="4572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4375"/>
              <a:buAutoNum type="arabicPeriod"/>
            </a:pPr>
            <a:r>
              <a:rPr lang="en-GB"/>
              <a:t>Conduct further comparisons with transformer-based models such as TrOCR,ViT-based OCR models.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77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References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>
            <a:off x="457200" y="928050"/>
            <a:ext cx="8229600" cy="36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Smith, R. (2007). "An overview of the Tesseract OCR engine." In Document Analysis and Recognition.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Graves, A., &amp; Schmidhuber, J. (2009). "Offline handwriting recognition with multidimensional recurrent neural networks." In Advances in Neural Information Processing Systems (NIPS).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Baek, J., et al. (2019). "What is wrong with scene text recognition model comparisons?" In International Conference on Computer Vision (ICCV).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Li, Y., et al. (2021). "TrOCR: Transformer-based OCR with pre-trained self-supervised learning." arXiv preprint arXiv:2109.10282.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Problem Statement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181" name="Google Shape;181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9321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4375"/>
              <a:buChar char="●"/>
            </a:pPr>
            <a:r>
              <a:rPr lang="en-GB" sz="2400" dirty="0"/>
              <a:t>Extracting text from images is a challenging task, especially for handwritten and distorted text.</a:t>
            </a:r>
            <a:endParaRPr sz="2400" dirty="0"/>
          </a:p>
          <a:p>
            <a:pPr marL="45720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4375"/>
              <a:buChar char="●"/>
            </a:pPr>
            <a:r>
              <a:rPr lang="en-GB" sz="2400" dirty="0"/>
              <a:t>Traditional OCR methods struggle with irregular text orientations and complex fonts.</a:t>
            </a:r>
            <a:endParaRPr sz="2400" dirty="0"/>
          </a:p>
          <a:p>
            <a:pPr marL="457200" lvl="0" indent="-2932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4375"/>
              <a:buChar char="●"/>
            </a:pPr>
            <a:r>
              <a:rPr lang="en-GB" sz="2400" dirty="0"/>
              <a:t>There is a need for a robust deep learning-based approach to improve accuracy. Without the use of pre trained models.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b="1">
                <a:latin typeface="Arial"/>
                <a:ea typeface="Arial"/>
                <a:cs typeface="Arial"/>
                <a:sym typeface="Arial"/>
              </a:rPr>
              <a:t> 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Objectives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457200" y="737300"/>
            <a:ext cx="8229600" cy="414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Dataset Preparation: Acquire and preprocess handwritten or printed text images.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Model Selection: Implement different ML models such as Linear Regression, SVM, and CRNN with CTC for sequence learning.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Training &amp; Optimization: Train each model with labeled text data.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Performance Evaluation: Compare models based on accuracy and efficiency on benchmark OCR datasets.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Real-world Deployment: Ensure model generalizability for practical OCR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b="1">
                <a:latin typeface="Arial"/>
                <a:ea typeface="Arial"/>
                <a:cs typeface="Arial"/>
                <a:sym typeface="Arial"/>
              </a:rPr>
              <a:t> 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Literature Survey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195" name="Google Shape;195;p40"/>
          <p:cNvSpPr txBox="1">
            <a:spLocks noGrp="1"/>
          </p:cNvSpPr>
          <p:nvPr>
            <p:ph type="body" idx="1"/>
          </p:nvPr>
        </p:nvSpPr>
        <p:spPr>
          <a:xfrm>
            <a:off x="457200" y="737300"/>
            <a:ext cx="8229600" cy="414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Related Works: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OCR research dates back to traditional rule-based methods like Tesseract OCR.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Machine learning approaches such as SVM and HMM improved character recognition.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Deep learning models, particularly CNNs and RNNs, revolutionized OCR by improving accuracy in complex scenarios.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Recent advancements include transformer-based models like TrOCR, which further enhance recognition performance.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53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b="1">
                <a:latin typeface="Arial"/>
                <a:ea typeface="Arial"/>
                <a:cs typeface="Arial"/>
                <a:sym typeface="Arial"/>
              </a:rPr>
              <a:t> 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Block Diagram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202" name="Google Shape;202;p41"/>
          <p:cNvSpPr/>
          <p:nvPr/>
        </p:nvSpPr>
        <p:spPr>
          <a:xfrm>
            <a:off x="774625" y="1004050"/>
            <a:ext cx="1464900" cy="102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1"/>
          <p:cNvSpPr/>
          <p:nvPr/>
        </p:nvSpPr>
        <p:spPr>
          <a:xfrm>
            <a:off x="3233250" y="1003900"/>
            <a:ext cx="1768200" cy="102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1"/>
          <p:cNvSpPr/>
          <p:nvPr/>
        </p:nvSpPr>
        <p:spPr>
          <a:xfrm>
            <a:off x="5995175" y="1004050"/>
            <a:ext cx="1768200" cy="102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1"/>
          <p:cNvSpPr/>
          <p:nvPr/>
        </p:nvSpPr>
        <p:spPr>
          <a:xfrm>
            <a:off x="2374450" y="2801300"/>
            <a:ext cx="1768200" cy="102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1"/>
          <p:cNvSpPr/>
          <p:nvPr/>
        </p:nvSpPr>
        <p:spPr>
          <a:xfrm>
            <a:off x="5744900" y="2801300"/>
            <a:ext cx="1768200" cy="102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916375" y="1004050"/>
            <a:ext cx="1181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6298475" y="1086550"/>
            <a:ext cx="1464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6038300" y="2776250"/>
            <a:ext cx="1181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 Models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3218700" y="1263550"/>
            <a:ext cx="1818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2526100" y="2999300"/>
            <a:ext cx="1464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2256525" y="1298525"/>
            <a:ext cx="976800" cy="40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/>
          <p:nvPr/>
        </p:nvSpPr>
        <p:spPr>
          <a:xfrm>
            <a:off x="5001450" y="1246625"/>
            <a:ext cx="993900" cy="50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6449625" y="2039475"/>
            <a:ext cx="770100" cy="761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1"/>
          <p:cNvSpPr/>
          <p:nvPr/>
        </p:nvSpPr>
        <p:spPr>
          <a:xfrm>
            <a:off x="4152375" y="2999450"/>
            <a:ext cx="1582800" cy="507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Our Progress</a:t>
            </a:r>
            <a:endParaRPr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3399"/>
                </a:solidFill>
              </a:rPr>
              <a:t>Models Implemented</a:t>
            </a:r>
            <a:endParaRPr dirty="0">
              <a:solidFill>
                <a:srgbClr val="003399"/>
              </a:solidFill>
            </a:endParaRPr>
          </a:p>
        </p:txBody>
      </p:sp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737300"/>
            <a:ext cx="8229600" cy="417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1. Logistic Regression: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Initially used for OCR but found to be unsuitable due to its limitations in handling complex image data.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Confusion matrix results indicate misclassifications.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2. Support Vector Machine (SVM):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Implemented for digit recognition using the MNIST dataset.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Achieved decent accuracy but struggled with complex handwritten text.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3. CRNN with CTC Loss: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Best performing model so far.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Uses convolutional layers for feature extraction and LSTMs for sequence prediction.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dirty="0"/>
              <a:t>Suitable for real-world OCR applications.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AEE-C438-81CB-7292-282EC9F6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CRNN MODEL: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7EE7-6BDD-56A2-2660-D4494C91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process and convert a sequential data input into a specific sequential data output.</a:t>
            </a:r>
          </a:p>
          <a:p>
            <a:r>
              <a:rPr lang="en-US" sz="1600" b="0" i="0" dirty="0">
                <a:solidFill>
                  <a:srgbClr val="545D7E"/>
                </a:solidFill>
                <a:effectLst/>
                <a:latin typeface="Google Sans"/>
              </a:rPr>
              <a:t>Often, CNNs (Convolutional Neural Networks) are used to extract features from individual video frames before feeding them into an RNN for sequence analysi</a:t>
            </a:r>
            <a:r>
              <a:rPr lang="en-US" sz="1800" dirty="0">
                <a:solidFill>
                  <a:srgbClr val="040C28"/>
                </a:solidFill>
                <a:latin typeface="Google Sans"/>
              </a:rPr>
              <a:t>s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 RNNs are particularly effective for working with sequential data that varies in length and solving problems such as natural signal classification, language processing, and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video analysis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15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57200" y="935175"/>
            <a:ext cx="8229600" cy="57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3399"/>
                </a:solidFill>
              </a:rPr>
              <a:t>Sample Output from Logistic Regression Model</a:t>
            </a:r>
            <a:endParaRPr>
              <a:solidFill>
                <a:srgbClr val="0033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3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399"/>
              </a:solidFill>
            </a:endParaRPr>
          </a:p>
        </p:txBody>
      </p:sp>
      <p:sp>
        <p:nvSpPr>
          <p:cNvPr id="235" name="Google Shape;235;p44"/>
          <p:cNvSpPr txBox="1">
            <a:spLocks noGrp="1"/>
          </p:cNvSpPr>
          <p:nvPr>
            <p:ph type="body" idx="1"/>
          </p:nvPr>
        </p:nvSpPr>
        <p:spPr>
          <a:xfrm>
            <a:off x="457200" y="1190200"/>
            <a:ext cx="29253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Below is a confusion matrix from our Logistic Regression model trained on the handwritten digits dataset.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Misclassification of some digits.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950" y="1259275"/>
            <a:ext cx="4047152" cy="33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626</Words>
  <Application>Microsoft Office PowerPoint</Application>
  <PresentationFormat>On-screen Show (16:9)</PresentationFormat>
  <Paragraphs>95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Google Sans</vt:lpstr>
      <vt:lpstr>Verdana</vt:lpstr>
      <vt:lpstr>Simple Light</vt:lpstr>
      <vt:lpstr>1_Default Design</vt:lpstr>
      <vt:lpstr>Office Theme</vt:lpstr>
      <vt:lpstr>OPTICAL CHARACTER RECOGNITION</vt:lpstr>
      <vt:lpstr>Problem Statement</vt:lpstr>
      <vt:lpstr>  Objectives</vt:lpstr>
      <vt:lpstr>  Literature Survey</vt:lpstr>
      <vt:lpstr>  Block Diagram</vt:lpstr>
      <vt:lpstr>Our Progress</vt:lpstr>
      <vt:lpstr>Models Implemented</vt:lpstr>
      <vt:lpstr>CRNN MODEL:</vt:lpstr>
      <vt:lpstr>Sample Output from Logistic Regression Model  </vt:lpstr>
      <vt:lpstr>Sample Output from SVM Model</vt:lpstr>
      <vt:lpstr>Next Steps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Biancaa Ramesh</cp:lastModifiedBy>
  <cp:revision>2</cp:revision>
  <dcterms:modified xsi:type="dcterms:W3CDTF">2025-02-24T04:57:54Z</dcterms:modified>
</cp:coreProperties>
</file>