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385" r:id="rId3"/>
    <p:sldId id="324" r:id="rId4"/>
    <p:sldId id="391" r:id="rId5"/>
    <p:sldId id="387" r:id="rId6"/>
    <p:sldId id="393" r:id="rId7"/>
    <p:sldId id="410" r:id="rId8"/>
    <p:sldId id="395" r:id="rId9"/>
    <p:sldId id="403" r:id="rId10"/>
    <p:sldId id="404" r:id="rId11"/>
    <p:sldId id="408" r:id="rId12"/>
    <p:sldId id="396" r:id="rId13"/>
    <p:sldId id="399" r:id="rId14"/>
    <p:sldId id="392" r:id="rId15"/>
    <p:sldId id="398" r:id="rId16"/>
    <p:sldId id="409" r:id="rId17"/>
    <p:sldId id="394" r:id="rId18"/>
    <p:sldId id="400" r:id="rId19"/>
    <p:sldId id="401" r:id="rId20"/>
    <p:sldId id="402" r:id="rId21"/>
    <p:sldId id="405" r:id="rId22"/>
    <p:sldId id="407" r:id="rId23"/>
    <p:sldId id="406" r:id="rId24"/>
    <p:sldId id="3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ABE"/>
    <a:srgbClr val="5136F4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DD41A-5967-4E3C-AC0C-62361BBE98B4}" v="2" dt="2024-07-29T05:28:16.099"/>
  </p1510:revLst>
</p1510:revInfo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Iruthayanathan" userId="dff1917be2bf9d8e" providerId="LiveId" clId="{84140BBE-ACBC-4A1B-93E7-48236249EE94}"/>
    <pc:docChg chg="addSld delSld modSld sldOrd">
      <pc:chgData name="Nelson Iruthayanathan" userId="dff1917be2bf9d8e" providerId="LiveId" clId="{84140BBE-ACBC-4A1B-93E7-48236249EE94}" dt="2024-01-02T07:57:02.701" v="246" actId="47"/>
      <pc:docMkLst>
        <pc:docMk/>
      </pc:docMkLst>
      <pc:sldChg chg="modSp mod">
        <pc:chgData name="Nelson Iruthayanathan" userId="dff1917be2bf9d8e" providerId="LiveId" clId="{84140BBE-ACBC-4A1B-93E7-48236249EE94}" dt="2024-01-02T07:22:51.247" v="10" actId="6549"/>
        <pc:sldMkLst>
          <pc:docMk/>
          <pc:sldMk cId="595792407" sldId="259"/>
        </pc:sldMkLst>
        <pc:spChg chg="mod">
          <ac:chgData name="Nelson Iruthayanathan" userId="dff1917be2bf9d8e" providerId="LiveId" clId="{84140BBE-ACBC-4A1B-93E7-48236249EE94}" dt="2024-01-02T07:22:51.247" v="10" actId="6549"/>
          <ac:spMkLst>
            <pc:docMk/>
            <pc:sldMk cId="595792407" sldId="259"/>
            <ac:spMk id="5123" creationId="{4BB3AE29-CC57-1B42-A31D-7170201D292F}"/>
          </ac:spMkLst>
        </pc:spChg>
      </pc:sldChg>
      <pc:sldChg chg="del">
        <pc:chgData name="Nelson Iruthayanathan" userId="dff1917be2bf9d8e" providerId="LiveId" clId="{84140BBE-ACBC-4A1B-93E7-48236249EE94}" dt="2024-01-02T07:23:22.216" v="14" actId="47"/>
        <pc:sldMkLst>
          <pc:docMk/>
          <pc:sldMk cId="485801812" sldId="284"/>
        </pc:sldMkLst>
      </pc:sldChg>
      <pc:sldChg chg="modSp del mod">
        <pc:chgData name="Nelson Iruthayanathan" userId="dff1917be2bf9d8e" providerId="LiveId" clId="{84140BBE-ACBC-4A1B-93E7-48236249EE94}" dt="2024-01-02T07:55:12.993" v="156" actId="47"/>
        <pc:sldMkLst>
          <pc:docMk/>
          <pc:sldMk cId="2138625719" sldId="323"/>
        </pc:sldMkLst>
        <pc:spChg chg="mod">
          <ac:chgData name="Nelson Iruthayanathan" userId="dff1917be2bf9d8e" providerId="LiveId" clId="{84140BBE-ACBC-4A1B-93E7-48236249EE94}" dt="2024-01-02T07:53:29.024" v="133" actId="20577"/>
          <ac:spMkLst>
            <pc:docMk/>
            <pc:sldMk cId="2138625719" sldId="323"/>
            <ac:spMk id="10242" creationId="{D381D2EB-04B1-404B-916A-99835A16C65F}"/>
          </ac:spMkLst>
        </pc:spChg>
      </pc:sldChg>
      <pc:sldChg chg="modSp mod ord">
        <pc:chgData name="Nelson Iruthayanathan" userId="dff1917be2bf9d8e" providerId="LiveId" clId="{84140BBE-ACBC-4A1B-93E7-48236249EE94}" dt="2024-01-02T07:54:42.202" v="155" actId="20577"/>
        <pc:sldMkLst>
          <pc:docMk/>
          <pc:sldMk cId="1270225191" sldId="324"/>
        </pc:sldMkLst>
        <pc:spChg chg="mod">
          <ac:chgData name="Nelson Iruthayanathan" userId="dff1917be2bf9d8e" providerId="LiveId" clId="{84140BBE-ACBC-4A1B-93E7-48236249EE94}" dt="2024-01-02T07:54:24.280" v="154" actId="20577"/>
          <ac:spMkLst>
            <pc:docMk/>
            <pc:sldMk cId="1270225191" sldId="324"/>
            <ac:spMk id="4" creationId="{1A0BE213-ED2C-4D49-9959-966C2A6D2AB7}"/>
          </ac:spMkLst>
        </pc:spChg>
        <pc:spChg chg="mod">
          <ac:chgData name="Nelson Iruthayanathan" userId="dff1917be2bf9d8e" providerId="LiveId" clId="{84140BBE-ACBC-4A1B-93E7-48236249EE94}" dt="2024-01-02T07:54:42.202" v="155" actId="20577"/>
          <ac:spMkLst>
            <pc:docMk/>
            <pc:sldMk cId="1270225191" sldId="324"/>
            <ac:spMk id="11266" creationId="{5DDF4729-25B8-1D4E-8250-4B65D0F4DECC}"/>
          </ac:spMkLst>
        </pc:spChg>
      </pc:sldChg>
      <pc:sldChg chg="modSp mod ord">
        <pc:chgData name="Nelson Iruthayanathan" userId="dff1917be2bf9d8e" providerId="LiveId" clId="{84140BBE-ACBC-4A1B-93E7-48236249EE94}" dt="2024-01-02T07:56:54.884" v="245" actId="20577"/>
        <pc:sldMkLst>
          <pc:docMk/>
          <pc:sldMk cId="3435995583" sldId="385"/>
        </pc:sldMkLst>
        <pc:spChg chg="mod">
          <ac:chgData name="Nelson Iruthayanathan" userId="dff1917be2bf9d8e" providerId="LiveId" clId="{84140BBE-ACBC-4A1B-93E7-48236249EE94}" dt="2024-01-02T07:56:54.884" v="245" actId="20577"/>
          <ac:spMkLst>
            <pc:docMk/>
            <pc:sldMk cId="3435995583" sldId="385"/>
            <ac:spMk id="4" creationId="{BAE0C2D2-E690-1B40-9BD0-1B1717DF16F6}"/>
          </ac:spMkLst>
        </pc:spChg>
      </pc:sldChg>
      <pc:sldChg chg="modSp mod ord">
        <pc:chgData name="Nelson Iruthayanathan" userId="dff1917be2bf9d8e" providerId="LiveId" clId="{84140BBE-ACBC-4A1B-93E7-48236249EE94}" dt="2024-01-02T07:25:54.727" v="43" actId="20577"/>
        <pc:sldMkLst>
          <pc:docMk/>
          <pc:sldMk cId="1268101342" sldId="386"/>
        </pc:sldMkLst>
        <pc:spChg chg="mod">
          <ac:chgData name="Nelson Iruthayanathan" userId="dff1917be2bf9d8e" providerId="LiveId" clId="{84140BBE-ACBC-4A1B-93E7-48236249EE94}" dt="2024-01-02T07:25:54.727" v="43" actId="20577"/>
          <ac:spMkLst>
            <pc:docMk/>
            <pc:sldMk cId="1268101342" sldId="386"/>
            <ac:spMk id="2" creationId="{00000000-0000-0000-0000-000000000000}"/>
          </ac:spMkLst>
        </pc:spChg>
      </pc:sldChg>
      <pc:sldChg chg="modSp mod ord">
        <pc:chgData name="Nelson Iruthayanathan" userId="dff1917be2bf9d8e" providerId="LiveId" clId="{84140BBE-ACBC-4A1B-93E7-48236249EE94}" dt="2024-01-02T07:53:00.399" v="100" actId="20577"/>
        <pc:sldMkLst>
          <pc:docMk/>
          <pc:sldMk cId="2332737644" sldId="387"/>
        </pc:sldMkLst>
        <pc:spChg chg="mod">
          <ac:chgData name="Nelson Iruthayanathan" userId="dff1917be2bf9d8e" providerId="LiveId" clId="{84140BBE-ACBC-4A1B-93E7-48236249EE94}" dt="2024-01-02T07:53:00.399" v="100" actId="20577"/>
          <ac:spMkLst>
            <pc:docMk/>
            <pc:sldMk cId="2332737644" sldId="387"/>
            <ac:spMk id="2" creationId="{00000000-0000-0000-0000-000000000000}"/>
          </ac:spMkLst>
        </pc:spChg>
      </pc:sldChg>
      <pc:sldChg chg="modSp mod">
        <pc:chgData name="Nelson Iruthayanathan" userId="dff1917be2bf9d8e" providerId="LiveId" clId="{84140BBE-ACBC-4A1B-93E7-48236249EE94}" dt="2024-01-02T07:53:45.039" v="143" actId="20577"/>
        <pc:sldMkLst>
          <pc:docMk/>
          <pc:sldMk cId="2050937764" sldId="388"/>
        </pc:sldMkLst>
        <pc:spChg chg="mod">
          <ac:chgData name="Nelson Iruthayanathan" userId="dff1917be2bf9d8e" providerId="LiveId" clId="{84140BBE-ACBC-4A1B-93E7-48236249EE94}" dt="2024-01-02T07:53:45.039" v="143" actId="20577"/>
          <ac:spMkLst>
            <pc:docMk/>
            <pc:sldMk cId="2050937764" sldId="388"/>
            <ac:spMk id="2" creationId="{00000000-0000-0000-0000-000000000000}"/>
          </ac:spMkLst>
        </pc:spChg>
      </pc:sldChg>
      <pc:sldChg chg="del">
        <pc:chgData name="Nelson Iruthayanathan" userId="dff1917be2bf9d8e" providerId="LiveId" clId="{84140BBE-ACBC-4A1B-93E7-48236249EE94}" dt="2024-01-02T07:57:02.701" v="246" actId="47"/>
        <pc:sldMkLst>
          <pc:docMk/>
          <pc:sldMk cId="2198968354" sldId="389"/>
        </pc:sldMkLst>
      </pc:sldChg>
      <pc:sldChg chg="modSp add mod ord">
        <pc:chgData name="Nelson Iruthayanathan" userId="dff1917be2bf9d8e" providerId="LiveId" clId="{84140BBE-ACBC-4A1B-93E7-48236249EE94}" dt="2024-01-02T07:55:31.190" v="159" actId="20577"/>
        <pc:sldMkLst>
          <pc:docMk/>
          <pc:sldMk cId="197934126" sldId="390"/>
        </pc:sldMkLst>
        <pc:spChg chg="mod">
          <ac:chgData name="Nelson Iruthayanathan" userId="dff1917be2bf9d8e" providerId="LiveId" clId="{84140BBE-ACBC-4A1B-93E7-48236249EE94}" dt="2024-01-02T07:55:31.190" v="159" actId="20577"/>
          <ac:spMkLst>
            <pc:docMk/>
            <pc:sldMk cId="197934126" sldId="390"/>
            <ac:spMk id="2" creationId="{00000000-0000-0000-0000-000000000000}"/>
          </ac:spMkLst>
        </pc:spChg>
      </pc:sldChg>
      <pc:sldChg chg="del">
        <pc:chgData name="Nelson Iruthayanathan" userId="dff1917be2bf9d8e" providerId="LiveId" clId="{84140BBE-ACBC-4A1B-93E7-48236249EE94}" dt="2024-01-02T07:51:13.022" v="94" actId="47"/>
        <pc:sldMkLst>
          <pc:docMk/>
          <pc:sldMk cId="1210476978" sldId="390"/>
        </pc:sldMkLst>
      </pc:sldChg>
      <pc:sldChg chg="modSp new mod">
        <pc:chgData name="Nelson Iruthayanathan" userId="dff1917be2bf9d8e" providerId="LiveId" clId="{84140BBE-ACBC-4A1B-93E7-48236249EE94}" dt="2024-01-02T07:56:12.761" v="176" actId="108"/>
        <pc:sldMkLst>
          <pc:docMk/>
          <pc:sldMk cId="2261860971" sldId="391"/>
        </pc:sldMkLst>
        <pc:spChg chg="mod">
          <ac:chgData name="Nelson Iruthayanathan" userId="dff1917be2bf9d8e" providerId="LiveId" clId="{84140BBE-ACBC-4A1B-93E7-48236249EE94}" dt="2024-01-02T07:56:12.761" v="176" actId="108"/>
          <ac:spMkLst>
            <pc:docMk/>
            <pc:sldMk cId="2261860971" sldId="391"/>
            <ac:spMk id="2" creationId="{D917D114-9C21-0045-B256-1C6C21B7E60E}"/>
          </ac:spMkLst>
        </pc:spChg>
      </pc:sldChg>
    </pc:docChg>
  </pc:docChgLst>
  <pc:docChgLst>
    <pc:chgData name="Nelson Iruthayanathan" userId="dff1917be2bf9d8e" providerId="LiveId" clId="{170DD41A-5967-4E3C-AC0C-62361BBE98B4}"/>
    <pc:docChg chg="custSel addSld modSld">
      <pc:chgData name="Nelson Iruthayanathan" userId="dff1917be2bf9d8e" providerId="LiveId" clId="{170DD41A-5967-4E3C-AC0C-62361BBE98B4}" dt="2024-07-29T05:28:28.701" v="117" actId="108"/>
      <pc:docMkLst>
        <pc:docMk/>
      </pc:docMkLst>
      <pc:sldChg chg="modSp mod">
        <pc:chgData name="Nelson Iruthayanathan" userId="dff1917be2bf9d8e" providerId="LiveId" clId="{170DD41A-5967-4E3C-AC0C-62361BBE98B4}" dt="2024-07-29T05:25:11.249" v="56" actId="20577"/>
        <pc:sldMkLst>
          <pc:docMk/>
          <pc:sldMk cId="1270225191" sldId="324"/>
        </pc:sldMkLst>
        <pc:spChg chg="mod">
          <ac:chgData name="Nelson Iruthayanathan" userId="dff1917be2bf9d8e" providerId="LiveId" clId="{170DD41A-5967-4E3C-AC0C-62361BBE98B4}" dt="2024-07-29T05:25:11.249" v="56" actId="20577"/>
          <ac:spMkLst>
            <pc:docMk/>
            <pc:sldMk cId="1270225191" sldId="324"/>
            <ac:spMk id="11266" creationId="{5DDF4729-25B8-1D4E-8250-4B65D0F4DECC}"/>
          </ac:spMkLst>
        </pc:spChg>
      </pc:sldChg>
      <pc:sldChg chg="modSp mod">
        <pc:chgData name="Nelson Iruthayanathan" userId="dff1917be2bf9d8e" providerId="LiveId" clId="{170DD41A-5967-4E3C-AC0C-62361BBE98B4}" dt="2024-07-29T05:27:43.955" v="110" actId="20577"/>
        <pc:sldMkLst>
          <pc:docMk/>
          <pc:sldMk cId="3435995583" sldId="385"/>
        </pc:sldMkLst>
        <pc:spChg chg="mod">
          <ac:chgData name="Nelson Iruthayanathan" userId="dff1917be2bf9d8e" providerId="LiveId" clId="{170DD41A-5967-4E3C-AC0C-62361BBE98B4}" dt="2024-07-29T05:27:43.955" v="110" actId="20577"/>
          <ac:spMkLst>
            <pc:docMk/>
            <pc:sldMk cId="3435995583" sldId="385"/>
            <ac:spMk id="4" creationId="{BAE0C2D2-E690-1B40-9BD0-1B1717DF16F6}"/>
          </ac:spMkLst>
        </pc:spChg>
      </pc:sldChg>
      <pc:sldChg chg="modSp mod">
        <pc:chgData name="Nelson Iruthayanathan" userId="dff1917be2bf9d8e" providerId="LiveId" clId="{170DD41A-5967-4E3C-AC0C-62361BBE98B4}" dt="2024-07-29T05:25:17.293" v="66" actId="20577"/>
        <pc:sldMkLst>
          <pc:docMk/>
          <pc:sldMk cId="2332737644" sldId="387"/>
        </pc:sldMkLst>
        <pc:spChg chg="mod">
          <ac:chgData name="Nelson Iruthayanathan" userId="dff1917be2bf9d8e" providerId="LiveId" clId="{170DD41A-5967-4E3C-AC0C-62361BBE98B4}" dt="2024-07-29T05:25:17.293" v="66" actId="20577"/>
          <ac:spMkLst>
            <pc:docMk/>
            <pc:sldMk cId="2332737644" sldId="387"/>
            <ac:spMk id="2" creationId="{00000000-0000-0000-0000-000000000000}"/>
          </ac:spMkLst>
        </pc:spChg>
      </pc:sldChg>
      <pc:sldChg chg="modSp mod">
        <pc:chgData name="Nelson Iruthayanathan" userId="dff1917be2bf9d8e" providerId="LiveId" clId="{170DD41A-5967-4E3C-AC0C-62361BBE98B4}" dt="2024-07-29T05:25:30.008" v="78" actId="20577"/>
        <pc:sldMkLst>
          <pc:docMk/>
          <pc:sldMk cId="2261860971" sldId="391"/>
        </pc:sldMkLst>
        <pc:spChg chg="mod">
          <ac:chgData name="Nelson Iruthayanathan" userId="dff1917be2bf9d8e" providerId="LiveId" clId="{170DD41A-5967-4E3C-AC0C-62361BBE98B4}" dt="2024-07-29T05:25:30.008" v="78" actId="20577"/>
          <ac:spMkLst>
            <pc:docMk/>
            <pc:sldMk cId="2261860971" sldId="391"/>
            <ac:spMk id="2" creationId="{D917D114-9C21-0045-B256-1C6C21B7E60E}"/>
          </ac:spMkLst>
        </pc:spChg>
      </pc:sldChg>
      <pc:sldChg chg="modSp add mod">
        <pc:chgData name="Nelson Iruthayanathan" userId="dff1917be2bf9d8e" providerId="LiveId" clId="{170DD41A-5967-4E3C-AC0C-62361BBE98B4}" dt="2024-07-29T05:25:47.779" v="83" actId="20577"/>
        <pc:sldMkLst>
          <pc:docMk/>
          <pc:sldMk cId="1453716441" sldId="392"/>
        </pc:sldMkLst>
        <pc:spChg chg="mod">
          <ac:chgData name="Nelson Iruthayanathan" userId="dff1917be2bf9d8e" providerId="LiveId" clId="{170DD41A-5967-4E3C-AC0C-62361BBE98B4}" dt="2024-07-29T05:25:47.779" v="83" actId="20577"/>
          <ac:spMkLst>
            <pc:docMk/>
            <pc:sldMk cId="1453716441" sldId="392"/>
            <ac:spMk id="2" creationId="{D917D114-9C21-0045-B256-1C6C21B7E60E}"/>
          </ac:spMkLst>
        </pc:spChg>
      </pc:sldChg>
      <pc:sldChg chg="modSp new mod setBg">
        <pc:chgData name="Nelson Iruthayanathan" userId="dff1917be2bf9d8e" providerId="LiveId" clId="{170DD41A-5967-4E3C-AC0C-62361BBE98B4}" dt="2024-07-29T05:28:28.701" v="117" actId="108"/>
        <pc:sldMkLst>
          <pc:docMk/>
          <pc:sldMk cId="725124448" sldId="393"/>
        </pc:sldMkLst>
        <pc:spChg chg="mod">
          <ac:chgData name="Nelson Iruthayanathan" userId="dff1917be2bf9d8e" providerId="LiveId" clId="{170DD41A-5967-4E3C-AC0C-62361BBE98B4}" dt="2024-07-29T05:28:28.701" v="117" actId="108"/>
          <ac:spMkLst>
            <pc:docMk/>
            <pc:sldMk cId="725124448" sldId="393"/>
            <ac:spMk id="2" creationId="{780C0B6E-9CEF-8496-E2EF-82A88BFD8737}"/>
          </ac:spMkLst>
        </pc:spChg>
        <pc:spChg chg="mod">
          <ac:chgData name="Nelson Iruthayanathan" userId="dff1917be2bf9d8e" providerId="LiveId" clId="{170DD41A-5967-4E3C-AC0C-62361BBE98B4}" dt="2024-07-29T05:28:16.099" v="116"/>
          <ac:spMkLst>
            <pc:docMk/>
            <pc:sldMk cId="725124448" sldId="393"/>
            <ac:spMk id="3" creationId="{2DC45954-91A7-029F-E5B2-CB3078CBF9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CB690-7A63-48AC-A197-4FB7441BDC5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DF5C5-7B6E-4534-A50B-9C95BD640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0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0B26D9C-176A-354D-8775-F0E94A152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6C30C4-10B9-E344-8477-D51A281478BA}" type="slidenum">
              <a:rPr lang="en-US" altLang="en-US" sz="1300">
                <a:latin typeface="Arial" panose="020B0604020202020204" pitchFamily="34" charset="0"/>
              </a:rPr>
              <a:pPr/>
              <a:t>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F8420C1-B9CC-764A-A0B7-D8F5D62A73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6503F2B-1A70-A040-8536-6FA4B4549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9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60D5-89E8-4B9B-A996-EBAD47073E8A}" type="datetime1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04" y="6216774"/>
            <a:ext cx="91424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D327-24BD-40EA-B0F3-3653785FAC42}" type="datetime1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9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E406-6F23-4250-8A21-DAF64C7C069D}" type="datetime1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4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A674-C75C-4812-9733-46B98F21B5BD}" type="datetime1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2128"/>
            <a:ext cx="9144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39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6A13-A539-43A4-AC86-B691EFCEBF66}" type="datetime1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0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E0A1-0DF8-4472-82EF-79E794688D44}" type="datetime1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5EAB-D966-4ADF-B197-9104D6535176}" type="datetime1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4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525A-CC5A-4B04-A3B7-458CC36EF6A7}" type="datetime1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DF61-8369-4E5F-AF01-103EFC91B584}" type="datetime1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6E4-D92C-4222-BB2B-63B0F7CB23E9}" type="datetime1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1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8FD9-81F3-4466-B90D-C6DCAE4D43D9}" type="datetime1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7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852A-170E-4549-A2EB-EBCB6A12E28B}" type="datetime1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M. J. Roberts - All Rights Reserved. Edited by Dr. Robert Akl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E96E-E676-47CE-883C-8D638C360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neficial-death-54e.notion.site/MicroPython-1f9dbd81469780e4927ee078bed18b68?pvs=143" TargetMode="External"/><Relationship Id="rId2" Type="http://schemas.openxmlformats.org/officeDocument/2006/relationships/hyperlink" Target="https://github.com/Mindgrove-Technologies/micropyth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ancaa-R/Serial_comm_riscv/tree/main" TargetMode="External"/><Relationship Id="rId13" Type="http://schemas.openxmlformats.org/officeDocument/2006/relationships/hyperlink" Target="https://www.horan.hk/blog/micropythonesp32/" TargetMode="External"/><Relationship Id="rId3" Type="http://schemas.openxmlformats.org/officeDocument/2006/relationships/hyperlink" Target="https://embeddedwala.com/Blogs/embeddedsystem/how-startup-code-works#google_vignette" TargetMode="External"/><Relationship Id="rId7" Type="http://schemas.openxmlformats.org/officeDocument/2006/relationships/hyperlink" Target="https://www.youtube.com/watch?v=f68zFRgnaWo&amp;t=857s" TargetMode="External"/><Relationship Id="rId12" Type="http://schemas.openxmlformats.org/officeDocument/2006/relationships/hyperlink" Target="https://github.com/orgs/micropython/discussions/11612" TargetMode="External"/><Relationship Id="rId2" Type="http://schemas.openxmlformats.org/officeDocument/2006/relationships/hyperlink" Target="https://microcontrollerslab.com/microcontrollers-startup-file-arm-cortex-m4-mc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quoi.com/en/local-global-static-variables-in-c/" TargetMode="External"/><Relationship Id="rId11" Type="http://schemas.openxmlformats.org/officeDocument/2006/relationships/hyperlink" Target="https://github.com/micropython/micropython-example-boards/tree/main" TargetMode="External"/><Relationship Id="rId5" Type="http://schemas.openxmlformats.org/officeDocument/2006/relationships/hyperlink" Target="https://www.shiksha.com/online-courses/articles/static-variables-in-c/" TargetMode="External"/><Relationship Id="rId10" Type="http://schemas.openxmlformats.org/officeDocument/2006/relationships/hyperlink" Target="https://github.com/micropython/micropython/tree/master/ports/stm32/mboot#example-mboot-on-pybv1x" TargetMode="External"/><Relationship Id="rId4" Type="http://schemas.openxmlformats.org/officeDocument/2006/relationships/hyperlink" Target="https://www.dmi.unict.it/santoro/teaching/lsm/slides/StartupSTM32.pdf" TargetMode="External"/><Relationship Id="rId9" Type="http://schemas.openxmlformats.org/officeDocument/2006/relationships/hyperlink" Target="https://forum.micropython.org/viewtopic.php?t=596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micropython/micro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4B0B8AD-F295-5244-96B4-5239522A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759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  <a:defRPr/>
            </a:pPr>
            <a:r>
              <a:rPr lang="en-US" altLang="en-US" sz="4000" b="1" dirty="0" err="1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en-US" altLang="en-US" sz="4000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 for Secure IoT chip </a:t>
            </a:r>
          </a:p>
          <a:p>
            <a:pPr algn="ctr" eaLnBrk="1" hangingPunct="1">
              <a:spcAft>
                <a:spcPts val="1200"/>
              </a:spcAft>
              <a:defRPr/>
            </a:pPr>
            <a:r>
              <a:rPr lang="en-US" altLang="en-US" sz="4000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(Firmware development)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B3AE29-CC57-1B42-A31D-7170201D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3038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Biancaa.R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3122223002025</a:t>
            </a:r>
          </a:p>
        </p:txBody>
      </p:sp>
      <p:sp>
        <p:nvSpPr>
          <p:cNvPr id="6148" name="Rectangle 17">
            <a:extLst>
              <a:ext uri="{FF2B5EF4-FFF2-40B4-BE49-F238E27FC236}">
                <a16:creationId xmlns:a16="http://schemas.microsoft.com/office/drawing/2014/main" id="{0545D8BF-9499-1640-AFF0-7F1786E85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460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sp>
        <p:nvSpPr>
          <p:cNvPr id="6149" name="Rectangle 18">
            <a:extLst>
              <a:ext uri="{FF2B5EF4-FFF2-40B4-BE49-F238E27FC236}">
                <a16:creationId xmlns:a16="http://schemas.microsoft.com/office/drawing/2014/main" id="{93B9A008-AB20-814B-BEB0-CFEE6EE2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C818B0BD-F85B-FE47-8985-C5C0A741A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82580"/>
            <a:ext cx="868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  <a:defRPr/>
            </a:pPr>
            <a:endParaRPr lang="en-US" altLang="en-US" sz="3200" b="1" dirty="0">
              <a:solidFill>
                <a:srgbClr val="1B57B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579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4373-9BBC-547F-67AA-1898D1B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B57B5"/>
                </a:solidFill>
              </a:rPr>
              <a:t>Flow diagram: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D56F4-F7F4-BBEA-F3C2-D459F120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40970"/>
            <a:ext cx="7056784" cy="47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B220-0D9D-C3A9-13C2-9EE070BC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of entered program: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795BD-B10C-09FB-A14A-8911CFE56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300" r="-2190"/>
          <a:stretch>
            <a:fillRect/>
          </a:stretch>
        </p:blipFill>
        <p:spPr>
          <a:xfrm>
            <a:off x="1547664" y="1438813"/>
            <a:ext cx="5904656" cy="54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A0F-AFB0-6531-B556-670CB9F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64E1-7FE7-83C1-DFE7-14E75368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&gt; Setup </a:t>
            </a:r>
            <a:r>
              <a:rPr lang="en-GB" dirty="0" err="1"/>
              <a:t>micropython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&gt; Wrote </a:t>
            </a:r>
            <a:r>
              <a:rPr lang="en-GB" dirty="0" err="1"/>
              <a:t>baremetal</a:t>
            </a:r>
            <a:r>
              <a:rPr lang="en-GB" dirty="0"/>
              <a:t> drivers</a:t>
            </a:r>
          </a:p>
          <a:p>
            <a:r>
              <a:rPr lang="en-GB" dirty="0"/>
              <a:t> (GPIO,Pwm,UART,SPI,I2C,GPTimer,WDT,RTC) . </a:t>
            </a:r>
          </a:p>
          <a:p>
            <a:r>
              <a:rPr lang="en-GB" dirty="0" err="1"/>
              <a:t>Numpy,scipy</a:t>
            </a:r>
            <a:r>
              <a:rPr lang="en-GB" dirty="0"/>
              <a:t> ,</a:t>
            </a:r>
            <a:r>
              <a:rPr lang="en-GB" dirty="0" err="1"/>
              <a:t>random,vector,math,ulab,linalg</a:t>
            </a:r>
            <a:r>
              <a:rPr lang="en-GB" dirty="0"/>
              <a:t> and io.</a:t>
            </a:r>
          </a:p>
          <a:p>
            <a:r>
              <a:rPr lang="en-GB" dirty="0"/>
              <a:t>Added support for time ,with hardware peripheral (clint timer).</a:t>
            </a:r>
          </a:p>
          <a:p>
            <a:r>
              <a:rPr lang="en-GB" dirty="0"/>
              <a:t> Developed a pseudo random</a:t>
            </a:r>
            <a:br>
              <a:rPr lang="en-GB" dirty="0"/>
            </a:br>
            <a:r>
              <a:rPr lang="en-GB" dirty="0"/>
              <a:t>&gt; Setup a random module from scratch.</a:t>
            </a:r>
          </a:p>
          <a:p>
            <a:r>
              <a:rPr lang="en-GB" dirty="0"/>
              <a:t>Fixed an issue in </a:t>
            </a:r>
            <a:r>
              <a:rPr lang="en-GB" dirty="0" err="1"/>
              <a:t>traps.c</a:t>
            </a:r>
            <a:endParaRPr lang="en-GB" dirty="0"/>
          </a:p>
          <a:p>
            <a:r>
              <a:rPr lang="en-GB" dirty="0"/>
              <a:t>external interrupts and modified </a:t>
            </a:r>
            <a:r>
              <a:rPr lang="en-GB" dirty="0" err="1"/>
              <a:t>traps.c</a:t>
            </a:r>
            <a:r>
              <a:rPr lang="en-GB" dirty="0"/>
              <a:t> for the same.</a:t>
            </a:r>
          </a:p>
          <a:p>
            <a:r>
              <a:rPr lang="en-GB" dirty="0"/>
              <a:t>Added support for epoch calculation with </a:t>
            </a:r>
            <a:r>
              <a:rPr lang="en-GB" dirty="0" err="1"/>
              <a:t>rtc</a:t>
            </a:r>
            <a:r>
              <a:rPr lang="en-GB" dirty="0"/>
              <a:t> ,connected via i2c protocol.</a:t>
            </a:r>
          </a:p>
          <a:p>
            <a:r>
              <a:rPr lang="en-GB" dirty="0"/>
              <a:t>Handled </a:t>
            </a:r>
            <a:r>
              <a:rPr lang="en-GB" dirty="0" err="1"/>
              <a:t>ecall</a:t>
            </a:r>
            <a:r>
              <a:rPr lang="en-GB" dirty="0"/>
              <a:t> from m-mode exception </a:t>
            </a:r>
          </a:p>
          <a:p>
            <a:r>
              <a:rPr lang="en-GB" dirty="0"/>
              <a:t>&gt; Tried adding support for </a:t>
            </a:r>
            <a:r>
              <a:rPr lang="en-GB" dirty="0" err="1"/>
              <a:t>tflite</a:t>
            </a:r>
            <a:r>
              <a:rPr lang="en-GB" dirty="0"/>
              <a:t> micro as a module with </a:t>
            </a:r>
            <a:r>
              <a:rPr lang="en-GB" dirty="0" err="1"/>
              <a:t>micropython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&gt; Tried writing the drivers for QSPI.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03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95FA-E7A0-18B3-8A50-A0BFA173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Work: drivers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7EC-D324-C98C-E655-45424A38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b="1" dirty="0"/>
              <a:t>GPIO</a:t>
            </a:r>
            <a:r>
              <a:rPr lang="en-IN" dirty="0"/>
              <a:t>: Support for input/output, pin configuration, and interrupts.</a:t>
            </a:r>
          </a:p>
          <a:p>
            <a:pPr lvl="0"/>
            <a:r>
              <a:rPr lang="en-IN" b="1" dirty="0"/>
              <a:t>PWM</a:t>
            </a:r>
            <a:r>
              <a:rPr lang="en-IN" dirty="0"/>
              <a:t>: Channel configuration for duty cycle and frequency.</a:t>
            </a:r>
          </a:p>
          <a:p>
            <a:pPr lvl="0"/>
            <a:r>
              <a:rPr lang="en-IN" b="1" dirty="0"/>
              <a:t>UART</a:t>
            </a:r>
            <a:r>
              <a:rPr lang="en-IN" dirty="0"/>
              <a:t>: REPL communication and arbitrary serial data exchange.</a:t>
            </a:r>
          </a:p>
          <a:p>
            <a:pPr lvl="0"/>
            <a:r>
              <a:rPr lang="en-IN" b="1" dirty="0"/>
              <a:t>SPI &amp; I2C</a:t>
            </a:r>
            <a:r>
              <a:rPr lang="en-IN" dirty="0"/>
              <a:t>: Master-</a:t>
            </a:r>
            <a:r>
              <a:rPr lang="en-IN" dirty="0" err="1"/>
              <a:t>mode,slave</a:t>
            </a:r>
            <a:r>
              <a:rPr lang="en-IN" dirty="0"/>
              <a:t>  support for peripheral communication.</a:t>
            </a:r>
          </a:p>
          <a:p>
            <a:pPr lvl="0"/>
            <a:r>
              <a:rPr lang="en-IN" b="1" dirty="0" err="1"/>
              <a:t>GPTimer</a:t>
            </a:r>
            <a:r>
              <a:rPr lang="en-IN" b="1" dirty="0"/>
              <a:t> &amp; WDT</a:t>
            </a:r>
            <a:r>
              <a:rPr lang="en-IN" dirty="0"/>
              <a:t>: Timer-based callbacks and watchdog resets.</a:t>
            </a:r>
          </a:p>
          <a:p>
            <a:pPr lvl="0"/>
            <a:r>
              <a:rPr lang="en-IN" b="1" dirty="0"/>
              <a:t>RTC (via I2C)</a:t>
            </a:r>
            <a:r>
              <a:rPr lang="en-IN" dirty="0"/>
              <a:t>: Real-time clock initialization, reading epoch time, and setting system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77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D114-9C21-0045-B256-1C6C21B7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IN" b="1" dirty="0">
              <a:solidFill>
                <a:srgbClr val="1B57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A23F-711E-4836-92FE-63E1E0CD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lvl="0"/>
            <a:r>
              <a:rPr lang="en-IN" b="1" dirty="0"/>
              <a:t>Depth of Firmware Work</a:t>
            </a:r>
          </a:p>
          <a:p>
            <a:pPr lvl="0"/>
            <a:r>
              <a:rPr lang="en-IN" b="1" dirty="0"/>
              <a:t>Debugging</a:t>
            </a:r>
            <a:r>
              <a:rPr lang="en-IN" dirty="0"/>
              <a:t>: Working with GDB, </a:t>
            </a:r>
            <a:r>
              <a:rPr lang="en-IN" dirty="0" err="1"/>
              <a:t>OpenOCD,triggers</a:t>
            </a:r>
            <a:r>
              <a:rPr lang="en-IN" dirty="0"/>
              <a:t>, and breakpoints helped me understand the art of </a:t>
            </a:r>
            <a:r>
              <a:rPr lang="en-IN" b="1" dirty="0"/>
              <a:t>finding invisible bugs</a:t>
            </a:r>
            <a:r>
              <a:rPr lang="en-IN" dirty="0"/>
              <a:t>.</a:t>
            </a:r>
          </a:p>
          <a:p>
            <a:pPr lvl="0"/>
            <a:r>
              <a:rPr lang="en-IN" b="1" dirty="0"/>
              <a:t>Embedded programming with </a:t>
            </a:r>
            <a:r>
              <a:rPr lang="en-IN" b="1" dirty="0" err="1"/>
              <a:t>Micropython</a:t>
            </a:r>
            <a:endParaRPr lang="en-IN" dirty="0"/>
          </a:p>
          <a:p>
            <a:pPr lvl="0"/>
            <a:r>
              <a:rPr lang="en-IN" b="1" dirty="0"/>
              <a:t>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71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19D7-1D1B-74B0-A3BB-1987E393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8D7E35-09F9-3787-9B12-54CFAFF21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124244"/>
            <a:ext cx="8229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Integration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port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board-specific initialization (startup, RAM/heap setup, build scripts).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Process &amp; Toolchain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Secure IOT hardware build.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cross-compiler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 Features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VM, REPL, garbage collector, and core modules on the Secure IOT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8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4664C-2C19-AF5E-6078-BED3B993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B199-6BC3-3A4D-C43C-6A3842F5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D0DD35-9ED4-3A44-DDB5-D5BFA3361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22167"/>
            <a:ext cx="8229600" cy="276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/>
              <a:t>Repository: </a:t>
            </a:r>
            <a:r>
              <a:rPr lang="en-IN" sz="2800" u="sng" dirty="0">
                <a:hlinkClick r:id="rId2"/>
              </a:rPr>
              <a:t>https://github.com/Mindgrove-Technologies/micropython</a:t>
            </a:r>
            <a:endParaRPr lang="en-IN" sz="2800" dirty="0"/>
          </a:p>
          <a:p>
            <a:r>
              <a:rPr lang="en-IN" sz="2800" dirty="0"/>
              <a:t>Documentation: </a:t>
            </a:r>
            <a:r>
              <a:rPr lang="en-IN" sz="2800" u="sng" dirty="0">
                <a:hlinkClick r:id="rId3"/>
              </a:rPr>
              <a:t>https://beneficial-death-54e.notion.site/MicroPython-1f9dbd81469780e4927ee078bed18b68?pvs=143</a:t>
            </a:r>
            <a:endParaRPr lang="en-I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9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99DD61-F57E-94C9-8136-5CD030EB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7" b="16428"/>
          <a:stretch>
            <a:fillRect/>
          </a:stretch>
        </p:blipFill>
        <p:spPr bwMode="auto">
          <a:xfrm>
            <a:off x="179512" y="188640"/>
            <a:ext cx="6285516" cy="55446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4D388D-3323-E6BA-C0B4-91DF28B97D4C}"/>
              </a:ext>
            </a:extLst>
          </p:cNvPr>
          <p:cNvSpPr txBox="1"/>
          <p:nvPr/>
        </p:nvSpPr>
        <p:spPr>
          <a:xfrm>
            <a:off x="179512" y="59492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Emulated the chip with </a:t>
            </a:r>
            <a:r>
              <a:rPr lang="en-IN" dirty="0" err="1"/>
              <a:t>Nexys</a:t>
            </a:r>
            <a:r>
              <a:rPr lang="en-IN" dirty="0"/>
              <a:t> A7 FPGA board.</a:t>
            </a:r>
          </a:p>
        </p:txBody>
      </p:sp>
    </p:spTree>
    <p:extLst>
      <p:ext uri="{BB962C8B-B14F-4D97-AF65-F5344CB8AC3E}">
        <p14:creationId xmlns:p14="http://schemas.microsoft.com/office/powerpoint/2010/main" val="123622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78A8-40AE-E354-63D7-0DA8E3EC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Op: Array sorting with </a:t>
            </a:r>
            <a:r>
              <a:rPr lang="en-IN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E1F4D-ADDF-8C86-CC25-27F4F7309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33"/>
          <a:stretch>
            <a:fillRect/>
          </a:stretch>
        </p:blipFill>
        <p:spPr bwMode="auto">
          <a:xfrm>
            <a:off x="1835696" y="1268760"/>
            <a:ext cx="5256584" cy="598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08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A745-98C9-C639-74E5-72C1CA85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module :Ticks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F1153-4C09-8DB5-90E0-78774119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7" y="1496118"/>
            <a:ext cx="9144000" cy="512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5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02472F21-F4CA-7E49-A405-00E104347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0C2D2-E690-1B40-9BD0-1B1717DF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lvl="1" indent="-354013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kern="0" dirty="0">
                <a:cs typeface="Times New Roman" pitchFamily="18" charset="0"/>
              </a:rPr>
              <a:t>Objective</a:t>
            </a:r>
          </a:p>
          <a:p>
            <a:pPr marL="354013" lvl="1" indent="-354013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kern="0" dirty="0">
                <a:cs typeface="Times New Roman" pitchFamily="18" charset="0"/>
              </a:rPr>
              <a:t>Motivation</a:t>
            </a:r>
          </a:p>
          <a:p>
            <a:pPr marL="354013" lvl="1" indent="-354013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kern="0" dirty="0">
                <a:cs typeface="Times New Roman" pitchFamily="18" charset="0"/>
              </a:rPr>
              <a:t>Literature Survey( if any)</a:t>
            </a:r>
          </a:p>
          <a:p>
            <a:pPr marL="354013" lvl="1" indent="-354013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kern="0" dirty="0">
                <a:cs typeface="Times New Roman" pitchFamily="18" charset="0"/>
              </a:rPr>
              <a:t>Introduction</a:t>
            </a:r>
          </a:p>
          <a:p>
            <a:pPr marL="354013" lvl="1" indent="-354013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kern="0" dirty="0">
                <a:cs typeface="Times New Roman" pitchFamily="18" charset="0"/>
              </a:rPr>
              <a:t>Work</a:t>
            </a:r>
          </a:p>
          <a:p>
            <a:pPr marL="354013" lvl="1" indent="-354013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kern="0" dirty="0">
                <a:cs typeface="Times New Roman" pitchFamily="18" charset="0"/>
              </a:rPr>
              <a:t>References</a:t>
            </a:r>
          </a:p>
          <a:p>
            <a:pPr marL="354013" lvl="1" indent="-354013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800" kern="0" dirty="0">
              <a:cs typeface="Times New Roman" pitchFamily="18" charset="0"/>
            </a:endParaRPr>
          </a:p>
          <a:p>
            <a:pPr marL="354013" lvl="1" indent="-354013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800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95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FB91-6762-B7CC-18C9-5B07DF72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WDT: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2C67C-9CA6-5906-551B-8B2DC1A86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4" r="53653"/>
          <a:stretch>
            <a:fillRect/>
          </a:stretch>
        </p:blipFill>
        <p:spPr bwMode="auto">
          <a:xfrm>
            <a:off x="2483768" y="1711147"/>
            <a:ext cx="4354137" cy="483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89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8A2B3-D60C-EB0D-A896-09031A7C9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9524-BA41-4363-8A34-E6453019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I2C protocol: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1B4EC-EBB5-1163-545D-4C5EACF4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" y="1196752"/>
            <a:ext cx="9621336" cy="5386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95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2BA9-057A-A3BF-9A19-D0B175F60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090B-43C1-D1B0-49C2-030E7A21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IN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mcs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A2C79-2FE6-6ED2-9CCD-10863B19A8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30261"/>
            <a:ext cx="6696744" cy="5022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37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5B5-A424-5D84-F157-D9CAF33F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988840"/>
            <a:ext cx="2808312" cy="25782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  <a:b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54DFA-5114-6813-8D7A-CF47EB4E1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36" y="369168"/>
            <a:ext cx="6119664" cy="6119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5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>
                <a:hlinkClick r:id="rId2"/>
              </a:rPr>
              <a:t>https://microcontrollerslab.com/microcontrollers-startup-file-arm-cortex-m4-mcu/</a:t>
            </a:r>
            <a:endParaRPr lang="en-IN" sz="1800" dirty="0"/>
          </a:p>
          <a:p>
            <a:r>
              <a:rPr lang="en-IN" sz="1800" dirty="0">
                <a:hlinkClick r:id="rId3"/>
              </a:rPr>
              <a:t>https://embeddedwala.com/Blogs/embeddedsystem/how-startup-code-works#google_vignette</a:t>
            </a:r>
            <a:endParaRPr lang="en-IN" sz="1800" dirty="0"/>
          </a:p>
          <a:p>
            <a:r>
              <a:rPr lang="en-IN" sz="1800" dirty="0">
                <a:hlinkClick r:id="rId4"/>
              </a:rPr>
              <a:t>https://www.dmi.unict.it/santoro/teaching/lsm/slides/StartupSTM32.pdf</a:t>
            </a:r>
            <a:endParaRPr lang="en-IN" sz="1800" dirty="0"/>
          </a:p>
          <a:p>
            <a:r>
              <a:rPr lang="en-IN" sz="1800" dirty="0">
                <a:hlinkClick r:id="rId5"/>
              </a:rPr>
              <a:t>https://www.shiksha.com/online-courses/articles/static-variables-in-c/</a:t>
            </a:r>
            <a:endParaRPr lang="en-IN" sz="1800" dirty="0"/>
          </a:p>
          <a:p>
            <a:r>
              <a:rPr lang="en-IN" sz="1800" dirty="0">
                <a:hlinkClick r:id="rId6"/>
              </a:rPr>
              <a:t>https://www.codequoi.com/en/local-global-static-variables-in-c/</a:t>
            </a:r>
            <a:endParaRPr lang="en-IN" sz="1800" dirty="0"/>
          </a:p>
          <a:p>
            <a:r>
              <a:rPr lang="en-US" sz="1800" dirty="0">
                <a:hlinkClick r:id="rId7"/>
              </a:rPr>
              <a:t>https://www.youtube.com/watch?v=f68zFRgnaWo&amp;t=857s</a:t>
            </a:r>
            <a:r>
              <a:rPr lang="en-US" sz="1800" dirty="0"/>
              <a:t> —&gt; Not working for me</a:t>
            </a:r>
          </a:p>
          <a:p>
            <a:r>
              <a:rPr lang="en-US" sz="1800" dirty="0"/>
              <a:t>Serial comm: </a:t>
            </a:r>
            <a:r>
              <a:rPr lang="en-US" sz="1800" dirty="0">
                <a:hlinkClick r:id="rId8"/>
              </a:rPr>
              <a:t>https://github.com/Biancaa-R/Serial_comm_riscv/tree/main</a:t>
            </a:r>
            <a:endParaRPr lang="en-US" sz="1800" dirty="0"/>
          </a:p>
          <a:p>
            <a:r>
              <a:rPr lang="en-US" sz="1800" dirty="0"/>
              <a:t>MBOOT , micro bootloader for python in stm32 </a:t>
            </a:r>
            <a:r>
              <a:rPr lang="en-US" sz="1800" dirty="0">
                <a:hlinkClick r:id="rId9"/>
              </a:rPr>
              <a:t>https://forum.micropython.org/viewtopic.php?t=5961</a:t>
            </a:r>
            <a:endParaRPr lang="en-US" sz="1800" dirty="0"/>
          </a:p>
          <a:p>
            <a:r>
              <a:rPr lang="en-US" sz="1800" dirty="0">
                <a:hlinkClick r:id="rId10"/>
              </a:rPr>
              <a:t>https://github.com/micropython/micropython/tree/master/ports/stm32/mboot#example-mboot-on-pybv1x</a:t>
            </a:r>
            <a:endParaRPr lang="en-US" sz="1800" dirty="0"/>
          </a:p>
          <a:p>
            <a:r>
              <a:rPr lang="en-US" sz="1800" dirty="0">
                <a:hlinkClick r:id="rId11"/>
              </a:rPr>
              <a:t>https://github.com/micropython/micropython-example-boards/tree/main</a:t>
            </a:r>
            <a:r>
              <a:rPr lang="en-US" sz="1800" dirty="0"/>
              <a:t> —&gt; basic examples</a:t>
            </a:r>
          </a:p>
          <a:p>
            <a:r>
              <a:rPr lang="en-US" sz="1800" dirty="0">
                <a:hlinkClick r:id="rId12"/>
              </a:rPr>
              <a:t>https://github.com/orgs/micropython/discussions/11612</a:t>
            </a:r>
            <a:endParaRPr lang="en-US" sz="1800" dirty="0"/>
          </a:p>
          <a:p>
            <a:r>
              <a:rPr lang="en-US" sz="1800" dirty="0"/>
              <a:t>Specific to </a:t>
            </a:r>
            <a:r>
              <a:rPr lang="en-US" sz="1800" dirty="0" err="1"/>
              <a:t>esp</a:t>
            </a:r>
            <a:r>
              <a:rPr lang="en-US" sz="1800" dirty="0"/>
              <a:t> 32/8266:</a:t>
            </a:r>
          </a:p>
          <a:p>
            <a:r>
              <a:rPr lang="en-US" sz="1800" dirty="0">
                <a:hlinkClick r:id="rId13"/>
              </a:rPr>
              <a:t>https://www.horan.hk/blog/micropythonesp32/</a:t>
            </a: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9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5DDF4729-25B8-1D4E-8250-4B65D0F4D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1B57B5"/>
                </a:solidFill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BE213-ED2C-4D49-9959-966C2A6D2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set up </a:t>
            </a:r>
            <a:r>
              <a:rPr lang="en-IN" sz="2800" dirty="0" err="1"/>
              <a:t>micropython</a:t>
            </a:r>
            <a:r>
              <a:rPr lang="en-IN" sz="2800" dirty="0"/>
              <a:t> support for </a:t>
            </a:r>
            <a:r>
              <a:rPr lang="en-IN" sz="2800" dirty="0" err="1"/>
              <a:t>Mindgrove’s</a:t>
            </a:r>
            <a:r>
              <a:rPr lang="en-IN" sz="2800" dirty="0"/>
              <a:t> secure IoT chip.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Test the written bare metal code for all the peripherals.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Document the results and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27022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D114-9C21-0045-B256-1C6C21B7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5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1B57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B35C2C-12A9-C661-23AD-738048DFD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4360" y="1556792"/>
            <a:ext cx="843527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 custom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RISC-V Secure IoT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Aim: run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scripts directly on bare-metal hardware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OS support).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abstraction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core peripherals, scientific computation.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(Focused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low-level firmware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memory mapping,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bring-up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86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1B57B5"/>
                </a:solidFill>
              </a:rPr>
              <a:t>Motivation</a:t>
            </a:r>
            <a:endParaRPr lang="en-IN" b="1" dirty="0">
              <a:solidFill>
                <a:srgbClr val="1B57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easier programming of the Secure IoT chip via python.</a:t>
            </a:r>
          </a:p>
          <a:p>
            <a:r>
              <a:rPr lang="en-IN" dirty="0"/>
              <a:t>Easier support for other python modules (for ML)</a:t>
            </a:r>
          </a:p>
          <a:p>
            <a:pPr lvl="0"/>
            <a:r>
              <a:rPr lang="en-IN" dirty="0"/>
              <a:t>To </a:t>
            </a:r>
            <a:r>
              <a:rPr lang="en-IN" b="1" dirty="0"/>
              <a:t>enable </a:t>
            </a:r>
            <a:r>
              <a:rPr lang="en-IN" b="1" dirty="0" err="1"/>
              <a:t>MicroPython</a:t>
            </a:r>
            <a:r>
              <a:rPr lang="en-IN" b="1" dirty="0"/>
              <a:t> support</a:t>
            </a:r>
            <a:r>
              <a:rPr lang="en-IN" dirty="0"/>
              <a:t> for </a:t>
            </a:r>
            <a:r>
              <a:rPr lang="en-IN" dirty="0" err="1"/>
              <a:t>Mindgrove’s</a:t>
            </a:r>
            <a:r>
              <a:rPr lang="en-IN" dirty="0"/>
              <a:t> production-ready secure IoT chip.</a:t>
            </a:r>
          </a:p>
          <a:p>
            <a:pPr lvl="0"/>
            <a:r>
              <a:rPr lang="en-IN" dirty="0"/>
              <a:t>To add support for commonly used </a:t>
            </a:r>
            <a:r>
              <a:rPr lang="en-IN" b="1" dirty="0"/>
              <a:t>Python modules and scientific libraries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73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0B6E-9CEF-8496-E2EF-82A88BFD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B57B5"/>
                </a:solidFill>
              </a:rPr>
              <a:t>Literature Survey( if any)</a:t>
            </a:r>
            <a:endParaRPr lang="en-IN" b="1" dirty="0">
              <a:solidFill>
                <a:srgbClr val="1B57B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5954-91A7-029F-E5B2-CB3078CB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hlinkClick r:id="rId3"/>
              </a:rPr>
              <a:t>https://docs.micropython.org/en/latest/</a:t>
            </a:r>
            <a:endParaRPr lang="en-IN" sz="2800" dirty="0"/>
          </a:p>
          <a:p>
            <a:r>
              <a:rPr lang="en-IN" sz="2800" dirty="0">
                <a:hlinkClick r:id="rId4"/>
              </a:rPr>
              <a:t>https://github.com/micropython/micropython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5124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961941-E6CC-7C3D-DEE6-804C8A684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54790"/>
              </p:ext>
            </p:extLst>
          </p:nvPr>
        </p:nvGraphicFramePr>
        <p:xfrm>
          <a:off x="0" y="24852"/>
          <a:ext cx="9144000" cy="686592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27584">
                  <a:extLst>
                    <a:ext uri="{9D8B030D-6E8A-4147-A177-3AD203B41FA5}">
                      <a16:colId xmlns:a16="http://schemas.microsoft.com/office/drawing/2014/main" val="268418374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58719478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010563787"/>
                    </a:ext>
                  </a:extLst>
                </a:gridCol>
                <a:gridCol w="3635896">
                  <a:extLst>
                    <a:ext uri="{9D8B030D-6E8A-4147-A177-3AD203B41FA5}">
                      <a16:colId xmlns:a16="http://schemas.microsoft.com/office/drawing/2014/main" val="706315955"/>
                    </a:ext>
                  </a:extLst>
                </a:gridCol>
              </a:tblGrid>
              <a:tr h="505645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Port</a:t>
                      </a:r>
                    </a:p>
                  </a:txBody>
                  <a:tcPr marL="25370" marR="25370" marT="25370" marB="2537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Unique Code Design Features</a:t>
                      </a:r>
                    </a:p>
                  </a:txBody>
                  <a:tcPr marL="25370" marR="25370" marT="25370" marB="2537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Core OS/Framework</a:t>
                      </a:r>
                    </a:p>
                  </a:txBody>
                  <a:tcPr marL="25370" marR="25370" marT="25370" marB="2537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Special Characteristics</a:t>
                      </a:r>
                    </a:p>
                  </a:txBody>
                  <a:tcPr marL="25370" marR="25370" marT="25370" marB="25370"/>
                </a:tc>
                <a:extLst>
                  <a:ext uri="{0D108BD9-81ED-4DB2-BD59-A6C34878D82A}">
                    <a16:rowId xmlns:a16="http://schemas.microsoft.com/office/drawing/2014/main" val="47938006"/>
                  </a:ext>
                </a:extLst>
              </a:tr>
              <a:tr h="203516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STM32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IN" sz="1600" dirty="0">
                          <a:effectLst/>
                        </a:rPr>
                        <a:t>Uses 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</a:rPr>
                        <a:t>STM32Cube HAL for hardware abstraction </a:t>
                      </a:r>
                    </a:p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IN" sz="1600" dirty="0">
                          <a:effectLst/>
                        </a:rPr>
                        <a:t>- Supports broad STM32 MCU families with modular board configs </a:t>
                      </a:r>
                    </a:p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IN" sz="1600" dirty="0">
                          <a:effectLst/>
                        </a:rPr>
                        <a:t>- Bare-metal focused, no RTOS dependency -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dirty="0">
                          <a:effectLst/>
                        </a:rPr>
                        <a:t>Bare-metal with STM32 HAL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US" sz="1600" dirty="0">
                          <a:effectLst/>
                        </a:rPr>
                        <a:t>Direct peripheral register access via Python modules</a:t>
                      </a:r>
                    </a:p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US" sz="1600" dirty="0">
                          <a:effectLst/>
                        </a:rPr>
                        <a:t> - Advanced support for STM32WB wireless cores and radio - Supports USB, Ethernet, and various MCU families</a:t>
                      </a:r>
                    </a:p>
                  </a:txBody>
                  <a:tcPr marL="25370" marR="25370" marT="15222" marB="15222" anchor="ctr"/>
                </a:tc>
                <a:extLst>
                  <a:ext uri="{0D108BD9-81ED-4DB2-BD59-A6C34878D82A}">
                    <a16:rowId xmlns:a16="http://schemas.microsoft.com/office/drawing/2014/main" val="2947722746"/>
                  </a:ext>
                </a:extLst>
              </a:tr>
              <a:tr h="203516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ESP32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IN" sz="1600" dirty="0">
                          <a:effectLst/>
                        </a:rPr>
                        <a:t>Built on ESP-IDF framework with </a:t>
                      </a:r>
                      <a:r>
                        <a:rPr lang="en-IN" sz="1600" dirty="0" err="1">
                          <a:effectLst/>
                        </a:rPr>
                        <a:t>FreeRTOS</a:t>
                      </a:r>
                      <a:r>
                        <a:rPr lang="en-IN" sz="1600" dirty="0">
                          <a:effectLst/>
                        </a:rPr>
                        <a:t> RTOS - Multi-core support and scheduler abstractions in </a:t>
                      </a:r>
                      <a:r>
                        <a:rPr lang="en-IN" sz="1600" dirty="0" err="1">
                          <a:effectLst/>
                        </a:rPr>
                        <a:t>MicroPython</a:t>
                      </a:r>
                      <a:endParaRPr lang="en-IN" sz="1600" dirty="0">
                        <a:effectLst/>
                      </a:endParaRPr>
                    </a:p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IN" sz="1600" dirty="0">
                          <a:effectLst/>
                        </a:rPr>
                        <a:t> - Uses ESP-IDF APIs for deep integration of </a:t>
                      </a:r>
                      <a:r>
                        <a:rPr lang="en-IN" sz="1600" dirty="0" err="1">
                          <a:effectLst/>
                        </a:rPr>
                        <a:t>WiFi</a:t>
                      </a:r>
                      <a:r>
                        <a:rPr lang="en-IN" sz="1600" dirty="0">
                          <a:effectLst/>
                        </a:rPr>
                        <a:t>, Bluetooth, networking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dirty="0" err="1">
                          <a:effectLst/>
                        </a:rPr>
                        <a:t>FreeRTOS</a:t>
                      </a:r>
                      <a:r>
                        <a:rPr lang="en-IN" sz="1600" dirty="0">
                          <a:effectLst/>
                        </a:rPr>
                        <a:t> + ESP-IDF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US" sz="1600" dirty="0">
                          <a:effectLst/>
                        </a:rPr>
                        <a:t>Includes networking stacks and wireless driver integration </a:t>
                      </a:r>
                    </a:p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US" sz="1600" dirty="0">
                          <a:effectLst/>
                        </a:rPr>
                        <a:t>- Supports a variety of ESP32 boards with dynamic flash detection – </a:t>
                      </a:r>
                    </a:p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US" sz="1600" dirty="0">
                          <a:effectLst/>
                        </a:rPr>
                        <a:t>* Addresses resource-sharing challenges of multi-core and RTOS</a:t>
                      </a:r>
                    </a:p>
                  </a:txBody>
                  <a:tcPr marL="25370" marR="25370" marT="15222" marB="15222" anchor="ctr"/>
                </a:tc>
                <a:extLst>
                  <a:ext uri="{0D108BD9-81ED-4DB2-BD59-A6C34878D82A}">
                    <a16:rowId xmlns:a16="http://schemas.microsoft.com/office/drawing/2014/main" val="1531697934"/>
                  </a:ext>
                </a:extLst>
              </a:tr>
              <a:tr h="2257183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nRF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- Nordic SDK-based, with support for multiple Nordic SoCs - Handles dual-core (app + modem) in nRF9160 devices - Bluetooth Low Energy (BLE) stack integration via ubluetooth - Firmware management supports modem + app flashing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Nordic SDK + SoftDevice (optional)</a:t>
                      </a:r>
                    </a:p>
                  </a:txBody>
                  <a:tcPr marL="25370" marR="25370" marT="15222" marB="15222" anchor="ctr"/>
                </a:tc>
                <a:tc>
                  <a:txBody>
                    <a:bodyPr/>
                    <a:lstStyle/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US" sz="1600" dirty="0">
                          <a:effectLst/>
                        </a:rPr>
                        <a:t>Robust BLE stack with </a:t>
                      </a:r>
                      <a:r>
                        <a:rPr lang="en-US" sz="1600" dirty="0" err="1">
                          <a:effectLst/>
                        </a:rPr>
                        <a:t>MicroPython</a:t>
                      </a:r>
                      <a:r>
                        <a:rPr lang="en-US" sz="1600" dirty="0">
                          <a:effectLst/>
                        </a:rPr>
                        <a:t> APIs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- REPL on UART0 for debugging</a:t>
                      </a:r>
                    </a:p>
                    <a:p>
                      <a:pPr marL="285750" indent="-285750" fontAlgn="base" latinLnBrk="0">
                        <a:buFontTx/>
                        <a:buChar char="-"/>
                      </a:pPr>
                      <a:r>
                        <a:rPr lang="en-US" sz="1600" dirty="0">
                          <a:effectLst/>
                        </a:rPr>
                        <a:t> - Focus on wireless IoT connectivity and cellular modem support</a:t>
                      </a:r>
                    </a:p>
                  </a:txBody>
                  <a:tcPr marL="25370" marR="25370" marT="15222" marB="15222" anchor="ctr"/>
                </a:tc>
                <a:extLst>
                  <a:ext uri="{0D108BD9-81ED-4DB2-BD59-A6C34878D82A}">
                    <a16:rowId xmlns:a16="http://schemas.microsoft.com/office/drawing/2014/main" val="293614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2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AC881-2D26-6FAF-9B08-ECE378D37624}"/>
              </a:ext>
            </a:extLst>
          </p:cNvPr>
          <p:cNvSpPr txBox="1"/>
          <p:nvPr/>
        </p:nvSpPr>
        <p:spPr>
          <a:xfrm>
            <a:off x="323528" y="548680"/>
            <a:ext cx="39604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docs/</a:t>
            </a:r>
          </a:p>
          <a:p>
            <a:r>
              <a:rPr lang="en-IN" sz="1600" dirty="0"/>
              <a:t>drivers/</a:t>
            </a:r>
          </a:p>
          <a:p>
            <a:r>
              <a:rPr lang="en-IN" sz="1600" dirty="0"/>
              <a:t>examples/</a:t>
            </a:r>
          </a:p>
          <a:p>
            <a:r>
              <a:rPr lang="en-IN" sz="1600" dirty="0" err="1"/>
              <a:t>extmod</a:t>
            </a:r>
            <a:r>
              <a:rPr lang="en-IN" sz="1600" dirty="0"/>
              <a:t>/</a:t>
            </a:r>
          </a:p>
          <a:p>
            <a:r>
              <a:rPr lang="en-IN" sz="1600" dirty="0"/>
              <a:t>lib/</a:t>
            </a:r>
          </a:p>
          <a:p>
            <a:r>
              <a:rPr lang="en-IN" sz="1600" dirty="0"/>
              <a:t>logo/</a:t>
            </a:r>
          </a:p>
          <a:p>
            <a:r>
              <a:rPr lang="en-IN" sz="1600" dirty="0" err="1"/>
              <a:t>mpy</a:t>
            </a:r>
            <a:r>
              <a:rPr lang="en-IN" sz="1600" dirty="0"/>
              <a:t>-cross/</a:t>
            </a:r>
          </a:p>
          <a:p>
            <a:r>
              <a:rPr lang="en-IN" sz="1600" dirty="0"/>
              <a:t>ports/</a:t>
            </a:r>
          </a:p>
          <a:p>
            <a:r>
              <a:rPr lang="en-IN" sz="1600" dirty="0" err="1"/>
              <a:t>py</a:t>
            </a:r>
            <a:r>
              <a:rPr lang="en-IN" sz="1600" dirty="0"/>
              <a:t>/</a:t>
            </a:r>
          </a:p>
          <a:p>
            <a:r>
              <a:rPr lang="en-IN" sz="1600" dirty="0"/>
              <a:t>shared/</a:t>
            </a:r>
          </a:p>
          <a:p>
            <a:r>
              <a:rPr lang="en-IN" sz="1600" dirty="0"/>
              <a:t>tests/</a:t>
            </a:r>
          </a:p>
          <a:p>
            <a:r>
              <a:rPr lang="en-IN" sz="1600" dirty="0"/>
              <a:t>tools/</a:t>
            </a:r>
          </a:p>
          <a:p>
            <a:r>
              <a:rPr lang="en-IN" sz="1600" dirty="0"/>
              <a:t>.git-blame-ignore-revs</a:t>
            </a:r>
          </a:p>
          <a:p>
            <a:r>
              <a:rPr lang="en-IN" sz="1600" dirty="0"/>
              <a:t>.</a:t>
            </a:r>
            <a:r>
              <a:rPr lang="en-IN" sz="1600" dirty="0" err="1"/>
              <a:t>gitattributes</a:t>
            </a:r>
            <a:endParaRPr lang="en-IN" sz="1600" dirty="0"/>
          </a:p>
          <a:p>
            <a:r>
              <a:rPr lang="en-IN" sz="1600" dirty="0"/>
              <a:t>.</a:t>
            </a:r>
            <a:r>
              <a:rPr lang="en-IN" sz="1600" dirty="0" err="1"/>
              <a:t>gitignore</a:t>
            </a:r>
            <a:endParaRPr lang="en-IN" sz="1600" dirty="0"/>
          </a:p>
          <a:p>
            <a:r>
              <a:rPr lang="en-IN" sz="1600" dirty="0"/>
              <a:t>.</a:t>
            </a:r>
            <a:r>
              <a:rPr lang="en-IN" sz="1600" dirty="0" err="1"/>
              <a:t>gitmodules</a:t>
            </a:r>
            <a:endParaRPr lang="en-IN" sz="1600" dirty="0"/>
          </a:p>
          <a:p>
            <a:r>
              <a:rPr lang="en-IN" sz="1600" dirty="0"/>
              <a:t>.pre-commit-</a:t>
            </a:r>
            <a:r>
              <a:rPr lang="en-IN" sz="1600" dirty="0" err="1"/>
              <a:t>config.yaml</a:t>
            </a:r>
            <a:endParaRPr lang="en-IN" sz="1600" dirty="0"/>
          </a:p>
          <a:p>
            <a:r>
              <a:rPr lang="en-IN" sz="1600" dirty="0"/>
              <a:t>ACKNOWLEDGEMENTS</a:t>
            </a:r>
          </a:p>
          <a:p>
            <a:r>
              <a:rPr lang="en-IN" sz="1600" dirty="0"/>
              <a:t>CODECONVENTIONS.md</a:t>
            </a:r>
          </a:p>
          <a:p>
            <a:r>
              <a:rPr lang="en-IN" sz="1600" dirty="0"/>
              <a:t>CODEOFCONDUCT.md</a:t>
            </a:r>
          </a:p>
          <a:p>
            <a:r>
              <a:rPr lang="en-IN" sz="1600" dirty="0"/>
              <a:t>CONTRIBUTING.md</a:t>
            </a:r>
          </a:p>
          <a:p>
            <a:r>
              <a:rPr lang="en-IN" sz="1600" dirty="0"/>
              <a:t>LICENSE</a:t>
            </a:r>
          </a:p>
          <a:p>
            <a:r>
              <a:rPr lang="en-IN" sz="1600" dirty="0"/>
              <a:t>README.md</a:t>
            </a:r>
          </a:p>
          <a:p>
            <a:r>
              <a:rPr lang="en-IN" sz="1600" dirty="0" err="1"/>
              <a:t>pyproject.toml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DA496-736D-161E-153C-FD9A65551621}"/>
              </a:ext>
            </a:extLst>
          </p:cNvPr>
          <p:cNvSpPr txBox="1"/>
          <p:nvPr/>
        </p:nvSpPr>
        <p:spPr>
          <a:xfrm>
            <a:off x="2574034" y="1793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B57B5"/>
                </a:solidFill>
              </a:rPr>
              <a:t>File structure:</a:t>
            </a:r>
            <a:endParaRPr lang="en-IN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98F153-63F4-F6EB-B264-7D5E4397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42537"/>
              </p:ext>
            </p:extLst>
          </p:nvPr>
        </p:nvGraphicFramePr>
        <p:xfrm>
          <a:off x="2771798" y="881640"/>
          <a:ext cx="6048674" cy="552038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24337">
                  <a:extLst>
                    <a:ext uri="{9D8B030D-6E8A-4147-A177-3AD203B41FA5}">
                      <a16:colId xmlns:a16="http://schemas.microsoft.com/office/drawing/2014/main" val="1938996428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1760477868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061326"/>
                  </a:ext>
                </a:extLst>
              </a:tr>
              <a:tr h="5879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Lexer/Parser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Convert source code into tokens and 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745090"/>
                  </a:ext>
                </a:extLst>
              </a:tr>
              <a:tr h="839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Compiler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Turn AST into bytecode (mp_bytecode)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600183"/>
                  </a:ext>
                </a:extLst>
              </a:tr>
              <a:tr h="5879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Runtime 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Bytecode interpreter + object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18817"/>
                  </a:ext>
                </a:extLst>
              </a:tr>
              <a:tr h="839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Object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Implementation of Python types, objects, and protocol behavior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994426"/>
                  </a:ext>
                </a:extLst>
              </a:tr>
              <a:tr h="839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Garbage Collector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Memory management for dynamic object lifetime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948485"/>
                  </a:ext>
                </a:extLst>
              </a:tr>
              <a:tr h="5879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Interning, formatting, small string helpers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781398"/>
                  </a:ext>
                </a:extLst>
              </a:tr>
              <a:tr h="5879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I/O +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Standard errors and stream abstraction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93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90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side Python: The Lexer and the Parser ...">
            <a:extLst>
              <a:ext uri="{FF2B5EF4-FFF2-40B4-BE49-F238E27FC236}">
                <a16:creationId xmlns:a16="http://schemas.microsoft.com/office/drawing/2014/main" id="{A05D6C29-8B4F-54F5-0845-822BAD9A5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" y="2132856"/>
            <a:ext cx="893375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EC96D0-E6F0-F4E3-DA1A-63C4434E0AD1}"/>
              </a:ext>
            </a:extLst>
          </p:cNvPr>
          <p:cNvSpPr txBox="1"/>
          <p:nvPr/>
        </p:nvSpPr>
        <p:spPr>
          <a:xfrm>
            <a:off x="2267744" y="332656"/>
            <a:ext cx="48782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1B57B5"/>
                </a:solidFill>
              </a:rPr>
              <a:t>Flow diagram: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89451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1082</Words>
  <Application>Microsoft Office PowerPoint</Application>
  <PresentationFormat>On-screen Show (4:3)</PresentationFormat>
  <Paragraphs>153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 Antiqua</vt:lpstr>
      <vt:lpstr>Calibri</vt:lpstr>
      <vt:lpstr>Times New Roman</vt:lpstr>
      <vt:lpstr>Wingdings</vt:lpstr>
      <vt:lpstr>Office Theme</vt:lpstr>
      <vt:lpstr>PowerPoint Presentation</vt:lpstr>
      <vt:lpstr>Outline</vt:lpstr>
      <vt:lpstr>Objective</vt:lpstr>
      <vt:lpstr>Introduction</vt:lpstr>
      <vt:lpstr>Motivation</vt:lpstr>
      <vt:lpstr>Literature Survey( if any)</vt:lpstr>
      <vt:lpstr>PowerPoint Presentation</vt:lpstr>
      <vt:lpstr>PowerPoint Presentation</vt:lpstr>
      <vt:lpstr>PowerPoint Presentation</vt:lpstr>
      <vt:lpstr>Flow diagram:</vt:lpstr>
      <vt:lpstr>Flow diagram of entered program:</vt:lpstr>
      <vt:lpstr>Work</vt:lpstr>
      <vt:lpstr>Work: drivers</vt:lpstr>
      <vt:lpstr>Work</vt:lpstr>
      <vt:lpstr>Work done:</vt:lpstr>
      <vt:lpstr>Work done:</vt:lpstr>
      <vt:lpstr>PowerPoint Presentation</vt:lpstr>
      <vt:lpstr>Op: Array sorting with Numpy:</vt:lpstr>
      <vt:lpstr>Time module :Ticks</vt:lpstr>
      <vt:lpstr>Using the WDT:</vt:lpstr>
      <vt:lpstr>Using I2C protocol:</vt:lpstr>
      <vt:lpstr>Selected mcs file:</vt:lpstr>
      <vt:lpstr>The End  Thank you</vt:lpstr>
      <vt:lpstr>References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Biancaa Ramesh</cp:lastModifiedBy>
  <cp:revision>17</cp:revision>
  <dcterms:created xsi:type="dcterms:W3CDTF">2013-10-04T08:01:29Z</dcterms:created>
  <dcterms:modified xsi:type="dcterms:W3CDTF">2025-09-08T09:03:00Z</dcterms:modified>
</cp:coreProperties>
</file>