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69" r:id="rId7"/>
    <p:sldId id="263" r:id="rId8"/>
    <p:sldId id="270" r:id="rId9"/>
    <p:sldId id="265" r:id="rId1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25773-A107-4231-B1A8-2184D0F8A9FF}" v="2" dt="2021-09-14T09:41:22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/>
    <p:restoredTop sz="94674"/>
  </p:normalViewPr>
  <p:slideViewPr>
    <p:cSldViewPr snapToGrid="0">
      <p:cViewPr varScale="1">
        <p:scale>
          <a:sx n="119" d="100"/>
          <a:sy n="119" d="100"/>
        </p:scale>
        <p:origin x="20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CATARISANO" userId="S::ctrntn97t03c352k@studenti.unical.it::8a651253-6e64-4a9b-8422-14d1ff46627c" providerId="AD" clId="Web-{9EA25773-A107-4231-B1A8-2184D0F8A9FF}"/>
    <pc:docChg chg="addSld delSld">
      <pc:chgData name="ANTONIO CATARISANO" userId="S::ctrntn97t03c352k@studenti.unical.it::8a651253-6e64-4a9b-8422-14d1ff46627c" providerId="AD" clId="Web-{9EA25773-A107-4231-B1A8-2184D0F8A9FF}" dt="2021-09-14T09:41:22.971" v="1"/>
      <pc:docMkLst>
        <pc:docMk/>
      </pc:docMkLst>
      <pc:sldChg chg="new del">
        <pc:chgData name="ANTONIO CATARISANO" userId="S::ctrntn97t03c352k@studenti.unical.it::8a651253-6e64-4a9b-8422-14d1ff46627c" providerId="AD" clId="Web-{9EA25773-A107-4231-B1A8-2184D0F8A9FF}" dt="2021-09-14T09:41:22.971" v="1"/>
        <pc:sldMkLst>
          <pc:docMk/>
          <pc:sldMk cId="2512670981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8098B95-685B-4B8B-A359-3DF21FD04C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4EB1F3-57A9-44AA-A128-4DC728C52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F9DCAD2-A4E4-4474-9B28-AE4C341312E2}" type="datetimeFigureOut">
              <a:rPr lang="it-IT"/>
              <a:pPr>
                <a:defRPr/>
              </a:pPr>
              <a:t>27/10/21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86EDBA-7857-4ED8-A316-2782D8E5B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05D255-A8D1-462B-9607-F4590418C5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2BFC5B-0D2C-486A-A7EB-CB62E8A78A0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E5D3C38-1765-4057-BAA3-4BAC9078BA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6471BED-F510-4ABE-A8A4-91D89FE336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47D0B4B-274F-4E31-BB0F-6CE355B7148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6667F67-9999-44E5-BD4B-C340CFF8A5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801BCD7-6E82-47EF-87A2-FA8B13923F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BB4C5F-68B6-4C03-828F-EEE328DD7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2ED167D-D6F0-4AEC-8E14-205F483170E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20A0E1-7A7D-4A87-B544-82BAC7DBAB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05FF06-CBD7-4094-8AF1-3AEA781283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FBEEB6-123C-4FE6-9F7D-81F7B8189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333A5-AED9-4B4B-9D6A-9279528F3A1F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180495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EB1CC6-2247-4062-AEA9-8D924A34A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F7F5C6-E97B-4A73-89C1-1478DB0DA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8B83F5-9873-495D-9B9A-5DC238EEA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797AF-4867-4066-ABDE-C7B415023532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104835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71A152-1395-48B7-A965-622E30EC3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FD40F1-219C-44AF-B131-3CC869B3DC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7D423B-C942-4D86-86B9-BE5A9A4CCB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D8C34-AF72-430F-85E8-EE769A45DFEB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243874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14F7F9-CBF6-49C0-8092-00902C1036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DA4BB4-9B7F-483F-8452-C769A2DD13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181654-A80A-4E03-9A86-1DB033989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B76CF-F4F7-4085-8561-FBF766B7FA8C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345941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3310F7-6233-401D-B8E5-460076A7F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B0D5CA-F870-4B3A-B674-A9C2B9FC4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18470A-555B-4AE1-A1C6-47C4B045F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CB921-7B06-4901-AE4F-7FC94E231C68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313116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6C6FB-1F85-488E-8642-D5A9B20751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3B618-A38F-4528-9E4F-F992B6E4A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64B60-9253-4F6C-AAFE-4421B6728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AC2D8-BC48-46A5-A951-1A423FF21336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51513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9B99B5-C97A-4E6C-8E0F-BF976A3DB3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7A51C5-B214-48F7-B668-5B2928FB6C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19C323D-AC6F-476A-8364-7EDE98A14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6C674-4031-43E5-9C4E-B22B3B13948E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361808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086C493-56E5-4B62-8DB1-B704BFB2C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344F36-DD32-4DD6-83B9-995E2B7BDC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9E0A25-988A-4BD8-A33A-43BFC5A453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040B4-F5A0-456A-8CF2-9D091F37AD71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178373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FEFAE25-5DD9-46D1-8504-3CCA495CFE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9DCFCE-CAC2-4A78-80ED-EF921AD9A6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902FCF-B1F0-4210-A086-61544B3C4E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95D19-49AE-4795-AD6A-FBAB870AB1A7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29601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A0CDE-ADE9-44B0-9789-63AC12E9E1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21EF5B-AF18-42C7-9195-C3A1D437D1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944A2-5816-43FD-BBDF-C74218C1C7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F3D2F-BE1F-483C-92EC-65DED0AA7BDA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270445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4ABA9-83C8-4170-A44E-8CC6DB2A0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86721-77BC-4791-9A00-ADBD746AF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1161E-9260-43BB-83A8-8E246BC822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23DEB-B448-4CED-9E34-FBFF2536113B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 (Es. – 1)</a:t>
            </a:r>
          </a:p>
        </p:txBody>
      </p:sp>
    </p:spTree>
    <p:extLst>
      <p:ext uri="{BB962C8B-B14F-4D97-AF65-F5344CB8AC3E}">
        <p14:creationId xmlns:p14="http://schemas.microsoft.com/office/powerpoint/2010/main" val="370667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>
            <a:extLst>
              <a:ext uri="{FF2B5EF4-FFF2-40B4-BE49-F238E27FC236}">
                <a16:creationId xmlns:a16="http://schemas.microsoft.com/office/drawing/2014/main" id="{BAD6D178-8C7F-48B7-9A40-D346FDA1C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7" t="35001" r="6750" b="5888"/>
          <a:stretch>
            <a:fillRect/>
          </a:stretch>
        </p:blipFill>
        <p:spPr bwMode="auto">
          <a:xfrm>
            <a:off x="0" y="0"/>
            <a:ext cx="152082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113D4146-4321-4F23-82B2-1D899AA74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74B147F-743A-4084-AA0A-48E6387F7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82E3886-DABF-47B1-AE20-8F72B1C7C8E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A.A. 2006/2007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8CACD7D-6BF5-4AFD-8C1D-1422C2C0C8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Laboratorio di Reti di Calcolatori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F78717E-EFE5-4533-9B07-65A546A24E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6C382E0D-A33C-4C42-993C-7FD7B0DF6847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 (Es. – 1)</a:t>
            </a: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217E8D32-7EB2-4C46-965A-EAF6B13956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25400" y="33338"/>
            <a:ext cx="8721725" cy="0"/>
          </a:xfrm>
          <a:prstGeom prst="line">
            <a:avLst/>
          </a:prstGeom>
          <a:noFill/>
          <a:ln w="76200">
            <a:solidFill>
              <a:srgbClr val="6699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33" name="Line 9">
            <a:extLst>
              <a:ext uri="{FF2B5EF4-FFF2-40B4-BE49-F238E27FC236}">
                <a16:creationId xmlns:a16="http://schemas.microsoft.com/office/drawing/2014/main" id="{DD303D03-3CDD-4A93-8D11-80F9ABC03622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>
            <a:off x="-3241675" y="3260725"/>
            <a:ext cx="6553200" cy="0"/>
          </a:xfrm>
          <a:prstGeom prst="line">
            <a:avLst/>
          </a:prstGeom>
          <a:noFill/>
          <a:ln w="76200">
            <a:solidFill>
              <a:srgbClr val="6699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34" name="AutoShape 13">
            <a:extLst>
              <a:ext uri="{FF2B5EF4-FFF2-40B4-BE49-F238E27FC236}">
                <a16:creationId xmlns:a16="http://schemas.microsoft.com/office/drawing/2014/main" id="{C59F62FB-8EF1-449C-9339-737F0A41B44E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49300" y="-749300"/>
            <a:ext cx="968375" cy="2466975"/>
          </a:xfrm>
          <a:prstGeom prst="rtTriangle">
            <a:avLst/>
          </a:prstGeom>
          <a:solidFill>
            <a:srgbClr val="6699FF">
              <a:alpha val="50195"/>
            </a:srgbClr>
          </a:solidFill>
          <a:ln>
            <a:noFill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it-IT"/>
          </a:p>
        </p:txBody>
      </p:sp>
      <p:sp>
        <p:nvSpPr>
          <p:cNvPr id="1035" name="Line 14">
            <a:extLst>
              <a:ext uri="{FF2B5EF4-FFF2-40B4-BE49-F238E27FC236}">
                <a16:creationId xmlns:a16="http://schemas.microsoft.com/office/drawing/2014/main" id="{2892B246-4B57-4F71-B511-97C3E6EEB40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421438"/>
            <a:ext cx="8218488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324F037-8AE4-4146-A142-1A8108A9CA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Ambienti di Programmazione per il Software di Base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8213E133-60C6-4C9D-9523-0F12D3B839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4300" y="4356100"/>
            <a:ext cx="6400800" cy="84772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Shell 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28D11791-747B-4797-A518-4ECFCE0E9C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7513" y="261938"/>
            <a:ext cx="8323262" cy="85407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Shell script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C22DA693-EA0E-42A9-AB49-DC4DE9DAB4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5588" y="1265238"/>
            <a:ext cx="8699500" cy="5122862"/>
          </a:xfrm>
        </p:spPr>
        <p:txBody>
          <a:bodyPr/>
          <a:lstStyle/>
          <a:p>
            <a:pPr algn="l"/>
            <a:r>
              <a:rPr lang="it-IT" altLang="it-IT" sz="2400" b="1" dirty="0">
                <a:ea typeface="ＭＳ Ｐゴシック" panose="020B0600070205080204" pitchFamily="34" charset="-128"/>
              </a:rPr>
              <a:t>Esercizio 1</a:t>
            </a:r>
          </a:p>
          <a:p>
            <a:pPr algn="l"/>
            <a:r>
              <a:rPr lang="it-IT" altLang="it-IT" sz="2000" dirty="0">
                <a:ea typeface="ＭＳ Ｐゴシック" panose="020B0600070205080204" pitchFamily="34" charset="-128"/>
              </a:rPr>
              <a:t>Scrivere un programma 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shell</a:t>
            </a:r>
            <a:r>
              <a:rPr lang="it-IT" altLang="it-IT" sz="2000" dirty="0">
                <a:ea typeface="ＭＳ Ｐゴシック" panose="020B0600070205080204" pitchFamily="34" charset="-128"/>
              </a:rPr>
              <a:t> che riceva da linea di comando 5 argomenti di tipo intero positivo.</a:t>
            </a:r>
            <a:br>
              <a:rPr lang="it-IT" altLang="it-IT" sz="2000" dirty="0">
                <a:ea typeface="ＭＳ Ｐゴシック" panose="020B0600070205080204" pitchFamily="34" charset="-128"/>
              </a:rPr>
            </a:br>
            <a:r>
              <a:rPr lang="it-IT" altLang="it-IT" sz="2000" dirty="0">
                <a:ea typeface="ＭＳ Ｐゴシック" panose="020B0600070205080204" pitchFamily="34" charset="-128"/>
              </a:rPr>
              <a:t>Il programma leggerà il nome di una cartella da tastiera (con l’istruzione 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read</a:t>
            </a:r>
            <a:r>
              <a:rPr lang="it-IT" altLang="it-IT" sz="2000" dirty="0">
                <a:ea typeface="ＭＳ Ｐゴシック" panose="020B0600070205080204" pitchFamily="34" charset="-128"/>
              </a:rPr>
              <a:t>), e quindi inserirà̀ la media dei 5 numeri in tutti i file con estensione .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txt</a:t>
            </a:r>
            <a:r>
              <a:rPr lang="it-IT" altLang="it-IT" sz="2000" dirty="0">
                <a:ea typeface="ＭＳ Ｐゴシック" panose="020B0600070205080204" pitchFamily="34" charset="-128"/>
              </a:rPr>
              <a:t> contenuti nella cartella. Il programma deve gestire i casi d eccezione (numero di argomenti diverso da 5, interi non positivi, cartella non esistente) interrompendo l</a:t>
            </a:r>
            <a:r>
              <a:rPr lang="it-IT" altLang="en-US" sz="2000" dirty="0">
                <a:ea typeface="ＭＳ Ｐゴシック" panose="020B0600070205080204" pitchFamily="34" charset="-128"/>
              </a:rPr>
              <a:t>’</a:t>
            </a:r>
            <a:r>
              <a:rPr lang="it-IT" altLang="it-IT" sz="2000" dirty="0">
                <a:ea typeface="ＭＳ Ｐゴシック" panose="020B0600070205080204" pitchFamily="34" charset="-128"/>
              </a:rPr>
              <a:t>esecuzione con un messaggio all</a:t>
            </a:r>
            <a:r>
              <a:rPr lang="it-IT" altLang="en-US" sz="2000" dirty="0">
                <a:ea typeface="ＭＳ Ｐゴシック" panose="020B0600070205080204" pitchFamily="34" charset="-128"/>
              </a:rPr>
              <a:t>’</a:t>
            </a:r>
            <a:r>
              <a:rPr lang="it-IT" altLang="it-IT" sz="2000" dirty="0">
                <a:ea typeface="ＭＳ Ｐゴシック" panose="020B0600070205080204" pitchFamily="34" charset="-128"/>
              </a:rPr>
              <a:t>utente. </a:t>
            </a:r>
          </a:p>
          <a:p>
            <a:pPr algn="l"/>
            <a:r>
              <a:rPr lang="it-IT" altLang="it-IT" sz="2000" dirty="0">
                <a:ea typeface="ＭＳ Ｐゴシック" panose="020B0600070205080204" pitchFamily="34" charset="-128"/>
              </a:rPr>
              <a:t>Ad esempio, se il programma si chiama esercizio e l</a:t>
            </a:r>
            <a:r>
              <a:rPr lang="it-IT" altLang="en-US" sz="2000" dirty="0">
                <a:ea typeface="ＭＳ Ｐゴシック" panose="020B0600070205080204" pitchFamily="34" charset="-128"/>
              </a:rPr>
              <a:t>’</a:t>
            </a:r>
            <a:r>
              <a:rPr lang="it-IT" altLang="it-IT" sz="2000" dirty="0">
                <a:ea typeface="ＭＳ Ｐゴシック" panose="020B0600070205080204" pitchFamily="34" charset="-128"/>
              </a:rPr>
              <a:t>utente batte da tastiera 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cartmedia</a:t>
            </a:r>
            <a:r>
              <a:rPr lang="it-IT" altLang="it-IT" sz="2000" dirty="0">
                <a:ea typeface="ＭＳ Ｐゴシック" panose="020B0600070205080204" pitchFamily="34" charset="-128"/>
              </a:rPr>
              <a:t>, l’invocazione di: </a:t>
            </a:r>
          </a:p>
          <a:p>
            <a:pPr algn="l"/>
            <a:r>
              <a:rPr lang="it-IT" altLang="it-IT" sz="2000" dirty="0">
                <a:ea typeface="ＭＳ Ｐゴシック" panose="020B0600070205080204" pitchFamily="34" charset="-128"/>
              </a:rPr>
              <a:t>esercizio 5 10 10 20 5 </a:t>
            </a:r>
          </a:p>
          <a:p>
            <a:pPr algn="l"/>
            <a:r>
              <a:rPr lang="it-IT" altLang="it-IT" sz="2000" dirty="0">
                <a:ea typeface="ＭＳ Ｐゴシック" panose="020B0600070205080204" pitchFamily="34" charset="-128"/>
              </a:rPr>
              <a:t>scriverà̀ 10 in tutti i file con estensione .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txt</a:t>
            </a:r>
            <a:r>
              <a:rPr lang="it-IT" altLang="it-IT" sz="2000" dirty="0">
                <a:ea typeface="ＭＳ Ｐゴシック" panose="020B0600070205080204" pitchFamily="34" charset="-128"/>
              </a:rPr>
              <a:t> contenuti nella cartella 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cartmedia</a:t>
            </a:r>
            <a:r>
              <a:rPr lang="it-IT" altLang="it-IT" sz="2000" dirty="0">
                <a:ea typeface="ＭＳ Ｐゴシック" panose="020B0600070205080204" pitchFamily="34" charset="-128"/>
              </a:rPr>
              <a:t>. </a:t>
            </a:r>
            <a:endParaRPr lang="it-IT" altLang="it-IT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2AADF243-D17D-4E66-9735-4CE50E9E33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7513" y="261938"/>
            <a:ext cx="8323262" cy="85407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Shell script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07DE90A-6089-4EFC-8A24-424C832917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5588" y="1265238"/>
            <a:ext cx="8699500" cy="5122862"/>
          </a:xfrm>
        </p:spPr>
        <p:txBody>
          <a:bodyPr/>
          <a:lstStyle/>
          <a:p>
            <a:pPr algn="l"/>
            <a:r>
              <a:rPr lang="it-IT" altLang="it-IT" sz="2400" b="1" dirty="0">
                <a:ea typeface="ＭＳ Ｐゴシック" panose="020B0600070205080204" pitchFamily="34" charset="-128"/>
              </a:rPr>
              <a:t>Esercizio 2</a:t>
            </a:r>
          </a:p>
          <a:p>
            <a:pPr algn="l"/>
            <a:r>
              <a:rPr lang="it-IT" altLang="it-IT" sz="2000" dirty="0">
                <a:ea typeface="ＭＳ Ｐゴシック" panose="020B0600070205080204" pitchFamily="34" charset="-128"/>
              </a:rPr>
              <a:t>Scrivere un programma 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shell</a:t>
            </a:r>
            <a:r>
              <a:rPr lang="it-IT" altLang="it-IT" sz="2000" dirty="0">
                <a:ea typeface="ＭＳ Ｐゴシック" panose="020B0600070205080204" pitchFamily="34" charset="-128"/>
              </a:rPr>
              <a:t> (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contaFile</a:t>
            </a:r>
            <a:r>
              <a:rPr lang="it-IT" altLang="it-IT" sz="2000" dirty="0">
                <a:ea typeface="ＭＳ Ｐゴシック" panose="020B0600070205080204" pitchFamily="34" charset="-128"/>
              </a:rPr>
              <a:t> &lt;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file_elenco</a:t>
            </a:r>
            <a:r>
              <a:rPr lang="it-IT" altLang="it-IT" sz="2000" dirty="0">
                <a:ea typeface="ＭＳ Ｐゴシック" panose="020B0600070205080204" pitchFamily="34" charset="-128"/>
              </a:rPr>
              <a:t>&gt;) che  conta quanti file fra quelli contenuti  in un file sono presenti nelle cartelle specificate nello stesso file.</a:t>
            </a:r>
          </a:p>
          <a:p>
            <a:pPr algn="l"/>
            <a:endParaRPr lang="it-IT" altLang="it-IT" sz="2000" dirty="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 dirty="0">
                <a:ea typeface="ＭＳ Ｐゴシック" panose="020B0600070205080204" pitchFamily="34" charset="-128"/>
              </a:rPr>
              <a:t>Esempio 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conta_file</a:t>
            </a:r>
            <a:r>
              <a:rPr lang="it-IT" altLang="it-IT" sz="2000" dirty="0">
                <a:ea typeface="ＭＳ Ｐゴシック" panose="020B0600070205080204" pitchFamily="34" charset="-128"/>
              </a:rPr>
              <a:t> 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elenco.txt</a:t>
            </a:r>
            <a:endParaRPr lang="it-IT" altLang="it-IT" sz="2000" dirty="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 dirty="0">
                <a:ea typeface="ＭＳ Ｐゴシック" panose="020B0600070205080204" pitchFamily="34" charset="-128"/>
              </a:rPr>
              <a:t>Dove il file 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elenco.txt</a:t>
            </a:r>
            <a:r>
              <a:rPr lang="it-IT" altLang="it-IT" sz="2000" dirty="0">
                <a:ea typeface="ＭＳ Ｐゴシック" panose="020B0600070205080204" pitchFamily="34" charset="-128"/>
              </a:rPr>
              <a:t> contiene  per ogni riga una coppia &lt;file&gt; &lt;cartella&gt;:</a:t>
            </a:r>
          </a:p>
          <a:p>
            <a:pPr algn="l"/>
            <a:r>
              <a:rPr lang="it-IT" altLang="it-IT" sz="2000" dirty="0">
                <a:ea typeface="ＭＳ Ｐゴシック" panose="020B0600070205080204" pitchFamily="34" charset="-128"/>
              </a:rPr>
              <a:t>	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pippo.txt</a:t>
            </a:r>
            <a:r>
              <a:rPr lang="it-IT" altLang="it-IT" sz="2000" dirty="0">
                <a:ea typeface="ＭＳ Ｐゴシック" panose="020B0600070205080204" pitchFamily="34" charset="-128"/>
              </a:rPr>
              <a:t>  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cart_testo</a:t>
            </a:r>
            <a:endParaRPr lang="it-IT" altLang="it-IT" sz="2000" dirty="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 dirty="0">
                <a:ea typeface="ＭＳ Ｐゴシック" panose="020B0600070205080204" pitchFamily="34" charset="-128"/>
              </a:rPr>
              <a:t>	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topolino.java</a:t>
            </a:r>
            <a:r>
              <a:rPr lang="it-IT" altLang="it-IT" sz="2000" dirty="0">
                <a:ea typeface="ＭＳ Ｐゴシック" panose="020B0600070205080204" pitchFamily="34" charset="-128"/>
              </a:rPr>
              <a:t> 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cart_java</a:t>
            </a:r>
            <a:endParaRPr lang="it-IT" altLang="it-IT" sz="2000" dirty="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 dirty="0">
                <a:ea typeface="ＭＳ Ｐゴシック" panose="020B0600070205080204" pitchFamily="34" charset="-128"/>
              </a:rPr>
              <a:t>	……….</a:t>
            </a:r>
          </a:p>
          <a:p>
            <a:pPr algn="l"/>
            <a:endParaRPr lang="it-IT" altLang="it-IT" sz="2000" dirty="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 dirty="0">
                <a:ea typeface="ＭＳ Ｐゴシック" panose="020B0600070205080204" pitchFamily="34" charset="-128"/>
              </a:rPr>
              <a:t>Il programma in sarà  invocato come segue: </a:t>
            </a:r>
          </a:p>
          <a:p>
            <a:r>
              <a:rPr lang="it-IT" altLang="it-IT" sz="2000" dirty="0" err="1">
                <a:ea typeface="ＭＳ Ｐゴシック" panose="020B0600070205080204" pitchFamily="34" charset="-128"/>
              </a:rPr>
              <a:t>contaFile</a:t>
            </a:r>
            <a:r>
              <a:rPr lang="it-IT" altLang="it-IT" sz="2000" dirty="0">
                <a:ea typeface="ＭＳ Ｐゴシック" panose="020B0600070205080204" pitchFamily="34" charset="-128"/>
              </a:rPr>
              <a:t> &lt;</a:t>
            </a:r>
            <a:r>
              <a:rPr lang="it-IT" altLang="it-IT" sz="2000" dirty="0" err="1">
                <a:ea typeface="ＭＳ Ｐゴシック" panose="020B0600070205080204" pitchFamily="34" charset="-128"/>
              </a:rPr>
              <a:t>file_elenco</a:t>
            </a:r>
            <a:r>
              <a:rPr lang="it-IT" altLang="it-IT" sz="2000" dirty="0">
                <a:ea typeface="ＭＳ Ｐゴシック" panose="020B0600070205080204" pitchFamily="34" charset="-128"/>
              </a:rPr>
              <a:t>&gt; </a:t>
            </a:r>
          </a:p>
          <a:p>
            <a:pPr algn="l" eaLnBrk="1" hangingPunct="1"/>
            <a:endParaRPr lang="it-IT" altLang="it-IT" sz="2000" dirty="0">
              <a:ea typeface="ＭＳ Ｐゴシック" panose="020B0600070205080204" pitchFamily="34" charset="-128"/>
            </a:endParaRPr>
          </a:p>
          <a:p>
            <a:pPr algn="l" eaLnBrk="1" hangingPunct="1"/>
            <a:endParaRPr lang="it-IT" altLang="it-IT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1F50FED-1C3A-4712-BAD9-31A137FAF3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7513" y="261938"/>
            <a:ext cx="8323262" cy="85407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Shell script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C2A50D8D-7FD7-4673-AA3A-57239A2688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5588" y="1265238"/>
            <a:ext cx="8699500" cy="5122862"/>
          </a:xfrm>
        </p:spPr>
        <p:txBody>
          <a:bodyPr/>
          <a:lstStyle/>
          <a:p>
            <a:pPr algn="l"/>
            <a:r>
              <a:rPr lang="en-US" altLang="it-IT" sz="2400" b="1">
                <a:ea typeface="ＭＳ Ｐゴシック" panose="020B0600070205080204" pitchFamily="34" charset="-128"/>
              </a:rPr>
              <a:t>Esercizio 3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Scrivere un programma shell che cancelli i file inutili da una serie di cartelle.</a:t>
            </a:r>
            <a:br>
              <a:rPr lang="it-IT" altLang="it-IT" sz="2000">
                <a:ea typeface="ＭＳ Ｐゴシック" panose="020B0600070205080204" pitchFamily="34" charset="-128"/>
              </a:rPr>
            </a:br>
            <a:r>
              <a:rPr lang="it-IT" altLang="it-IT" sz="2000">
                <a:ea typeface="ＭＳ Ｐゴシック" panose="020B0600070205080204" pitchFamily="34" charset="-128"/>
              </a:rPr>
              <a:t>Il programma è invocato come segue: 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	Pulisci &lt;cartella1&gt; &lt;cartella2&gt;.... &lt;cartellan&gt; 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Per ogni cartella, il programma chiederà, leggendo da tastiera, quali tipi di file eliminare (esempio: .txt , .java, ecc.). L’utente scriverà con la tastiera le estensioni da eliminare e indicherà la terminazione (nessun altra estensione) scrivendo END.</a:t>
            </a:r>
            <a:br>
              <a:rPr lang="it-IT" altLang="it-IT" sz="2000">
                <a:ea typeface="ＭＳ Ｐゴシック" panose="020B0600070205080204" pitchFamily="34" charset="-128"/>
              </a:rPr>
            </a:br>
            <a:r>
              <a:rPr lang="it-IT" altLang="it-IT" sz="2000">
                <a:ea typeface="ＭＳ Ｐゴシック" panose="020B0600070205080204" pitchFamily="34" charset="-128"/>
              </a:rPr>
              <a:t>Il programma per ogni serie di estensione eliminata dovrà scrivere: Ho eliminato 10 file .txt oppure Non esiste nessun file con estensione .txt .</a:t>
            </a:r>
            <a:br>
              <a:rPr lang="it-IT" altLang="it-IT" sz="2000">
                <a:ea typeface="ＭＳ Ｐゴシック" panose="020B0600070205080204" pitchFamily="34" charset="-128"/>
              </a:rPr>
            </a:br>
            <a:r>
              <a:rPr lang="it-IT" altLang="it-IT" sz="2000">
                <a:ea typeface="ＭＳ Ｐゴシック" panose="020B0600070205080204" pitchFamily="34" charset="-128"/>
              </a:rPr>
              <a:t>Sarà gradito il controllo degli errori (cartella non esistente, ecc..) 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For i in $@;do</a:t>
            </a:r>
          </a:p>
          <a:p>
            <a:pPr algn="l" eaLnBrk="1" hangingPunct="1"/>
            <a:r>
              <a:rPr lang="it-IT" altLang="it-IT" sz="2000">
                <a:ea typeface="ＭＳ Ｐゴシック" panose="020B0600070205080204" pitchFamily="34" charset="-128"/>
              </a:rPr>
              <a:t>Cartella1 </a:t>
            </a:r>
          </a:p>
          <a:p>
            <a:pPr algn="l" eaLnBrk="1" hangingPunct="1"/>
            <a:r>
              <a:rPr lang="it-IT" altLang="it-IT" sz="2000">
                <a:ea typeface="ＭＳ Ｐゴシック" panose="020B0600070205080204" pitchFamily="34" charset="-128"/>
              </a:rPr>
              <a:t>txt   java    END  -&gt; rm *.txt  rm *.java </a:t>
            </a:r>
          </a:p>
          <a:p>
            <a:pPr algn="l" eaLnBrk="1" hangingPunct="1"/>
            <a:endParaRPr lang="it-IT" altLang="it-IT" sz="200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0C2AAC15-9945-421B-9186-ACCEDA3047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7513" y="261938"/>
            <a:ext cx="8323262" cy="85407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Shell script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D4A2DF3-C1AC-49BD-AB00-14EDFDBAA8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5588" y="1265238"/>
            <a:ext cx="8699500" cy="5330824"/>
          </a:xfrm>
        </p:spPr>
        <p:txBody>
          <a:bodyPr/>
          <a:lstStyle/>
          <a:p>
            <a:pPr algn="l"/>
            <a:r>
              <a:rPr lang="it-IT" altLang="it-IT" sz="2400" b="1" dirty="0">
                <a:ea typeface="ＭＳ Ｐゴシック" panose="020B0600070205080204" pitchFamily="34" charset="-128"/>
              </a:rPr>
              <a:t>Esercizio 4</a:t>
            </a:r>
          </a:p>
          <a:p>
            <a:pPr algn="l"/>
            <a:r>
              <a:rPr lang="it-IT" altLang="it-IT" sz="1800" dirty="0">
                <a:ea typeface="ＭＳ Ｐゴシック" panose="020B0600070205080204" pitchFamily="34" charset="-128"/>
              </a:rPr>
              <a:t>Scrivere un programma 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shell</a:t>
            </a:r>
            <a:r>
              <a:rPr lang="it-IT" altLang="it-IT" sz="1800" dirty="0">
                <a:ea typeface="ＭＳ Ｐゴシック" panose="020B0600070205080204" pitchFamily="34" charset="-128"/>
              </a:rPr>
              <a:t> che scriva in un file gli utenti attivi sul pc (e i loro programmi).</a:t>
            </a:r>
            <a:br>
              <a:rPr lang="it-IT" altLang="it-IT" sz="1800" dirty="0">
                <a:ea typeface="ＭＳ Ｐゴシック" panose="020B0600070205080204" pitchFamily="34" charset="-128"/>
              </a:rPr>
            </a:br>
            <a:r>
              <a:rPr lang="it-IT" altLang="it-IT" sz="1800" dirty="0">
                <a:ea typeface="ＭＳ Ｐゴシック" panose="020B0600070205080204" pitchFamily="34" charset="-128"/>
              </a:rPr>
              <a:t>Il programma è invocato come segue: </a:t>
            </a:r>
          </a:p>
          <a:p>
            <a:r>
              <a:rPr lang="it-IT" altLang="it-IT" sz="1800" dirty="0" err="1">
                <a:ea typeface="ＭＳ Ｐゴシック" panose="020B0600070205080204" pitchFamily="34" charset="-128"/>
              </a:rPr>
              <a:t>MemUtenti</a:t>
            </a:r>
            <a:r>
              <a:rPr lang="it-IT" altLang="it-IT" sz="1800" dirty="0">
                <a:ea typeface="ＭＳ Ｐゴシック" panose="020B0600070205080204" pitchFamily="34" charset="-128"/>
              </a:rPr>
              <a:t> &lt;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nome_file</a:t>
            </a:r>
            <a:r>
              <a:rPr lang="it-IT" altLang="it-IT" sz="1800" dirty="0">
                <a:ea typeface="ＭＳ Ｐゴシック" panose="020B0600070205080204" pitchFamily="34" charset="-128"/>
              </a:rPr>
              <a:t>&gt; </a:t>
            </a:r>
          </a:p>
          <a:p>
            <a:pPr algn="l"/>
            <a:r>
              <a:rPr lang="it-IT" altLang="it-IT" sz="1800" dirty="0">
                <a:ea typeface="ＭＳ Ｐゴシック" panose="020B0600070205080204" pitchFamily="34" charset="-128"/>
              </a:rPr>
              <a:t>e memorizza nel file 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nome_file</a:t>
            </a:r>
            <a:r>
              <a:rPr lang="it-IT" altLang="it-IT" sz="1800" dirty="0">
                <a:ea typeface="ＭＳ Ｐゴシック" panose="020B0600070205080204" pitchFamily="34" charset="-128"/>
              </a:rPr>
              <a:t> il nome di tutti gli utenti e per ogni utente i programmi che stanno usando. </a:t>
            </a:r>
          </a:p>
          <a:p>
            <a:pPr algn="l"/>
            <a:r>
              <a:rPr lang="it-IT" altLang="it-IT" sz="1800" dirty="0">
                <a:ea typeface="ＭＳ Ｐゴシック" panose="020B0600070205080204" pitchFamily="34" charset="-128"/>
              </a:rPr>
              <a:t>SUGGERIMENTO: utilizzare 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who</a:t>
            </a:r>
            <a:r>
              <a:rPr lang="it-IT" altLang="it-IT" sz="1800" dirty="0">
                <a:ea typeface="ＭＳ Ｐゴシック" panose="020B0600070205080204" pitchFamily="34" charset="-128"/>
              </a:rPr>
              <a:t> -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q</a:t>
            </a:r>
            <a:r>
              <a:rPr lang="it-IT" altLang="it-IT" sz="1800" dirty="0">
                <a:ea typeface="ＭＳ Ｐゴシック" panose="020B0600070205080204" pitchFamily="34" charset="-128"/>
              </a:rPr>
              <a:t> per conoscere gli utenti (e poi head.. per prendere solo gli utenti) e 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ps</a:t>
            </a:r>
            <a:r>
              <a:rPr lang="it-IT" altLang="it-IT" sz="1800" dirty="0">
                <a:ea typeface="ＭＳ Ｐゴシック" panose="020B0600070205080204" pitchFamily="34" charset="-128"/>
              </a:rPr>
              <a:t> -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uNome_Utente</a:t>
            </a:r>
            <a:r>
              <a:rPr lang="it-IT" altLang="it-IT" sz="1800" dirty="0">
                <a:ea typeface="ＭＳ Ｐゴシック" panose="020B0600070205080204" pitchFamily="34" charset="-128"/>
              </a:rPr>
              <a:t> per vedere che programmi l'utente sta  usando.</a:t>
            </a:r>
            <a:br>
              <a:rPr lang="it-IT" altLang="it-IT" sz="1800" dirty="0">
                <a:ea typeface="ＭＳ Ｐゴシック" panose="020B0600070205080204" pitchFamily="34" charset="-128"/>
              </a:rPr>
            </a:br>
            <a:r>
              <a:rPr lang="it-IT" altLang="it-IT" sz="1800" dirty="0">
                <a:ea typeface="ＭＳ Ｐゴシック" panose="020B0600070205080204" pitchFamily="34" charset="-128"/>
              </a:rPr>
              <a:t>Per eliminare i duplicati con un for si mettono gli utenti in un file 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utenti.txt</a:t>
            </a:r>
            <a:br>
              <a:rPr lang="it-IT" altLang="it-IT" sz="1800" dirty="0">
                <a:ea typeface="ＭＳ Ｐゴシック" panose="020B0600070205080204" pitchFamily="34" charset="-128"/>
              </a:rPr>
            </a:br>
            <a:r>
              <a:rPr lang="it-IT" altLang="it-IT" sz="1800" dirty="0">
                <a:ea typeface="ＭＳ Ｐゴシック" panose="020B0600070205080204" pitchFamily="34" charset="-128"/>
              </a:rPr>
              <a:t>e si può usare 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cat</a:t>
            </a:r>
            <a:r>
              <a:rPr lang="it-IT" altLang="it-IT" sz="1800" dirty="0">
                <a:ea typeface="ＭＳ Ｐゴシック" panose="020B0600070205080204" pitchFamily="34" charset="-128"/>
              </a:rPr>
              <a:t> 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utenti.txt</a:t>
            </a:r>
            <a:r>
              <a:rPr lang="it-IT" altLang="it-IT" sz="1800" dirty="0">
                <a:ea typeface="ＭＳ Ｐゴシック" panose="020B0600070205080204" pitchFamily="34" charset="-128"/>
              </a:rPr>
              <a:t> |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sort</a:t>
            </a:r>
            <a:r>
              <a:rPr lang="it-IT" altLang="it-IT" sz="1800" dirty="0">
                <a:ea typeface="ＭＳ Ｐゴシック" panose="020B0600070205080204" pitchFamily="34" charset="-128"/>
              </a:rPr>
              <a:t> | 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uniq</a:t>
            </a:r>
            <a:r>
              <a:rPr lang="it-IT" altLang="it-IT" sz="1800" dirty="0">
                <a:ea typeface="ＭＳ Ｐゴシック" panose="020B0600070205080204" pitchFamily="34" charset="-128"/>
              </a:rPr>
              <a:t> (che ordina prima un file e poi elimina i duplicati) </a:t>
            </a:r>
          </a:p>
          <a:p>
            <a:pPr algn="l" eaLnBrk="1" hangingPunct="1"/>
            <a:r>
              <a:rPr lang="it-IT" altLang="it-IT" sz="1800" b="1" dirty="0">
                <a:ea typeface="ＭＳ Ｐゴシック" panose="020B0600070205080204" pitchFamily="34" charset="-128"/>
              </a:rPr>
              <a:t>Comandi utili</a:t>
            </a:r>
            <a:r>
              <a:rPr lang="it-IT" altLang="it-IT" sz="1800" dirty="0">
                <a:ea typeface="ＭＳ Ｐゴシック" panose="020B0600070205080204" pitchFamily="34" charset="-128"/>
              </a:rPr>
              <a:t>:</a:t>
            </a:r>
          </a:p>
          <a:p>
            <a:pPr algn="l" eaLnBrk="1" hangingPunct="1"/>
            <a:r>
              <a:rPr lang="it-IT" altLang="it-IT" sz="1800" dirty="0" err="1">
                <a:ea typeface="ＭＳ Ｐゴシック" panose="020B0600070205080204" pitchFamily="34" charset="-128"/>
              </a:rPr>
              <a:t>tr</a:t>
            </a:r>
            <a:r>
              <a:rPr lang="it-IT" altLang="it-IT" sz="1800" dirty="0">
                <a:ea typeface="ＭＳ Ｐゴシック" panose="020B0600070205080204" pitchFamily="34" charset="-128"/>
              </a:rPr>
              <a:t> -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s</a:t>
            </a:r>
            <a:r>
              <a:rPr lang="it-IT" altLang="it-IT" sz="1800" dirty="0">
                <a:ea typeface="ＭＳ Ｐゴシック" panose="020B0600070205080204" pitchFamily="34" charset="-128"/>
              </a:rPr>
              <a:t>  ‘x’ ‘y’   #sostituisce le occorrenze del carattere  x con y (-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s</a:t>
            </a:r>
            <a:r>
              <a:rPr lang="it-IT" altLang="it-IT" sz="1800" dirty="0">
                <a:ea typeface="ＭＳ Ｐゴシック" panose="020B0600070205080204" pitchFamily="34" charset="-128"/>
              </a:rPr>
              <a:t> anche car. ripetuti)</a:t>
            </a:r>
          </a:p>
          <a:p>
            <a:pPr algn="l" eaLnBrk="1" hangingPunct="1"/>
            <a:r>
              <a:rPr lang="it-IT" altLang="it-IT" sz="1800" dirty="0" err="1">
                <a:ea typeface="ＭＳ Ｐゴシック" panose="020B0600070205080204" pitchFamily="34" charset="-128"/>
              </a:rPr>
              <a:t>cut</a:t>
            </a:r>
            <a:r>
              <a:rPr lang="it-IT" altLang="it-IT" sz="1800" dirty="0">
                <a:ea typeface="ＭＳ Ｐゴシック" panose="020B0600070205080204" pitchFamily="34" charset="-128"/>
              </a:rPr>
              <a:t> –d ' ‘ –f3        prende la 3° parola (opzione –</a:t>
            </a:r>
            <a:r>
              <a:rPr lang="it-IT" altLang="it-IT" sz="1800" dirty="0" err="1">
                <a:ea typeface="ＭＳ Ｐゴシック" panose="020B0600070205080204" pitchFamily="34" charset="-128"/>
              </a:rPr>
              <a:t>f</a:t>
            </a:r>
            <a:r>
              <a:rPr lang="it-IT" altLang="it-IT" sz="1800" dirty="0">
                <a:ea typeface="ＭＳ Ｐゴシック" panose="020B0600070205080204" pitchFamily="34" charset="-128"/>
              </a:rPr>
              <a:t> ) da una riga, separata dal carattere spazio (opzione –d)</a:t>
            </a:r>
          </a:p>
          <a:p>
            <a:pPr algn="l" eaLnBrk="1" hangingPunct="1"/>
            <a:endParaRPr lang="it-IT" altLang="it-IT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7AE81B9A-5F7F-43B0-8DAC-CF307BC765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7513" y="261938"/>
            <a:ext cx="8323262" cy="854075"/>
          </a:xfrm>
        </p:spPr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Shell script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291C4848-6108-41C8-A8CB-9529FFE4E5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5588" y="1265238"/>
            <a:ext cx="8699500" cy="5122862"/>
          </a:xfrm>
        </p:spPr>
        <p:txBody>
          <a:bodyPr/>
          <a:lstStyle/>
          <a:p>
            <a:pPr algn="l"/>
            <a:r>
              <a:rPr lang="it-IT" altLang="it-IT" sz="2400" b="1">
                <a:ea typeface="ＭＳ Ｐゴシック" panose="020B0600070205080204" pitchFamily="34" charset="-128"/>
              </a:rPr>
              <a:t>Esercizio 5 (difficile per casa)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Itunes salva la musica in cartelle cantanti e in cartelle album per ogni cantante in formato m4a che pochi lettori riconoscono. </a:t>
            </a:r>
          </a:p>
          <a:p>
            <a:pPr algn="l"/>
            <a:endParaRPr lang="it-IT" altLang="it-IT" sz="200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Realizzare uno script (trasformMusic) che trasforma tutti i file in formato m4a in mp3 e uno script removeMusic che cancella tutti i file m4a. </a:t>
            </a:r>
          </a:p>
          <a:p>
            <a:pPr algn="l"/>
            <a:endParaRPr lang="it-IT" altLang="it-IT" sz="2000">
              <a:ea typeface="ＭＳ Ｐゴシック" panose="020B0600070205080204" pitchFamily="34" charset="-128"/>
            </a:endParaRP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Se non è installato, con ubuntu basta eseguire: sudo apt-get install ffmpeg Quindi per convertire: ffmpeg -i "canzone.m4a" -b 320k "canzone.mp3" 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Lo script funziona con quasi tutti i formati, basta sostituire nello script la dicitura *.m4a con il vostro formato (per esempio *.ogg) </a:t>
            </a:r>
          </a:p>
          <a:p>
            <a:pPr algn="l"/>
            <a:r>
              <a:rPr lang="it-IT" altLang="it-IT" sz="2000">
                <a:ea typeface="ＭＳ Ｐゴシック" panose="020B0600070205080204" pitchFamily="34" charset="-128"/>
              </a:rPr>
              <a:t>OPZIONE: invece di effettuare la conversione, è anche sufficiente con il comando echo stampare i comandi per verificare se lo script funziona.</a:t>
            </a:r>
          </a:p>
          <a:p>
            <a:pPr algn="l"/>
            <a:endParaRPr lang="it-IT" altLang="it-IT" sz="2000">
              <a:ea typeface="ＭＳ Ｐゴシック" panose="020B0600070205080204" pitchFamily="34" charset="-128"/>
            </a:endParaRPr>
          </a:p>
          <a:p>
            <a:pPr algn="l" eaLnBrk="1" hangingPunct="1"/>
            <a:endParaRPr lang="it-IT" altLang="it-IT" sz="2000">
              <a:ea typeface="ＭＳ Ｐゴシック" panose="020B0600070205080204" pitchFamily="34" charset="-128"/>
            </a:endParaRPr>
          </a:p>
          <a:p>
            <a:pPr algn="l" eaLnBrk="1" hangingPunct="1"/>
            <a:endParaRPr lang="it-IT" altLang="it-IT" sz="200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226EB5CF8D5E4D8058C3CAE34DB319" ma:contentTypeVersion="8" ma:contentTypeDescription="Creare un nuovo documento." ma:contentTypeScope="" ma:versionID="a782e8d9d377db39503df07329c50c45">
  <xsd:schema xmlns:xsd="http://www.w3.org/2001/XMLSchema" xmlns:xs="http://www.w3.org/2001/XMLSchema" xmlns:p="http://schemas.microsoft.com/office/2006/metadata/properties" xmlns:ns2="8f899b39-4d4a-4c42-996c-a9ad4e75588b" targetNamespace="http://schemas.microsoft.com/office/2006/metadata/properties" ma:root="true" ma:fieldsID="20b716d9f351b275eaffaf160407e43b" ns2:_="">
    <xsd:import namespace="8f899b39-4d4a-4c42-996c-a9ad4e7558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99b39-4d4a-4c42-996c-a9ad4e7558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5D2F5-B249-45B0-8534-1590648B04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CDD2BD-551B-41E1-A40B-ECC141B873AB}"/>
</file>

<file path=customXml/itemProps3.xml><?xml version="1.0" encoding="utf-8"?>
<ds:datastoreItem xmlns:ds="http://schemas.openxmlformats.org/officeDocument/2006/customXml" ds:itemID="{AFC1E641-035F-4BF4-8953-187D12D58D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713</Words>
  <Application>Microsoft Macintosh PowerPoint</Application>
  <PresentationFormat>Presentazione su schermo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Arial</vt:lpstr>
      <vt:lpstr>Struttura predefinita</vt:lpstr>
      <vt:lpstr>Ambienti di Programmazione per il Software di Base</vt:lpstr>
      <vt:lpstr>Shell script</vt:lpstr>
      <vt:lpstr>Shell script</vt:lpstr>
      <vt:lpstr>Shell script</vt:lpstr>
      <vt:lpstr>Shell script</vt:lpstr>
      <vt:lpstr>Shell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Ambienti di Programmazione per il Software di Base</dc:title>
  <dc:creator>Utente di Microsoft Office</dc:creator>
  <cp:lastModifiedBy>Utente di Microsoft Office</cp:lastModifiedBy>
  <cp:revision>30</cp:revision>
  <dcterms:created xsi:type="dcterms:W3CDTF">2017-10-27T12:53:49Z</dcterms:created>
  <dcterms:modified xsi:type="dcterms:W3CDTF">2021-10-27T08:02:09Z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0x01010013226EB5CF8D5E4D8058C3CAE34DB319</vt:lpwstr>
  </property>
</Properties>
</file>