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41"/>
  </p:notesMasterIdLst>
  <p:handoutMasterIdLst>
    <p:handoutMasterId r:id="rId42"/>
  </p:handoutMasterIdLst>
  <p:sldIdLst>
    <p:sldId id="256" r:id="rId2"/>
    <p:sldId id="294" r:id="rId3"/>
    <p:sldId id="293"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8">
          <p15:clr>
            <a:srgbClr val="A4A3A4"/>
          </p15:clr>
        </p15:guide>
        <p15:guide id="2" orient="horz" pos="708">
          <p15:clr>
            <a:srgbClr val="A4A3A4"/>
          </p15:clr>
        </p15:guide>
        <p15:guide id="3" pos="5500">
          <p15:clr>
            <a:srgbClr val="A4A3A4"/>
          </p15:clr>
        </p15:guide>
        <p15:guide id="4" pos="2887">
          <p15:clr>
            <a:srgbClr val="A4A3A4"/>
          </p15:clr>
        </p15:guide>
        <p15:guide id="5" pos="245">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79" autoAdjust="0"/>
    <p:restoredTop sz="94660"/>
  </p:normalViewPr>
  <p:slideViewPr>
    <p:cSldViewPr snapToGrid="0" showGuides="1">
      <p:cViewPr varScale="1">
        <p:scale>
          <a:sx n="82" d="100"/>
          <a:sy n="82" d="100"/>
        </p:scale>
        <p:origin x="1435" y="72"/>
      </p:cViewPr>
      <p:guideLst>
        <p:guide orient="horz" pos="88"/>
        <p:guide orient="horz" pos="708"/>
        <p:guide pos="5500"/>
        <p:guide pos="2887"/>
        <p:guide pos="245"/>
      </p:guideLst>
    </p:cSldViewPr>
  </p:slideViewPr>
  <p:notesTextViewPr>
    <p:cViewPr>
      <p:scale>
        <a:sx n="1" d="1"/>
        <a:sy n="1" d="1"/>
      </p:scale>
      <p:origin x="0" y="0"/>
    </p:cViewPr>
  </p:notesTextViewPr>
  <p:notesViewPr>
    <p:cSldViewPr snapToGrid="0" showGuides="1">
      <p:cViewPr>
        <p:scale>
          <a:sx n="148" d="100"/>
          <a:sy n="148" d="100"/>
        </p:scale>
        <p:origin x="-216" y="4912"/>
      </p:cViewPr>
      <p:guideLst>
        <p:guide orient="horz" pos="3024"/>
        <p:guide pos="2304"/>
      </p:guideLst>
    </p:cSldViewPr>
  </p:notesViewPr>
  <p:gridSpacing cx="36576" cy="3657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827520" y="9119474"/>
            <a:ext cx="487680" cy="481726"/>
          </a:xfrm>
          <a:prstGeom prst="rect">
            <a:avLst/>
          </a:prstGeom>
        </p:spPr>
        <p:txBody>
          <a:bodyPr vert="horz" lIns="96661" tIns="48331" rIns="96661" bIns="48331" rtlCol="0" anchor="ctr"/>
          <a:lstStyle>
            <a:lvl1pPr algn="r">
              <a:defRPr sz="1300"/>
            </a:lvl1pPr>
          </a:lstStyle>
          <a:p>
            <a:pPr algn="l"/>
            <a:fld id="{697B12D4-4E44-48C5-B3AA-ECDAF4D2CE64}" type="slidenum">
              <a:rPr lang="en-US" b="1" smtClean="0"/>
              <a:pPr algn="l"/>
              <a:t>‹Nº›</a:t>
            </a:fld>
            <a:endParaRPr lang="en-US" b="1" dirty="0"/>
          </a:p>
        </p:txBody>
      </p:sp>
      <p:sp>
        <p:nvSpPr>
          <p:cNvPr id="7" name="Header Placeholder 6"/>
          <p:cNvSpPr>
            <a:spLocks noGrp="1"/>
          </p:cNvSpPr>
          <p:nvPr>
            <p:ph type="hdr" sz="quarter"/>
          </p:nvPr>
        </p:nvSpPr>
        <p:spPr>
          <a:xfrm>
            <a:off x="590710" y="108175"/>
            <a:ext cx="6110755" cy="481727"/>
          </a:xfrm>
          <a:prstGeom prst="rect">
            <a:avLst/>
          </a:prstGeom>
        </p:spPr>
        <p:txBody>
          <a:bodyPr vert="horz" lIns="0" tIns="96661" rIns="0" bIns="96661" rtlCol="0"/>
          <a:lstStyle>
            <a:lvl1pPr algn="l">
              <a:defRPr sz="1300"/>
            </a:lvl1pPr>
          </a:lstStyle>
          <a:p>
            <a:endParaRPr lang="en-US" dirty="0">
              <a:latin typeface="Arial"/>
              <a:cs typeface="Arial"/>
            </a:endParaRPr>
          </a:p>
        </p:txBody>
      </p:sp>
      <p:cxnSp>
        <p:nvCxnSpPr>
          <p:cNvPr id="10" name="Straight Connector 9"/>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SEI_1Line_CMYK.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1859218430"/>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pos="35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828076" y="9119474"/>
            <a:ext cx="487680" cy="481726"/>
          </a:xfrm>
          <a:prstGeom prst="rect">
            <a:avLst/>
          </a:prstGeom>
        </p:spPr>
        <p:txBody>
          <a:bodyPr vert="horz" lIns="96661" tIns="48331" rIns="96661" bIns="48331" rtlCol="0" anchor="ctr"/>
          <a:lstStyle>
            <a:lvl1pPr algn="l">
              <a:defRPr sz="1300" b="1"/>
            </a:lvl1pPr>
          </a:lstStyle>
          <a:p>
            <a:fld id="{30F18498-1159-498D-8DC7-E1A69C582DF5}" type="slidenum">
              <a:rPr lang="en-US" smtClean="0"/>
              <a:pPr/>
              <a:t>‹Nº›</a:t>
            </a:fld>
            <a:endParaRPr lang="en-US" dirty="0"/>
          </a:p>
        </p:txBody>
      </p:sp>
      <p:cxnSp>
        <p:nvCxnSpPr>
          <p:cNvPr id="13" name="Straight Connector 12"/>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Header Placeholder 13"/>
          <p:cNvSpPr>
            <a:spLocks noGrp="1"/>
          </p:cNvSpPr>
          <p:nvPr>
            <p:ph type="hdr" sz="quarter"/>
          </p:nvPr>
        </p:nvSpPr>
        <p:spPr>
          <a:xfrm>
            <a:off x="568959" y="101414"/>
            <a:ext cx="5022188" cy="481727"/>
          </a:xfrm>
          <a:prstGeom prst="rect">
            <a:avLst/>
          </a:prstGeom>
        </p:spPr>
        <p:txBody>
          <a:bodyPr vert="horz" lIns="0" tIns="96661" rIns="0" bIns="96661" rtlCol="0"/>
          <a:lstStyle>
            <a:lvl1pPr algn="l">
              <a:defRPr sz="1300">
                <a:latin typeface="Arial"/>
                <a:cs typeface="Arial"/>
              </a:defRPr>
            </a:lvl1pPr>
          </a:lstStyle>
          <a:p>
            <a:endParaRPr lang="en-US" dirty="0"/>
          </a:p>
        </p:txBody>
      </p:sp>
      <p:pic>
        <p:nvPicPr>
          <p:cNvPr id="8" name="Picture 7" descr="SEI_1Line_CMY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395029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pos="35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F18498-1159-498D-8DC7-E1A69C582DF5}" type="slidenum">
              <a:rPr lang="en-US" smtClean="0"/>
              <a:t>1</a:t>
            </a:fld>
            <a:endParaRPr lang="en-US"/>
          </a:p>
        </p:txBody>
      </p:sp>
    </p:spTree>
    <p:extLst>
      <p:ext uri="{BB962C8B-B14F-4D97-AF65-F5344CB8AC3E}">
        <p14:creationId xmlns:p14="http://schemas.microsoft.com/office/powerpoint/2010/main" val="618738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A7D0A986-46D7-3848-8AFF-08BE0F2595F2}" type="slidenum">
              <a:rPr lang="en-US"/>
              <a:pPr>
                <a:defRPr/>
              </a:pPr>
              <a:t>12</a:t>
            </a:fld>
            <a:endParaRPr lang="en-US"/>
          </a:p>
        </p:txBody>
      </p:sp>
      <p:sp>
        <p:nvSpPr>
          <p:cNvPr id="841730" name="Rectangle 2"/>
          <p:cNvSpPr>
            <a:spLocks noGrp="1" noRot="1" noChangeAspect="1" noChangeArrowheads="1" noTextEdit="1"/>
          </p:cNvSpPr>
          <p:nvPr>
            <p:ph type="sldImg"/>
          </p:nvPr>
        </p:nvSpPr>
        <p:spPr>
          <a:xfrm>
            <a:off x="2109788" y="647700"/>
            <a:ext cx="2870200" cy="2152650"/>
          </a:xfrm>
          <a:ln cap="flat"/>
          <a:extLst>
            <a:ext uri="{FAA26D3D-D897-4be2-8F04-BA451C77F1D7}">
              <ma14:placeholderFlag xmlns="" xmlns:ma14="http://schemas.microsoft.com/office/mac/drawingml/2011/main" val="1"/>
            </a:ext>
          </a:extLst>
        </p:spPr>
      </p:sp>
      <p:sp>
        <p:nvSpPr>
          <p:cNvPr id="841731"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a:cs typeface="+mn-cs"/>
            </a:endParaRPr>
          </a:p>
        </p:txBody>
      </p:sp>
    </p:spTree>
    <p:extLst>
      <p:ext uri="{BB962C8B-B14F-4D97-AF65-F5344CB8AC3E}">
        <p14:creationId xmlns:p14="http://schemas.microsoft.com/office/powerpoint/2010/main" val="3251442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A07B6CE3-FDD0-6B4D-9529-DDB707A37FB9}" type="slidenum">
              <a:rPr lang="en-US"/>
              <a:pPr>
                <a:defRPr/>
              </a:pPr>
              <a:t>13</a:t>
            </a:fld>
            <a:endParaRPr lang="en-US"/>
          </a:p>
        </p:txBody>
      </p:sp>
      <p:sp>
        <p:nvSpPr>
          <p:cNvPr id="873474" name="Rectangle 2"/>
          <p:cNvSpPr>
            <a:spLocks noGrp="1" noRot="1" noChangeAspect="1" noChangeArrowheads="1" noTextEdit="1"/>
          </p:cNvSpPr>
          <p:nvPr>
            <p:ph type="sldImg"/>
          </p:nvPr>
        </p:nvSpPr>
        <p:spPr>
          <a:xfrm>
            <a:off x="2109788" y="647700"/>
            <a:ext cx="2870200" cy="2152650"/>
          </a:xfrm>
          <a:ln cap="flat"/>
          <a:extLst>
            <a:ext uri="{FAA26D3D-D897-4be2-8F04-BA451C77F1D7}">
              <ma14:placeholderFlag xmlns="" xmlns:ma14="http://schemas.microsoft.com/office/mac/drawingml/2011/main" val="1"/>
            </a:ext>
          </a:extLst>
        </p:spPr>
      </p:sp>
      <p:sp>
        <p:nvSpPr>
          <p:cNvPr id="873475"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a:cs typeface="+mn-cs"/>
            </a:endParaRPr>
          </a:p>
        </p:txBody>
      </p:sp>
    </p:spTree>
    <p:extLst>
      <p:ext uri="{BB962C8B-B14F-4D97-AF65-F5344CB8AC3E}">
        <p14:creationId xmlns:p14="http://schemas.microsoft.com/office/powerpoint/2010/main" val="3578196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AA8D8408-1BCB-484B-9FF9-B4F2CEA9502E}" type="slidenum">
              <a:rPr lang="en-US"/>
              <a:pPr>
                <a:defRPr/>
              </a:pPr>
              <a:t>14</a:t>
            </a:fld>
            <a:endParaRPr lang="en-US"/>
          </a:p>
        </p:txBody>
      </p:sp>
      <p:sp>
        <p:nvSpPr>
          <p:cNvPr id="839682" name="Rectangle 2"/>
          <p:cNvSpPr>
            <a:spLocks noGrp="1" noRot="1" noChangeAspect="1" noChangeArrowheads="1" noTextEdit="1"/>
          </p:cNvSpPr>
          <p:nvPr>
            <p:ph type="sldImg"/>
          </p:nvPr>
        </p:nvSpPr>
        <p:spPr>
          <a:xfrm>
            <a:off x="2146300" y="674688"/>
            <a:ext cx="2797175" cy="2098675"/>
          </a:xfrm>
          <a:ln cap="flat"/>
          <a:extLst>
            <a:ext uri="{FAA26D3D-D897-4be2-8F04-BA451C77F1D7}">
              <ma14:placeholderFlag xmlns="" xmlns:ma14="http://schemas.microsoft.com/office/mac/drawingml/2011/main" val="1"/>
            </a:ext>
          </a:extLst>
        </p:spPr>
      </p:sp>
      <p:sp>
        <p:nvSpPr>
          <p:cNvPr id="839683"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a:cs typeface="+mn-cs"/>
            </a:endParaRPr>
          </a:p>
        </p:txBody>
      </p:sp>
    </p:spTree>
    <p:extLst>
      <p:ext uri="{BB962C8B-B14F-4D97-AF65-F5344CB8AC3E}">
        <p14:creationId xmlns:p14="http://schemas.microsoft.com/office/powerpoint/2010/main" val="1726187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918FAA80-0360-504C-881D-1145C02710DC}" type="slidenum">
              <a:rPr lang="en-US"/>
              <a:pPr>
                <a:defRPr/>
              </a:pPr>
              <a:t>15</a:t>
            </a:fld>
            <a:endParaRPr lang="en-US"/>
          </a:p>
        </p:txBody>
      </p:sp>
      <p:sp>
        <p:nvSpPr>
          <p:cNvPr id="875522" name="Rectangle 2"/>
          <p:cNvSpPr>
            <a:spLocks noGrp="1" noRot="1" noChangeAspect="1" noChangeArrowheads="1" noTextEdit="1"/>
          </p:cNvSpPr>
          <p:nvPr>
            <p:ph type="sldImg"/>
          </p:nvPr>
        </p:nvSpPr>
        <p:spPr>
          <a:xfrm>
            <a:off x="2109788" y="647700"/>
            <a:ext cx="2870200" cy="2152650"/>
          </a:xfrm>
          <a:ln cap="flat"/>
          <a:extLst>
            <a:ext uri="{FAA26D3D-D897-4be2-8F04-BA451C77F1D7}">
              <ma14:placeholderFlag xmlns="" xmlns:ma14="http://schemas.microsoft.com/office/mac/drawingml/2011/main" val="1"/>
            </a:ext>
          </a:extLst>
        </p:spPr>
      </p:sp>
      <p:sp>
        <p:nvSpPr>
          <p:cNvPr id="875523"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a:cs typeface="+mn-cs"/>
            </a:endParaRPr>
          </a:p>
        </p:txBody>
      </p:sp>
    </p:spTree>
    <p:extLst>
      <p:ext uri="{BB962C8B-B14F-4D97-AF65-F5344CB8AC3E}">
        <p14:creationId xmlns:p14="http://schemas.microsoft.com/office/powerpoint/2010/main" val="3268503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A29C3C21-4C3F-DA4E-B1CA-324A353161D1}" type="slidenum">
              <a:rPr lang="en-US"/>
              <a:pPr>
                <a:defRPr/>
              </a:pPr>
              <a:t>16</a:t>
            </a:fld>
            <a:endParaRPr lang="en-US"/>
          </a:p>
        </p:txBody>
      </p:sp>
      <p:sp>
        <p:nvSpPr>
          <p:cNvPr id="877570" name="Rectangle 2"/>
          <p:cNvSpPr>
            <a:spLocks noGrp="1" noRot="1" noChangeAspect="1" noChangeArrowheads="1" noTextEdit="1"/>
          </p:cNvSpPr>
          <p:nvPr>
            <p:ph type="sldImg"/>
          </p:nvPr>
        </p:nvSpPr>
        <p:spPr>
          <a:xfrm>
            <a:off x="2109788" y="647700"/>
            <a:ext cx="2870200" cy="2152650"/>
          </a:xfrm>
          <a:ln cap="flat"/>
          <a:extLst>
            <a:ext uri="{FAA26D3D-D897-4be2-8F04-BA451C77F1D7}">
              <ma14:placeholderFlag xmlns="" xmlns:ma14="http://schemas.microsoft.com/office/mac/drawingml/2011/main" val="1"/>
            </a:ext>
          </a:extLst>
        </p:spPr>
      </p:sp>
      <p:sp>
        <p:nvSpPr>
          <p:cNvPr id="877571"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a:cs typeface="+mn-cs"/>
            </a:endParaRPr>
          </a:p>
        </p:txBody>
      </p:sp>
    </p:spTree>
    <p:extLst>
      <p:ext uri="{BB962C8B-B14F-4D97-AF65-F5344CB8AC3E}">
        <p14:creationId xmlns:p14="http://schemas.microsoft.com/office/powerpoint/2010/main" val="2750396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45CFC7C1-1B0F-A54B-9549-1EF0336E3DC7}" type="slidenum">
              <a:rPr lang="en-US"/>
              <a:pPr>
                <a:defRPr/>
              </a:pPr>
              <a:t>17</a:t>
            </a:fld>
            <a:endParaRPr lang="en-US"/>
          </a:p>
        </p:txBody>
      </p:sp>
      <p:sp>
        <p:nvSpPr>
          <p:cNvPr id="883714" name="Rectangle 2"/>
          <p:cNvSpPr>
            <a:spLocks noGrp="1" noRot="1" noChangeAspect="1" noChangeArrowheads="1" noTextEdit="1"/>
          </p:cNvSpPr>
          <p:nvPr>
            <p:ph type="sldImg"/>
          </p:nvPr>
        </p:nvSpPr>
        <p:spPr>
          <a:xfrm>
            <a:off x="2146300" y="674688"/>
            <a:ext cx="2797175" cy="2098675"/>
          </a:xfrm>
          <a:ln cap="flat"/>
          <a:extLst>
            <a:ext uri="{FAA26D3D-D897-4be2-8F04-BA451C77F1D7}">
              <ma14:placeholderFlag xmlns="" xmlns:ma14="http://schemas.microsoft.com/office/mac/drawingml/2011/main" val="1"/>
            </a:ext>
          </a:extLst>
        </p:spPr>
      </p:sp>
      <p:sp>
        <p:nvSpPr>
          <p:cNvPr id="883715" name="Rectangle 3"/>
          <p:cNvSpPr>
            <a:spLocks noGrp="1" noChangeArrowheads="1"/>
          </p:cNvSpPr>
          <p:nvPr>
            <p:ph type="body" idx="1"/>
          </p:nvPr>
        </p:nvSpPr>
        <p:spPr>
          <a:xfrm>
            <a:off x="596053" y="2920651"/>
            <a:ext cx="6136640" cy="6107118"/>
          </a:xfrm>
          <a:ln/>
        </p:spPr>
        <p:txBody>
          <a:bodyPr lIns="99029" tIns="51164" rIns="99029" bIns="51164"/>
          <a:lstStyle/>
          <a:p>
            <a:pPr defTabSz="1042222">
              <a:defRPr/>
            </a:pPr>
            <a:endParaRPr lang="en-US">
              <a:cs typeface="+mn-cs"/>
            </a:endParaRPr>
          </a:p>
        </p:txBody>
      </p:sp>
    </p:spTree>
    <p:extLst>
      <p:ext uri="{BB962C8B-B14F-4D97-AF65-F5344CB8AC3E}">
        <p14:creationId xmlns:p14="http://schemas.microsoft.com/office/powerpoint/2010/main" val="145549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285B1420-FA60-B246-A6BF-EB2D8135A721}" type="slidenum">
              <a:rPr lang="en-US"/>
              <a:pPr>
                <a:defRPr/>
              </a:pPr>
              <a:t>18</a:t>
            </a:fld>
            <a:endParaRPr lang="en-US"/>
          </a:p>
        </p:txBody>
      </p:sp>
      <p:sp>
        <p:nvSpPr>
          <p:cNvPr id="879618" name="Rectangle 2"/>
          <p:cNvSpPr>
            <a:spLocks noGrp="1" noRot="1" noChangeAspect="1" noChangeArrowheads="1" noTextEdit="1"/>
          </p:cNvSpPr>
          <p:nvPr>
            <p:ph type="sldImg"/>
          </p:nvPr>
        </p:nvSpPr>
        <p:spPr>
          <a:xfrm>
            <a:off x="2109788" y="647700"/>
            <a:ext cx="2870200" cy="2152650"/>
          </a:xfrm>
          <a:ln cap="flat"/>
          <a:extLst>
            <a:ext uri="{FAA26D3D-D897-4be2-8F04-BA451C77F1D7}">
              <ma14:placeholderFlag xmlns="" xmlns:ma14="http://schemas.microsoft.com/office/mac/drawingml/2011/main" val="1"/>
            </a:ext>
          </a:extLst>
        </p:spPr>
      </p:sp>
      <p:sp>
        <p:nvSpPr>
          <p:cNvPr id="879619"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a:cs typeface="+mn-cs"/>
            </a:endParaRPr>
          </a:p>
        </p:txBody>
      </p:sp>
    </p:spTree>
    <p:extLst>
      <p:ext uri="{BB962C8B-B14F-4D97-AF65-F5344CB8AC3E}">
        <p14:creationId xmlns:p14="http://schemas.microsoft.com/office/powerpoint/2010/main" val="638150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67C357CA-4D57-DB41-90A5-9D41D52EB06F}" type="slidenum">
              <a:rPr lang="en-US"/>
              <a:pPr>
                <a:defRPr/>
              </a:pPr>
              <a:t>19</a:t>
            </a:fld>
            <a:endParaRPr lang="en-US"/>
          </a:p>
        </p:txBody>
      </p:sp>
      <p:sp>
        <p:nvSpPr>
          <p:cNvPr id="843778" name="Rectangle 2"/>
          <p:cNvSpPr>
            <a:spLocks noGrp="1" noRot="1" noChangeAspect="1" noChangeArrowheads="1" noTextEdit="1"/>
          </p:cNvSpPr>
          <p:nvPr>
            <p:ph type="sldImg"/>
          </p:nvPr>
        </p:nvSpPr>
        <p:spPr>
          <a:xfrm>
            <a:off x="2109788" y="647700"/>
            <a:ext cx="2870200" cy="2152650"/>
          </a:xfrm>
          <a:ln cap="flat"/>
          <a:extLst>
            <a:ext uri="{FAA26D3D-D897-4be2-8F04-BA451C77F1D7}">
              <ma14:placeholderFlag xmlns="" xmlns:ma14="http://schemas.microsoft.com/office/mac/drawingml/2011/main" val="1"/>
            </a:ext>
          </a:extLst>
        </p:spPr>
      </p:sp>
      <p:sp>
        <p:nvSpPr>
          <p:cNvPr id="843779"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a:cs typeface="+mn-cs"/>
            </a:endParaRPr>
          </a:p>
        </p:txBody>
      </p:sp>
    </p:spTree>
    <p:extLst>
      <p:ext uri="{BB962C8B-B14F-4D97-AF65-F5344CB8AC3E}">
        <p14:creationId xmlns:p14="http://schemas.microsoft.com/office/powerpoint/2010/main" val="200517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19655DE9-BB74-C04F-AA05-0B40B3578A5C}" type="slidenum">
              <a:rPr lang="en-US"/>
              <a:pPr>
                <a:defRPr/>
              </a:pPr>
              <a:t>20</a:t>
            </a:fld>
            <a:endParaRPr lang="en-US"/>
          </a:p>
        </p:txBody>
      </p:sp>
      <p:sp>
        <p:nvSpPr>
          <p:cNvPr id="833538" name="Rectangle 2"/>
          <p:cNvSpPr>
            <a:spLocks noGrp="1" noRot="1" noChangeAspect="1" noChangeArrowheads="1" noTextEdit="1"/>
          </p:cNvSpPr>
          <p:nvPr>
            <p:ph type="sldImg"/>
          </p:nvPr>
        </p:nvSpPr>
        <p:spPr>
          <a:xfrm>
            <a:off x="2109788" y="647700"/>
            <a:ext cx="2870200" cy="2152650"/>
          </a:xfrm>
          <a:ln cap="flat"/>
          <a:extLst>
            <a:ext uri="{FAA26D3D-D897-4be2-8F04-BA451C77F1D7}">
              <ma14:placeholderFlag xmlns="" xmlns:ma14="http://schemas.microsoft.com/office/mac/drawingml/2011/main" val="1"/>
            </a:ext>
          </a:extLst>
        </p:spPr>
      </p:sp>
      <p:sp>
        <p:nvSpPr>
          <p:cNvPr id="833539"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a:cs typeface="+mn-cs"/>
            </a:endParaRPr>
          </a:p>
        </p:txBody>
      </p:sp>
    </p:spTree>
    <p:extLst>
      <p:ext uri="{BB962C8B-B14F-4D97-AF65-F5344CB8AC3E}">
        <p14:creationId xmlns:p14="http://schemas.microsoft.com/office/powerpoint/2010/main" val="1769070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957572BB-C9C9-E14C-86AB-AF4848B2DA45}" type="slidenum">
              <a:rPr lang="en-US"/>
              <a:pPr>
                <a:defRPr/>
              </a:pPr>
              <a:t>21</a:t>
            </a:fld>
            <a:endParaRPr lang="en-US"/>
          </a:p>
        </p:txBody>
      </p:sp>
      <p:sp>
        <p:nvSpPr>
          <p:cNvPr id="889858" name="Rectangle 2"/>
          <p:cNvSpPr>
            <a:spLocks noGrp="1" noRot="1" noChangeAspect="1" noChangeArrowheads="1" noTextEdit="1"/>
          </p:cNvSpPr>
          <p:nvPr>
            <p:ph type="sldImg"/>
          </p:nvPr>
        </p:nvSpPr>
        <p:spPr>
          <a:xfrm>
            <a:off x="1266825" y="725488"/>
            <a:ext cx="4781550" cy="3586162"/>
          </a:xfrm>
          <a:ln cap="flat"/>
          <a:extLst>
            <a:ext uri="{FAA26D3D-D897-4be2-8F04-BA451C77F1D7}">
              <ma14:placeholderFlag xmlns="" xmlns:ma14="http://schemas.microsoft.com/office/mac/drawingml/2011/main" val="1"/>
            </a:ext>
          </a:extLst>
        </p:spPr>
      </p:sp>
      <p:sp>
        <p:nvSpPr>
          <p:cNvPr id="889859" name="Rectangle 3"/>
          <p:cNvSpPr>
            <a:spLocks noGrp="1" noChangeArrowheads="1"/>
          </p:cNvSpPr>
          <p:nvPr>
            <p:ph type="body" idx="1"/>
          </p:nvPr>
        </p:nvSpPr>
        <p:spPr>
          <a:xfrm>
            <a:off x="975360" y="4559025"/>
            <a:ext cx="5364480" cy="4323298"/>
          </a:xfrm>
          <a:ln/>
        </p:spPr>
        <p:txBody>
          <a:bodyPr lIns="98019" tIns="49902" rIns="98019" bIns="49902"/>
          <a:lstStyle/>
          <a:p>
            <a:pPr defTabSz="1005240">
              <a:defRPr/>
            </a:pPr>
            <a:endParaRPr lang="en-US">
              <a:cs typeface="+mn-cs"/>
            </a:endParaRPr>
          </a:p>
        </p:txBody>
      </p:sp>
    </p:spTree>
    <p:extLst>
      <p:ext uri="{BB962C8B-B14F-4D97-AF65-F5344CB8AC3E}">
        <p14:creationId xmlns:p14="http://schemas.microsoft.com/office/powerpoint/2010/main" val="2145596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D4258C6A-50DC-774B-8946-D9376BF78D8C}" type="slidenum">
              <a:rPr lang="en-US"/>
              <a:pPr>
                <a:defRPr/>
              </a:pPr>
              <a:t>4</a:t>
            </a:fld>
            <a:endParaRPr lang="en-US"/>
          </a:p>
        </p:txBody>
      </p:sp>
      <p:sp>
        <p:nvSpPr>
          <p:cNvPr id="624642" name="Rectangle 2"/>
          <p:cNvSpPr>
            <a:spLocks noGrp="1" noRot="1" noChangeAspect="1" noChangeArrowheads="1" noTextEdit="1"/>
          </p:cNvSpPr>
          <p:nvPr>
            <p:ph type="sldImg"/>
          </p:nvPr>
        </p:nvSpPr>
        <p:spPr>
          <a:xfrm>
            <a:off x="2109788" y="647700"/>
            <a:ext cx="2870200" cy="2152650"/>
          </a:xfrm>
          <a:ln cap="flat"/>
          <a:extLst>
            <a:ext uri="{FAA26D3D-D897-4be2-8F04-BA451C77F1D7}">
              <ma14:placeholderFlag xmlns="" xmlns:ma14="http://schemas.microsoft.com/office/mac/drawingml/2011/main" val="1"/>
            </a:ext>
          </a:extLst>
        </p:spPr>
      </p:sp>
      <p:sp>
        <p:nvSpPr>
          <p:cNvPr id="624643"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a:cs typeface="+mn-cs"/>
            </a:endParaRPr>
          </a:p>
        </p:txBody>
      </p:sp>
    </p:spTree>
    <p:extLst>
      <p:ext uri="{BB962C8B-B14F-4D97-AF65-F5344CB8AC3E}">
        <p14:creationId xmlns:p14="http://schemas.microsoft.com/office/powerpoint/2010/main" val="2455310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57DBE4C7-46E5-CF49-B70A-6C12D4D12208}" type="slidenum">
              <a:rPr lang="en-US"/>
              <a:pPr>
                <a:defRPr/>
              </a:pPr>
              <a:t>22</a:t>
            </a:fld>
            <a:endParaRPr lang="en-US"/>
          </a:p>
        </p:txBody>
      </p:sp>
      <p:sp>
        <p:nvSpPr>
          <p:cNvPr id="799746" name="Rectangle 2"/>
          <p:cNvSpPr>
            <a:spLocks noGrp="1" noRot="1" noChangeAspect="1" noChangeArrowheads="1" noTextEdit="1"/>
          </p:cNvSpPr>
          <p:nvPr>
            <p:ph type="sldImg"/>
          </p:nvPr>
        </p:nvSpPr>
        <p:spPr>
          <a:xfrm>
            <a:off x="1266825" y="725488"/>
            <a:ext cx="4781550" cy="3586162"/>
          </a:xfrm>
          <a:ln cap="flat"/>
          <a:extLst>
            <a:ext uri="{FAA26D3D-D897-4be2-8F04-BA451C77F1D7}">
              <ma14:placeholderFlag xmlns="" xmlns:ma14="http://schemas.microsoft.com/office/mac/drawingml/2011/main" val="1"/>
            </a:ext>
          </a:extLst>
        </p:spPr>
      </p:sp>
      <p:sp>
        <p:nvSpPr>
          <p:cNvPr id="799747" name="Rectangle 3"/>
          <p:cNvSpPr>
            <a:spLocks noGrp="1" noChangeArrowheads="1"/>
          </p:cNvSpPr>
          <p:nvPr>
            <p:ph type="body" idx="1"/>
          </p:nvPr>
        </p:nvSpPr>
        <p:spPr>
          <a:xfrm>
            <a:off x="975360" y="4559025"/>
            <a:ext cx="5364480" cy="4323298"/>
          </a:xfrm>
          <a:ln/>
        </p:spPr>
        <p:txBody>
          <a:bodyPr lIns="98019" tIns="49902" rIns="98019" bIns="49902"/>
          <a:lstStyle/>
          <a:p>
            <a:pPr defTabSz="1005240">
              <a:defRPr/>
            </a:pPr>
            <a:endParaRPr lang="en-US">
              <a:cs typeface="+mn-cs"/>
            </a:endParaRPr>
          </a:p>
        </p:txBody>
      </p:sp>
    </p:spTree>
    <p:extLst>
      <p:ext uri="{BB962C8B-B14F-4D97-AF65-F5344CB8AC3E}">
        <p14:creationId xmlns:p14="http://schemas.microsoft.com/office/powerpoint/2010/main" val="775640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F80D2474-62BE-AA48-B9EB-D8DE3BB50CBA}" type="slidenum">
              <a:rPr lang="en-US"/>
              <a:pPr>
                <a:defRPr/>
              </a:pPr>
              <a:t>23</a:t>
            </a:fld>
            <a:endParaRPr lang="en-US"/>
          </a:p>
        </p:txBody>
      </p:sp>
      <p:sp>
        <p:nvSpPr>
          <p:cNvPr id="801794" name="Rectangle 2"/>
          <p:cNvSpPr>
            <a:spLocks noGrp="1" noRot="1" noChangeAspect="1" noChangeArrowheads="1" noTextEdit="1"/>
          </p:cNvSpPr>
          <p:nvPr>
            <p:ph type="sldImg"/>
          </p:nvPr>
        </p:nvSpPr>
        <p:spPr>
          <a:xfrm>
            <a:off x="1266825" y="725488"/>
            <a:ext cx="4781550" cy="3586162"/>
          </a:xfrm>
          <a:ln cap="flat"/>
          <a:extLst>
            <a:ext uri="{FAA26D3D-D897-4be2-8F04-BA451C77F1D7}">
              <ma14:placeholderFlag xmlns="" xmlns:ma14="http://schemas.microsoft.com/office/mac/drawingml/2011/main" val="1"/>
            </a:ext>
          </a:extLst>
        </p:spPr>
      </p:sp>
      <p:sp>
        <p:nvSpPr>
          <p:cNvPr id="801795" name="Rectangle 3"/>
          <p:cNvSpPr>
            <a:spLocks noGrp="1" noChangeArrowheads="1"/>
          </p:cNvSpPr>
          <p:nvPr>
            <p:ph type="body" idx="1"/>
          </p:nvPr>
        </p:nvSpPr>
        <p:spPr>
          <a:xfrm>
            <a:off x="975360" y="4559025"/>
            <a:ext cx="5364480" cy="4323298"/>
          </a:xfrm>
          <a:ln/>
        </p:spPr>
        <p:txBody>
          <a:bodyPr lIns="98019" tIns="49902" rIns="98019" bIns="49902"/>
          <a:lstStyle/>
          <a:p>
            <a:pPr defTabSz="1005240">
              <a:defRPr/>
            </a:pPr>
            <a:endParaRPr lang="en-US">
              <a:cs typeface="+mn-cs"/>
            </a:endParaRPr>
          </a:p>
        </p:txBody>
      </p:sp>
    </p:spTree>
    <p:extLst>
      <p:ext uri="{BB962C8B-B14F-4D97-AF65-F5344CB8AC3E}">
        <p14:creationId xmlns:p14="http://schemas.microsoft.com/office/powerpoint/2010/main" val="2960410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9837C6C1-0079-6F49-9EFC-F26056B89FDC}" type="slidenum">
              <a:rPr lang="en-US"/>
              <a:pPr>
                <a:defRPr/>
              </a:pPr>
              <a:t>24</a:t>
            </a:fld>
            <a:endParaRPr lang="en-US"/>
          </a:p>
        </p:txBody>
      </p:sp>
      <p:sp>
        <p:nvSpPr>
          <p:cNvPr id="803842" name="Rectangle 2"/>
          <p:cNvSpPr>
            <a:spLocks noGrp="1" noRot="1" noChangeAspect="1" noChangeArrowheads="1" noTextEdit="1"/>
          </p:cNvSpPr>
          <p:nvPr>
            <p:ph type="sldImg"/>
          </p:nvPr>
        </p:nvSpPr>
        <p:spPr>
          <a:xfrm>
            <a:off x="1266825" y="725488"/>
            <a:ext cx="4781550" cy="3586162"/>
          </a:xfrm>
          <a:ln cap="flat"/>
          <a:extLst>
            <a:ext uri="{FAA26D3D-D897-4be2-8F04-BA451C77F1D7}">
              <ma14:placeholderFlag xmlns="" xmlns:ma14="http://schemas.microsoft.com/office/mac/drawingml/2011/main" val="1"/>
            </a:ext>
          </a:extLst>
        </p:spPr>
      </p:sp>
      <p:sp>
        <p:nvSpPr>
          <p:cNvPr id="803843" name="Rectangle 3"/>
          <p:cNvSpPr>
            <a:spLocks noGrp="1" noChangeArrowheads="1"/>
          </p:cNvSpPr>
          <p:nvPr>
            <p:ph type="body" idx="1"/>
          </p:nvPr>
        </p:nvSpPr>
        <p:spPr>
          <a:xfrm>
            <a:off x="975360" y="4559025"/>
            <a:ext cx="5364480" cy="4323298"/>
          </a:xfrm>
          <a:ln/>
        </p:spPr>
        <p:txBody>
          <a:bodyPr lIns="98019" tIns="49902" rIns="98019" bIns="49902"/>
          <a:lstStyle/>
          <a:p>
            <a:pPr defTabSz="1005240">
              <a:defRPr/>
            </a:pPr>
            <a:endParaRPr lang="en-US">
              <a:cs typeface="+mn-cs"/>
            </a:endParaRPr>
          </a:p>
        </p:txBody>
      </p:sp>
    </p:spTree>
    <p:extLst>
      <p:ext uri="{BB962C8B-B14F-4D97-AF65-F5344CB8AC3E}">
        <p14:creationId xmlns:p14="http://schemas.microsoft.com/office/powerpoint/2010/main" val="2916457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97A1C66E-27DA-3444-AC9B-7BA905CDA8F1}" type="slidenum">
              <a:rPr lang="en-US"/>
              <a:pPr>
                <a:defRPr/>
              </a:pPr>
              <a:t>25</a:t>
            </a:fld>
            <a:endParaRPr lang="en-US"/>
          </a:p>
        </p:txBody>
      </p:sp>
      <p:sp>
        <p:nvSpPr>
          <p:cNvPr id="805890" name="Rectangle 2"/>
          <p:cNvSpPr>
            <a:spLocks noGrp="1" noRot="1" noChangeAspect="1" noChangeArrowheads="1" noTextEdit="1"/>
          </p:cNvSpPr>
          <p:nvPr>
            <p:ph type="sldImg"/>
          </p:nvPr>
        </p:nvSpPr>
        <p:spPr>
          <a:xfrm>
            <a:off x="1266825" y="725488"/>
            <a:ext cx="4781550" cy="3586162"/>
          </a:xfrm>
          <a:ln cap="flat"/>
          <a:extLst>
            <a:ext uri="{FAA26D3D-D897-4be2-8F04-BA451C77F1D7}">
              <ma14:placeholderFlag xmlns="" xmlns:ma14="http://schemas.microsoft.com/office/mac/drawingml/2011/main" val="1"/>
            </a:ext>
          </a:extLst>
        </p:spPr>
      </p:sp>
      <p:sp>
        <p:nvSpPr>
          <p:cNvPr id="805891" name="Rectangle 3"/>
          <p:cNvSpPr>
            <a:spLocks noGrp="1" noChangeArrowheads="1"/>
          </p:cNvSpPr>
          <p:nvPr>
            <p:ph type="body" idx="1"/>
          </p:nvPr>
        </p:nvSpPr>
        <p:spPr>
          <a:xfrm>
            <a:off x="975360" y="4559025"/>
            <a:ext cx="5364480" cy="4323298"/>
          </a:xfrm>
          <a:ln/>
        </p:spPr>
        <p:txBody>
          <a:bodyPr lIns="98019" tIns="49902" rIns="98019" bIns="49902"/>
          <a:lstStyle/>
          <a:p>
            <a:pPr defTabSz="1005240">
              <a:defRPr/>
            </a:pPr>
            <a:endParaRPr lang="en-US">
              <a:cs typeface="+mn-cs"/>
            </a:endParaRPr>
          </a:p>
        </p:txBody>
      </p:sp>
    </p:spTree>
    <p:extLst>
      <p:ext uri="{BB962C8B-B14F-4D97-AF65-F5344CB8AC3E}">
        <p14:creationId xmlns:p14="http://schemas.microsoft.com/office/powerpoint/2010/main" val="15882184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C365CE40-B591-2148-91C0-B8506FFAC38E}" type="slidenum">
              <a:rPr lang="en-US"/>
              <a:pPr>
                <a:defRPr/>
              </a:pPr>
              <a:t>26</a:t>
            </a:fld>
            <a:endParaRPr lang="en-US"/>
          </a:p>
        </p:txBody>
      </p:sp>
      <p:sp>
        <p:nvSpPr>
          <p:cNvPr id="807938"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 xmlns:ma14="http://schemas.microsoft.com/office/mac/drawingml/2011/main" val="1"/>
            </a:ext>
          </a:extLst>
        </p:spPr>
      </p:sp>
      <p:sp>
        <p:nvSpPr>
          <p:cNvPr id="807939"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a:cs typeface="+mn-cs"/>
            </a:endParaRPr>
          </a:p>
        </p:txBody>
      </p:sp>
    </p:spTree>
    <p:extLst>
      <p:ext uri="{BB962C8B-B14F-4D97-AF65-F5344CB8AC3E}">
        <p14:creationId xmlns:p14="http://schemas.microsoft.com/office/powerpoint/2010/main" val="22509023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81F5136B-5A71-D949-95CC-65230DE60BEE}" type="slidenum">
              <a:rPr lang="en-US"/>
              <a:pPr>
                <a:defRPr/>
              </a:pPr>
              <a:t>27</a:t>
            </a:fld>
            <a:endParaRPr lang="en-US"/>
          </a:p>
        </p:txBody>
      </p:sp>
      <p:sp>
        <p:nvSpPr>
          <p:cNvPr id="809986"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 xmlns:ma14="http://schemas.microsoft.com/office/mac/drawingml/2011/main" val="1"/>
            </a:ext>
          </a:extLst>
        </p:spPr>
      </p:sp>
      <p:sp>
        <p:nvSpPr>
          <p:cNvPr id="809987"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a:cs typeface="+mn-cs"/>
            </a:endParaRPr>
          </a:p>
        </p:txBody>
      </p:sp>
    </p:spTree>
    <p:extLst>
      <p:ext uri="{BB962C8B-B14F-4D97-AF65-F5344CB8AC3E}">
        <p14:creationId xmlns:p14="http://schemas.microsoft.com/office/powerpoint/2010/main" val="1747266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31F8D25C-1432-F74F-BABD-BB8BD90FDC1B}" type="slidenum">
              <a:rPr lang="en-US"/>
              <a:pPr>
                <a:defRPr/>
              </a:pPr>
              <a:t>28</a:t>
            </a:fld>
            <a:endParaRPr lang="en-US"/>
          </a:p>
        </p:txBody>
      </p:sp>
      <p:sp>
        <p:nvSpPr>
          <p:cNvPr id="812034"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 xmlns:ma14="http://schemas.microsoft.com/office/mac/drawingml/2011/main" val="1"/>
            </a:ext>
          </a:extLst>
        </p:spPr>
      </p:sp>
      <p:sp>
        <p:nvSpPr>
          <p:cNvPr id="812035"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a:cs typeface="+mn-cs"/>
            </a:endParaRPr>
          </a:p>
        </p:txBody>
      </p:sp>
    </p:spTree>
    <p:extLst>
      <p:ext uri="{BB962C8B-B14F-4D97-AF65-F5344CB8AC3E}">
        <p14:creationId xmlns:p14="http://schemas.microsoft.com/office/powerpoint/2010/main" val="136438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44D73E08-50F2-8B42-9368-33066DA121B3}" type="slidenum">
              <a:rPr lang="en-US"/>
              <a:pPr>
                <a:defRPr/>
              </a:pPr>
              <a:t>29</a:t>
            </a:fld>
            <a:endParaRPr lang="en-US"/>
          </a:p>
        </p:txBody>
      </p:sp>
      <p:sp>
        <p:nvSpPr>
          <p:cNvPr id="814082"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 xmlns:ma14="http://schemas.microsoft.com/office/mac/drawingml/2011/main" val="1"/>
            </a:ext>
          </a:extLst>
        </p:spPr>
      </p:sp>
      <p:sp>
        <p:nvSpPr>
          <p:cNvPr id="814083"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a:cs typeface="+mn-cs"/>
            </a:endParaRPr>
          </a:p>
        </p:txBody>
      </p:sp>
    </p:spTree>
    <p:extLst>
      <p:ext uri="{BB962C8B-B14F-4D97-AF65-F5344CB8AC3E}">
        <p14:creationId xmlns:p14="http://schemas.microsoft.com/office/powerpoint/2010/main" val="2986226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6897E5F4-C144-1845-85F0-B9AB598418E7}" type="slidenum">
              <a:rPr lang="en-US"/>
              <a:pPr>
                <a:defRPr/>
              </a:pPr>
              <a:t>30</a:t>
            </a:fld>
            <a:endParaRPr lang="en-US"/>
          </a:p>
        </p:txBody>
      </p:sp>
      <p:sp>
        <p:nvSpPr>
          <p:cNvPr id="816130"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 xmlns:ma14="http://schemas.microsoft.com/office/mac/drawingml/2011/main" val="1"/>
            </a:ext>
          </a:extLst>
        </p:spPr>
      </p:sp>
      <p:sp>
        <p:nvSpPr>
          <p:cNvPr id="816131"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a:cs typeface="+mn-cs"/>
            </a:endParaRPr>
          </a:p>
        </p:txBody>
      </p:sp>
    </p:spTree>
    <p:extLst>
      <p:ext uri="{BB962C8B-B14F-4D97-AF65-F5344CB8AC3E}">
        <p14:creationId xmlns:p14="http://schemas.microsoft.com/office/powerpoint/2010/main" val="30349024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3F74910A-F88D-594B-A4F1-390C6B69DF38}" type="slidenum">
              <a:rPr lang="en-US"/>
              <a:pPr>
                <a:defRPr/>
              </a:pPr>
              <a:t>31</a:t>
            </a:fld>
            <a:endParaRPr lang="en-US"/>
          </a:p>
        </p:txBody>
      </p:sp>
      <p:sp>
        <p:nvSpPr>
          <p:cNvPr id="818178"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 xmlns:ma14="http://schemas.microsoft.com/office/mac/drawingml/2011/main" val="1"/>
            </a:ext>
          </a:extLst>
        </p:spPr>
      </p:sp>
      <p:sp>
        <p:nvSpPr>
          <p:cNvPr id="818179"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a:cs typeface="+mn-cs"/>
            </a:endParaRPr>
          </a:p>
        </p:txBody>
      </p:sp>
    </p:spTree>
    <p:extLst>
      <p:ext uri="{BB962C8B-B14F-4D97-AF65-F5344CB8AC3E}">
        <p14:creationId xmlns:p14="http://schemas.microsoft.com/office/powerpoint/2010/main" val="559740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2B5CF7BB-9885-404D-B63A-FBB4DBB98E24}" type="slidenum">
              <a:rPr lang="en-US"/>
              <a:pPr>
                <a:defRPr/>
              </a:pPr>
              <a:t>5</a:t>
            </a:fld>
            <a:endParaRPr lang="en-US"/>
          </a:p>
        </p:txBody>
      </p:sp>
      <p:sp>
        <p:nvSpPr>
          <p:cNvPr id="755714" name="Rectangle 2"/>
          <p:cNvSpPr>
            <a:spLocks noGrp="1" noRot="1" noChangeAspect="1" noChangeArrowheads="1" noTextEdit="1"/>
          </p:cNvSpPr>
          <p:nvPr>
            <p:ph type="sldImg"/>
          </p:nvPr>
        </p:nvSpPr>
        <p:spPr>
          <a:xfrm>
            <a:off x="2109788" y="647700"/>
            <a:ext cx="2870200" cy="2152650"/>
          </a:xfrm>
          <a:ln cap="flat"/>
          <a:extLst>
            <a:ext uri="{FAA26D3D-D897-4be2-8F04-BA451C77F1D7}">
              <ma14:placeholderFlag xmlns="" xmlns:ma14="http://schemas.microsoft.com/office/mac/drawingml/2011/main" val="1"/>
            </a:ext>
          </a:extLst>
        </p:spPr>
      </p:sp>
      <p:sp>
        <p:nvSpPr>
          <p:cNvPr id="755715"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a:cs typeface="+mn-cs"/>
            </a:endParaRPr>
          </a:p>
        </p:txBody>
      </p:sp>
    </p:spTree>
    <p:extLst>
      <p:ext uri="{BB962C8B-B14F-4D97-AF65-F5344CB8AC3E}">
        <p14:creationId xmlns:p14="http://schemas.microsoft.com/office/powerpoint/2010/main" val="32970939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E34EF77D-F182-9440-97E7-A0D58EC816F6}" type="slidenum">
              <a:rPr lang="en-US"/>
              <a:pPr>
                <a:defRPr/>
              </a:pPr>
              <a:t>32</a:t>
            </a:fld>
            <a:endParaRPr lang="en-US"/>
          </a:p>
        </p:txBody>
      </p:sp>
      <p:sp>
        <p:nvSpPr>
          <p:cNvPr id="820226"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 xmlns:ma14="http://schemas.microsoft.com/office/mac/drawingml/2011/main" val="1"/>
            </a:ext>
          </a:extLst>
        </p:spPr>
      </p:sp>
      <p:sp>
        <p:nvSpPr>
          <p:cNvPr id="820227"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a:cs typeface="+mn-cs"/>
            </a:endParaRPr>
          </a:p>
        </p:txBody>
      </p:sp>
    </p:spTree>
    <p:extLst>
      <p:ext uri="{BB962C8B-B14F-4D97-AF65-F5344CB8AC3E}">
        <p14:creationId xmlns:p14="http://schemas.microsoft.com/office/powerpoint/2010/main" val="36856947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85E1FF6C-F404-D047-B5FE-C1366E451E40}" type="slidenum">
              <a:rPr lang="en-US"/>
              <a:pPr>
                <a:defRPr/>
              </a:pPr>
              <a:t>33</a:t>
            </a:fld>
            <a:endParaRPr lang="en-US"/>
          </a:p>
        </p:txBody>
      </p:sp>
      <p:sp>
        <p:nvSpPr>
          <p:cNvPr id="822274"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 xmlns:ma14="http://schemas.microsoft.com/office/mac/drawingml/2011/main" val="1"/>
            </a:ext>
          </a:extLst>
        </p:spPr>
      </p:sp>
      <p:sp>
        <p:nvSpPr>
          <p:cNvPr id="822275"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a:cs typeface="+mn-cs"/>
            </a:endParaRPr>
          </a:p>
        </p:txBody>
      </p:sp>
    </p:spTree>
    <p:extLst>
      <p:ext uri="{BB962C8B-B14F-4D97-AF65-F5344CB8AC3E}">
        <p14:creationId xmlns:p14="http://schemas.microsoft.com/office/powerpoint/2010/main" val="4960368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62124BD9-5CF0-1946-92EC-0AE409EC187D}" type="slidenum">
              <a:rPr lang="en-US"/>
              <a:pPr>
                <a:defRPr/>
              </a:pPr>
              <a:t>34</a:t>
            </a:fld>
            <a:endParaRPr lang="en-US"/>
          </a:p>
        </p:txBody>
      </p:sp>
      <p:sp>
        <p:nvSpPr>
          <p:cNvPr id="824322"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 xmlns:ma14="http://schemas.microsoft.com/office/mac/drawingml/2011/main" val="1"/>
            </a:ext>
          </a:extLst>
        </p:spPr>
      </p:sp>
      <p:sp>
        <p:nvSpPr>
          <p:cNvPr id="824323"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a:cs typeface="+mn-cs"/>
            </a:endParaRPr>
          </a:p>
        </p:txBody>
      </p:sp>
    </p:spTree>
    <p:extLst>
      <p:ext uri="{BB962C8B-B14F-4D97-AF65-F5344CB8AC3E}">
        <p14:creationId xmlns:p14="http://schemas.microsoft.com/office/powerpoint/2010/main" val="35691043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5CDD2D08-CB74-0945-AADB-F39E7C70633E}" type="slidenum">
              <a:rPr lang="en-US"/>
              <a:pPr>
                <a:defRPr/>
              </a:pPr>
              <a:t>35</a:t>
            </a:fld>
            <a:endParaRPr lang="en-US"/>
          </a:p>
        </p:txBody>
      </p:sp>
      <p:sp>
        <p:nvSpPr>
          <p:cNvPr id="826370" name="Rectangle 2"/>
          <p:cNvSpPr>
            <a:spLocks noGrp="1" noRot="1" noChangeAspect="1" noChangeArrowheads="1" noTextEdit="1"/>
          </p:cNvSpPr>
          <p:nvPr>
            <p:ph type="sldImg"/>
          </p:nvPr>
        </p:nvSpPr>
        <p:spPr>
          <a:xfrm>
            <a:off x="2082800" y="627063"/>
            <a:ext cx="2922588" cy="2192337"/>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6067707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DDD17148-099D-EE4E-B97B-86DD2024ECC7}" type="slidenum">
              <a:rPr lang="en-US"/>
              <a:pPr>
                <a:defRPr/>
              </a:pPr>
              <a:t>36</a:t>
            </a:fld>
            <a:endParaRPr lang="en-US"/>
          </a:p>
        </p:txBody>
      </p:sp>
      <p:sp>
        <p:nvSpPr>
          <p:cNvPr id="849922" name="Rectangle 2"/>
          <p:cNvSpPr>
            <a:spLocks noGrp="1" noRot="1" noChangeAspect="1" noChangeArrowheads="1" noTextEdit="1"/>
          </p:cNvSpPr>
          <p:nvPr>
            <p:ph type="sldImg"/>
          </p:nvPr>
        </p:nvSpPr>
        <p:spPr>
          <a:xfrm>
            <a:off x="2082800" y="627063"/>
            <a:ext cx="2922588" cy="2192337"/>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7104617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AC4E091D-8D1E-464C-8170-B7F45533C28D}" type="slidenum">
              <a:rPr lang="en-US"/>
              <a:pPr>
                <a:defRPr/>
              </a:pPr>
              <a:t>37</a:t>
            </a:fld>
            <a:endParaRPr lang="en-US"/>
          </a:p>
        </p:txBody>
      </p:sp>
      <p:sp>
        <p:nvSpPr>
          <p:cNvPr id="858114" name="Rectangle 2"/>
          <p:cNvSpPr>
            <a:spLocks noGrp="1" noRot="1" noChangeAspect="1" noChangeArrowheads="1" noTextEdit="1"/>
          </p:cNvSpPr>
          <p:nvPr>
            <p:ph type="sldImg"/>
          </p:nvPr>
        </p:nvSpPr>
        <p:spPr>
          <a:xfrm>
            <a:off x="2082800" y="627063"/>
            <a:ext cx="2922588" cy="2192337"/>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558300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76E0A97A-3F3B-1147-B3DA-0E2DB011DD6F}" type="slidenum">
              <a:rPr lang="en-US"/>
              <a:pPr>
                <a:defRPr/>
              </a:pPr>
              <a:t>38</a:t>
            </a:fld>
            <a:endParaRPr lang="en-US"/>
          </a:p>
        </p:txBody>
      </p:sp>
      <p:sp>
        <p:nvSpPr>
          <p:cNvPr id="860162" name="Rectangle 2"/>
          <p:cNvSpPr>
            <a:spLocks noGrp="1" noRot="1" noChangeAspect="1" noChangeArrowheads="1" noTextEdit="1"/>
          </p:cNvSpPr>
          <p:nvPr>
            <p:ph type="sldImg"/>
          </p:nvPr>
        </p:nvSpPr>
        <p:spPr>
          <a:xfrm>
            <a:off x="2082800" y="627063"/>
            <a:ext cx="2922588" cy="2192337"/>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5703360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B79F598D-7FFB-DC44-AF65-01B2C9C098C8}" type="slidenum">
              <a:rPr lang="en-US"/>
              <a:pPr>
                <a:defRPr/>
              </a:pPr>
              <a:t>39</a:t>
            </a:fld>
            <a:endParaRPr lang="en-US"/>
          </a:p>
        </p:txBody>
      </p:sp>
      <p:sp>
        <p:nvSpPr>
          <p:cNvPr id="851970" name="Rectangle 2"/>
          <p:cNvSpPr>
            <a:spLocks noGrp="1" noRot="1" noChangeAspect="1" noChangeArrowheads="1" noTextEdit="1"/>
          </p:cNvSpPr>
          <p:nvPr>
            <p:ph type="sldImg"/>
          </p:nvPr>
        </p:nvSpPr>
        <p:spPr>
          <a:xfrm>
            <a:off x="2082800" y="627063"/>
            <a:ext cx="2922588" cy="2192337"/>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420353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C71EA897-9A4B-EA49-A30C-24B39124FB92}" type="slidenum">
              <a:rPr lang="en-US"/>
              <a:pPr>
                <a:defRPr/>
              </a:pPr>
              <a:t>6</a:t>
            </a:fld>
            <a:endParaRPr lang="en-US"/>
          </a:p>
        </p:txBody>
      </p:sp>
      <p:sp>
        <p:nvSpPr>
          <p:cNvPr id="757762" name="Rectangle 2"/>
          <p:cNvSpPr>
            <a:spLocks noGrp="1" noRot="1" noChangeAspect="1" noChangeArrowheads="1" noTextEdit="1"/>
          </p:cNvSpPr>
          <p:nvPr>
            <p:ph type="sldImg"/>
          </p:nvPr>
        </p:nvSpPr>
        <p:spPr>
          <a:xfrm>
            <a:off x="1270000" y="725488"/>
            <a:ext cx="4781550" cy="3586162"/>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4229482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8ACBF880-9A4A-6045-8F58-DF4963222DAF}" type="slidenum">
              <a:rPr lang="en-US"/>
              <a:pPr>
                <a:defRPr/>
              </a:pPr>
              <a:t>7</a:t>
            </a:fld>
            <a:endParaRPr lang="en-US"/>
          </a:p>
        </p:txBody>
      </p:sp>
      <p:sp>
        <p:nvSpPr>
          <p:cNvPr id="665602" name="Rectangle 2"/>
          <p:cNvSpPr>
            <a:spLocks noGrp="1" noRot="1" noChangeAspect="1" noChangeArrowheads="1" noTextEdit="1"/>
          </p:cNvSpPr>
          <p:nvPr>
            <p:ph type="sldImg"/>
          </p:nvPr>
        </p:nvSpPr>
        <p:spPr>
          <a:xfrm>
            <a:off x="1266825" y="725488"/>
            <a:ext cx="4781550" cy="3586162"/>
          </a:xfrm>
          <a:ln cap="flat"/>
          <a:extLst>
            <a:ext uri="{FAA26D3D-D897-4be2-8F04-BA451C77F1D7}">
              <ma14:placeholderFlag xmlns="" xmlns:ma14="http://schemas.microsoft.com/office/mac/drawingml/2011/main" val="1"/>
            </a:ext>
          </a:extLst>
        </p:spPr>
      </p:sp>
      <p:sp>
        <p:nvSpPr>
          <p:cNvPr id="665603" name="Rectangle 3"/>
          <p:cNvSpPr>
            <a:spLocks noGrp="1" noChangeArrowheads="1"/>
          </p:cNvSpPr>
          <p:nvPr>
            <p:ph type="body" idx="1"/>
          </p:nvPr>
        </p:nvSpPr>
        <p:spPr>
          <a:xfrm>
            <a:off x="975360" y="4559025"/>
            <a:ext cx="5364480" cy="4323298"/>
          </a:xfrm>
          <a:ln/>
        </p:spPr>
        <p:txBody>
          <a:bodyPr lIns="98019" tIns="49902" rIns="98019" bIns="49902"/>
          <a:lstStyle/>
          <a:p>
            <a:pPr defTabSz="1005240">
              <a:defRPr/>
            </a:pPr>
            <a:endParaRPr lang="en-US">
              <a:cs typeface="+mn-cs"/>
            </a:endParaRPr>
          </a:p>
        </p:txBody>
      </p:sp>
    </p:spTree>
    <p:extLst>
      <p:ext uri="{BB962C8B-B14F-4D97-AF65-F5344CB8AC3E}">
        <p14:creationId xmlns:p14="http://schemas.microsoft.com/office/powerpoint/2010/main" val="455373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66EF92EC-DFDD-734F-BBFB-A21A15528121}" type="slidenum">
              <a:rPr lang="en-US"/>
              <a:pPr>
                <a:defRPr/>
              </a:pPr>
              <a:t>8</a:t>
            </a:fld>
            <a:endParaRPr lang="en-US"/>
          </a:p>
        </p:txBody>
      </p:sp>
      <p:sp>
        <p:nvSpPr>
          <p:cNvPr id="870402" name="Rectangle 2"/>
          <p:cNvSpPr>
            <a:spLocks noGrp="1" noRot="1" noChangeAspect="1" noChangeArrowheads="1" noTextEdit="1"/>
          </p:cNvSpPr>
          <p:nvPr>
            <p:ph type="sldImg"/>
          </p:nvPr>
        </p:nvSpPr>
        <p:spPr>
          <a:xfrm>
            <a:off x="1266825" y="725488"/>
            <a:ext cx="4781550" cy="3586162"/>
          </a:xfrm>
          <a:ln cap="flat"/>
          <a:extLst>
            <a:ext uri="{FAA26D3D-D897-4be2-8F04-BA451C77F1D7}">
              <ma14:placeholderFlag xmlns="" xmlns:ma14="http://schemas.microsoft.com/office/mac/drawingml/2011/main" val="1"/>
            </a:ext>
          </a:extLst>
        </p:spPr>
      </p:sp>
      <p:sp>
        <p:nvSpPr>
          <p:cNvPr id="870403" name="Rectangle 3"/>
          <p:cNvSpPr>
            <a:spLocks noGrp="1" noChangeArrowheads="1"/>
          </p:cNvSpPr>
          <p:nvPr>
            <p:ph type="body" idx="1"/>
          </p:nvPr>
        </p:nvSpPr>
        <p:spPr>
          <a:xfrm>
            <a:off x="975360" y="4559025"/>
            <a:ext cx="5364480" cy="4323298"/>
          </a:xfrm>
          <a:ln/>
        </p:spPr>
        <p:txBody>
          <a:bodyPr lIns="98019" tIns="49902" rIns="98019" bIns="49902"/>
          <a:lstStyle/>
          <a:p>
            <a:pPr defTabSz="1005240">
              <a:defRPr/>
            </a:pPr>
            <a:endParaRPr lang="en-US">
              <a:cs typeface="+mn-cs"/>
            </a:endParaRPr>
          </a:p>
        </p:txBody>
      </p:sp>
    </p:spTree>
    <p:extLst>
      <p:ext uri="{BB962C8B-B14F-4D97-AF65-F5344CB8AC3E}">
        <p14:creationId xmlns:p14="http://schemas.microsoft.com/office/powerpoint/2010/main" val="2807915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06F861CC-F0A5-FB4A-BE44-A50B7FE4C0AA}" type="slidenum">
              <a:rPr lang="en-US"/>
              <a:pPr>
                <a:defRPr/>
              </a:pPr>
              <a:t>9</a:t>
            </a:fld>
            <a:endParaRPr lang="en-US"/>
          </a:p>
        </p:txBody>
      </p:sp>
      <p:sp>
        <p:nvSpPr>
          <p:cNvPr id="866306" name="Rectangle 2"/>
          <p:cNvSpPr>
            <a:spLocks noGrp="1" noRot="1" noChangeAspect="1" noChangeArrowheads="1" noTextEdit="1"/>
          </p:cNvSpPr>
          <p:nvPr>
            <p:ph type="sldImg"/>
          </p:nvPr>
        </p:nvSpPr>
        <p:spPr>
          <a:xfrm>
            <a:off x="1266825" y="725488"/>
            <a:ext cx="4781550" cy="3586162"/>
          </a:xfrm>
          <a:ln cap="flat"/>
          <a:extLst>
            <a:ext uri="{FAA26D3D-D897-4be2-8F04-BA451C77F1D7}">
              <ma14:placeholderFlag xmlns="" xmlns:ma14="http://schemas.microsoft.com/office/mac/drawingml/2011/main" val="1"/>
            </a:ext>
          </a:extLst>
        </p:spPr>
      </p:sp>
      <p:sp>
        <p:nvSpPr>
          <p:cNvPr id="866307" name="Rectangle 3"/>
          <p:cNvSpPr>
            <a:spLocks noGrp="1" noChangeArrowheads="1"/>
          </p:cNvSpPr>
          <p:nvPr>
            <p:ph type="body" idx="1"/>
          </p:nvPr>
        </p:nvSpPr>
        <p:spPr>
          <a:xfrm>
            <a:off x="975360" y="4559025"/>
            <a:ext cx="5364480" cy="4323298"/>
          </a:xfrm>
          <a:ln/>
        </p:spPr>
        <p:txBody>
          <a:bodyPr lIns="98019" tIns="49902" rIns="98019" bIns="49902"/>
          <a:lstStyle/>
          <a:p>
            <a:pPr defTabSz="1005240">
              <a:defRPr/>
            </a:pPr>
            <a:endParaRPr lang="en-US">
              <a:cs typeface="+mn-cs"/>
            </a:endParaRPr>
          </a:p>
        </p:txBody>
      </p:sp>
    </p:spTree>
    <p:extLst>
      <p:ext uri="{BB962C8B-B14F-4D97-AF65-F5344CB8AC3E}">
        <p14:creationId xmlns:p14="http://schemas.microsoft.com/office/powerpoint/2010/main" val="408129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1D3DADB9-B0EF-4D44-AAB4-3AB17BAA43C9}" type="slidenum">
              <a:rPr lang="en-US"/>
              <a:pPr>
                <a:defRPr/>
              </a:pPr>
              <a:t>10</a:t>
            </a:fld>
            <a:endParaRPr lang="en-US"/>
          </a:p>
        </p:txBody>
      </p:sp>
      <p:sp>
        <p:nvSpPr>
          <p:cNvPr id="835586" name="Rectangle 2"/>
          <p:cNvSpPr>
            <a:spLocks noGrp="1" noRot="1" noChangeAspect="1" noChangeArrowheads="1" noTextEdit="1"/>
          </p:cNvSpPr>
          <p:nvPr>
            <p:ph type="sldImg"/>
          </p:nvPr>
        </p:nvSpPr>
        <p:spPr>
          <a:xfrm>
            <a:off x="2146300" y="674688"/>
            <a:ext cx="2797175" cy="2098675"/>
          </a:xfrm>
          <a:ln cap="flat"/>
          <a:extLst>
            <a:ext uri="{FAA26D3D-D897-4be2-8F04-BA451C77F1D7}">
              <ma14:placeholderFlag xmlns="" xmlns:ma14="http://schemas.microsoft.com/office/mac/drawingml/2011/main" val="1"/>
            </a:ext>
          </a:extLst>
        </p:spPr>
      </p:sp>
      <p:sp>
        <p:nvSpPr>
          <p:cNvPr id="835587"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a:cs typeface="+mn-cs"/>
            </a:endParaRPr>
          </a:p>
        </p:txBody>
      </p:sp>
    </p:spTree>
    <p:extLst>
      <p:ext uri="{BB962C8B-B14F-4D97-AF65-F5344CB8AC3E}">
        <p14:creationId xmlns:p14="http://schemas.microsoft.com/office/powerpoint/2010/main" val="1031576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2D02516F-A3D5-6746-AAE9-AE9EB3BE2318}" type="slidenum">
              <a:rPr lang="en-US"/>
              <a:pPr>
                <a:defRPr/>
              </a:pPr>
              <a:t>11</a:t>
            </a:fld>
            <a:endParaRPr lang="en-US"/>
          </a:p>
        </p:txBody>
      </p:sp>
      <p:sp>
        <p:nvSpPr>
          <p:cNvPr id="837634" name="Rectangle 2"/>
          <p:cNvSpPr>
            <a:spLocks noGrp="1" noRot="1" noChangeAspect="1" noChangeArrowheads="1" noTextEdit="1"/>
          </p:cNvSpPr>
          <p:nvPr>
            <p:ph type="sldImg"/>
          </p:nvPr>
        </p:nvSpPr>
        <p:spPr>
          <a:xfrm>
            <a:off x="2109788" y="647700"/>
            <a:ext cx="2870200" cy="2152650"/>
          </a:xfrm>
          <a:ln cap="flat"/>
          <a:extLst>
            <a:ext uri="{FAA26D3D-D897-4be2-8F04-BA451C77F1D7}">
              <ma14:placeholderFlag xmlns="" xmlns:ma14="http://schemas.microsoft.com/office/mac/drawingml/2011/main" val="1"/>
            </a:ext>
          </a:extLst>
        </p:spPr>
      </p:sp>
      <p:sp>
        <p:nvSpPr>
          <p:cNvPr id="837635"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a:cs typeface="+mn-cs"/>
            </a:endParaRPr>
          </a:p>
        </p:txBody>
      </p:sp>
    </p:spTree>
    <p:extLst>
      <p:ext uri="{BB962C8B-B14F-4D97-AF65-F5344CB8AC3E}">
        <p14:creationId xmlns:p14="http://schemas.microsoft.com/office/powerpoint/2010/main" val="28610537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Placeholder 5"/>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059156" y="0"/>
            <a:ext cx="3084843" cy="6375400"/>
          </a:xfrm>
          <a:prstGeom prst="rect">
            <a:avLst/>
          </a:prstGeom>
        </p:spPr>
      </p:pic>
      <p:sp>
        <p:nvSpPr>
          <p:cNvPr id="7" name="Rectangle 6"/>
          <p:cNvSpPr/>
          <p:nvPr/>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latin typeface="Arial" charset="0"/>
              <a:ea typeface="ＭＳ Ｐゴシック" pitchFamily="1" charset="-128"/>
            </a:endParaRPr>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chemeClr val="bg1"/>
                </a:solidFill>
              </a:defRPr>
            </a:lvl1pPr>
          </a:lstStyle>
          <a:p>
            <a:r>
              <a:rPr lang="en-US" dirty="0"/>
              <a:t>Click to edit Master </a:t>
            </a:r>
            <a:br>
              <a:rPr lang="en-US" dirty="0"/>
            </a:br>
            <a:r>
              <a:rPr lang="en-US" dirty="0"/>
              <a:t>title style</a:t>
            </a:r>
          </a:p>
        </p:txBody>
      </p:sp>
      <p:sp>
        <p:nvSpPr>
          <p:cNvPr id="3" name="Subtitle 2"/>
          <p:cNvSpPr>
            <a:spLocks noGrp="1"/>
          </p:cNvSpPr>
          <p:nvPr>
            <p:ph type="subTitle" idx="1"/>
          </p:nvPr>
        </p:nvSpPr>
        <p:spPr>
          <a:xfrm>
            <a:off x="392113" y="4076700"/>
            <a:ext cx="4789487" cy="1295400"/>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TextBox 10"/>
          <p:cNvSpPr txBox="1"/>
          <p:nvPr/>
        </p:nvSpPr>
        <p:spPr>
          <a:xfrm>
            <a:off x="381000" y="5493287"/>
            <a:ext cx="4789487" cy="646331"/>
          </a:xfrm>
          <a:prstGeom prst="rect">
            <a:avLst/>
          </a:prstGeom>
          <a:noFill/>
        </p:spPr>
        <p:txBody>
          <a:bodyPr wrap="square" lIns="0" tIns="0" rIns="0" bIns="0" rtlCol="0">
            <a:spAutoFit/>
          </a:bodyPr>
          <a:lstStyle/>
          <a:p>
            <a:r>
              <a:rPr lang="en-US" sz="1400" dirty="0">
                <a:solidFill>
                  <a:schemeClr val="bg1"/>
                </a:solidFill>
                <a:latin typeface="Arial" panose="020B0604020202020204" pitchFamily="34" charset="0"/>
                <a:cs typeface="Arial" panose="020B0604020202020204" pitchFamily="34" charset="0"/>
              </a:rPr>
              <a:t>Software Engineering Institute</a:t>
            </a:r>
          </a:p>
          <a:p>
            <a:r>
              <a:rPr lang="en-US" sz="1400" dirty="0">
                <a:solidFill>
                  <a:schemeClr val="bg1"/>
                </a:solidFill>
                <a:latin typeface="Arial" panose="020B0604020202020204" pitchFamily="34" charset="0"/>
                <a:cs typeface="Arial" panose="020B0604020202020204" pitchFamily="34" charset="0"/>
              </a:rPr>
              <a:t>Carnegie Mellon University</a:t>
            </a:r>
          </a:p>
          <a:p>
            <a:r>
              <a:rPr lang="en-US" sz="1400" dirty="0">
                <a:solidFill>
                  <a:schemeClr val="bg1"/>
                </a:solidFill>
                <a:latin typeface="Arial" panose="020B0604020202020204" pitchFamily="34" charset="0"/>
                <a:cs typeface="Arial" panose="020B0604020202020204" pitchFamily="34" charset="0"/>
              </a:rPr>
              <a:t>Pittsburgh, PA  15213</a:t>
            </a:r>
          </a:p>
        </p:txBody>
      </p:sp>
      <p:sp>
        <p:nvSpPr>
          <p:cNvPr id="15" name="Rectangle 1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3" name="Rectangle 73"/>
          <p:cNvSpPr>
            <a:spLocks noChangeArrowheads="1"/>
          </p:cNvSpPr>
          <p:nvPr/>
        </p:nvSpPr>
        <p:spPr bwMode="white">
          <a:xfrm>
            <a:off x="4413249" y="6411779"/>
            <a:ext cx="206115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a:solidFill>
                  <a:srgbClr val="FFFFFF"/>
                </a:solidFill>
                <a:latin typeface="Arial" panose="020B0604020202020204" pitchFamily="34" charset="0"/>
                <a:cs typeface="Arial" panose="020B0604020202020204" pitchFamily="34" charset="0"/>
              </a:rPr>
              <a:t>Personal Software Process </a:t>
            </a:r>
            <a:br>
              <a:rPr lang="en-US" sz="700" b="1" dirty="0">
                <a:solidFill>
                  <a:srgbClr val="FFFFFF"/>
                </a:solidFill>
                <a:latin typeface="Arial" panose="020B0604020202020204" pitchFamily="34" charset="0"/>
                <a:cs typeface="Arial" panose="020B0604020202020204" pitchFamily="34" charset="0"/>
              </a:rPr>
            </a:br>
            <a:r>
              <a:rPr lang="en-US" sz="700" b="1" dirty="0">
                <a:solidFill>
                  <a:srgbClr val="FFFFFF"/>
                </a:solidFill>
                <a:latin typeface="Arial" panose="020B0604020202020204" pitchFamily="34" charset="0"/>
                <a:cs typeface="Arial" panose="020B0604020202020204" pitchFamily="34" charset="0"/>
              </a:rPr>
              <a:t>for Engineers: Part I</a:t>
            </a:r>
          </a:p>
          <a:p>
            <a:pPr marL="0" indent="0" algn="l" eaLnBrk="0" hangingPunct="0">
              <a:lnSpc>
                <a:spcPct val="100000"/>
              </a:lnSpc>
              <a:spcBef>
                <a:spcPct val="0"/>
              </a:spcBef>
            </a:pPr>
            <a:r>
              <a:rPr lang="en-US" sz="600" b="0" spc="0" baseline="0" dirty="0">
                <a:solidFill>
                  <a:srgbClr val="FFFFFF"/>
                </a:solidFill>
                <a:latin typeface="Arial" panose="020B0604020202020204" pitchFamily="34" charset="0"/>
                <a:cs typeface="Arial" panose="020B0604020202020204" pitchFamily="34" charset="0"/>
              </a:rPr>
              <a:t>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4" name="Rectangle 3"/>
          <p:cNvSpPr/>
          <p:nvPr/>
        </p:nvSpPr>
        <p:spPr>
          <a:xfrm>
            <a:off x="6059156" y="6450534"/>
            <a:ext cx="2496196" cy="307777"/>
          </a:xfrm>
          <a:prstGeom prst="rect">
            <a:avLst/>
          </a:prstGeom>
        </p:spPr>
        <p:txBody>
          <a:bodyPr wrap="none">
            <a:spAutoFit/>
          </a:bodyPr>
          <a:lstStyle/>
          <a:p>
            <a:r>
              <a:rPr lang="en-US" sz="700" kern="1200" dirty="0">
                <a:solidFill>
                  <a:schemeClr val="bg1"/>
                </a:solidFill>
                <a:effectLst/>
                <a:latin typeface="Arial" panose="020B0604020202020204" pitchFamily="34" charset="0"/>
                <a:ea typeface="+mn-ea"/>
                <a:cs typeface="Arial" panose="020B0604020202020204" pitchFamily="34" charset="0"/>
              </a:rPr>
              <a:t>[Distribution Statement A] Approved for public release and</a:t>
            </a:r>
          </a:p>
          <a:p>
            <a:r>
              <a:rPr lang="en-US" sz="700" kern="1200" dirty="0">
                <a:solidFill>
                  <a:schemeClr val="bg1"/>
                </a:solidFill>
                <a:effectLst/>
                <a:latin typeface="Arial" panose="020B0604020202020204" pitchFamily="34" charset="0"/>
                <a:ea typeface="+mn-ea"/>
                <a:cs typeface="Arial" panose="020B0604020202020204" pitchFamily="34" charset="0"/>
              </a:rPr>
              <a:t> unlimited distribution.</a:t>
            </a:r>
            <a:endParaRPr lang="en-US" sz="7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488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sp>
        <p:nvSpPr>
          <p:cNvPr id="2" name="Rectangle 2"/>
          <p:cNvSpPr>
            <a:spLocks noChangeArrowheads="1"/>
          </p:cNvSpPr>
          <p:nvPr/>
        </p:nvSpPr>
        <p:spPr bwMode="auto">
          <a:xfrm>
            <a:off x="1058863" y="4967288"/>
            <a:ext cx="7313612" cy="485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defTabSz="811213">
              <a:buFontTx/>
              <a:buNone/>
              <a:defRPr/>
            </a:pPr>
            <a:r>
              <a:rPr lang="en-US" sz="1600" b="1">
                <a:cs typeface="+mn-cs"/>
              </a:rPr>
              <a:t>This material is approved for public release. Distribution is limited by the Software Engineering Institute to attendees.</a:t>
            </a:r>
          </a:p>
          <a:p>
            <a:pPr defTabSz="811213" eaLnBrk="0" hangingPunct="0">
              <a:buFontTx/>
              <a:buNone/>
              <a:defRPr/>
            </a:pPr>
            <a:endParaRPr lang="en-US" sz="1600" b="1">
              <a:cs typeface="+mn-cs"/>
            </a:endParaRPr>
          </a:p>
          <a:p>
            <a:pPr defTabSz="811213" eaLnBrk="0" hangingPunct="0">
              <a:buFontTx/>
              <a:buNone/>
              <a:defRPr/>
            </a:pPr>
            <a:r>
              <a:rPr lang="en-US" sz="1600" b="1">
                <a:cs typeface="+mn-cs"/>
              </a:rPr>
              <a:t>Sponsored by the U.S. Department of Defense</a:t>
            </a:r>
          </a:p>
          <a:p>
            <a:pPr defTabSz="811213" eaLnBrk="0" hangingPunct="0">
              <a:buFontTx/>
              <a:buNone/>
              <a:defRPr/>
            </a:pPr>
            <a:r>
              <a:rPr lang="en-US" sz="1600" b="1">
                <a:cs typeface="+mn-cs"/>
              </a:rPr>
              <a:t>© 2006 by Carnegie Mellon University</a:t>
            </a:r>
          </a:p>
        </p:txBody>
      </p:sp>
      <p:sp>
        <p:nvSpPr>
          <p:cNvPr id="3" name="Rectangle 3"/>
          <p:cNvSpPr>
            <a:spLocks noChangeArrowheads="1"/>
          </p:cNvSpPr>
          <p:nvPr/>
        </p:nvSpPr>
        <p:spPr bwMode="auto">
          <a:xfrm>
            <a:off x="4763" y="4763"/>
            <a:ext cx="9129712" cy="6843712"/>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 name="Line 4"/>
          <p:cNvSpPr>
            <a:spLocks noChangeShapeType="1"/>
          </p:cNvSpPr>
          <p:nvPr/>
        </p:nvSpPr>
        <p:spPr bwMode="auto">
          <a:xfrm>
            <a:off x="1017588" y="730250"/>
            <a:ext cx="7413625"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 name="Rectangle 5"/>
          <p:cNvSpPr>
            <a:spLocks noChangeArrowheads="1"/>
          </p:cNvSpPr>
          <p:nvPr/>
        </p:nvSpPr>
        <p:spPr bwMode="auto">
          <a:xfrm>
            <a:off x="4124325" y="6567488"/>
            <a:ext cx="98425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686" tIns="46342" rIns="92686" bIns="46342">
            <a:spAutoFit/>
          </a:bodyPr>
          <a:lstStyle/>
          <a:p>
            <a:pPr algn="ctr" defTabSz="811213" eaLnBrk="0" hangingPunct="0">
              <a:buFontTx/>
              <a:buNone/>
              <a:defRPr/>
            </a:pPr>
            <a:r>
              <a:rPr lang="en-US" sz="1000" b="1">
                <a:cs typeface="+mn-cs"/>
              </a:rPr>
              <a:t>October 2006</a:t>
            </a:r>
            <a:endParaRPr lang="en-US" sz="1000" b="1">
              <a:solidFill>
                <a:srgbClr val="CADEE8"/>
              </a:solidFill>
              <a:cs typeface="+mn-cs"/>
            </a:endParaRPr>
          </a:p>
        </p:txBody>
      </p:sp>
      <p:sp>
        <p:nvSpPr>
          <p:cNvPr id="6" name="Text Box 7"/>
          <p:cNvSpPr txBox="1">
            <a:spLocks noChangeArrowheads="1"/>
          </p:cNvSpPr>
          <p:nvPr/>
        </p:nvSpPr>
        <p:spPr bwMode="auto">
          <a:xfrm>
            <a:off x="942975" y="731838"/>
            <a:ext cx="2117725" cy="2841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2667" tIns="51332" rIns="102667" bIns="51332">
            <a:spAutoFit/>
          </a:bodyPr>
          <a:lstStyle>
            <a:lvl1pPr defTabSz="1027113" eaLnBrk="0" hangingPunct="0">
              <a:defRPr sz="2400">
                <a:solidFill>
                  <a:schemeClr val="tx1"/>
                </a:solidFill>
                <a:latin typeface="Times New Roman" charset="0"/>
                <a:ea typeface="ＭＳ Ｐゴシック" charset="0"/>
              </a:defRPr>
            </a:lvl1pPr>
            <a:lvl2pPr marL="512763" defTabSz="1027113" eaLnBrk="0" hangingPunct="0">
              <a:defRPr sz="2400">
                <a:solidFill>
                  <a:schemeClr val="tx1"/>
                </a:solidFill>
                <a:latin typeface="Times New Roman" charset="0"/>
                <a:ea typeface="ＭＳ Ｐゴシック" charset="0"/>
              </a:defRPr>
            </a:lvl2pPr>
            <a:lvl3pPr marL="1027113" defTabSz="1027113" eaLnBrk="0" hangingPunct="0">
              <a:defRPr sz="2400">
                <a:solidFill>
                  <a:schemeClr val="tx1"/>
                </a:solidFill>
                <a:latin typeface="Times New Roman" charset="0"/>
                <a:ea typeface="ＭＳ Ｐゴシック" charset="0"/>
              </a:defRPr>
            </a:lvl3pPr>
            <a:lvl4pPr marL="1538288" defTabSz="1027113" eaLnBrk="0" hangingPunct="0">
              <a:defRPr sz="2400">
                <a:solidFill>
                  <a:schemeClr val="tx1"/>
                </a:solidFill>
                <a:latin typeface="Times New Roman" charset="0"/>
                <a:ea typeface="ＭＳ Ｐゴシック" charset="0"/>
              </a:defRPr>
            </a:lvl4pPr>
            <a:lvl5pPr marL="2054225" defTabSz="1027113" eaLnBrk="0" hangingPunct="0">
              <a:defRPr sz="2400">
                <a:solidFill>
                  <a:schemeClr val="tx1"/>
                </a:solidFill>
                <a:latin typeface="Times New Roman" charset="0"/>
                <a:ea typeface="ＭＳ Ｐゴシック" charset="0"/>
              </a:defRPr>
            </a:lvl5pPr>
            <a:lvl6pPr marL="2511425" defTabSz="1027113" eaLnBrk="0" fontAlgn="base" hangingPunct="0">
              <a:spcBef>
                <a:spcPct val="0"/>
              </a:spcBef>
              <a:spcAft>
                <a:spcPct val="0"/>
              </a:spcAft>
              <a:defRPr sz="2400">
                <a:solidFill>
                  <a:schemeClr val="tx1"/>
                </a:solidFill>
                <a:latin typeface="Times New Roman" charset="0"/>
                <a:ea typeface="ＭＳ Ｐゴシック" charset="0"/>
              </a:defRPr>
            </a:lvl6pPr>
            <a:lvl7pPr marL="2968625" defTabSz="1027113" eaLnBrk="0" fontAlgn="base" hangingPunct="0">
              <a:spcBef>
                <a:spcPct val="0"/>
              </a:spcBef>
              <a:spcAft>
                <a:spcPct val="0"/>
              </a:spcAft>
              <a:defRPr sz="2400">
                <a:solidFill>
                  <a:schemeClr val="tx1"/>
                </a:solidFill>
                <a:latin typeface="Times New Roman" charset="0"/>
                <a:ea typeface="ＭＳ Ｐゴシック" charset="0"/>
              </a:defRPr>
            </a:lvl7pPr>
            <a:lvl8pPr marL="3425825" defTabSz="1027113" eaLnBrk="0" fontAlgn="base" hangingPunct="0">
              <a:spcBef>
                <a:spcPct val="0"/>
              </a:spcBef>
              <a:spcAft>
                <a:spcPct val="0"/>
              </a:spcAft>
              <a:defRPr sz="2400">
                <a:solidFill>
                  <a:schemeClr val="tx1"/>
                </a:solidFill>
                <a:latin typeface="Times New Roman" charset="0"/>
                <a:ea typeface="ＭＳ Ｐゴシック" charset="0"/>
              </a:defRPr>
            </a:lvl8pPr>
            <a:lvl9pPr marL="3883025" defTabSz="1027113"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buFontTx/>
              <a:buNone/>
              <a:defRPr/>
            </a:pPr>
            <a:r>
              <a:rPr lang="en-US" sz="1200" b="1">
                <a:latin typeface="Arial" charset="0"/>
                <a:cs typeface="+mn-cs"/>
              </a:rPr>
              <a:t>Pittsburgh, PA 15213-3890</a:t>
            </a:r>
            <a:endParaRPr lang="en-US" sz="1200" b="1">
              <a:solidFill>
                <a:srgbClr val="2B5265"/>
              </a:solidFill>
              <a:latin typeface="Arial" charset="0"/>
              <a:cs typeface="+mn-cs"/>
            </a:endParaRPr>
          </a:p>
        </p:txBody>
      </p:sp>
      <p:pic>
        <p:nvPicPr>
          <p:cNvPr id="7" name="Picture 8" descr="Logo-Rebuilt-Color-crop-reduced"/>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463" y="146050"/>
            <a:ext cx="3979862" cy="544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9"/>
          <p:cNvSpPr>
            <a:spLocks noChangeArrowheads="1"/>
          </p:cNvSpPr>
          <p:nvPr/>
        </p:nvSpPr>
        <p:spPr bwMode="auto">
          <a:xfrm>
            <a:off x="6215063" y="6564313"/>
            <a:ext cx="2928937"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686" tIns="46342" rIns="92686" bIns="46342">
            <a:spAutoFit/>
          </a:bodyPr>
          <a:lstStyle/>
          <a:p>
            <a:pPr algn="r" defTabSz="811213" eaLnBrk="0" hangingPunct="0">
              <a:buFontTx/>
              <a:buNone/>
              <a:defRPr/>
            </a:pPr>
            <a:r>
              <a:rPr lang="en-US" sz="1000" b="1">
                <a:cs typeface="+mn-cs"/>
              </a:rPr>
              <a:t>PSP I - Introduction to PSP and TSP - </a:t>
            </a:r>
            <a:fld id="{252A88D8-DCD8-FE4E-86A9-E8BB55F35600}" type="slidenum">
              <a:rPr lang="en-US" sz="1000" b="1">
                <a:cs typeface="+mn-cs"/>
              </a:rPr>
              <a:pPr algn="r" defTabSz="811213" eaLnBrk="0" hangingPunct="0">
                <a:buFontTx/>
                <a:buNone/>
                <a:defRPr/>
              </a:pPr>
              <a:t>‹Nº›</a:t>
            </a:fld>
            <a:endParaRPr lang="en-US" sz="1000" b="1">
              <a:cs typeface="+mn-cs"/>
            </a:endParaRPr>
          </a:p>
        </p:txBody>
      </p:sp>
    </p:spTree>
    <p:extLst>
      <p:ext uri="{BB962C8B-B14F-4D97-AF65-F5344CB8AC3E}">
        <p14:creationId xmlns:p14="http://schemas.microsoft.com/office/powerpoint/2010/main" val="2398050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4019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45495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06475" y="890588"/>
            <a:ext cx="7421563" cy="561975"/>
          </a:xfrm>
        </p:spPr>
        <p:txBody>
          <a:bodyPr/>
          <a:lstStyle/>
          <a:p>
            <a:r>
              <a:rPr lang="en-US"/>
              <a:t>Click to edit Master title style</a:t>
            </a:r>
          </a:p>
        </p:txBody>
      </p:sp>
      <p:sp>
        <p:nvSpPr>
          <p:cNvPr id="3" name="Text Placeholder 2"/>
          <p:cNvSpPr>
            <a:spLocks noGrp="1"/>
          </p:cNvSpPr>
          <p:nvPr>
            <p:ph type="body" sz="half" idx="1"/>
          </p:nvPr>
        </p:nvSpPr>
        <p:spPr>
          <a:xfrm>
            <a:off x="1017588" y="1709738"/>
            <a:ext cx="3630612" cy="45926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709738"/>
            <a:ext cx="3630613" cy="45926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8071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a:t>Section (optional)</a:t>
            </a:r>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a:t>Picture (Optional)</a:t>
            </a:r>
          </a:p>
        </p:txBody>
      </p:sp>
    </p:spTree>
    <p:extLst>
      <p:ext uri="{BB962C8B-B14F-4D97-AF65-F5344CB8AC3E}">
        <p14:creationId xmlns:p14="http://schemas.microsoft.com/office/powerpoint/2010/main" val="2425136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a:t>Section (optional)</a:t>
            </a:r>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a:t>Picture (Optional)</a:t>
            </a:r>
          </a:p>
        </p:txBody>
      </p:sp>
    </p:spTree>
    <p:extLst>
      <p:ext uri="{BB962C8B-B14F-4D97-AF65-F5344CB8AC3E}">
        <p14:creationId xmlns:p14="http://schemas.microsoft.com/office/powerpoint/2010/main" val="1796262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10561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72002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8198648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45538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a:t>Introduction to PSP and TSP</a:t>
            </a:r>
          </a:p>
        </p:txBody>
      </p:sp>
    </p:spTree>
    <p:extLst>
      <p:ext uri="{BB962C8B-B14F-4D97-AF65-F5344CB8AC3E}">
        <p14:creationId xmlns:p14="http://schemas.microsoft.com/office/powerpoint/2010/main" val="15610006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285080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40769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641636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994053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7863933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2157558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096155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444891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657248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188706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a:t>Introduction to PSP and TSP</a:t>
            </a:r>
          </a:p>
        </p:txBody>
      </p:sp>
    </p:spTree>
    <p:extLst>
      <p:ext uri="{BB962C8B-B14F-4D97-AF65-F5344CB8AC3E}">
        <p14:creationId xmlns:p14="http://schemas.microsoft.com/office/powerpoint/2010/main" val="33407129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506607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149179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02602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968080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1539394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7181360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532558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283283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21532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908826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a:t>Introduction to PSP and TSP</a:t>
            </a:r>
          </a:p>
        </p:txBody>
      </p:sp>
    </p:spTree>
    <p:extLst>
      <p:ext uri="{BB962C8B-B14F-4D97-AF65-F5344CB8AC3E}">
        <p14:creationId xmlns:p14="http://schemas.microsoft.com/office/powerpoint/2010/main" val="40777783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9879499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6424247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020833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611511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3652231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726517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529571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360194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3598096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3650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a:t>Introduction to PSP and TSP</a:t>
            </a:r>
          </a:p>
        </p:txBody>
      </p:sp>
    </p:spTree>
    <p:extLst>
      <p:ext uri="{BB962C8B-B14F-4D97-AF65-F5344CB8AC3E}">
        <p14:creationId xmlns:p14="http://schemas.microsoft.com/office/powerpoint/2010/main" val="319817847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998128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a:t>Process Measurement</a:t>
            </a:r>
          </a:p>
        </p:txBody>
      </p:sp>
    </p:spTree>
    <p:extLst>
      <p:ext uri="{BB962C8B-B14F-4D97-AF65-F5344CB8AC3E}">
        <p14:creationId xmlns:p14="http://schemas.microsoft.com/office/powerpoint/2010/main" val="33553240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36702048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87128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7509499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a:t>Click To Edit Presentation Title</a:t>
            </a:r>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73"/>
          <p:cNvSpPr>
            <a:spLocks noChangeArrowheads="1"/>
          </p:cNvSpPr>
          <p:nvPr userDrawn="1"/>
        </p:nvSpPr>
        <p:spPr bwMode="white">
          <a:xfrm>
            <a:off x="4413249" y="6411779"/>
            <a:ext cx="2072699" cy="200055"/>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a:solidFill>
                  <a:srgbClr val="FFFFFF"/>
                </a:solidFill>
                <a:latin typeface="Arial" panose="020B0604020202020204" pitchFamily="34" charset="0"/>
                <a:cs typeface="Arial" panose="020B0604020202020204" pitchFamily="34" charset="0"/>
              </a:rPr>
              <a:t>Personal Software Process for Engineers: Part I</a:t>
            </a:r>
          </a:p>
          <a:p>
            <a:pPr marL="0" indent="0" algn="l" eaLnBrk="0" hangingPunct="0">
              <a:lnSpc>
                <a:spcPct val="100000"/>
              </a:lnSpc>
              <a:spcBef>
                <a:spcPct val="0"/>
              </a:spcBef>
            </a:pPr>
            <a:r>
              <a:rPr lang="en-US" sz="600" b="0" spc="0" dirty="0">
                <a:solidFill>
                  <a:srgbClr val="FFFFFF"/>
                </a:solidFill>
                <a:latin typeface="Arial" panose="020B0604020202020204" pitchFamily="34" charset="0"/>
                <a:cs typeface="Arial" panose="020B0604020202020204" pitchFamily="34" charset="0"/>
              </a:rPr>
              <a:t>©</a:t>
            </a:r>
            <a:r>
              <a:rPr lang="en-US" sz="600" b="0" spc="0" baseline="0" dirty="0">
                <a:solidFill>
                  <a:srgbClr val="FFFFFF"/>
                </a:solidFill>
                <a:latin typeface="Arial" panose="020B0604020202020204" pitchFamily="34" charset="0"/>
                <a:cs typeface="Arial" panose="020B0604020202020204" pitchFamily="34" charset="0"/>
              </a:rPr>
              <a:t> 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9" name="TextBox 8"/>
          <p:cNvSpPr txBox="1"/>
          <p:nvPr userDrawn="1"/>
        </p:nvSpPr>
        <p:spPr>
          <a:xfrm>
            <a:off x="6480848" y="6545185"/>
            <a:ext cx="2325222" cy="215444"/>
          </a:xfrm>
          <a:prstGeom prst="rect">
            <a:avLst/>
          </a:prstGeom>
          <a:noFill/>
        </p:spPr>
        <p:txBody>
          <a:bodyPr wrap="square" lIns="0" tIns="0" rIns="0" bIns="0" rtlCol="0">
            <a:spAutoFit/>
          </a:bodyPr>
          <a:lstStyle/>
          <a:p>
            <a:r>
              <a:rPr lang="en-US" sz="700" kern="1200" dirty="0">
                <a:solidFill>
                  <a:schemeClr val="bg1"/>
                </a:solidFill>
                <a:effectLst/>
                <a:latin typeface="Arial" panose="020B0604020202020204" pitchFamily="34" charset="0"/>
                <a:ea typeface="+mn-ea"/>
                <a:cs typeface="Arial" panose="020B0604020202020204" pitchFamily="34" charset="0"/>
              </a:rPr>
              <a:t>[Distribution Statement A] Approved for public release and unlimited distribution.</a:t>
            </a:r>
            <a:endParaRPr lang="en-US" sz="7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48953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24659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1268016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a:t>Course Overview</a:t>
            </a:r>
          </a:p>
        </p:txBody>
      </p:sp>
    </p:spTree>
    <p:extLst>
      <p:ext uri="{BB962C8B-B14F-4D97-AF65-F5344CB8AC3E}">
        <p14:creationId xmlns:p14="http://schemas.microsoft.com/office/powerpoint/2010/main" val="250107177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a:t>Course Overview</a:t>
            </a:r>
          </a:p>
        </p:txBody>
      </p:sp>
    </p:spTree>
    <p:extLst>
      <p:ext uri="{BB962C8B-B14F-4D97-AF65-F5344CB8AC3E}">
        <p14:creationId xmlns:p14="http://schemas.microsoft.com/office/powerpoint/2010/main" val="349974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a:t>Introduction to PSP and TSP</a:t>
            </a:r>
          </a:p>
        </p:txBody>
      </p:sp>
    </p:spTree>
    <p:extLst>
      <p:ext uri="{BB962C8B-B14F-4D97-AF65-F5344CB8AC3E}">
        <p14:creationId xmlns:p14="http://schemas.microsoft.com/office/powerpoint/2010/main" val="83789112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a:t>Course Overview</a:t>
            </a:r>
          </a:p>
        </p:txBody>
      </p:sp>
    </p:spTree>
    <p:extLst>
      <p:ext uri="{BB962C8B-B14F-4D97-AF65-F5344CB8AC3E}">
        <p14:creationId xmlns:p14="http://schemas.microsoft.com/office/powerpoint/2010/main" val="273696404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a:t>Course Overview</a:t>
            </a:r>
          </a:p>
        </p:txBody>
      </p:sp>
    </p:spTree>
    <p:extLst>
      <p:ext uri="{BB962C8B-B14F-4D97-AF65-F5344CB8AC3E}">
        <p14:creationId xmlns:p14="http://schemas.microsoft.com/office/powerpoint/2010/main" val="79675176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a:t>Course Overview</a:t>
            </a:r>
          </a:p>
        </p:txBody>
      </p:sp>
    </p:spTree>
    <p:extLst>
      <p:ext uri="{BB962C8B-B14F-4D97-AF65-F5344CB8AC3E}">
        <p14:creationId xmlns:p14="http://schemas.microsoft.com/office/powerpoint/2010/main" val="134251188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a:t>Click To Edit Presentation Title</a:t>
            </a:r>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73"/>
          <p:cNvSpPr>
            <a:spLocks noChangeArrowheads="1"/>
          </p:cNvSpPr>
          <p:nvPr userDrawn="1"/>
        </p:nvSpPr>
        <p:spPr bwMode="white">
          <a:xfrm>
            <a:off x="4413250" y="6411779"/>
            <a:ext cx="2019300"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a:solidFill>
                  <a:srgbClr val="FFFFFF"/>
                </a:solidFill>
                <a:latin typeface="Arial" panose="020B0604020202020204" pitchFamily="34" charset="0"/>
                <a:cs typeface="Arial" panose="020B0604020202020204" pitchFamily="34" charset="0"/>
              </a:rPr>
              <a:t>Personal Software Process </a:t>
            </a:r>
            <a:br>
              <a:rPr lang="en-US" sz="700" b="1" dirty="0">
                <a:solidFill>
                  <a:srgbClr val="FFFFFF"/>
                </a:solidFill>
                <a:latin typeface="Arial" panose="020B0604020202020204" pitchFamily="34" charset="0"/>
                <a:cs typeface="Arial" panose="020B0604020202020204" pitchFamily="34" charset="0"/>
              </a:rPr>
            </a:br>
            <a:r>
              <a:rPr lang="en-US" sz="700" b="1" dirty="0">
                <a:solidFill>
                  <a:srgbClr val="FFFFFF"/>
                </a:solidFill>
                <a:latin typeface="Arial" panose="020B0604020202020204" pitchFamily="34" charset="0"/>
                <a:cs typeface="Arial" panose="020B0604020202020204" pitchFamily="34" charset="0"/>
              </a:rPr>
              <a:t>for Engineers: Part I</a:t>
            </a:r>
          </a:p>
          <a:p>
            <a:pPr eaLnBrk="0" hangingPunct="0">
              <a:spcBef>
                <a:spcPct val="0"/>
              </a:spcBef>
            </a:pPr>
            <a:r>
              <a:rPr lang="en-US" sz="600" dirty="0">
                <a:solidFill>
                  <a:srgbClr val="FFFFFF"/>
                </a:solidFill>
                <a:latin typeface="Arial" panose="020B0604020202020204" pitchFamily="34" charset="0"/>
                <a:cs typeface="Arial" panose="020B0604020202020204" pitchFamily="34" charset="0"/>
              </a:rPr>
              <a:t>© 2016 Carnegie Mellon University</a:t>
            </a:r>
          </a:p>
        </p:txBody>
      </p:sp>
      <p:sp>
        <p:nvSpPr>
          <p:cNvPr id="9" name="TextBox 8"/>
          <p:cNvSpPr txBox="1"/>
          <p:nvPr userDrawn="1"/>
        </p:nvSpPr>
        <p:spPr>
          <a:xfrm>
            <a:off x="6480848" y="6545185"/>
            <a:ext cx="2325222" cy="215444"/>
          </a:xfrm>
          <a:prstGeom prst="rect">
            <a:avLst/>
          </a:prstGeom>
          <a:noFill/>
        </p:spPr>
        <p:txBody>
          <a:bodyPr wrap="square" lIns="0" tIns="0" rIns="0" bIns="0" rtlCol="0">
            <a:spAutoFit/>
          </a:bodyPr>
          <a:lstStyle/>
          <a:p>
            <a:r>
              <a:rPr lang="en-US" sz="700" kern="1200" dirty="0">
                <a:solidFill>
                  <a:schemeClr val="bg1"/>
                </a:solidFill>
                <a:effectLst/>
                <a:latin typeface="Arial" panose="020B0604020202020204" pitchFamily="34" charset="0"/>
                <a:ea typeface="+mn-ea"/>
                <a:cs typeface="Arial" panose="020B0604020202020204" pitchFamily="34" charset="0"/>
              </a:rPr>
              <a:t>[Distribution Statement A] Approved for public release and unlimited distribution.</a:t>
            </a:r>
            <a:endParaRPr lang="en-US" sz="7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626060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7"/>
          <p:cNvSpPr>
            <a:spLocks noGrp="1"/>
          </p:cNvSpPr>
          <p:nvPr>
            <p:ph type="title"/>
          </p:nvPr>
        </p:nvSpPr>
        <p:spPr/>
        <p:txBody>
          <a:bodyPr/>
          <a:lstStyle/>
          <a:p>
            <a:r>
              <a:rPr lang="en-US"/>
              <a:t>Click to edit Master title style</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a:t>Course Overview</a:t>
            </a:r>
          </a:p>
        </p:txBody>
      </p:sp>
    </p:spTree>
    <p:extLst>
      <p:ext uri="{BB962C8B-B14F-4D97-AF65-F5344CB8AC3E}">
        <p14:creationId xmlns:p14="http://schemas.microsoft.com/office/powerpoint/2010/main" val="884666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a:t>Course Overview</a:t>
            </a:r>
          </a:p>
        </p:txBody>
      </p:sp>
    </p:spTree>
    <p:extLst>
      <p:ext uri="{BB962C8B-B14F-4D97-AF65-F5344CB8AC3E}">
        <p14:creationId xmlns:p14="http://schemas.microsoft.com/office/powerpoint/2010/main" val="3088268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a:t>Click To Edit Presentation Title</a:t>
            </a:r>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a:t>Click to edit Section Title</a:t>
            </a:r>
          </a:p>
        </p:txBody>
      </p:sp>
      <p:sp>
        <p:nvSpPr>
          <p:cNvPr id="5" name="Rectangle 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1" name="Rectangle 73"/>
          <p:cNvSpPr>
            <a:spLocks noChangeArrowheads="1"/>
          </p:cNvSpPr>
          <p:nvPr/>
        </p:nvSpPr>
        <p:spPr bwMode="white">
          <a:xfrm>
            <a:off x="4184650" y="6409348"/>
            <a:ext cx="2019300" cy="200055"/>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a:solidFill>
                  <a:srgbClr val="FFFFFF"/>
                </a:solidFill>
                <a:latin typeface="Arial" panose="020B0604020202020204" pitchFamily="34" charset="0"/>
                <a:cs typeface="Arial" panose="020B0604020202020204" pitchFamily="34" charset="0"/>
              </a:rPr>
              <a:t>Title of the Presentation Goes Here</a:t>
            </a:r>
          </a:p>
          <a:p>
            <a:pPr marL="0" indent="0" algn="l" eaLnBrk="0" hangingPunct="0">
              <a:lnSpc>
                <a:spcPct val="100000"/>
              </a:lnSpc>
              <a:spcBef>
                <a:spcPct val="0"/>
              </a:spcBef>
            </a:pPr>
            <a:r>
              <a:rPr lang="en-US" sz="600" b="0" spc="0" dirty="0">
                <a:solidFill>
                  <a:srgbClr val="FFFFFF"/>
                </a:solidFill>
                <a:latin typeface="Arial" panose="020B0604020202020204" pitchFamily="34" charset="0"/>
                <a:cs typeface="Arial" panose="020B0604020202020204" pitchFamily="34" charset="0"/>
              </a:rPr>
              <a:t>©</a:t>
            </a:r>
            <a:r>
              <a:rPr lang="en-US" sz="600" b="0" spc="0" baseline="0" dirty="0">
                <a:solidFill>
                  <a:srgbClr val="FFFFFF"/>
                </a:solidFill>
                <a:latin typeface="Arial" panose="020B0604020202020204" pitchFamily="34" charset="0"/>
                <a:cs typeface="Arial" panose="020B0604020202020204" pitchFamily="34" charset="0"/>
              </a:rPr>
              <a:t> 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4" name="TextBox 13"/>
          <p:cNvSpPr txBox="1"/>
          <p:nvPr/>
        </p:nvSpPr>
        <p:spPr>
          <a:xfrm>
            <a:off x="5724939" y="6411779"/>
            <a:ext cx="3419061" cy="323165"/>
          </a:xfrm>
          <a:prstGeom prst="rect">
            <a:avLst/>
          </a:prstGeom>
          <a:noFill/>
        </p:spPr>
        <p:txBody>
          <a:bodyPr wrap="square" lIns="0" tIns="0" rIns="0" bIns="0" rtlCol="0">
            <a:spAutoFit/>
          </a:bodyPr>
          <a:lstStyle/>
          <a:p>
            <a:r>
              <a:rPr lang="en-US" sz="700" dirty="0">
                <a:solidFill>
                  <a:srgbClr val="FFFFFF"/>
                </a:solidFill>
                <a:latin typeface="Arial"/>
                <a:cs typeface="Arial"/>
              </a:rPr>
              <a:t>[DISTRIBUTION STATEMENT A] This material has been approved</a:t>
            </a:r>
            <a:r>
              <a:rPr lang="en-US" sz="700" baseline="0" dirty="0">
                <a:solidFill>
                  <a:srgbClr val="FFFFFF"/>
                </a:solidFill>
                <a:latin typeface="Arial"/>
                <a:cs typeface="Arial"/>
              </a:rPr>
              <a:t> </a:t>
            </a:r>
            <a:r>
              <a:rPr lang="en-US" sz="700" dirty="0">
                <a:solidFill>
                  <a:srgbClr val="FFFFFF"/>
                </a:solidFill>
                <a:latin typeface="Arial"/>
                <a:cs typeface="Arial"/>
              </a:rPr>
              <a:t>for public release and </a:t>
            </a:r>
          </a:p>
          <a:p>
            <a:r>
              <a:rPr lang="en-US" sz="700" dirty="0">
                <a:solidFill>
                  <a:srgbClr val="FFFFFF"/>
                </a:solidFill>
                <a:latin typeface="Arial"/>
                <a:cs typeface="Arial"/>
              </a:rPr>
              <a:t>unlimited distribution.</a:t>
            </a:r>
          </a:p>
        </p:txBody>
      </p:sp>
    </p:spTree>
    <p:extLst>
      <p:ext uri="{BB962C8B-B14F-4D97-AF65-F5344CB8AC3E}">
        <p14:creationId xmlns:p14="http://schemas.microsoft.com/office/powerpoint/2010/main" val="3765060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7"/>
          <p:cNvSpPr>
            <a:spLocks noGrp="1"/>
          </p:cNvSpPr>
          <p:nvPr>
            <p:ph type="title"/>
          </p:nvPr>
        </p:nvSpPr>
        <p:spPr/>
        <p:txBody>
          <a:bodyPr/>
          <a:lstStyle/>
          <a:p>
            <a:r>
              <a:rPr lang="en-US"/>
              <a:t>Click to edit Master title style</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a:t>Introduction to PSP and TSP</a:t>
            </a:r>
          </a:p>
        </p:txBody>
      </p:sp>
    </p:spTree>
    <p:extLst>
      <p:ext uri="{BB962C8B-B14F-4D97-AF65-F5344CB8AC3E}">
        <p14:creationId xmlns:p14="http://schemas.microsoft.com/office/powerpoint/2010/main" val="254286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a:t>Introduction to PSP and TSP</a:t>
            </a:r>
          </a:p>
        </p:txBody>
      </p:sp>
    </p:spTree>
    <p:extLst>
      <p:ext uri="{BB962C8B-B14F-4D97-AF65-F5344CB8AC3E}">
        <p14:creationId xmlns:p14="http://schemas.microsoft.com/office/powerpoint/2010/main" val="62343324"/>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image" Target="../media/image1.png"/><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340093"/>
            <a:ext cx="9144000" cy="5179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‹Nº›</a:t>
            </a:fld>
            <a:endParaRPr lang="en-US" sz="1400" dirty="0">
              <a:solidFill>
                <a:schemeClr val="tx1"/>
              </a:solidFill>
            </a:endParaRPr>
          </a:p>
        </p:txBody>
      </p:sp>
      <p:sp>
        <p:nvSpPr>
          <p:cNvPr id="13" name="Rectangle 73"/>
          <p:cNvSpPr>
            <a:spLocks noChangeArrowheads="1"/>
          </p:cNvSpPr>
          <p:nvPr/>
        </p:nvSpPr>
        <p:spPr bwMode="white">
          <a:xfrm>
            <a:off x="4413250" y="6411779"/>
            <a:ext cx="2019300" cy="276999"/>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600" b="1" dirty="0">
                <a:latin typeface="Arial" panose="020B0604020202020204" pitchFamily="34" charset="0"/>
                <a:cs typeface="Arial" panose="020B0604020202020204" pitchFamily="34" charset="0"/>
              </a:rPr>
              <a:t>Personal Software Process for Engineers: Part I</a:t>
            </a:r>
          </a:p>
          <a:p>
            <a:pPr eaLnBrk="0" hangingPunct="0">
              <a:spcBef>
                <a:spcPct val="0"/>
              </a:spcBef>
            </a:pPr>
            <a:r>
              <a:rPr lang="en-US" sz="600" dirty="0">
                <a:solidFill>
                  <a:schemeClr val="tx1"/>
                </a:solidFill>
                <a:latin typeface="Arial" panose="020B0604020202020204" pitchFamily="34" charset="0"/>
                <a:cs typeface="Arial" panose="020B0604020202020204" pitchFamily="34" charset="0"/>
              </a:rPr>
              <a:t>December, 2016</a:t>
            </a:r>
          </a:p>
          <a:p>
            <a:pPr marL="0" indent="0" algn="l" eaLnBrk="0" hangingPunct="0">
              <a:lnSpc>
                <a:spcPct val="100000"/>
              </a:lnSpc>
              <a:spcBef>
                <a:spcPct val="0"/>
              </a:spcBef>
            </a:pPr>
            <a:r>
              <a:rPr lang="en-US" sz="600" b="0" spc="0" baseline="0">
                <a:solidFill>
                  <a:schemeClr val="tx1"/>
                </a:solidFill>
                <a:latin typeface="Arial" panose="020B0604020202020204" pitchFamily="34" charset="0"/>
                <a:cs typeface="Arial" panose="020B0604020202020204" pitchFamily="34" charset="0"/>
              </a:rPr>
              <a:t>2016 </a:t>
            </a:r>
            <a:r>
              <a:rPr lang="en-US" sz="600" b="0" spc="0" baseline="0" dirty="0">
                <a:solidFill>
                  <a:schemeClr val="tx1"/>
                </a:solidFill>
                <a:latin typeface="Arial" panose="020B0604020202020204" pitchFamily="34" charset="0"/>
                <a:cs typeface="Arial" panose="020B0604020202020204" pitchFamily="34" charset="0"/>
              </a:rPr>
              <a:t>Carnegie Mellon University</a:t>
            </a:r>
            <a:endParaRPr lang="en-US" sz="600" b="0" spc="0" dirty="0">
              <a:solidFill>
                <a:schemeClr val="tx1"/>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67" cstate="screen">
            <a:extLst>
              <a:ext uri="{28A0092B-C50C-407E-A947-70E740481C1C}">
                <a14:useLocalDpi xmlns:a14="http://schemas.microsoft.com/office/drawing/2010/main"/>
              </a:ext>
            </a:extLst>
          </a:blip>
          <a:stretch>
            <a:fillRect/>
          </a:stretch>
        </p:blipFill>
        <p:spPr>
          <a:xfrm>
            <a:off x="285708" y="6470823"/>
            <a:ext cx="3816392" cy="257931"/>
          </a:xfrm>
          <a:prstGeom prst="rect">
            <a:avLst/>
          </a:prstGeom>
        </p:spPr>
      </p:pic>
      <p:sp>
        <p:nvSpPr>
          <p:cNvPr id="2" name="Title Placeholder 1"/>
          <p:cNvSpPr>
            <a:spLocks noGrp="1"/>
          </p:cNvSpPr>
          <p:nvPr>
            <p:ph type="title"/>
          </p:nvPr>
        </p:nvSpPr>
        <p:spPr>
          <a:xfrm>
            <a:off x="401934" y="228988"/>
            <a:ext cx="7599066" cy="669854"/>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401933" y="1081757"/>
            <a:ext cx="8320035" cy="498119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‹Nº›</a:t>
            </a:fld>
            <a:endParaRPr lang="en-US" sz="1400" dirty="0">
              <a:solidFill>
                <a:schemeClr val="tx1"/>
              </a:solidFill>
            </a:endParaRPr>
          </a:p>
        </p:txBody>
      </p:sp>
      <p:sp>
        <p:nvSpPr>
          <p:cNvPr id="10" name="TextBox 9"/>
          <p:cNvSpPr txBox="1"/>
          <p:nvPr/>
        </p:nvSpPr>
        <p:spPr>
          <a:xfrm>
            <a:off x="6157473" y="6513310"/>
            <a:ext cx="2325222" cy="215444"/>
          </a:xfrm>
          <a:prstGeom prst="rect">
            <a:avLst/>
          </a:prstGeom>
          <a:noFill/>
        </p:spPr>
        <p:txBody>
          <a:bodyPr wrap="square" lIns="0" tIns="0" rIns="0" bIns="0" rtlCol="0">
            <a:spAutoFit/>
          </a:bodyPr>
          <a:lstStyle/>
          <a:p>
            <a:r>
              <a:rPr lang="en-US" sz="700" kern="1200" dirty="0">
                <a:solidFill>
                  <a:schemeClr val="tx1"/>
                </a:solidFill>
                <a:effectLst/>
                <a:latin typeface="Arial" panose="020B0604020202020204" pitchFamily="34" charset="0"/>
                <a:ea typeface="+mn-ea"/>
                <a:cs typeface="Arial" panose="020B0604020202020204" pitchFamily="34" charset="0"/>
              </a:rPr>
              <a:t>[Distribution Statement A] Approved for public release and unlimited distribution.</a:t>
            </a:r>
            <a:r>
              <a:rPr lang="en-US" sz="700" kern="1200" baseline="0" dirty="0">
                <a:solidFill>
                  <a:schemeClr val="tx1"/>
                </a:solidFill>
                <a:effectLst/>
                <a:latin typeface="Arial" panose="020B0604020202020204" pitchFamily="34" charset="0"/>
                <a:ea typeface="+mn-ea"/>
                <a:cs typeface="Arial" panose="020B0604020202020204" pitchFamily="34" charset="0"/>
              </a:rPr>
              <a:t> </a:t>
            </a:r>
            <a:endParaRPr lang="en-US" sz="7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275207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 id="2147483726" r:id="rId31"/>
    <p:sldLayoutId id="2147483727" r:id="rId32"/>
    <p:sldLayoutId id="2147483728" r:id="rId33"/>
    <p:sldLayoutId id="2147483729" r:id="rId34"/>
    <p:sldLayoutId id="2147483730" r:id="rId35"/>
    <p:sldLayoutId id="2147483731" r:id="rId36"/>
    <p:sldLayoutId id="2147483732" r:id="rId37"/>
    <p:sldLayoutId id="2147483733" r:id="rId38"/>
    <p:sldLayoutId id="2147483734" r:id="rId39"/>
    <p:sldLayoutId id="2147483735" r:id="rId40"/>
    <p:sldLayoutId id="2147483736" r:id="rId41"/>
    <p:sldLayoutId id="2147483737" r:id="rId42"/>
    <p:sldLayoutId id="2147483738" r:id="rId43"/>
    <p:sldLayoutId id="2147483739" r:id="rId44"/>
    <p:sldLayoutId id="2147483740" r:id="rId45"/>
    <p:sldLayoutId id="2147483741" r:id="rId46"/>
    <p:sldLayoutId id="2147483742" r:id="rId47"/>
    <p:sldLayoutId id="2147483743" r:id="rId48"/>
    <p:sldLayoutId id="2147483744" r:id="rId49"/>
    <p:sldLayoutId id="2147483745" r:id="rId50"/>
    <p:sldLayoutId id="2147483676" r:id="rId51"/>
    <p:sldLayoutId id="2147483664" r:id="rId52"/>
    <p:sldLayoutId id="2147483672" r:id="rId53"/>
    <p:sldLayoutId id="2147483673" r:id="rId54"/>
    <p:sldLayoutId id="2147483677" r:id="rId55"/>
    <p:sldLayoutId id="2147483674" r:id="rId56"/>
    <p:sldLayoutId id="2147483675" r:id="rId57"/>
    <p:sldLayoutId id="2147483682" r:id="rId58"/>
    <p:sldLayoutId id="2147483683" r:id="rId59"/>
    <p:sldLayoutId id="2147483684" r:id="rId60"/>
    <p:sldLayoutId id="2147483685" r:id="rId61"/>
    <p:sldLayoutId id="2147483686" r:id="rId62"/>
    <p:sldLayoutId id="2147483687" r:id="rId63"/>
    <p:sldLayoutId id="2147483688" r:id="rId64"/>
    <p:sldLayoutId id="2147483689" r:id="rId65"/>
  </p:sldLayoutIdLst>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8">
          <p15:clr>
            <a:srgbClr val="A4A3A4"/>
          </p15:clr>
        </p15:guide>
        <p15:guide id="2" pos="240">
          <p15:clr>
            <a:srgbClr val="A4A3A4"/>
          </p15:clr>
        </p15:guide>
        <p15:guide id="3" pos="600">
          <p15:clr>
            <a:srgbClr val="A4A3A4"/>
          </p15:clr>
        </p15:guide>
        <p15:guide id="4" pos="696">
          <p15:clr>
            <a:srgbClr val="A4A3A4"/>
          </p15:clr>
        </p15:guide>
        <p15:guide id="5" pos="1056">
          <p15:clr>
            <a:srgbClr val="A4A3A4"/>
          </p15:clr>
        </p15:guide>
        <p15:guide id="6" pos="1152">
          <p15:clr>
            <a:srgbClr val="A4A3A4"/>
          </p15:clr>
        </p15:guide>
        <p15:guide id="7" pos="1488">
          <p15:clr>
            <a:srgbClr val="A4A3A4"/>
          </p15:clr>
        </p15:guide>
        <p15:guide id="8" pos="1584">
          <p15:clr>
            <a:srgbClr val="A4A3A4"/>
          </p15:clr>
        </p15:guide>
        <p15:guide id="9" pos="1944">
          <p15:clr>
            <a:srgbClr val="A4A3A4"/>
          </p15:clr>
        </p15:guide>
        <p15:guide id="10" pos="2040">
          <p15:clr>
            <a:srgbClr val="A4A3A4"/>
          </p15:clr>
        </p15:guide>
        <p15:guide id="11" pos="2376">
          <p15:clr>
            <a:srgbClr val="A4A3A4"/>
          </p15:clr>
        </p15:guide>
        <p15:guide id="12" pos="2472">
          <p15:clr>
            <a:srgbClr val="A4A3A4"/>
          </p15:clr>
        </p15:guide>
        <p15:guide id="13" pos="2832">
          <p15:clr>
            <a:srgbClr val="A4A3A4"/>
          </p15:clr>
        </p15:guide>
        <p15:guide id="14" pos="2928">
          <p15:clr>
            <a:srgbClr val="A4A3A4"/>
          </p15:clr>
        </p15:guide>
        <p15:guide id="15" pos="3264">
          <p15:clr>
            <a:srgbClr val="A4A3A4"/>
          </p15:clr>
        </p15:guide>
        <p15:guide id="16" pos="3360">
          <p15:clr>
            <a:srgbClr val="A4A3A4"/>
          </p15:clr>
        </p15:guide>
        <p15:guide id="17" pos="3720">
          <p15:clr>
            <a:srgbClr val="A4A3A4"/>
          </p15:clr>
        </p15:guide>
        <p15:guide id="18" pos="3816">
          <p15:clr>
            <a:srgbClr val="A4A3A4"/>
          </p15:clr>
        </p15:guide>
        <p15:guide id="19" pos="4176">
          <p15:clr>
            <a:srgbClr val="A4A3A4"/>
          </p15:clr>
        </p15:guide>
        <p15:guide id="20" pos="4272">
          <p15:clr>
            <a:srgbClr val="A4A3A4"/>
          </p15:clr>
        </p15:guide>
        <p15:guide id="21" pos="4608">
          <p15:clr>
            <a:srgbClr val="A4A3A4"/>
          </p15:clr>
        </p15:guide>
        <p15:guide id="22" pos="4704">
          <p15:clr>
            <a:srgbClr val="A4A3A4"/>
          </p15:clr>
        </p15:guide>
        <p15:guide id="23" pos="5040">
          <p15:clr>
            <a:srgbClr val="A4A3A4"/>
          </p15:clr>
        </p15:guide>
        <p15:guide id="24" pos="5136">
          <p15:clr>
            <a:srgbClr val="A4A3A4"/>
          </p15:clr>
        </p15:guide>
        <p15:guide id="25" pos="5496">
          <p15:clr>
            <a:srgbClr val="A4A3A4"/>
          </p15:clr>
        </p15:guide>
        <p15:guide id="26" orient="horz" pos="600">
          <p15:clr>
            <a:srgbClr val="A4A3A4"/>
          </p15:clr>
        </p15:guide>
        <p15:guide id="27" orient="horz" pos="720">
          <p15:clr>
            <a:srgbClr val="A4A3A4"/>
          </p15:clr>
        </p15:guide>
        <p15:guide id="28" orient="horz" pos="1104">
          <p15:clr>
            <a:srgbClr val="A4A3A4"/>
          </p15:clr>
        </p15:guide>
        <p15:guide id="29" orient="horz" pos="1200">
          <p15:clr>
            <a:srgbClr val="A4A3A4"/>
          </p15:clr>
        </p15:guide>
        <p15:guide id="30" orient="horz" pos="1560">
          <p15:clr>
            <a:srgbClr val="A4A3A4"/>
          </p15:clr>
        </p15:guide>
        <p15:guide id="31" orient="horz" pos="1656">
          <p15:clr>
            <a:srgbClr val="A4A3A4"/>
          </p15:clr>
        </p15:guide>
        <p15:guide id="32" orient="horz" pos="2016">
          <p15:clr>
            <a:srgbClr val="A4A3A4"/>
          </p15:clr>
        </p15:guide>
        <p15:guide id="33" orient="horz" pos="2112">
          <p15:clr>
            <a:srgbClr val="A4A3A4"/>
          </p15:clr>
        </p15:guide>
        <p15:guide id="34" orient="horz" pos="2472">
          <p15:clr>
            <a:srgbClr val="A4A3A4"/>
          </p15:clr>
        </p15:guide>
        <p15:guide id="35" orient="horz" pos="2568">
          <p15:clr>
            <a:srgbClr val="A4A3A4"/>
          </p15:clr>
        </p15:guide>
        <p15:guide id="36" orient="horz" pos="2928">
          <p15:clr>
            <a:srgbClr val="A4A3A4"/>
          </p15:clr>
        </p15:guide>
        <p15:guide id="37" orient="horz" pos="3024">
          <p15:clr>
            <a:srgbClr val="A4A3A4"/>
          </p15:clr>
        </p15:guide>
        <p15:guide id="38" orient="horz" pos="3384">
          <p15:clr>
            <a:srgbClr val="A4A3A4"/>
          </p15:clr>
        </p15:guide>
        <p15:guide id="39" orient="horz" pos="3480">
          <p15:clr>
            <a:srgbClr val="A4A3A4"/>
          </p15:clr>
        </p15:guide>
        <p15:guide id="40" orient="horz" pos="3840">
          <p15:clr>
            <a:srgbClr val="A4A3A4"/>
          </p15:clr>
        </p15:guide>
        <p15:guide id="41" pos="2880">
          <p15:clr>
            <a:srgbClr val="F26B43"/>
          </p15:clr>
        </p15:guide>
        <p15:guide id="4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5.xml"/><Relationship Id="rId1" Type="http://schemas.openxmlformats.org/officeDocument/2006/relationships/slideLayout" Target="../slideLayouts/slideLayout28.xml"/><Relationship Id="rId4" Type="http://schemas.openxmlformats.org/officeDocument/2006/relationships/image" Target="../media/image14.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7.xml"/><Relationship Id="rId1" Type="http://schemas.openxmlformats.org/officeDocument/2006/relationships/slideLayout" Target="../slideLayouts/slideLayout30.xml"/><Relationship Id="rId4" Type="http://schemas.openxmlformats.org/officeDocument/2006/relationships/image" Target="../media/image15.emf"/></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reativecommons.org/licenses/by/4.0/" TargetMode="Externa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34.xml"/><Relationship Id="rId1" Type="http://schemas.openxmlformats.org/officeDocument/2006/relationships/slideLayout" Target="../slideLayouts/slideLayout47.xml"/></Relationships>
</file>

<file path=ppt/slides/_rels/slide3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5.xml"/><Relationship Id="rId1" Type="http://schemas.openxmlformats.org/officeDocument/2006/relationships/slideLayout" Target="../slideLayouts/slideLayout4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1.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Estimating with </a:t>
            </a:r>
            <a:br>
              <a:rPr lang="en-US" dirty="0"/>
            </a:br>
            <a:r>
              <a:rPr lang="en-US" dirty="0"/>
              <a:t>PROBE II</a:t>
            </a:r>
          </a:p>
        </p:txBody>
      </p:sp>
      <p:sp>
        <p:nvSpPr>
          <p:cNvPr id="3" name="Subtitle 2"/>
          <p:cNvSpPr>
            <a:spLocks noGrp="1"/>
          </p:cNvSpPr>
          <p:nvPr>
            <p:ph type="subTitle" idx="1"/>
          </p:nvPr>
        </p:nvSpPr>
        <p:spPr/>
        <p:txBody>
          <a:bodyPr/>
          <a:lstStyle/>
          <a:p>
            <a:r>
              <a:rPr lang="en-US" dirty="0"/>
              <a:t>Personal Software </a:t>
            </a:r>
            <a:r>
              <a:rPr lang="en-US" dirty="0" err="1"/>
              <a:t>Process</a:t>
            </a:r>
            <a:r>
              <a:rPr lang="en-US" baseline="30000" dirty="0" err="1"/>
              <a:t>SM</a:t>
            </a:r>
            <a:r>
              <a:rPr lang="en-US" dirty="0"/>
              <a:t> </a:t>
            </a:r>
            <a:br>
              <a:rPr lang="en-US" dirty="0"/>
            </a:br>
            <a:r>
              <a:rPr lang="en-US" dirty="0"/>
              <a:t>for Engineers: Part I</a:t>
            </a:r>
          </a:p>
        </p:txBody>
      </p:sp>
    </p:spTree>
    <p:extLst>
      <p:ext uri="{BB962C8B-B14F-4D97-AF65-F5344CB8AC3E}">
        <p14:creationId xmlns:p14="http://schemas.microsoft.com/office/powerpoint/2010/main" val="4008897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p:txBody>
          <a:bodyPr/>
          <a:lstStyle/>
          <a:p>
            <a:r>
              <a:rPr lang="en-US"/>
              <a:t>Organizing Proxy Data -1 </a:t>
            </a:r>
          </a:p>
        </p:txBody>
      </p:sp>
      <p:sp>
        <p:nvSpPr>
          <p:cNvPr id="5" name="Content Placeholder 4"/>
          <p:cNvSpPr>
            <a:spLocks noGrp="1"/>
          </p:cNvSpPr>
          <p:nvPr>
            <p:ph idx="1"/>
          </p:nvPr>
        </p:nvSpPr>
        <p:spPr/>
        <p:txBody>
          <a:bodyPr>
            <a:normAutofit/>
          </a:bodyPr>
          <a:lstStyle/>
          <a:p>
            <a:r>
              <a:rPr lang="en-US" dirty="0"/>
              <a:t>To make an estimate  </a:t>
            </a:r>
          </a:p>
          <a:p>
            <a:pPr lvl="1"/>
            <a:r>
              <a:rPr lang="en-US" dirty="0"/>
              <a:t> break the planned product into parts</a:t>
            </a:r>
          </a:p>
          <a:p>
            <a:pPr lvl="1"/>
            <a:r>
              <a:rPr lang="en-US" dirty="0"/>
              <a:t> relate these planned parts to parts that you have already built</a:t>
            </a:r>
          </a:p>
          <a:p>
            <a:pPr lvl="1"/>
            <a:r>
              <a:rPr lang="en-US" dirty="0"/>
              <a:t> use the size of the previously-built parts to estimate the </a:t>
            </a:r>
          </a:p>
          <a:p>
            <a:pPr lvl="1"/>
            <a:r>
              <a:rPr lang="en-US" dirty="0"/>
              <a:t>  sizes of the new parts</a:t>
            </a:r>
          </a:p>
          <a:p>
            <a:endParaRPr lang="en-US" dirty="0"/>
          </a:p>
          <a:p>
            <a:r>
              <a:rPr lang="en-US" dirty="0"/>
              <a:t>To do this, you need size ranges for the types of parts that you typically develop.</a:t>
            </a:r>
          </a:p>
          <a:p>
            <a:endParaRPr lang="en-US" dirty="0"/>
          </a:p>
          <a:p>
            <a:r>
              <a:rPr lang="en-US" dirty="0"/>
              <a:t>For each product type, you also need size ranges to help you to judge the sizes of the new parts.</a:t>
            </a:r>
          </a:p>
        </p:txBody>
      </p:sp>
      <p:sp>
        <p:nvSpPr>
          <p:cNvPr id="12" name="TextBox 11"/>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91244053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p:txBody>
          <a:bodyPr/>
          <a:lstStyle/>
          <a:p>
            <a:r>
              <a:rPr lang="en-US"/>
              <a:t>Organizing Proxy Data -2</a:t>
            </a:r>
          </a:p>
        </p:txBody>
      </p:sp>
      <p:sp>
        <p:nvSpPr>
          <p:cNvPr id="2" name="Content Placeholder 1"/>
          <p:cNvSpPr>
            <a:spLocks noGrp="1"/>
          </p:cNvSpPr>
          <p:nvPr>
            <p:ph idx="1"/>
          </p:nvPr>
        </p:nvSpPr>
        <p:spPr/>
        <p:txBody>
          <a:bodyPr>
            <a:normAutofit/>
          </a:bodyPr>
          <a:lstStyle/>
          <a:p>
            <a:pPr>
              <a:spcBef>
                <a:spcPts val="1600"/>
              </a:spcBef>
            </a:pPr>
            <a:r>
              <a:rPr lang="en-US" dirty="0"/>
              <a:t>To determine the size ranges, start with the part data.</a:t>
            </a:r>
          </a:p>
          <a:p>
            <a:pPr>
              <a:spcBef>
                <a:spcPts val="1600"/>
              </a:spcBef>
            </a:pPr>
            <a:r>
              <a:rPr lang="en-US" dirty="0"/>
              <a:t>Assume that you have the following data.</a:t>
            </a:r>
          </a:p>
          <a:p>
            <a:pPr lvl="1"/>
            <a:r>
              <a:rPr lang="en-US" dirty="0"/>
              <a:t>class A, three items (or methods), 39 total LOC</a:t>
            </a:r>
          </a:p>
          <a:p>
            <a:pPr lvl="1"/>
            <a:r>
              <a:rPr lang="en-US" dirty="0"/>
              <a:t>class B, five items, 127 total LOC</a:t>
            </a:r>
          </a:p>
          <a:p>
            <a:pPr lvl="1"/>
            <a:r>
              <a:rPr lang="en-US" dirty="0"/>
              <a:t>class C, two items, 64 total LOC</a:t>
            </a:r>
          </a:p>
          <a:p>
            <a:pPr lvl="1"/>
            <a:r>
              <a:rPr lang="en-US" dirty="0"/>
              <a:t>class D, three items, 28 total LOC</a:t>
            </a:r>
          </a:p>
          <a:p>
            <a:pPr lvl="1"/>
            <a:r>
              <a:rPr lang="en-US" dirty="0"/>
              <a:t>class E, one item, 12 LOC</a:t>
            </a:r>
          </a:p>
          <a:p>
            <a:pPr lvl="1"/>
            <a:r>
              <a:rPr lang="en-US" dirty="0"/>
              <a:t>class F, two items, 21 total LOC</a:t>
            </a:r>
          </a:p>
          <a:p>
            <a:pPr>
              <a:spcBef>
                <a:spcPts val="1600"/>
              </a:spcBef>
            </a:pPr>
            <a:r>
              <a:rPr lang="en-US" dirty="0"/>
              <a:t>The LOC per item is 13, 25.4, 32, 9.333, 12, 10.5.</a:t>
            </a:r>
          </a:p>
          <a:p>
            <a:pPr>
              <a:spcBef>
                <a:spcPts val="1600"/>
              </a:spcBef>
            </a:pPr>
            <a:r>
              <a:rPr lang="en-US" dirty="0"/>
              <a:t>The objective is define size ranges that approximate our intuitive feel for size.</a:t>
            </a:r>
          </a:p>
          <a:p>
            <a:endParaRPr lang="en-US" dirty="0"/>
          </a:p>
        </p:txBody>
      </p:sp>
      <p:sp>
        <p:nvSpPr>
          <p:cNvPr id="9" name="TextBox 8"/>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357493287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p:txBody>
          <a:bodyPr/>
          <a:lstStyle/>
          <a:p>
            <a:r>
              <a:rPr lang="en-US"/>
              <a:t>Organizing Proxy Data -3</a:t>
            </a:r>
          </a:p>
        </p:txBody>
      </p:sp>
      <p:sp>
        <p:nvSpPr>
          <p:cNvPr id="2" name="Content Placeholder 1"/>
          <p:cNvSpPr>
            <a:spLocks noGrp="1"/>
          </p:cNvSpPr>
          <p:nvPr>
            <p:ph idx="1"/>
          </p:nvPr>
        </p:nvSpPr>
        <p:spPr/>
        <p:txBody>
          <a:bodyPr>
            <a:normAutofit/>
          </a:bodyPr>
          <a:lstStyle/>
          <a:p>
            <a:pPr>
              <a:spcBef>
                <a:spcPts val="1600"/>
              </a:spcBef>
            </a:pPr>
            <a:r>
              <a:rPr lang="en-US" dirty="0"/>
              <a:t>To produce the size ranges, sort the data as follows.</a:t>
            </a:r>
          </a:p>
          <a:p>
            <a:pPr>
              <a:spcBef>
                <a:spcPts val="1600"/>
              </a:spcBef>
            </a:pPr>
            <a:r>
              <a:rPr lang="en-US" dirty="0"/>
              <a:t>The sorted LOC per item data: 9.333, 10.5, 12, 13, 25.4, 32.</a:t>
            </a:r>
          </a:p>
          <a:p>
            <a:pPr>
              <a:spcBef>
                <a:spcPts val="1600"/>
              </a:spcBef>
            </a:pPr>
            <a:r>
              <a:rPr lang="en-US" dirty="0"/>
              <a:t>Arrange these data as follows.</a:t>
            </a:r>
          </a:p>
          <a:p>
            <a:pPr lvl="1"/>
            <a:r>
              <a:rPr lang="en-US" dirty="0"/>
              <a:t>Pick the smallest item as very small: VS = 9.333.</a:t>
            </a:r>
          </a:p>
          <a:p>
            <a:pPr lvl="1"/>
            <a:r>
              <a:rPr lang="en-US" dirty="0"/>
              <a:t>Select the largest item as very large: VL = 32.</a:t>
            </a:r>
          </a:p>
          <a:p>
            <a:pPr lvl="1"/>
            <a:r>
              <a:rPr lang="en-US" dirty="0"/>
              <a:t>Pick the middle item as medium: M = 12 or 13.</a:t>
            </a:r>
          </a:p>
          <a:p>
            <a:pPr lvl="1"/>
            <a:r>
              <a:rPr lang="en-US" dirty="0"/>
              <a:t>For the large and small ranges, pick the midpoints between M and VS and M and VL: 10.9, and 22.25.</a:t>
            </a:r>
          </a:p>
          <a:p>
            <a:pPr>
              <a:spcBef>
                <a:spcPts val="1600"/>
              </a:spcBef>
            </a:pPr>
            <a:r>
              <a:rPr lang="en-US" dirty="0"/>
              <a:t>While these may be useful ranges, they are probably not stable.  </a:t>
            </a:r>
          </a:p>
          <a:p>
            <a:pPr>
              <a:spcBef>
                <a:spcPts val="1600"/>
              </a:spcBef>
            </a:pPr>
            <a:r>
              <a:rPr lang="en-US" dirty="0"/>
              <a:t>That is, additional data points will likely result in substantial size-range adjustments.</a:t>
            </a:r>
          </a:p>
        </p:txBody>
      </p:sp>
      <p:sp>
        <p:nvSpPr>
          <p:cNvPr id="12" name="TextBox 11"/>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42299768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Rectangle 2"/>
          <p:cNvSpPr>
            <a:spLocks noGrp="1" noChangeArrowheads="1"/>
          </p:cNvSpPr>
          <p:nvPr>
            <p:ph type="title"/>
          </p:nvPr>
        </p:nvSpPr>
        <p:spPr/>
        <p:txBody>
          <a:bodyPr/>
          <a:lstStyle/>
          <a:p>
            <a:r>
              <a:rPr lang="en-US"/>
              <a:t>Intuitive Size Ranges -1</a:t>
            </a:r>
          </a:p>
        </p:txBody>
      </p:sp>
      <p:sp>
        <p:nvSpPr>
          <p:cNvPr id="2" name="Content Placeholder 1"/>
          <p:cNvSpPr>
            <a:spLocks noGrp="1"/>
          </p:cNvSpPr>
          <p:nvPr>
            <p:ph idx="1"/>
          </p:nvPr>
        </p:nvSpPr>
        <p:spPr/>
        <p:txBody>
          <a:bodyPr>
            <a:normAutofit/>
          </a:bodyPr>
          <a:lstStyle/>
          <a:p>
            <a:pPr>
              <a:spcBef>
                <a:spcPts val="1600"/>
              </a:spcBef>
            </a:pPr>
            <a:r>
              <a:rPr lang="en-US" dirty="0"/>
              <a:t>In judging size, our intuition is generally based on a </a:t>
            </a:r>
            <a:br>
              <a:rPr lang="en-US" dirty="0"/>
            </a:br>
            <a:r>
              <a:rPr lang="en-US" dirty="0"/>
              <a:t>normal distribution.</a:t>
            </a:r>
          </a:p>
          <a:p>
            <a:pPr>
              <a:spcBef>
                <a:spcPts val="1600"/>
              </a:spcBef>
            </a:pPr>
            <a:r>
              <a:rPr lang="en-US" dirty="0"/>
              <a:t>That is, we think of something as of average size if most such items are about that same size.</a:t>
            </a:r>
          </a:p>
          <a:p>
            <a:pPr>
              <a:spcBef>
                <a:spcPts val="1600"/>
              </a:spcBef>
            </a:pPr>
            <a:r>
              <a:rPr lang="en-US" dirty="0"/>
              <a:t>We consider something to be very large if it is larger than </a:t>
            </a:r>
            <a:br>
              <a:rPr lang="en-US" dirty="0"/>
            </a:br>
            <a:r>
              <a:rPr lang="en-US" dirty="0"/>
              <a:t>almost all items in its category.</a:t>
            </a:r>
          </a:p>
          <a:p>
            <a:pPr>
              <a:spcBef>
                <a:spcPts val="1600"/>
              </a:spcBef>
            </a:pPr>
            <a:r>
              <a:rPr lang="en-US" dirty="0"/>
              <a:t>When items are distributed this way, it is called a </a:t>
            </a:r>
            <a:br>
              <a:rPr lang="en-US" dirty="0"/>
            </a:br>
            <a:r>
              <a:rPr lang="en-US" dirty="0"/>
              <a:t>normal distribution.</a:t>
            </a:r>
          </a:p>
          <a:p>
            <a:pPr>
              <a:spcBef>
                <a:spcPts val="1600"/>
              </a:spcBef>
            </a:pPr>
            <a:r>
              <a:rPr lang="en-US" dirty="0"/>
              <a:t>With normally distributed data, the ranges should remain reasonably stable with the addition of new data points.</a:t>
            </a:r>
          </a:p>
          <a:p>
            <a:endParaRPr lang="en-US" dirty="0"/>
          </a:p>
        </p:txBody>
      </p:sp>
      <p:sp>
        <p:nvSpPr>
          <p:cNvPr id="9" name="TextBox 8"/>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195256646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p:txBody>
          <a:bodyPr/>
          <a:lstStyle/>
          <a:p>
            <a:r>
              <a:rPr lang="en-US"/>
              <a:t>Intuitive Size Ranges -2 </a:t>
            </a:r>
          </a:p>
        </p:txBody>
      </p:sp>
      <p:pic>
        <p:nvPicPr>
          <p:cNvPr id="838659" name="Picture 3"/>
          <p:cNvPicPr>
            <a:picLocks noChangeAspect="1" noChangeArrowheads="1"/>
          </p:cNvPicPr>
          <p:nvPr/>
        </p:nvPicPr>
        <p:blipFill>
          <a:blip r:embed="rId3">
            <a:extLst>
              <a:ext uri="{28A0092B-C50C-407E-A947-70E740481C1C}">
                <a14:useLocalDpi xmlns:a14="http://schemas.microsoft.com/office/drawing/2010/main" val="0"/>
              </a:ext>
            </a:extLst>
          </a:blip>
          <a:srcRect b="22688"/>
          <a:stretch>
            <a:fillRect/>
          </a:stretch>
        </p:blipFill>
        <p:spPr bwMode="auto">
          <a:xfrm>
            <a:off x="1096169" y="1123950"/>
            <a:ext cx="6973887" cy="4035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838660" name="Text Box 4"/>
          <p:cNvSpPr txBox="1">
            <a:spLocks noChangeArrowheads="1"/>
          </p:cNvSpPr>
          <p:nvPr/>
        </p:nvSpPr>
        <p:spPr bwMode="auto">
          <a:xfrm>
            <a:off x="3347648" y="5045362"/>
            <a:ext cx="2104179"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p>
            <a:pPr>
              <a:buFontTx/>
              <a:buNone/>
              <a:defRPr/>
            </a:pPr>
            <a:r>
              <a:rPr lang="en-US" dirty="0">
                <a:latin typeface="Arial"/>
                <a:cs typeface="Arial"/>
              </a:rPr>
              <a:t>A normal distribution</a:t>
            </a:r>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57492237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p:txBody>
          <a:bodyPr/>
          <a:lstStyle/>
          <a:p>
            <a:r>
              <a:rPr lang="en-US"/>
              <a:t>Intuitive Size Ranges -3</a:t>
            </a:r>
          </a:p>
        </p:txBody>
      </p:sp>
      <p:sp>
        <p:nvSpPr>
          <p:cNvPr id="2" name="Content Placeholder 1"/>
          <p:cNvSpPr>
            <a:spLocks noGrp="1"/>
          </p:cNvSpPr>
          <p:nvPr>
            <p:ph idx="1"/>
          </p:nvPr>
        </p:nvSpPr>
        <p:spPr/>
        <p:txBody>
          <a:bodyPr/>
          <a:lstStyle/>
          <a:p>
            <a:r>
              <a:rPr lang="en-US" dirty="0"/>
              <a:t>With a large volume of data, you could calculate the mean and standard deviation of that data.</a:t>
            </a:r>
          </a:p>
          <a:p>
            <a:endParaRPr lang="en-US" dirty="0"/>
          </a:p>
          <a:p>
            <a:r>
              <a:rPr lang="en-US" dirty="0"/>
              <a:t>For the size ranges</a:t>
            </a:r>
          </a:p>
          <a:p>
            <a:pPr lvl="1"/>
            <a:r>
              <a:rPr lang="en-US" dirty="0"/>
              <a:t>Medium would be the mean value.</a:t>
            </a:r>
          </a:p>
          <a:p>
            <a:pPr lvl="1"/>
            <a:r>
              <a:rPr lang="en-US" dirty="0"/>
              <a:t>Large would be mean plus one standard deviation.</a:t>
            </a:r>
          </a:p>
          <a:p>
            <a:pPr lvl="1"/>
            <a:r>
              <a:rPr lang="en-US" dirty="0"/>
              <a:t>Small would be mean minus one standard deviation.</a:t>
            </a:r>
          </a:p>
          <a:p>
            <a:pPr lvl="1"/>
            <a:r>
              <a:rPr lang="en-US" dirty="0"/>
              <a:t>Very large would be mean plus two standard deviations.</a:t>
            </a:r>
          </a:p>
          <a:p>
            <a:pPr lvl="1"/>
            <a:r>
              <a:rPr lang="en-US" dirty="0"/>
              <a:t>Very small would be mean minus two standard deviations.</a:t>
            </a:r>
          </a:p>
          <a:p>
            <a:endParaRPr lang="en-US" dirty="0"/>
          </a:p>
          <a:p>
            <a:r>
              <a:rPr lang="en-US" dirty="0"/>
              <a:t>This method would provide suitably intuitive size ranges if the data were normally distributed.</a:t>
            </a:r>
          </a:p>
        </p:txBody>
      </p:sp>
      <p:sp>
        <p:nvSpPr>
          <p:cNvPr id="9" name="TextBox 8"/>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418873676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Rectangle 2"/>
          <p:cNvSpPr>
            <a:spLocks noGrp="1" noChangeArrowheads="1"/>
          </p:cNvSpPr>
          <p:nvPr>
            <p:ph type="title"/>
          </p:nvPr>
        </p:nvSpPr>
        <p:spPr/>
        <p:txBody>
          <a:bodyPr/>
          <a:lstStyle/>
          <a:p>
            <a:r>
              <a:rPr lang="en-US"/>
              <a:t>The Distribution of Size Data</a:t>
            </a:r>
          </a:p>
        </p:txBody>
      </p:sp>
      <p:sp>
        <p:nvSpPr>
          <p:cNvPr id="2" name="Content Placeholder 1"/>
          <p:cNvSpPr>
            <a:spLocks noGrp="1"/>
          </p:cNvSpPr>
          <p:nvPr>
            <p:ph idx="1"/>
          </p:nvPr>
        </p:nvSpPr>
        <p:spPr/>
        <p:txBody>
          <a:bodyPr/>
          <a:lstStyle/>
          <a:p>
            <a:r>
              <a:rPr lang="en-US" dirty="0"/>
              <a:t>Program size data are not normally distributed.</a:t>
            </a:r>
          </a:p>
          <a:p>
            <a:pPr lvl="1"/>
            <a:r>
              <a:rPr lang="en-US" dirty="0"/>
              <a:t>many small values</a:t>
            </a:r>
          </a:p>
          <a:p>
            <a:pPr lvl="1"/>
            <a:r>
              <a:rPr lang="en-US" dirty="0"/>
              <a:t>a few large values</a:t>
            </a:r>
          </a:p>
          <a:p>
            <a:pPr lvl="1"/>
            <a:r>
              <a:rPr lang="en-US" dirty="0"/>
              <a:t>no negative values</a:t>
            </a:r>
          </a:p>
          <a:p>
            <a:endParaRPr lang="en-US" dirty="0"/>
          </a:p>
          <a:p>
            <a:r>
              <a:rPr lang="en-US" dirty="0"/>
              <a:t>With size data, the mean minus one or two standard deviations often gives negative size values.</a:t>
            </a:r>
          </a:p>
          <a:p>
            <a:endParaRPr lang="en-US" dirty="0"/>
          </a:p>
          <a:p>
            <a:r>
              <a:rPr lang="en-US" dirty="0"/>
              <a:t>The common strategy for dealing with such distributions is to treat it as a log-normal distribution.</a:t>
            </a:r>
          </a:p>
        </p:txBody>
      </p:sp>
      <p:sp>
        <p:nvSpPr>
          <p:cNvPr id="9" name="TextBox 8"/>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247171747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69" name="Object 2"/>
          <p:cNvGraphicFramePr>
            <a:graphicFrameLocks/>
          </p:cNvGraphicFramePr>
          <p:nvPr/>
        </p:nvGraphicFramePr>
        <p:xfrm>
          <a:off x="935038" y="2068513"/>
          <a:ext cx="7351712" cy="3778250"/>
        </p:xfrm>
        <a:graphic>
          <a:graphicData uri="http://schemas.openxmlformats.org/presentationml/2006/ole">
            <mc:AlternateContent xmlns:mc="http://schemas.openxmlformats.org/markup-compatibility/2006">
              <mc:Choice xmlns:v="urn:schemas-microsoft-com:vml" Requires="v">
                <p:oleObj name="Chart" r:id="rId3" imgW="3600602" imgH="3791102" progId="Excel.Chart.8">
                  <p:embed followColorScheme="full"/>
                </p:oleObj>
              </mc:Choice>
              <mc:Fallback>
                <p:oleObj name="Chart" r:id="rId3" imgW="3600602" imgH="3791102" progId="Excel.Chart.8">
                  <p:embed followColorScheme="full"/>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038" y="2068513"/>
                        <a:ext cx="7351712" cy="3778250"/>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882691" name="Rectangle 3"/>
          <p:cNvSpPr>
            <a:spLocks noGrp="1" noChangeArrowheads="1"/>
          </p:cNvSpPr>
          <p:nvPr>
            <p:ph type="title"/>
          </p:nvPr>
        </p:nvSpPr>
        <p:spPr/>
        <p:txBody>
          <a:bodyPr/>
          <a:lstStyle/>
          <a:p>
            <a:r>
              <a:rPr lang="en-US"/>
              <a:t>A Log-Normal Distribution</a:t>
            </a:r>
          </a:p>
        </p:txBody>
      </p:sp>
      <p:sp>
        <p:nvSpPr>
          <p:cNvPr id="7" name="TextBox 6"/>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212444830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2"/>
          <p:cNvSpPr>
            <a:spLocks noGrp="1" noChangeArrowheads="1"/>
          </p:cNvSpPr>
          <p:nvPr>
            <p:ph type="title"/>
          </p:nvPr>
        </p:nvSpPr>
        <p:spPr/>
        <p:txBody>
          <a:bodyPr/>
          <a:lstStyle/>
          <a:p>
            <a:r>
              <a:rPr lang="en-US"/>
              <a:t>The Log-Normal Distribution </a:t>
            </a:r>
          </a:p>
        </p:txBody>
      </p:sp>
      <p:sp>
        <p:nvSpPr>
          <p:cNvPr id="8" name="Content Placeholder 7"/>
          <p:cNvSpPr>
            <a:spLocks noGrp="1"/>
          </p:cNvSpPr>
          <p:nvPr>
            <p:ph idx="1"/>
          </p:nvPr>
        </p:nvSpPr>
        <p:spPr/>
        <p:txBody>
          <a:bodyPr/>
          <a:lstStyle/>
          <a:p>
            <a:pPr marL="419100" indent="-419100">
              <a:defRPr/>
            </a:pPr>
            <a:r>
              <a:rPr lang="en-US" dirty="0"/>
              <a:t>To normalize size data, do the following:</a:t>
            </a:r>
          </a:p>
          <a:p>
            <a:pPr marL="419100" indent="-419100">
              <a:defRPr/>
            </a:pPr>
            <a:endParaRPr lang="en-US" dirty="0"/>
          </a:p>
          <a:p>
            <a:pPr marL="419100" indent="-419100">
              <a:buFontTx/>
              <a:buAutoNum type="arabicPeriod"/>
              <a:defRPr/>
            </a:pPr>
            <a:r>
              <a:rPr lang="en-US" dirty="0"/>
              <a:t>Take the natural logarithm of the data.</a:t>
            </a:r>
          </a:p>
          <a:p>
            <a:pPr marL="419100" indent="-419100">
              <a:buFontTx/>
              <a:buAutoNum type="arabicPeriod"/>
              <a:defRPr/>
            </a:pPr>
            <a:r>
              <a:rPr lang="en-US" dirty="0"/>
              <a:t>Determine the mean and standard deviation of the log data.</a:t>
            </a:r>
          </a:p>
          <a:p>
            <a:pPr marL="419100" indent="-419100">
              <a:buFontTx/>
              <a:buAutoNum type="arabicPeriod"/>
              <a:defRPr/>
            </a:pPr>
            <a:r>
              <a:rPr lang="en-US" dirty="0"/>
              <a:t>Calculate the average, large, very large, small, and very small values for the log data.</a:t>
            </a:r>
          </a:p>
          <a:p>
            <a:pPr marL="419100" indent="-419100">
              <a:buFontTx/>
              <a:buAutoNum type="arabicPeriod"/>
              <a:defRPr/>
            </a:pPr>
            <a:r>
              <a:rPr lang="en-US" dirty="0"/>
              <a:t>Take the inverse log of the ranges to obtain the range size values.</a:t>
            </a:r>
          </a:p>
          <a:p>
            <a:pPr marL="419100" indent="-419100">
              <a:defRPr/>
            </a:pPr>
            <a:endParaRPr lang="en-US" dirty="0"/>
          </a:p>
          <a:p>
            <a:pPr marL="419100" indent="-419100">
              <a:defRPr/>
            </a:pPr>
            <a:r>
              <a:rPr lang="en-US" dirty="0"/>
              <a:t>This procedure will generally produce useful size ranges.</a:t>
            </a:r>
          </a:p>
        </p:txBody>
      </p:sp>
      <p:sp>
        <p:nvSpPr>
          <p:cNvPr id="13" name="TextBox 12"/>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113892195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ChangeArrowheads="1"/>
          </p:cNvSpPr>
          <p:nvPr>
            <p:ph type="title"/>
          </p:nvPr>
        </p:nvSpPr>
        <p:spPr/>
        <p:txBody>
          <a:bodyPr/>
          <a:lstStyle/>
          <a:p>
            <a:r>
              <a:rPr lang="en-US"/>
              <a:t>Organizing Proxy Data -4</a:t>
            </a:r>
          </a:p>
        </p:txBody>
      </p:sp>
      <p:sp>
        <p:nvSpPr>
          <p:cNvPr id="8" name="Content Placeholder 7"/>
          <p:cNvSpPr>
            <a:spLocks noGrp="1"/>
          </p:cNvSpPr>
          <p:nvPr>
            <p:ph idx="1"/>
          </p:nvPr>
        </p:nvSpPr>
        <p:spPr>
          <a:xfrm>
            <a:off x="401933" y="1081757"/>
            <a:ext cx="8320035" cy="3489111"/>
          </a:xfrm>
        </p:spPr>
        <p:txBody>
          <a:bodyPr/>
          <a:lstStyle/>
          <a:p>
            <a:pPr>
              <a:spcBef>
                <a:spcPts val="1600"/>
              </a:spcBef>
              <a:defRPr/>
            </a:pPr>
            <a:r>
              <a:rPr lang="en-US" sz="2400" dirty="0"/>
              <a:t>A mathematically precise way to determine the proxy </a:t>
            </a:r>
            <a:br>
              <a:rPr lang="en-US" sz="2400" dirty="0"/>
            </a:br>
            <a:r>
              <a:rPr lang="en-US" sz="2400" dirty="0"/>
              <a:t>size ranges is described in the text (pages 78-79).</a:t>
            </a:r>
          </a:p>
          <a:p>
            <a:pPr>
              <a:spcBef>
                <a:spcPts val="1600"/>
              </a:spcBef>
              <a:defRPr/>
            </a:pPr>
            <a:r>
              <a:rPr lang="en-US" sz="2400" dirty="0"/>
              <a:t>This simple way to determine these size ranges </a:t>
            </a:r>
            <a:br>
              <a:rPr lang="en-US" sz="2400" dirty="0"/>
            </a:br>
            <a:r>
              <a:rPr lang="en-US" sz="2400" dirty="0"/>
              <a:t>will work when you have lots of data.  Otherwise, it can </a:t>
            </a:r>
            <a:br>
              <a:rPr lang="en-US" sz="2400" dirty="0"/>
            </a:br>
            <a:r>
              <a:rPr lang="en-US" sz="2400" dirty="0"/>
              <a:t>cause underestimates.</a:t>
            </a:r>
          </a:p>
          <a:p>
            <a:pPr>
              <a:spcBef>
                <a:spcPts val="1600"/>
              </a:spcBef>
              <a:defRPr/>
            </a:pPr>
            <a:r>
              <a:rPr lang="en-US" sz="2400" dirty="0"/>
              <a:t>Comparative estimating ranges</a:t>
            </a:r>
          </a:p>
          <a:p>
            <a:pPr>
              <a:defRPr/>
            </a:pPr>
            <a:endParaRPr lang="en-US" sz="2400" dirty="0"/>
          </a:p>
          <a:p>
            <a:pPr>
              <a:defRPr/>
            </a:pPr>
            <a:endParaRPr lang="en-US" sz="2400" dirty="0"/>
          </a:p>
          <a:p>
            <a:pPr>
              <a:defRPr/>
            </a:pPr>
            <a:endParaRPr lang="en-US" sz="2400" dirty="0"/>
          </a:p>
          <a:p>
            <a:endParaRPr lang="en-US" dirty="0"/>
          </a:p>
        </p:txBody>
      </p:sp>
      <p:graphicFrame>
        <p:nvGraphicFramePr>
          <p:cNvPr id="14" name="Object 37"/>
          <p:cNvGraphicFramePr>
            <a:graphicFrameLocks noChangeAspect="1"/>
          </p:cNvGraphicFramePr>
          <p:nvPr>
            <p:extLst>
              <p:ext uri="{D42A27DB-BD31-4B8C-83A1-F6EECF244321}">
                <p14:modId xmlns:p14="http://schemas.microsoft.com/office/powerpoint/2010/main" val="829634750"/>
              </p:ext>
            </p:extLst>
          </p:nvPr>
        </p:nvGraphicFramePr>
        <p:xfrm>
          <a:off x="388938" y="3973415"/>
          <a:ext cx="8323262" cy="1276631"/>
        </p:xfrm>
        <a:graphic>
          <a:graphicData uri="http://schemas.openxmlformats.org/presentationml/2006/ole">
            <mc:AlternateContent xmlns:mc="http://schemas.openxmlformats.org/markup-compatibility/2006">
              <mc:Choice xmlns:v="urn:schemas-microsoft-com:vml" Requires="v">
                <p:oleObj name="Worksheet" r:id="rId3" imgW="4267200" imgH="622300" progId="Excel.Sheet.8">
                  <p:embed/>
                </p:oleObj>
              </mc:Choice>
              <mc:Fallback>
                <p:oleObj name="Worksheet" r:id="rId3" imgW="4267200" imgH="622300" progId="Excel.Sheet.8">
                  <p:embed/>
                  <p:pic>
                    <p:nvPicPr>
                      <p:cNvPr id="0" name=""/>
                      <p:cNvPicPr>
                        <a:picLocks noChangeAspect="1" noChangeArrowheads="1"/>
                      </p:cNvPicPr>
                      <p:nvPr/>
                    </p:nvPicPr>
                    <p:blipFill>
                      <a:blip r:embed="rId4"/>
                      <a:srcRect/>
                      <a:stretch>
                        <a:fillRect/>
                      </a:stretch>
                    </p:blipFill>
                    <p:spPr bwMode="auto">
                      <a:xfrm>
                        <a:off x="388938" y="3973415"/>
                        <a:ext cx="8323262" cy="1276631"/>
                      </a:xfrm>
                      <a:prstGeom prst="rect">
                        <a:avLst/>
                      </a:prstGeom>
                      <a:noFill/>
                      <a:ln>
                        <a:noFill/>
                      </a:ln>
                      <a:effectLst/>
                    </p:spPr>
                  </p:pic>
                </p:oleObj>
              </mc:Fallback>
            </mc:AlternateContent>
          </a:graphicData>
        </a:graphic>
      </p:graphicFrame>
      <p:sp>
        <p:nvSpPr>
          <p:cNvPr id="15" name="TextBox 14"/>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23626536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
        <p:nvSpPr>
          <p:cNvPr id="4" name="Text Placeholder 3"/>
          <p:cNvSpPr>
            <a:spLocks noGrp="1"/>
          </p:cNvSpPr>
          <p:nvPr>
            <p:ph type="body" sz="quarter" idx="10"/>
          </p:nvPr>
        </p:nvSpPr>
        <p:spPr/>
        <p:txBody>
          <a:bodyPr>
            <a:normAutofit lnSpcReduction="10000"/>
          </a:bodyPr>
          <a:lstStyle/>
          <a:p>
            <a:endParaRPr lang="en-US"/>
          </a:p>
        </p:txBody>
      </p:sp>
      <p:sp>
        <p:nvSpPr>
          <p:cNvPr id="5" name="Picture Placeholder 4"/>
          <p:cNvSpPr>
            <a:spLocks noGrp="1"/>
          </p:cNvSpPr>
          <p:nvPr>
            <p:ph type="pic" sz="quarter" idx="11"/>
          </p:nvPr>
        </p:nvSpPr>
        <p:spPr/>
      </p:sp>
      <p:sp>
        <p:nvSpPr>
          <p:cNvPr id="7" name="Rectangle 3"/>
          <p:cNvSpPr>
            <a:spLocks noChangeArrowheads="1"/>
          </p:cNvSpPr>
          <p:nvPr/>
        </p:nvSpPr>
        <p:spPr bwMode="auto">
          <a:xfrm>
            <a:off x="0" y="-597498"/>
            <a:ext cx="9144000" cy="1194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537993" bIns="634800" numCol="1" anchor="ctr" anchorCtr="0" compatLnSpc="1">
            <a:prstTxWarp prst="textNoShape">
              <a:avLst/>
            </a:prstTxWarp>
            <a:spAutoFit/>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4"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3940" y="5800725"/>
            <a:ext cx="8382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hlinkClick r:id="rId2"/>
          </p:cNvPr>
          <p:cNvPicPr>
            <a:picLocks noChangeAspect="1"/>
          </p:cNvPicPr>
          <p:nvPr/>
        </p:nvPicPr>
        <p:blipFill>
          <a:blip r:embed="rId4"/>
          <a:stretch>
            <a:fillRect/>
          </a:stretch>
        </p:blipFill>
        <p:spPr>
          <a:xfrm>
            <a:off x="331808" y="951177"/>
            <a:ext cx="8630856" cy="4708577"/>
          </a:xfrm>
          <a:prstGeom prst="rect">
            <a:avLst/>
          </a:prstGeom>
        </p:spPr>
      </p:pic>
    </p:spTree>
    <p:extLst>
      <p:ext uri="{BB962C8B-B14F-4D97-AF65-F5344CB8AC3E}">
        <p14:creationId xmlns:p14="http://schemas.microsoft.com/office/powerpoint/2010/main" val="2903694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p:txBody>
          <a:bodyPr/>
          <a:lstStyle/>
          <a:p>
            <a:r>
              <a:rPr lang="en-US"/>
              <a:t>Estimating with Limited Data -1</a:t>
            </a:r>
          </a:p>
        </p:txBody>
      </p:sp>
      <p:sp>
        <p:nvSpPr>
          <p:cNvPr id="2" name="Content Placeholder 1"/>
          <p:cNvSpPr>
            <a:spLocks noGrp="1"/>
          </p:cNvSpPr>
          <p:nvPr>
            <p:ph idx="1"/>
          </p:nvPr>
        </p:nvSpPr>
        <p:spPr/>
        <p:txBody>
          <a:bodyPr>
            <a:normAutofit/>
          </a:bodyPr>
          <a:lstStyle/>
          <a:p>
            <a:r>
              <a:rPr lang="en-US" dirty="0"/>
              <a:t>Even after using PSP for many projects, you will have to make estimates with limited data when you</a:t>
            </a:r>
          </a:p>
          <a:p>
            <a:pPr lvl="1"/>
            <a:r>
              <a:rPr lang="en-US" dirty="0"/>
              <a:t>work in a new environment</a:t>
            </a:r>
          </a:p>
          <a:p>
            <a:pPr lvl="1"/>
            <a:r>
              <a:rPr lang="en-US" dirty="0"/>
              <a:t>use new tools or languages</a:t>
            </a:r>
          </a:p>
          <a:p>
            <a:pPr lvl="1"/>
            <a:r>
              <a:rPr lang="en-US" dirty="0"/>
              <a:t>change your process</a:t>
            </a:r>
          </a:p>
          <a:p>
            <a:pPr lvl="1"/>
            <a:r>
              <a:rPr lang="en-US" dirty="0"/>
              <a:t>do unfamiliar tasks</a:t>
            </a:r>
          </a:p>
          <a:p>
            <a:pPr>
              <a:spcBef>
                <a:spcPts val="1600"/>
              </a:spcBef>
            </a:pPr>
            <a:r>
              <a:rPr lang="en-US" dirty="0"/>
              <a:t>Since estimates made with data are more accurate than guesses, use data whenever you can.</a:t>
            </a:r>
          </a:p>
          <a:p>
            <a:pPr>
              <a:spcBef>
                <a:spcPts val="1600"/>
              </a:spcBef>
            </a:pPr>
            <a:r>
              <a:rPr lang="en-US" dirty="0"/>
              <a:t>Use the data carefully since improper use can lead to </a:t>
            </a:r>
            <a:br>
              <a:rPr lang="en-US" dirty="0"/>
            </a:br>
            <a:r>
              <a:rPr lang="en-US" dirty="0"/>
              <a:t>serious errors.</a:t>
            </a:r>
          </a:p>
        </p:txBody>
      </p:sp>
      <p:sp>
        <p:nvSpPr>
          <p:cNvPr id="9" name="TextBox 8"/>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325207183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p:cNvSpPr>
            <a:spLocks noGrp="1" noChangeArrowheads="1"/>
          </p:cNvSpPr>
          <p:nvPr>
            <p:ph type="title"/>
          </p:nvPr>
        </p:nvSpPr>
        <p:spPr/>
        <p:txBody>
          <a:bodyPr/>
          <a:lstStyle/>
          <a:p>
            <a:r>
              <a:rPr lang="en-US"/>
              <a:t>Estimating with Limited Data -2</a:t>
            </a:r>
            <a:endParaRPr lang="en-US" dirty="0"/>
          </a:p>
        </p:txBody>
      </p:sp>
      <p:sp>
        <p:nvSpPr>
          <p:cNvPr id="7" name="Content Placeholder 6"/>
          <p:cNvSpPr>
            <a:spLocks noGrp="1"/>
          </p:cNvSpPr>
          <p:nvPr>
            <p:ph idx="1"/>
          </p:nvPr>
        </p:nvSpPr>
        <p:spPr/>
        <p:txBody>
          <a:bodyPr/>
          <a:lstStyle/>
          <a:p>
            <a:r>
              <a:rPr lang="en-US"/>
              <a:t>Depending on the quality of your data, select one of the four PROBE estimating methods.</a:t>
            </a:r>
            <a:endParaRPr lang="en-US" dirty="0"/>
          </a:p>
        </p:txBody>
      </p:sp>
      <p:sp>
        <p:nvSpPr>
          <p:cNvPr id="13" name="Rectangle 3"/>
          <p:cNvSpPr txBox="1">
            <a:spLocks noChangeArrowheads="1"/>
          </p:cNvSpPr>
          <p:nvPr/>
        </p:nvSpPr>
        <p:spPr>
          <a:xfrm>
            <a:off x="1017588" y="1709738"/>
            <a:ext cx="7370762" cy="769937"/>
          </a:xfrm>
          <a:prstGeom prst="rect">
            <a:avLst/>
          </a:prstGeom>
        </p:spPr>
        <p:txBody>
          <a:bodyPr vert="horz" lIns="109538" tIns="52388" rIns="109538" bIns="52388"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sz="2000" dirty="0">
              <a:cs typeface="+mn-cs"/>
            </a:endParaRPr>
          </a:p>
        </p:txBody>
      </p:sp>
      <p:graphicFrame>
        <p:nvGraphicFramePr>
          <p:cNvPr id="14" name="Group 56"/>
          <p:cNvGraphicFramePr>
            <a:graphicFrameLocks/>
          </p:cNvGraphicFramePr>
          <p:nvPr>
            <p:extLst>
              <p:ext uri="{D42A27DB-BD31-4B8C-83A1-F6EECF244321}">
                <p14:modId xmlns:p14="http://schemas.microsoft.com/office/powerpoint/2010/main" val="1496689062"/>
              </p:ext>
            </p:extLst>
          </p:nvPr>
        </p:nvGraphicFramePr>
        <p:xfrm>
          <a:off x="388938" y="1842738"/>
          <a:ext cx="8323262" cy="2089704"/>
        </p:xfrm>
        <a:graphic>
          <a:graphicData uri="http://schemas.openxmlformats.org/drawingml/2006/table">
            <a:tbl>
              <a:tblPr/>
              <a:tblGrid>
                <a:gridCol w="1152748">
                  <a:extLst>
                    <a:ext uri="{9D8B030D-6E8A-4147-A177-3AD203B41FA5}">
                      <a16:colId xmlns:a16="http://schemas.microsoft.com/office/drawing/2014/main" val="20000"/>
                    </a:ext>
                  </a:extLst>
                </a:gridCol>
                <a:gridCol w="7170514">
                  <a:extLst>
                    <a:ext uri="{9D8B030D-6E8A-4147-A177-3AD203B41FA5}">
                      <a16:colId xmlns:a16="http://schemas.microsoft.com/office/drawing/2014/main" val="20001"/>
                    </a:ext>
                  </a:extLst>
                </a:gridCol>
              </a:tblGrid>
              <a:tr h="418297">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Arial" charset="0"/>
                          <a:ea typeface="ＭＳ Ｐゴシック" charset="0"/>
                        </a:rPr>
                        <a:t>Method</a:t>
                      </a:r>
                    </a:p>
                  </a:txBody>
                  <a:tcPr marL="0" marR="0" marT="0" marB="0" anchor="ctr" horzOverflow="overflow">
                    <a:lnL cap="flat">
                      <a:noFill/>
                    </a:lnL>
                    <a:lnR>
                      <a:noFill/>
                    </a:lnR>
                    <a:lnT cap="fla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18297">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Arial" charset="0"/>
                          <a:ea typeface="ＭＳ Ｐゴシック" charset="0"/>
                        </a:rPr>
                        <a:t>A</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Arial" charset="0"/>
                          <a:ea typeface="ＭＳ Ｐゴシック" charset="0"/>
                        </a:rPr>
                        <a:t>regression with </a:t>
                      </a:r>
                      <a:r>
                        <a:rPr kumimoji="0" lang="en-US" sz="2200" b="1" i="0" u="sng" strike="noStrike" cap="none" normalizeH="0" baseline="0" dirty="0">
                          <a:ln>
                            <a:noFill/>
                          </a:ln>
                          <a:solidFill>
                            <a:schemeClr val="tx1"/>
                          </a:solidFill>
                          <a:effectLst/>
                          <a:latin typeface="Arial" charset="0"/>
                          <a:ea typeface="ＭＳ Ｐゴシック" charset="0"/>
                        </a:rPr>
                        <a:t>estimated</a:t>
                      </a:r>
                      <a:r>
                        <a:rPr kumimoji="0" lang="en-US" sz="2200" b="1" i="0" u="none" strike="noStrike" cap="none" normalizeH="0" baseline="0" dirty="0">
                          <a:ln>
                            <a:noFill/>
                          </a:ln>
                          <a:solidFill>
                            <a:schemeClr val="tx1"/>
                          </a:solidFill>
                          <a:effectLst/>
                          <a:latin typeface="Arial" charset="0"/>
                          <a:ea typeface="ＭＳ Ｐゴシック" charset="0"/>
                        </a:rPr>
                        <a:t> proxy size</a:t>
                      </a:r>
                    </a:p>
                  </a:txBody>
                  <a:tcPr marL="0" marR="0" marT="0" marB="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16516">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Arial" charset="0"/>
                          <a:ea typeface="ＭＳ Ｐゴシック" charset="0"/>
                        </a:rPr>
                        <a:t>B</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Arial" charset="0"/>
                          <a:ea typeface="ＭＳ Ｐゴシック" charset="0"/>
                        </a:rPr>
                        <a:t>regression with </a:t>
                      </a:r>
                      <a:r>
                        <a:rPr kumimoji="0" lang="en-US" sz="2200" b="1" i="0" u="sng" strike="noStrike" cap="none" normalizeH="0" baseline="0">
                          <a:ln>
                            <a:noFill/>
                          </a:ln>
                          <a:solidFill>
                            <a:schemeClr val="tx1"/>
                          </a:solidFill>
                          <a:effectLst/>
                          <a:latin typeface="Arial" charset="0"/>
                          <a:ea typeface="ＭＳ Ｐゴシック" charset="0"/>
                        </a:rPr>
                        <a:t>plan</a:t>
                      </a:r>
                      <a:r>
                        <a:rPr kumimoji="0" lang="en-US" sz="2200" b="1" i="0" u="none" strike="noStrike" cap="none" normalizeH="0" baseline="0">
                          <a:ln>
                            <a:noFill/>
                          </a:ln>
                          <a:solidFill>
                            <a:schemeClr val="tx1"/>
                          </a:solidFill>
                          <a:effectLst/>
                          <a:latin typeface="Arial" charset="0"/>
                          <a:ea typeface="ＭＳ Ｐゴシック" charset="0"/>
                        </a:rPr>
                        <a:t> added and modified size</a:t>
                      </a:r>
                    </a:p>
                  </a:txBody>
                  <a:tcPr marL="0" marR="0" marT="0" marB="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18297">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Arial" charset="0"/>
                          <a:ea typeface="ＭＳ Ｐゴシック" charset="0"/>
                        </a:rPr>
                        <a:t>C</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Arial" charset="0"/>
                          <a:ea typeface="ＭＳ Ｐゴシック" charset="0"/>
                        </a:rPr>
                        <a:t>the averaging method</a:t>
                      </a:r>
                    </a:p>
                  </a:txBody>
                  <a:tcPr marL="0" marR="0" marT="0" marB="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18297">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Arial" charset="0"/>
                          <a:ea typeface="ＭＳ Ｐゴシック" charset="0"/>
                        </a:rPr>
                        <a:t>D</a:t>
                      </a:r>
                    </a:p>
                  </a:txBody>
                  <a:tcPr marL="0" marR="0" marT="0" marB="0" anchor="ctr" horzOverflow="overflow">
                    <a:lnL cap="flat">
                      <a:noFill/>
                    </a:lnL>
                    <a:lnR>
                      <a:noFill/>
                    </a:lnR>
                    <a:lnT>
                      <a:noFill/>
                    </a:lnT>
                    <a:lnB cap="flat">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Arial" charset="0"/>
                          <a:ea typeface="ＭＳ Ｐゴシック" charset="0"/>
                        </a:rPr>
                        <a:t>engineering judgment</a:t>
                      </a:r>
                    </a:p>
                  </a:txBody>
                  <a:tcPr marL="0" marR="0" marT="0" marB="0"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5" name="Text Box 57"/>
          <p:cNvSpPr txBox="1">
            <a:spLocks noChangeArrowheads="1"/>
          </p:cNvSpPr>
          <p:nvPr/>
        </p:nvSpPr>
        <p:spPr bwMode="auto">
          <a:xfrm>
            <a:off x="388938" y="4287794"/>
            <a:ext cx="8323262" cy="18620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p>
            <a:pPr>
              <a:buFontTx/>
              <a:buNone/>
              <a:defRPr/>
            </a:pPr>
            <a:r>
              <a:rPr lang="en-US" sz="2200" dirty="0">
                <a:latin typeface="Arial"/>
                <a:cs typeface="Arial"/>
              </a:rPr>
              <a:t>To use regression method A or B, you need</a:t>
            </a:r>
          </a:p>
          <a:p>
            <a:pPr marL="342900" indent="-173038">
              <a:buFont typeface="Arial"/>
              <a:buChar char="•"/>
              <a:defRPr/>
            </a:pPr>
            <a:r>
              <a:rPr lang="en-US" sz="2200" dirty="0">
                <a:latin typeface="Arial"/>
                <a:cs typeface="Arial"/>
              </a:rPr>
              <a:t>a reasonable amount of historical data</a:t>
            </a:r>
          </a:p>
          <a:p>
            <a:pPr marL="342900" indent="-173038">
              <a:buFont typeface="Arial"/>
              <a:buChar char="•"/>
              <a:defRPr/>
            </a:pPr>
            <a:r>
              <a:rPr lang="en-US" sz="2200" dirty="0">
                <a:latin typeface="Arial"/>
                <a:cs typeface="Arial"/>
              </a:rPr>
              <a:t>data that correlate</a:t>
            </a:r>
          </a:p>
          <a:p>
            <a:pPr marL="342900" indent="-173038">
              <a:buFont typeface="Arial"/>
              <a:buChar char="•"/>
              <a:defRPr/>
            </a:pPr>
            <a:r>
              <a:rPr lang="en-US" sz="2200" dirty="0">
                <a:latin typeface="Arial"/>
                <a:cs typeface="Arial"/>
              </a:rPr>
              <a:t>reasonable </a:t>
            </a:r>
            <a:r>
              <a:rPr lang="el-GR" sz="2200" i="1" dirty="0">
                <a:latin typeface="Arial"/>
                <a:cs typeface="Arial"/>
              </a:rPr>
              <a:t>β</a:t>
            </a:r>
            <a:r>
              <a:rPr lang="en-US" sz="2200" i="1" baseline="-25000" dirty="0">
                <a:latin typeface="Arial"/>
                <a:cs typeface="Arial"/>
              </a:rPr>
              <a:t>0</a:t>
            </a:r>
            <a:r>
              <a:rPr lang="en-US" sz="2200" baseline="-25000" dirty="0">
                <a:latin typeface="Arial"/>
                <a:cs typeface="Arial"/>
              </a:rPr>
              <a:t> </a:t>
            </a:r>
            <a:r>
              <a:rPr lang="en-US" sz="2200" dirty="0">
                <a:latin typeface="Arial"/>
                <a:cs typeface="Arial"/>
              </a:rPr>
              <a:t>and </a:t>
            </a:r>
            <a:r>
              <a:rPr lang="el-GR" sz="2200" i="1" dirty="0">
                <a:latin typeface="Arial"/>
                <a:cs typeface="Arial"/>
              </a:rPr>
              <a:t>β</a:t>
            </a:r>
            <a:r>
              <a:rPr lang="en-US" sz="2200" i="1" baseline="-25000" dirty="0">
                <a:latin typeface="Arial"/>
                <a:cs typeface="Arial"/>
              </a:rPr>
              <a:t>1</a:t>
            </a:r>
            <a:r>
              <a:rPr lang="en-US" sz="2200" dirty="0">
                <a:latin typeface="Arial"/>
                <a:cs typeface="Arial"/>
              </a:rPr>
              <a:t> parameter values</a:t>
            </a:r>
          </a:p>
          <a:p>
            <a:pPr>
              <a:spcBef>
                <a:spcPct val="50000"/>
              </a:spcBef>
              <a:buFontTx/>
              <a:buNone/>
              <a:defRPr/>
            </a:pPr>
            <a:endParaRPr lang="en-US" sz="2200" dirty="0">
              <a:latin typeface="Arial"/>
              <a:cs typeface="Arial"/>
            </a:endParaRPr>
          </a:p>
        </p:txBody>
      </p:sp>
      <p:sp>
        <p:nvSpPr>
          <p:cNvPr id="25" name="TextBox 24"/>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49029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ChangeArrowheads="1"/>
          </p:cNvSpPr>
          <p:nvPr>
            <p:ph type="title"/>
          </p:nvPr>
        </p:nvSpPr>
        <p:spPr/>
        <p:txBody>
          <a:bodyPr>
            <a:normAutofit fontScale="90000"/>
          </a:bodyPr>
          <a:lstStyle/>
          <a:p>
            <a:r>
              <a:rPr lang="en-US" dirty="0"/>
              <a:t>Method A (Regression): Estimated Proxy Size</a:t>
            </a:r>
          </a:p>
        </p:txBody>
      </p:sp>
      <p:sp>
        <p:nvSpPr>
          <p:cNvPr id="2" name="Content Placeholder 1"/>
          <p:cNvSpPr>
            <a:spLocks noGrp="1"/>
          </p:cNvSpPr>
          <p:nvPr>
            <p:ph idx="1"/>
          </p:nvPr>
        </p:nvSpPr>
        <p:spPr/>
        <p:txBody>
          <a:bodyPr/>
          <a:lstStyle/>
          <a:p>
            <a:r>
              <a:rPr lang="en-US" dirty="0"/>
              <a:t>Method A uses the relationship between estimated proxy size (E) and actual</a:t>
            </a:r>
          </a:p>
          <a:p>
            <a:pPr lvl="1"/>
            <a:r>
              <a:rPr lang="en-US" dirty="0"/>
              <a:t>added and modified size</a:t>
            </a:r>
          </a:p>
          <a:p>
            <a:pPr lvl="1"/>
            <a:r>
              <a:rPr lang="en-US" dirty="0"/>
              <a:t>development time</a:t>
            </a:r>
          </a:p>
          <a:p>
            <a:endParaRPr lang="en-US" dirty="0"/>
          </a:p>
          <a:p>
            <a:r>
              <a:rPr lang="en-US" dirty="0"/>
              <a:t>The criteria for using this method are</a:t>
            </a:r>
          </a:p>
          <a:p>
            <a:pPr lvl="1"/>
            <a:r>
              <a:rPr lang="en-US" dirty="0"/>
              <a:t>three or more data points that correlate (R2 &gt; 0.5)</a:t>
            </a:r>
          </a:p>
          <a:p>
            <a:pPr lvl="1"/>
            <a:r>
              <a:rPr lang="en-US" dirty="0"/>
              <a:t>reasonable regression parameters (table 6.6 on pg. 96)</a:t>
            </a:r>
          </a:p>
          <a:p>
            <a:pPr lvl="1"/>
            <a:r>
              <a:rPr lang="en-US" dirty="0"/>
              <a:t>completion of at least three exercises with PSP1 or higher</a:t>
            </a:r>
          </a:p>
        </p:txBody>
      </p:sp>
      <p:sp>
        <p:nvSpPr>
          <p:cNvPr id="9" name="TextBox 8"/>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2955096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a:xfrm>
            <a:off x="401934" y="228988"/>
            <a:ext cx="8310266" cy="669854"/>
          </a:xfrm>
        </p:spPr>
        <p:txBody>
          <a:bodyPr>
            <a:normAutofit fontScale="90000"/>
          </a:bodyPr>
          <a:lstStyle/>
          <a:p>
            <a:r>
              <a:rPr lang="en-US" dirty="0"/>
              <a:t>Method B (Regression): Plan Added and Modified Size</a:t>
            </a:r>
          </a:p>
        </p:txBody>
      </p:sp>
      <p:sp>
        <p:nvSpPr>
          <p:cNvPr id="2" name="Content Placeholder 1"/>
          <p:cNvSpPr>
            <a:spLocks noGrp="1"/>
          </p:cNvSpPr>
          <p:nvPr>
            <p:ph idx="1"/>
          </p:nvPr>
        </p:nvSpPr>
        <p:spPr/>
        <p:txBody>
          <a:bodyPr/>
          <a:lstStyle/>
          <a:p>
            <a:r>
              <a:rPr lang="en-US"/>
              <a:t>Method B uses the relationship between plan added and modified size and</a:t>
            </a:r>
          </a:p>
          <a:p>
            <a:pPr lvl="1"/>
            <a:r>
              <a:rPr lang="en-US"/>
              <a:t>actual added and modified size</a:t>
            </a:r>
          </a:p>
          <a:p>
            <a:pPr lvl="1"/>
            <a:r>
              <a:rPr lang="en-US"/>
              <a:t>actual development time</a:t>
            </a:r>
          </a:p>
          <a:p>
            <a:endParaRPr lang="en-US"/>
          </a:p>
          <a:p>
            <a:r>
              <a:rPr lang="en-US"/>
              <a:t>The criteria for using this method are</a:t>
            </a:r>
          </a:p>
          <a:p>
            <a:pPr lvl="1"/>
            <a:r>
              <a:rPr lang="en-US"/>
              <a:t>three or more data points that correlate (R2 &gt;0.5)</a:t>
            </a:r>
          </a:p>
          <a:p>
            <a:pPr lvl="1"/>
            <a:r>
              <a:rPr lang="en-US"/>
              <a:t>reasonable regression parameters (table 6.6 on pg. 96)</a:t>
            </a:r>
          </a:p>
          <a:p>
            <a:pPr lvl="1"/>
            <a:r>
              <a:rPr lang="en-US"/>
              <a:t>completion of at least three exercises with PSP0.1 or higher</a:t>
            </a:r>
          </a:p>
          <a:p>
            <a:endParaRPr lang="en-US" dirty="0"/>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13442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p:txBody>
          <a:bodyPr/>
          <a:lstStyle/>
          <a:p>
            <a:r>
              <a:rPr lang="en-US"/>
              <a:t>Method C: Averaging</a:t>
            </a:r>
          </a:p>
        </p:txBody>
      </p:sp>
      <p:sp>
        <p:nvSpPr>
          <p:cNvPr id="5" name="Content Placeholder 4"/>
          <p:cNvSpPr>
            <a:spLocks noGrp="1"/>
          </p:cNvSpPr>
          <p:nvPr>
            <p:ph idx="1"/>
          </p:nvPr>
        </p:nvSpPr>
        <p:spPr/>
        <p:txBody>
          <a:bodyPr/>
          <a:lstStyle/>
          <a:p>
            <a:pPr>
              <a:defRPr/>
            </a:pPr>
            <a:r>
              <a:rPr lang="en-US" dirty="0"/>
              <a:t>Method C uses a ratio to adjust size or time based on </a:t>
            </a:r>
            <a:br>
              <a:rPr lang="en-US" dirty="0"/>
            </a:br>
            <a:r>
              <a:rPr lang="en-US" dirty="0"/>
              <a:t>historical averages.</a:t>
            </a:r>
          </a:p>
          <a:p>
            <a:pPr>
              <a:defRPr/>
            </a:pPr>
            <a:endParaRPr lang="en-US" dirty="0"/>
          </a:p>
          <a:p>
            <a:pPr>
              <a:defRPr/>
            </a:pPr>
            <a:r>
              <a:rPr lang="en-US" dirty="0"/>
              <a:t>The averaging method is easy to use and requires only one </a:t>
            </a:r>
            <a:br>
              <a:rPr lang="en-US" dirty="0"/>
            </a:br>
            <a:r>
              <a:rPr lang="en-US" dirty="0"/>
              <a:t>data point.</a:t>
            </a:r>
          </a:p>
          <a:p>
            <a:pPr>
              <a:defRPr/>
            </a:pPr>
            <a:endParaRPr lang="en-US" dirty="0"/>
          </a:p>
          <a:p>
            <a:pPr>
              <a:defRPr/>
            </a:pPr>
            <a:r>
              <a:rPr lang="en-US" dirty="0"/>
              <a:t>Averages assume that there is no fixed overhead.</a:t>
            </a:r>
          </a:p>
          <a:p>
            <a:pPr>
              <a:defRPr/>
            </a:pPr>
            <a:endParaRPr lang="en-US" dirty="0"/>
          </a:p>
          <a:p>
            <a:pPr>
              <a:defRPr/>
            </a:pPr>
            <a:r>
              <a:rPr lang="en-US" dirty="0"/>
              <a:t>The averaging method is described in the PROBE script in table 6.6 on page 96.</a:t>
            </a:r>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624644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p:txBody>
          <a:bodyPr/>
          <a:lstStyle/>
          <a:p>
            <a:r>
              <a:rPr lang="en-US"/>
              <a:t>Method D: Engineering Judgment</a:t>
            </a:r>
          </a:p>
        </p:txBody>
      </p:sp>
      <p:sp>
        <p:nvSpPr>
          <p:cNvPr id="5" name="Content Placeholder 4"/>
          <p:cNvSpPr>
            <a:spLocks noGrp="1"/>
          </p:cNvSpPr>
          <p:nvPr>
            <p:ph idx="1"/>
          </p:nvPr>
        </p:nvSpPr>
        <p:spPr/>
        <p:txBody>
          <a:bodyPr/>
          <a:lstStyle/>
          <a:p>
            <a:pPr>
              <a:defRPr/>
            </a:pPr>
            <a:r>
              <a:rPr lang="en-US" dirty="0"/>
              <a:t>Use method D when you don</a:t>
            </a:r>
            <a:r>
              <a:rPr lang="ja-JP" altLang="en-US" dirty="0">
                <a:latin typeface="Arial"/>
              </a:rPr>
              <a:t>’</a:t>
            </a:r>
            <a:r>
              <a:rPr lang="en-US" dirty="0"/>
              <a:t>t have historical data.  </a:t>
            </a:r>
            <a:br>
              <a:rPr lang="en-US" dirty="0"/>
            </a:br>
            <a:r>
              <a:rPr lang="en-US" dirty="0"/>
              <a:t>Use judgment to</a:t>
            </a:r>
          </a:p>
          <a:p>
            <a:pPr lvl="1">
              <a:defRPr/>
            </a:pPr>
            <a:r>
              <a:rPr lang="en-US" dirty="0"/>
              <a:t>project the added and modified size from estimated part size</a:t>
            </a:r>
          </a:p>
          <a:p>
            <a:pPr lvl="1">
              <a:defRPr/>
            </a:pPr>
            <a:r>
              <a:rPr lang="en-US" dirty="0"/>
              <a:t>estimate development time</a:t>
            </a:r>
          </a:p>
          <a:p>
            <a:pPr>
              <a:defRPr/>
            </a:pPr>
            <a:endParaRPr lang="en-US" dirty="0"/>
          </a:p>
          <a:p>
            <a:pPr>
              <a:defRPr/>
            </a:pPr>
            <a:r>
              <a:rPr lang="en-US" dirty="0"/>
              <a:t>Use method D when you cannot use methods A, B, or C.</a:t>
            </a:r>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517886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p:txBody>
          <a:bodyPr/>
          <a:lstStyle/>
          <a:p>
            <a:r>
              <a:rPr lang="en-US"/>
              <a:t>Estimating Accuracy</a:t>
            </a:r>
          </a:p>
        </p:txBody>
      </p:sp>
      <p:sp>
        <p:nvSpPr>
          <p:cNvPr id="5" name="Content Placeholder 4"/>
          <p:cNvSpPr>
            <a:spLocks noGrp="1"/>
          </p:cNvSpPr>
          <p:nvPr>
            <p:ph idx="1"/>
          </p:nvPr>
        </p:nvSpPr>
        <p:spPr/>
        <p:txBody>
          <a:bodyPr/>
          <a:lstStyle/>
          <a:p>
            <a:pPr>
              <a:defRPr/>
            </a:pPr>
            <a:r>
              <a:rPr lang="en-US" dirty="0"/>
              <a:t>Planning is a skill that must be developed.</a:t>
            </a:r>
          </a:p>
          <a:p>
            <a:pPr lvl="1">
              <a:defRPr/>
            </a:pPr>
            <a:r>
              <a:rPr lang="en-US" dirty="0"/>
              <a:t>The PSP helps to build planning skills. </a:t>
            </a:r>
          </a:p>
          <a:p>
            <a:pPr lvl="1">
              <a:defRPr/>
            </a:pPr>
            <a:r>
              <a:rPr lang="en-US" dirty="0"/>
              <a:t>Even simple plans are subject to error.</a:t>
            </a:r>
          </a:p>
          <a:p>
            <a:pPr lvl="2">
              <a:defRPr/>
            </a:pPr>
            <a:r>
              <a:rPr lang="en-US" dirty="0"/>
              <a:t>unforeseen events</a:t>
            </a:r>
          </a:p>
          <a:p>
            <a:pPr lvl="2">
              <a:defRPr/>
            </a:pPr>
            <a:r>
              <a:rPr lang="en-US" dirty="0"/>
              <a:t>unexpected complications</a:t>
            </a:r>
          </a:p>
          <a:p>
            <a:pPr lvl="2">
              <a:defRPr/>
            </a:pPr>
            <a:r>
              <a:rPr lang="en-US" dirty="0"/>
              <a:t>better design ideas</a:t>
            </a:r>
          </a:p>
          <a:p>
            <a:pPr lvl="2">
              <a:defRPr/>
            </a:pPr>
            <a:r>
              <a:rPr lang="en-US" dirty="0"/>
              <a:t>just plain mistakes</a:t>
            </a:r>
          </a:p>
          <a:p>
            <a:pPr>
              <a:defRPr/>
            </a:pPr>
            <a:endParaRPr lang="en-US" dirty="0"/>
          </a:p>
          <a:p>
            <a:pPr>
              <a:defRPr/>
            </a:pPr>
            <a:r>
              <a:rPr lang="en-US" dirty="0"/>
              <a:t>The best strategy is to plan in detail.</a:t>
            </a:r>
          </a:p>
          <a:p>
            <a:pPr lvl="1">
              <a:defRPr/>
            </a:pPr>
            <a:r>
              <a:rPr lang="en-US" dirty="0"/>
              <a:t>Identify the recognized tasks.</a:t>
            </a:r>
          </a:p>
          <a:p>
            <a:pPr lvl="1">
              <a:defRPr/>
            </a:pPr>
            <a:r>
              <a:rPr lang="en-US" dirty="0"/>
              <a:t>Make estimates based on similar experiences.</a:t>
            </a:r>
          </a:p>
          <a:p>
            <a:pPr lvl="1">
              <a:defRPr/>
            </a:pPr>
            <a:r>
              <a:rPr lang="en-US" dirty="0"/>
              <a:t>Make judgments on the rest.</a:t>
            </a:r>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425515268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p:txBody>
          <a:bodyPr/>
          <a:lstStyle/>
          <a:p>
            <a:r>
              <a:rPr lang="en-US"/>
              <a:t>Combining Estimates</a:t>
            </a:r>
          </a:p>
        </p:txBody>
      </p:sp>
      <p:sp>
        <p:nvSpPr>
          <p:cNvPr id="5" name="Content Placeholder 4"/>
          <p:cNvSpPr>
            <a:spLocks noGrp="1"/>
          </p:cNvSpPr>
          <p:nvPr>
            <p:ph idx="1"/>
          </p:nvPr>
        </p:nvSpPr>
        <p:spPr/>
        <p:txBody>
          <a:bodyPr/>
          <a:lstStyle/>
          <a:p>
            <a:pPr>
              <a:defRPr/>
            </a:pPr>
            <a:r>
              <a:rPr lang="en-US" dirty="0"/>
              <a:t>To combine multiple estimates made by a single developer</a:t>
            </a:r>
          </a:p>
          <a:p>
            <a:pPr lvl="1">
              <a:defRPr/>
            </a:pPr>
            <a:r>
              <a:rPr lang="en-US" dirty="0"/>
              <a:t>add the estimates for the separate parts</a:t>
            </a:r>
          </a:p>
          <a:p>
            <a:pPr lvl="1">
              <a:defRPr/>
            </a:pPr>
            <a:r>
              <a:rPr lang="en-US" dirty="0"/>
              <a:t>make one linear regression calculation</a:t>
            </a:r>
          </a:p>
          <a:p>
            <a:pPr lvl="1">
              <a:defRPr/>
            </a:pPr>
            <a:r>
              <a:rPr lang="en-US" dirty="0"/>
              <a:t>calculate one set of prediction intervals</a:t>
            </a:r>
          </a:p>
          <a:p>
            <a:pPr>
              <a:defRPr/>
            </a:pPr>
            <a:endParaRPr lang="en-US" dirty="0"/>
          </a:p>
          <a:p>
            <a:pPr>
              <a:defRPr/>
            </a:pPr>
            <a:r>
              <a:rPr lang="en-US" dirty="0"/>
              <a:t>Multiple developers can combine independently-made estimates by</a:t>
            </a:r>
          </a:p>
          <a:p>
            <a:pPr lvl="1">
              <a:defRPr/>
            </a:pPr>
            <a:r>
              <a:rPr lang="en-US" dirty="0"/>
              <a:t>making separate linear regression projections</a:t>
            </a:r>
          </a:p>
          <a:p>
            <a:pPr lvl="1">
              <a:defRPr/>
            </a:pPr>
            <a:r>
              <a:rPr lang="en-US" dirty="0"/>
              <a:t>adding the projected sizes and times</a:t>
            </a:r>
          </a:p>
          <a:p>
            <a:pPr lvl="1">
              <a:defRPr/>
            </a:pPr>
            <a:r>
              <a:rPr lang="en-US" dirty="0"/>
              <a:t>adding the squares of the individual ranges and taking the square root to get the prediction interval </a:t>
            </a:r>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281902436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p:txBody>
          <a:bodyPr/>
          <a:lstStyle/>
          <a:p>
            <a:r>
              <a:rPr lang="en-US"/>
              <a:t>Estimating Error: Example</a:t>
            </a:r>
          </a:p>
        </p:txBody>
      </p:sp>
      <p:sp>
        <p:nvSpPr>
          <p:cNvPr id="5" name="Content Placeholder 4"/>
          <p:cNvSpPr>
            <a:spLocks noGrp="1"/>
          </p:cNvSpPr>
          <p:nvPr>
            <p:ph idx="1"/>
          </p:nvPr>
        </p:nvSpPr>
        <p:spPr/>
        <p:txBody>
          <a:bodyPr/>
          <a:lstStyle/>
          <a:p>
            <a:pPr>
              <a:defRPr/>
            </a:pPr>
            <a:r>
              <a:rPr lang="en-US" dirty="0"/>
              <a:t>When estimating in parts, the total error will be less than the sum </a:t>
            </a:r>
            <a:br>
              <a:rPr lang="en-US" dirty="0"/>
            </a:br>
            <a:r>
              <a:rPr lang="en-US" dirty="0"/>
              <a:t>of the part errors.</a:t>
            </a:r>
          </a:p>
          <a:p>
            <a:pPr lvl="1">
              <a:defRPr/>
            </a:pPr>
            <a:r>
              <a:rPr lang="en-US" dirty="0"/>
              <a:t>Errors tend to balance out.</a:t>
            </a:r>
          </a:p>
          <a:p>
            <a:pPr lvl="1">
              <a:defRPr/>
            </a:pPr>
            <a:r>
              <a:rPr lang="en-US" dirty="0"/>
              <a:t>This assumes no common bias.</a:t>
            </a:r>
          </a:p>
          <a:p>
            <a:pPr>
              <a:defRPr/>
            </a:pPr>
            <a:endParaRPr lang="en-US" dirty="0"/>
          </a:p>
          <a:p>
            <a:pPr>
              <a:defRPr/>
            </a:pPr>
            <a:r>
              <a:rPr lang="en-US" dirty="0"/>
              <a:t>For a 1000-hour job with estimating accuracy of ± 50%, the estimate range is from 500 to 1500 hours.</a:t>
            </a:r>
          </a:p>
          <a:p>
            <a:pPr>
              <a:defRPr/>
            </a:pPr>
            <a:endParaRPr lang="en-US" dirty="0"/>
          </a:p>
          <a:p>
            <a:pPr>
              <a:defRPr/>
            </a:pPr>
            <a:r>
              <a:rPr lang="en-US" dirty="0"/>
              <a:t>If the estimate is independently made in 25 parts, each with </a:t>
            </a:r>
            <a:br>
              <a:rPr lang="en-US" dirty="0"/>
            </a:br>
            <a:r>
              <a:rPr lang="en-US" dirty="0"/>
              <a:t>50% error, the</a:t>
            </a:r>
          </a:p>
          <a:p>
            <a:pPr lvl="1">
              <a:defRPr/>
            </a:pPr>
            <a:r>
              <a:rPr lang="en-US" dirty="0"/>
              <a:t>total would be 1000 hours, as before</a:t>
            </a:r>
          </a:p>
          <a:p>
            <a:pPr lvl="1">
              <a:defRPr/>
            </a:pPr>
            <a:r>
              <a:rPr lang="en-US" dirty="0"/>
              <a:t>estimate range would be from 900 to 1100 hours</a:t>
            </a:r>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386566068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p:txBody>
          <a:bodyPr/>
          <a:lstStyle/>
          <a:p>
            <a:r>
              <a:rPr lang="en-US"/>
              <a:t>Combining Individual Errors</a:t>
            </a:r>
          </a:p>
        </p:txBody>
      </p:sp>
      <p:sp>
        <p:nvSpPr>
          <p:cNvPr id="5" name="Content Placeholder 4"/>
          <p:cNvSpPr>
            <a:spLocks noGrp="1"/>
          </p:cNvSpPr>
          <p:nvPr>
            <p:ph idx="1"/>
          </p:nvPr>
        </p:nvSpPr>
        <p:spPr/>
        <p:txBody>
          <a:bodyPr/>
          <a:lstStyle/>
          <a:p>
            <a:pPr>
              <a:defRPr/>
            </a:pPr>
            <a:r>
              <a:rPr lang="en-US" dirty="0"/>
              <a:t>To combine independently-made estimates</a:t>
            </a:r>
          </a:p>
          <a:p>
            <a:pPr lvl="1">
              <a:defRPr/>
            </a:pPr>
            <a:r>
              <a:rPr lang="en-US" dirty="0"/>
              <a:t>Add the estimated values.</a:t>
            </a:r>
          </a:p>
          <a:p>
            <a:pPr lvl="1">
              <a:defRPr/>
            </a:pPr>
            <a:r>
              <a:rPr lang="en-US" dirty="0"/>
              <a:t>Combine the variances (squares) of the errors.</a:t>
            </a:r>
          </a:p>
          <a:p>
            <a:pPr>
              <a:defRPr/>
            </a:pPr>
            <a:endParaRPr lang="en-US" dirty="0"/>
          </a:p>
          <a:p>
            <a:pPr>
              <a:defRPr/>
            </a:pPr>
            <a:r>
              <a:rPr lang="en-US" dirty="0"/>
              <a:t>With 25 estimates for a 1000-hour job</a:t>
            </a:r>
          </a:p>
          <a:p>
            <a:pPr lvl="1">
              <a:defRPr/>
            </a:pPr>
            <a:r>
              <a:rPr lang="en-US" dirty="0"/>
              <a:t>Each estimate averages 40 hours.</a:t>
            </a:r>
          </a:p>
          <a:p>
            <a:pPr lvl="1">
              <a:defRPr/>
            </a:pPr>
            <a:r>
              <a:rPr lang="en-US" dirty="0"/>
              <a:t>The standard deviation is 50%, or 20 hours.</a:t>
            </a:r>
          </a:p>
          <a:p>
            <a:pPr lvl="1">
              <a:defRPr/>
            </a:pPr>
            <a:r>
              <a:rPr lang="en-US" dirty="0"/>
              <a:t>The variance for each estimate is 400 hours.</a:t>
            </a:r>
          </a:p>
          <a:p>
            <a:pPr lvl="1">
              <a:defRPr/>
            </a:pPr>
            <a:r>
              <a:rPr lang="en-US" dirty="0"/>
              <a:t>The variances add up to 10,000 hours.</a:t>
            </a:r>
          </a:p>
          <a:p>
            <a:pPr lvl="1">
              <a:defRPr/>
            </a:pPr>
            <a:r>
              <a:rPr lang="en-US" dirty="0"/>
              <a:t>The combined standard deviation is the square root of the sum of the variances, or 100 hours.</a:t>
            </a:r>
          </a:p>
          <a:p>
            <a:pPr lvl="1">
              <a:defRPr/>
            </a:pPr>
            <a:r>
              <a:rPr lang="en-US" dirty="0"/>
              <a:t>The estimate range is 900 to 1100 hours.</a:t>
            </a:r>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1125744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8415" y="229703"/>
            <a:ext cx="8320035" cy="5014243"/>
          </a:xfrm>
        </p:spPr>
        <p:txBody>
          <a:bodyPr>
            <a:normAutofit/>
          </a:bodyPr>
          <a:lstStyle/>
          <a:p>
            <a:r>
              <a:rPr lang="en-US" sz="1000" dirty="0">
                <a:latin typeface="Times New Roman" panose="02020603050405020304" pitchFamily="18" charset="0"/>
                <a:cs typeface="Times New Roman" panose="02020603050405020304" pitchFamily="18" charset="0"/>
              </a:rPr>
              <a:t>Copyright 2016 Carnegie Mellon University</a:t>
            </a:r>
            <a:br>
              <a:rPr lang="en-US" sz="1000" dirty="0">
                <a:latin typeface="Times New Roman" panose="02020603050405020304" pitchFamily="18" charset="0"/>
                <a:cs typeface="Times New Roman" panose="02020603050405020304" pitchFamily="18" charset="0"/>
              </a:rPr>
            </a:b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[Distribution Statement A] This material has been approved for public release and unlimited distribution. Please see Copyright notice for non-US Government use and distribution.</a:t>
            </a:r>
            <a:br>
              <a:rPr lang="en-US" sz="1000" dirty="0">
                <a:latin typeface="Times New Roman" panose="02020603050405020304" pitchFamily="18" charset="0"/>
                <a:cs typeface="Times New Roman" panose="02020603050405020304" pitchFamily="18" charset="0"/>
              </a:rPr>
            </a:b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This material is based upon work funded and supported by the Department of Defense under Contract No. FA8721-05-C-0003 with Carnegie Mellon University for the operation of the Software Engineering Institute, a federally funded research and development center.</a:t>
            </a:r>
            <a:br>
              <a:rPr lang="en-US" sz="1000" dirty="0">
                <a:latin typeface="Times New Roman" panose="02020603050405020304" pitchFamily="18" charset="0"/>
                <a:cs typeface="Times New Roman" panose="02020603050405020304" pitchFamily="18" charset="0"/>
              </a:rPr>
            </a:b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NO WARRANTY. THIS CARNEGIE MELLON UNIVERSITY AND SOFTWARE ENGINEERING INSTITUTE MATERIAL IS FURNISHED ON AN “AS-IS” BASIS. CARNEGIE MELLON UNIVERSITY MAKES NO WARRANTIES OF ANY KIND, EITHER EXPRESSED OR IMPLIED, AS TO ANY MATTER INCLUDING, BUT NOT LIMITED TO, WARRANTY OF FITNESS FOR PURPOSE OR MERCHANTABILITY, EXCLUSIVITY, OR RESULTS OBTAINED FROM USE OF THE MATERIAL. CARNEGIE MELLON UNIVERSITY DOES NOT MAKE ANY WARRANTY OF ANY KIND WITH RESPECT TO FREEDOM FROM PATENT, TRADEMARK, OR COPYRIGHT INFRINGEMENT.</a:t>
            </a:r>
            <a:br>
              <a:rPr lang="en-US" sz="1000" dirty="0">
                <a:latin typeface="Times New Roman" panose="02020603050405020304" pitchFamily="18" charset="0"/>
                <a:cs typeface="Times New Roman" panose="02020603050405020304" pitchFamily="18" charset="0"/>
              </a:rPr>
            </a:b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This material is distributed by the Software Engineering Institute (SEI) only to course attendees for their own individual study. Except for the U.S. government purposes described below, this material SHALL NOT be reproduced or used in any other manner without requesting formal permission from the Software Engineering Institute at permission@sei.cmu.edu.</a:t>
            </a:r>
            <a:br>
              <a:rPr lang="en-US" sz="1000" dirty="0">
                <a:latin typeface="Times New Roman" panose="02020603050405020304" pitchFamily="18" charset="0"/>
                <a:cs typeface="Times New Roman" panose="02020603050405020304" pitchFamily="18" charset="0"/>
              </a:rPr>
            </a:b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The U.S. Government's rights to use, modify, reproduce, release, perform, display, or disclose this material are restricted by the Rights in Technical Data-Noncommercial Items clauses (DFAR 252-227.7013 and DFAR 252-227.7013 Alternate I) contained in the above identified contract. Any reproduction of this material or portions thereof marked with this legend must also reproduce the disclaimers contained on this slide.</a:t>
            </a:r>
            <a:br>
              <a:rPr lang="en-US" sz="1000" dirty="0">
                <a:latin typeface="Times New Roman" panose="02020603050405020304" pitchFamily="18" charset="0"/>
                <a:cs typeface="Times New Roman" panose="02020603050405020304" pitchFamily="18" charset="0"/>
              </a:rPr>
            </a:b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Although the rights granted by contract do not require course attendance to use this material for U.S. Government purposes, the SEI recommends attendance to ensure proper understanding.</a:t>
            </a:r>
            <a:br>
              <a:rPr lang="en-US" sz="1000" dirty="0">
                <a:latin typeface="Times New Roman" panose="02020603050405020304" pitchFamily="18" charset="0"/>
                <a:cs typeface="Times New Roman" panose="02020603050405020304" pitchFamily="18" charset="0"/>
              </a:rPr>
            </a:b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Carnegie Mellon</a:t>
            </a:r>
            <a:r>
              <a:rPr lang="en-US" sz="1000" baseline="30000" dirty="0">
                <a:latin typeface="Times New Roman" panose="02020603050405020304" pitchFamily="18" charset="0"/>
                <a:cs typeface="Times New Roman" panose="02020603050405020304" pitchFamily="18" charset="0"/>
              </a:rPr>
              <a:t>®</a:t>
            </a:r>
            <a:r>
              <a:rPr lang="en-US" sz="1000" dirty="0">
                <a:latin typeface="Times New Roman" panose="02020603050405020304" pitchFamily="18" charset="0"/>
                <a:cs typeface="Times New Roman" panose="02020603050405020304" pitchFamily="18" charset="0"/>
              </a:rPr>
              <a:t> is registered in the U.S. Patent and Trademark Office by Carnegie Mellon University.</a:t>
            </a:r>
            <a:br>
              <a:rPr lang="en-US" sz="1000" dirty="0">
                <a:latin typeface="Times New Roman" panose="02020603050405020304" pitchFamily="18" charset="0"/>
                <a:cs typeface="Times New Roman" panose="02020603050405020304" pitchFamily="18" charset="0"/>
              </a:rPr>
            </a:b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Personal Software </a:t>
            </a:r>
            <a:r>
              <a:rPr lang="en-US" sz="1000" dirty="0" err="1">
                <a:latin typeface="Times New Roman" panose="02020603050405020304" pitchFamily="18" charset="0"/>
                <a:cs typeface="Times New Roman" panose="02020603050405020304" pitchFamily="18" charset="0"/>
              </a:rPr>
              <a:t>Process</a:t>
            </a:r>
            <a:r>
              <a:rPr lang="en-US" sz="1000" baseline="30000" dirty="0" err="1">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PSP</a:t>
            </a:r>
            <a:r>
              <a:rPr lang="en-US" sz="1000" baseline="30000" dirty="0">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Team Software </a:t>
            </a:r>
            <a:r>
              <a:rPr lang="en-US" sz="1000" dirty="0" err="1">
                <a:latin typeface="Times New Roman" panose="02020603050405020304" pitchFamily="18" charset="0"/>
                <a:cs typeface="Times New Roman" panose="02020603050405020304" pitchFamily="18" charset="0"/>
              </a:rPr>
              <a:t>Process</a:t>
            </a:r>
            <a:r>
              <a:rPr lang="en-US" sz="1000" baseline="30000" dirty="0" err="1">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and TSP</a:t>
            </a:r>
            <a:r>
              <a:rPr lang="en-US" sz="1000" baseline="30000" dirty="0">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are service marks of Carnegie Mellon University.</a:t>
            </a:r>
            <a:br>
              <a:rPr lang="en-US" sz="1000" dirty="0">
                <a:latin typeface="Times New Roman" panose="02020603050405020304" pitchFamily="18" charset="0"/>
                <a:cs typeface="Times New Roman" panose="02020603050405020304" pitchFamily="18" charset="0"/>
              </a:rPr>
            </a:b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DM-0004310</a:t>
            </a:r>
          </a:p>
        </p:txBody>
      </p:sp>
    </p:spTree>
    <p:extLst>
      <p:ext uri="{BB962C8B-B14F-4D97-AF65-F5344CB8AC3E}">
        <p14:creationId xmlns:p14="http://schemas.microsoft.com/office/powerpoint/2010/main" val="642855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p:txBody>
          <a:bodyPr/>
          <a:lstStyle/>
          <a:p>
            <a:r>
              <a:rPr lang="en-US"/>
              <a:t>Class Exercise -1</a:t>
            </a:r>
          </a:p>
        </p:txBody>
      </p:sp>
      <p:sp>
        <p:nvSpPr>
          <p:cNvPr id="5" name="Content Placeholder 4"/>
          <p:cNvSpPr>
            <a:spLocks noGrp="1"/>
          </p:cNvSpPr>
          <p:nvPr>
            <p:ph idx="1"/>
          </p:nvPr>
        </p:nvSpPr>
        <p:spPr/>
        <p:txBody>
          <a:bodyPr/>
          <a:lstStyle/>
          <a:p>
            <a:pPr>
              <a:defRPr/>
            </a:pPr>
            <a:r>
              <a:rPr lang="en-US" dirty="0"/>
              <a:t>Start with three estimates.</a:t>
            </a:r>
          </a:p>
          <a:p>
            <a:pPr lvl="1">
              <a:defRPr/>
            </a:pPr>
            <a:r>
              <a:rPr lang="en-US" dirty="0"/>
              <a:t>A = 45 hours, + or - 10</a:t>
            </a:r>
          </a:p>
          <a:p>
            <a:pPr lvl="1">
              <a:defRPr/>
            </a:pPr>
            <a:r>
              <a:rPr lang="en-US" dirty="0"/>
              <a:t>B = 18 hours, + or - 5</a:t>
            </a:r>
          </a:p>
          <a:p>
            <a:pPr lvl="1">
              <a:defRPr/>
            </a:pPr>
            <a:r>
              <a:rPr lang="en-US" dirty="0"/>
              <a:t>C = 85 hours, + or - 25</a:t>
            </a:r>
          </a:p>
          <a:p>
            <a:pPr>
              <a:defRPr/>
            </a:pPr>
            <a:endParaRPr lang="en-US" dirty="0"/>
          </a:p>
          <a:p>
            <a:pPr>
              <a:defRPr/>
            </a:pPr>
            <a:r>
              <a:rPr lang="en-US" dirty="0"/>
              <a:t>What is the combined estimate?</a:t>
            </a:r>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207336997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p:txBody>
          <a:bodyPr/>
          <a:lstStyle/>
          <a:p>
            <a:r>
              <a:rPr lang="en-US"/>
              <a:t>Class Exercise -2</a:t>
            </a:r>
          </a:p>
        </p:txBody>
      </p:sp>
      <p:sp>
        <p:nvSpPr>
          <p:cNvPr id="6" name="Content Placeholder 5"/>
          <p:cNvSpPr>
            <a:spLocks noGrp="1"/>
          </p:cNvSpPr>
          <p:nvPr>
            <p:ph idx="1"/>
          </p:nvPr>
        </p:nvSpPr>
        <p:spPr/>
        <p:txBody>
          <a:bodyPr/>
          <a:lstStyle/>
          <a:p>
            <a:r>
              <a:rPr lang="en-US" dirty="0"/>
              <a:t>Start with three estimates.</a:t>
            </a:r>
          </a:p>
          <a:p>
            <a:pPr lvl="1"/>
            <a:r>
              <a:rPr lang="en-US" dirty="0"/>
              <a:t>A = 45 hours, + or - 10</a:t>
            </a:r>
          </a:p>
          <a:p>
            <a:pPr lvl="1"/>
            <a:r>
              <a:rPr lang="en-US" dirty="0"/>
              <a:t>B = 18 hours, + or - 5</a:t>
            </a:r>
          </a:p>
          <a:p>
            <a:pPr lvl="1"/>
            <a:r>
              <a:rPr lang="en-US" dirty="0"/>
              <a:t>C = 85 hours, + or - 25</a:t>
            </a:r>
          </a:p>
          <a:p>
            <a:endParaRPr lang="en-US" dirty="0"/>
          </a:p>
          <a:p>
            <a:r>
              <a:rPr lang="en-US" dirty="0"/>
              <a:t>What is the combined estimate?</a:t>
            </a:r>
          </a:p>
          <a:p>
            <a:pPr lvl="1"/>
            <a:r>
              <a:rPr lang="en-US" dirty="0"/>
              <a:t>total = 45 + 18 + 85 = 148 hours</a:t>
            </a:r>
          </a:p>
          <a:p>
            <a:endParaRPr lang="en-US" dirty="0"/>
          </a:p>
          <a:p>
            <a:r>
              <a:rPr lang="en-US" dirty="0"/>
              <a:t>What is the combined estimate range?</a:t>
            </a:r>
          </a:p>
        </p:txBody>
      </p:sp>
      <p:sp>
        <p:nvSpPr>
          <p:cNvPr id="14" name="TextBox 13"/>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196097238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p:txBody>
          <a:bodyPr/>
          <a:lstStyle/>
          <a:p>
            <a:r>
              <a:rPr lang="en-US"/>
              <a:t>Class Exercise -3</a:t>
            </a:r>
          </a:p>
        </p:txBody>
      </p:sp>
      <p:sp>
        <p:nvSpPr>
          <p:cNvPr id="5" name="Content Placeholder 4"/>
          <p:cNvSpPr>
            <a:spLocks noGrp="1"/>
          </p:cNvSpPr>
          <p:nvPr>
            <p:ph idx="1"/>
          </p:nvPr>
        </p:nvSpPr>
        <p:spPr/>
        <p:txBody>
          <a:bodyPr>
            <a:normAutofit/>
          </a:bodyPr>
          <a:lstStyle/>
          <a:p>
            <a:pPr>
              <a:spcBef>
                <a:spcPts val="100"/>
              </a:spcBef>
              <a:defRPr/>
            </a:pPr>
            <a:r>
              <a:rPr lang="en-US" dirty="0"/>
              <a:t>Start with three estimates.</a:t>
            </a:r>
          </a:p>
          <a:p>
            <a:pPr lvl="1">
              <a:spcBef>
                <a:spcPts val="100"/>
              </a:spcBef>
              <a:defRPr/>
            </a:pPr>
            <a:r>
              <a:rPr lang="en-US" dirty="0"/>
              <a:t>A = 45 hours, + or - 10</a:t>
            </a:r>
          </a:p>
          <a:p>
            <a:pPr lvl="1">
              <a:spcBef>
                <a:spcPts val="100"/>
              </a:spcBef>
              <a:defRPr/>
            </a:pPr>
            <a:r>
              <a:rPr lang="en-US" dirty="0"/>
              <a:t>B = 18 hours, + or - 5</a:t>
            </a:r>
          </a:p>
          <a:p>
            <a:pPr lvl="1">
              <a:spcBef>
                <a:spcPts val="100"/>
              </a:spcBef>
              <a:defRPr/>
            </a:pPr>
            <a:r>
              <a:rPr lang="en-US" dirty="0"/>
              <a:t>C = 85 hours, + or - 25</a:t>
            </a:r>
          </a:p>
          <a:p>
            <a:pPr>
              <a:spcBef>
                <a:spcPts val="1600"/>
              </a:spcBef>
              <a:defRPr/>
            </a:pPr>
            <a:r>
              <a:rPr lang="en-US" dirty="0"/>
              <a:t>What is the combined estimate?</a:t>
            </a:r>
          </a:p>
          <a:p>
            <a:pPr lvl="1">
              <a:spcBef>
                <a:spcPts val="100"/>
              </a:spcBef>
              <a:defRPr/>
            </a:pPr>
            <a:r>
              <a:rPr lang="en-US" dirty="0"/>
              <a:t>total = 45 + 18 + 85 = 148 hours</a:t>
            </a:r>
          </a:p>
          <a:p>
            <a:pPr>
              <a:spcBef>
                <a:spcPts val="1600"/>
              </a:spcBef>
              <a:defRPr/>
            </a:pPr>
            <a:r>
              <a:rPr lang="en-US" dirty="0"/>
              <a:t>What is the combined estimate range?</a:t>
            </a:r>
          </a:p>
          <a:p>
            <a:pPr lvl="1">
              <a:spcBef>
                <a:spcPts val="100"/>
              </a:spcBef>
              <a:defRPr/>
            </a:pPr>
            <a:r>
              <a:rPr lang="en-US" dirty="0"/>
              <a:t>variance = 100 + 25 + 625 = 750</a:t>
            </a:r>
          </a:p>
          <a:p>
            <a:pPr lvl="1">
              <a:spcBef>
                <a:spcPts val="100"/>
              </a:spcBef>
              <a:defRPr/>
            </a:pPr>
            <a:r>
              <a:rPr lang="en-US" dirty="0"/>
              <a:t>range = square root of variance = 27.4 hours</a:t>
            </a:r>
          </a:p>
          <a:p>
            <a:pPr>
              <a:spcBef>
                <a:spcPts val="1600"/>
              </a:spcBef>
              <a:defRPr/>
            </a:pPr>
            <a:r>
              <a:rPr lang="en-US" dirty="0"/>
              <a:t>What is the combined UPI and LPI?</a:t>
            </a:r>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227891427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p:cNvSpPr>
            <a:spLocks noGrp="1" noChangeArrowheads="1"/>
          </p:cNvSpPr>
          <p:nvPr>
            <p:ph type="title"/>
          </p:nvPr>
        </p:nvSpPr>
        <p:spPr/>
        <p:txBody>
          <a:bodyPr/>
          <a:lstStyle/>
          <a:p>
            <a:r>
              <a:rPr lang="en-US"/>
              <a:t>Class Exercise -4</a:t>
            </a:r>
          </a:p>
        </p:txBody>
      </p:sp>
      <p:sp>
        <p:nvSpPr>
          <p:cNvPr id="5" name="Content Placeholder 4"/>
          <p:cNvSpPr>
            <a:spLocks noGrp="1"/>
          </p:cNvSpPr>
          <p:nvPr>
            <p:ph idx="1"/>
          </p:nvPr>
        </p:nvSpPr>
        <p:spPr/>
        <p:txBody>
          <a:bodyPr>
            <a:normAutofit/>
          </a:bodyPr>
          <a:lstStyle/>
          <a:p>
            <a:pPr>
              <a:lnSpc>
                <a:spcPct val="90000"/>
              </a:lnSpc>
              <a:defRPr/>
            </a:pPr>
            <a:r>
              <a:rPr lang="en-US" dirty="0"/>
              <a:t>Start with three estimates.</a:t>
            </a:r>
          </a:p>
          <a:p>
            <a:pPr lvl="1">
              <a:lnSpc>
                <a:spcPct val="90000"/>
              </a:lnSpc>
              <a:defRPr/>
            </a:pPr>
            <a:r>
              <a:rPr lang="en-US" dirty="0"/>
              <a:t>A = 45 hours, + or - 10</a:t>
            </a:r>
          </a:p>
          <a:p>
            <a:pPr lvl="1">
              <a:lnSpc>
                <a:spcPct val="90000"/>
              </a:lnSpc>
              <a:defRPr/>
            </a:pPr>
            <a:r>
              <a:rPr lang="en-US" dirty="0"/>
              <a:t>B = 18 hours, + or - 5</a:t>
            </a:r>
          </a:p>
          <a:p>
            <a:pPr lvl="1">
              <a:lnSpc>
                <a:spcPct val="90000"/>
              </a:lnSpc>
              <a:defRPr/>
            </a:pPr>
            <a:r>
              <a:rPr lang="en-US" dirty="0"/>
              <a:t>C = 85 hours, + or - 25</a:t>
            </a:r>
          </a:p>
          <a:p>
            <a:pPr>
              <a:lnSpc>
                <a:spcPct val="90000"/>
              </a:lnSpc>
              <a:spcBef>
                <a:spcPts val="1600"/>
              </a:spcBef>
              <a:defRPr/>
            </a:pPr>
            <a:r>
              <a:rPr lang="en-US" dirty="0"/>
              <a:t>What is the combined estimate?</a:t>
            </a:r>
          </a:p>
          <a:p>
            <a:pPr lvl="1">
              <a:lnSpc>
                <a:spcPct val="90000"/>
              </a:lnSpc>
              <a:defRPr/>
            </a:pPr>
            <a:r>
              <a:rPr lang="en-US" dirty="0"/>
              <a:t>total = 45 + 18 + 85 = 148 hours</a:t>
            </a:r>
          </a:p>
          <a:p>
            <a:pPr>
              <a:lnSpc>
                <a:spcPct val="90000"/>
              </a:lnSpc>
              <a:spcBef>
                <a:spcPts val="1600"/>
              </a:spcBef>
              <a:defRPr/>
            </a:pPr>
            <a:r>
              <a:rPr lang="en-US" dirty="0"/>
              <a:t>What is the combined estimate range?</a:t>
            </a:r>
          </a:p>
          <a:p>
            <a:pPr lvl="1">
              <a:lnSpc>
                <a:spcPct val="90000"/>
              </a:lnSpc>
              <a:defRPr/>
            </a:pPr>
            <a:r>
              <a:rPr lang="en-US" dirty="0"/>
              <a:t>variance = 100 + 25 + 625 = 750</a:t>
            </a:r>
          </a:p>
          <a:p>
            <a:pPr lvl="1">
              <a:lnSpc>
                <a:spcPct val="90000"/>
              </a:lnSpc>
              <a:defRPr/>
            </a:pPr>
            <a:r>
              <a:rPr lang="en-US" dirty="0"/>
              <a:t>range = square root of variance = 27.4 hours</a:t>
            </a:r>
          </a:p>
          <a:p>
            <a:pPr>
              <a:lnSpc>
                <a:spcPct val="90000"/>
              </a:lnSpc>
              <a:spcBef>
                <a:spcPts val="1600"/>
              </a:spcBef>
              <a:defRPr/>
            </a:pPr>
            <a:r>
              <a:rPr lang="en-US" dirty="0"/>
              <a:t>What is the combined UPI and LPI?</a:t>
            </a:r>
          </a:p>
          <a:p>
            <a:pPr lvl="1">
              <a:lnSpc>
                <a:spcPct val="90000"/>
              </a:lnSpc>
              <a:defRPr/>
            </a:pPr>
            <a:r>
              <a:rPr lang="en-US" dirty="0"/>
              <a:t>UPI = 148 + 27.4 = 175.4 hours</a:t>
            </a:r>
          </a:p>
          <a:p>
            <a:pPr lvl="1">
              <a:lnSpc>
                <a:spcPct val="90000"/>
              </a:lnSpc>
              <a:defRPr/>
            </a:pPr>
            <a:r>
              <a:rPr lang="en-US" dirty="0"/>
              <a:t>LPI = 148 – 27.4 = 120.6 hours</a:t>
            </a:r>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367003602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p:txBody>
          <a:bodyPr/>
          <a:lstStyle/>
          <a:p>
            <a:r>
              <a:rPr lang="en-US"/>
              <a:t>Using Multiple Proxies </a:t>
            </a:r>
          </a:p>
        </p:txBody>
      </p:sp>
      <p:sp>
        <p:nvSpPr>
          <p:cNvPr id="5" name="Content Placeholder 4"/>
          <p:cNvSpPr>
            <a:spLocks noGrp="1"/>
          </p:cNvSpPr>
          <p:nvPr>
            <p:ph idx="1"/>
          </p:nvPr>
        </p:nvSpPr>
        <p:spPr/>
        <p:txBody>
          <a:bodyPr/>
          <a:lstStyle/>
          <a:p>
            <a:pPr>
              <a:defRPr/>
            </a:pPr>
            <a:r>
              <a:rPr lang="en-US" dirty="0"/>
              <a:t>With size/hour data for several proxies</a:t>
            </a:r>
          </a:p>
          <a:p>
            <a:pPr lvl="1">
              <a:defRPr/>
            </a:pPr>
            <a:r>
              <a:rPr lang="en-US" dirty="0"/>
              <a:t>estimate each as before</a:t>
            </a:r>
          </a:p>
          <a:p>
            <a:pPr lvl="1">
              <a:defRPr/>
            </a:pPr>
            <a:r>
              <a:rPr lang="en-US" dirty="0"/>
              <a:t>combine the total estimates and prediction intervals as </a:t>
            </a:r>
            <a:br>
              <a:rPr lang="en-US" dirty="0"/>
            </a:br>
            <a:r>
              <a:rPr lang="en-US" dirty="0"/>
              <a:t>just described</a:t>
            </a:r>
          </a:p>
          <a:p>
            <a:pPr>
              <a:defRPr/>
            </a:pPr>
            <a:endParaRPr lang="en-US" dirty="0"/>
          </a:p>
          <a:p>
            <a:pPr>
              <a:defRPr/>
            </a:pPr>
            <a:r>
              <a:rPr lang="en-US" dirty="0"/>
              <a:t>Use multiple regression if</a:t>
            </a:r>
          </a:p>
          <a:p>
            <a:pPr lvl="1">
              <a:defRPr/>
            </a:pPr>
            <a:r>
              <a:rPr lang="en-US" dirty="0"/>
              <a:t>there is a correlation between development time and each proxy</a:t>
            </a:r>
          </a:p>
          <a:p>
            <a:pPr lvl="1">
              <a:defRPr/>
            </a:pPr>
            <a:r>
              <a:rPr lang="en-US" dirty="0"/>
              <a:t>the proxies do not have separate size/hour data</a:t>
            </a:r>
          </a:p>
          <a:p>
            <a:pPr>
              <a:defRPr/>
            </a:pPr>
            <a:endParaRPr lang="en-US" dirty="0"/>
          </a:p>
          <a:p>
            <a:pPr>
              <a:defRPr/>
            </a:pPr>
            <a:r>
              <a:rPr lang="en-US" dirty="0"/>
              <a:t>Multiple regression is covered in exercise hints for the final </a:t>
            </a:r>
            <a:br>
              <a:rPr lang="en-US" dirty="0"/>
            </a:br>
            <a:r>
              <a:rPr lang="en-US" dirty="0"/>
              <a:t>PSP exercise.</a:t>
            </a:r>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90520557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ChangeArrowheads="1"/>
          </p:cNvSpPr>
          <p:nvPr>
            <p:ph type="title"/>
          </p:nvPr>
        </p:nvSpPr>
        <p:spPr/>
        <p:txBody>
          <a:bodyPr/>
          <a:lstStyle/>
          <a:p>
            <a:r>
              <a:rPr lang="en-US"/>
              <a:t>Estimating Considerations</a:t>
            </a:r>
          </a:p>
        </p:txBody>
      </p:sp>
      <p:sp>
        <p:nvSpPr>
          <p:cNvPr id="5" name="Content Placeholder 4"/>
          <p:cNvSpPr>
            <a:spLocks noGrp="1"/>
          </p:cNvSpPr>
          <p:nvPr>
            <p:ph idx="1"/>
          </p:nvPr>
        </p:nvSpPr>
        <p:spPr/>
        <p:txBody>
          <a:bodyPr/>
          <a:lstStyle/>
          <a:p>
            <a:pPr>
              <a:defRPr/>
            </a:pPr>
            <a:r>
              <a:rPr lang="en-US" sz="2400" dirty="0"/>
              <a:t>While the PROBE method can provide accurate estimates, improper use of data can lead to serious errors.</a:t>
            </a:r>
          </a:p>
          <a:p>
            <a:pPr>
              <a:defRPr/>
            </a:pPr>
            <a:endParaRPr lang="en-US" sz="2400" dirty="0"/>
          </a:p>
          <a:p>
            <a:pPr>
              <a:defRPr/>
            </a:pPr>
            <a:r>
              <a:rPr lang="en-US" sz="2400" dirty="0"/>
              <a:t>One extreme point can give a high correlation even when the remaining data are poorly correlated.</a:t>
            </a:r>
          </a:p>
          <a:p>
            <a:pPr>
              <a:defRPr/>
            </a:pPr>
            <a:endParaRPr lang="en-US" sz="2400" dirty="0"/>
          </a:p>
          <a:p>
            <a:pPr>
              <a:defRPr/>
            </a:pPr>
            <a:r>
              <a:rPr lang="en-US" sz="2400" dirty="0"/>
              <a:t>Similarly, extreme points can lead to erroneous </a:t>
            </a:r>
            <a:r>
              <a:rPr lang="el-GR" sz="2400" i="1" dirty="0">
                <a:cs typeface="Arial" charset="0"/>
              </a:rPr>
              <a:t>β</a:t>
            </a:r>
            <a:r>
              <a:rPr lang="en-US" sz="2400" i="1" baseline="-25000" dirty="0">
                <a:cs typeface="Arial" charset="0"/>
              </a:rPr>
              <a:t>0</a:t>
            </a:r>
            <a:r>
              <a:rPr lang="en-US" sz="2400" dirty="0">
                <a:cs typeface="Arial" charset="0"/>
              </a:rPr>
              <a:t> </a:t>
            </a:r>
            <a:r>
              <a:rPr lang="en-US" sz="2400" dirty="0"/>
              <a:t>and </a:t>
            </a:r>
            <a:r>
              <a:rPr lang="el-GR" sz="2400" i="1" dirty="0">
                <a:cs typeface="Arial" charset="0"/>
              </a:rPr>
              <a:t>β</a:t>
            </a:r>
            <a:r>
              <a:rPr lang="en-US" sz="2400" i="1" baseline="-25000" dirty="0">
                <a:cs typeface="Arial" charset="0"/>
              </a:rPr>
              <a:t>1</a:t>
            </a:r>
            <a:r>
              <a:rPr lang="en-US" sz="2400" dirty="0"/>
              <a:t> values, even with a high correlation.</a:t>
            </a:r>
          </a:p>
          <a:p>
            <a:pPr>
              <a:defRPr/>
            </a:pPr>
            <a:endParaRPr lang="en-US" sz="2400" dirty="0"/>
          </a:p>
          <a:p>
            <a:pPr>
              <a:defRPr/>
            </a:pPr>
            <a:endParaRPr lang="en-US" sz="2400" dirty="0"/>
          </a:p>
          <a:p>
            <a:pPr>
              <a:defRPr/>
            </a:pPr>
            <a:endParaRPr lang="en-US" sz="2400" dirty="0"/>
          </a:p>
          <a:p>
            <a:endParaRPr lang="en-US" dirty="0"/>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319937392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Grp="1" noChangeArrowheads="1"/>
          </p:cNvSpPr>
          <p:nvPr>
            <p:ph type="title"/>
          </p:nvPr>
        </p:nvSpPr>
        <p:spPr/>
        <p:txBody>
          <a:bodyPr/>
          <a:lstStyle/>
          <a:p>
            <a:r>
              <a:rPr lang="en-US"/>
              <a:t>Correlation with Grouped Data</a:t>
            </a:r>
          </a:p>
        </p:txBody>
      </p:sp>
      <p:pic>
        <p:nvPicPr>
          <p:cNvPr id="848901" name="Picture 5"/>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tretch/>
        </p:blipFill>
        <p:spPr>
          <a:xfrm>
            <a:off x="2218531" y="1959769"/>
            <a:ext cx="4686300" cy="3257550"/>
          </a:xfrm>
        </p:spPr>
      </p:pic>
      <p:sp>
        <p:nvSpPr>
          <p:cNvPr id="848905" name="Rectangle 9"/>
          <p:cNvSpPr>
            <a:spLocks noChangeArrowheads="1"/>
          </p:cNvSpPr>
          <p:nvPr/>
        </p:nvSpPr>
        <p:spPr bwMode="auto">
          <a:xfrm>
            <a:off x="388938" y="5378765"/>
            <a:ext cx="878252"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p>
            <a:pPr>
              <a:buFontTx/>
              <a:buNone/>
              <a:defRPr/>
            </a:pPr>
            <a:r>
              <a:rPr lang="en-US" dirty="0">
                <a:latin typeface="Arial"/>
                <a:cs typeface="Arial"/>
              </a:rPr>
              <a:t>r = 0.26</a:t>
            </a:r>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239443872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p:cNvSpPr>
            <a:spLocks noGrp="1" noChangeArrowheads="1"/>
          </p:cNvSpPr>
          <p:nvPr>
            <p:ph type="title"/>
          </p:nvPr>
        </p:nvSpPr>
        <p:spPr/>
        <p:txBody>
          <a:bodyPr/>
          <a:lstStyle/>
          <a:p>
            <a:r>
              <a:rPr lang="en-US"/>
              <a:t>Correlation with an Extreme Point</a:t>
            </a:r>
          </a:p>
        </p:txBody>
      </p:sp>
      <p:pic>
        <p:nvPicPr>
          <p:cNvPr id="857094" name="Picture 6"/>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tretch/>
        </p:blipFill>
        <p:spPr>
          <a:xfrm>
            <a:off x="2213769" y="1955006"/>
            <a:ext cx="4695825" cy="3267075"/>
          </a:xfrm>
        </p:spPr>
      </p:pic>
      <p:sp>
        <p:nvSpPr>
          <p:cNvPr id="857096" name="Text Box 8"/>
          <p:cNvSpPr txBox="1">
            <a:spLocks noChangeArrowheads="1"/>
          </p:cNvSpPr>
          <p:nvPr/>
        </p:nvSpPr>
        <p:spPr bwMode="auto">
          <a:xfrm>
            <a:off x="388938" y="5386814"/>
            <a:ext cx="789203"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p>
            <a:pPr>
              <a:buFontTx/>
              <a:buNone/>
              <a:defRPr/>
            </a:pPr>
            <a:r>
              <a:rPr lang="en-US" dirty="0">
                <a:latin typeface="Arial"/>
                <a:cs typeface="Arial"/>
              </a:rPr>
              <a:t>r = 0.91</a:t>
            </a:r>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35867164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ChangeArrowheads="1"/>
          </p:cNvSpPr>
          <p:nvPr>
            <p:ph type="title"/>
          </p:nvPr>
        </p:nvSpPr>
        <p:spPr/>
        <p:txBody>
          <a:bodyPr/>
          <a:lstStyle/>
          <a:p>
            <a:r>
              <a:rPr lang="en-US"/>
              <a:t>Conclusions on Misleading Data</a:t>
            </a:r>
          </a:p>
        </p:txBody>
      </p:sp>
      <p:sp>
        <p:nvSpPr>
          <p:cNvPr id="5" name="Content Placeholder 4"/>
          <p:cNvSpPr>
            <a:spLocks noGrp="1"/>
          </p:cNvSpPr>
          <p:nvPr>
            <p:ph idx="1"/>
          </p:nvPr>
        </p:nvSpPr>
        <p:spPr/>
        <p:txBody>
          <a:bodyPr>
            <a:normAutofit/>
          </a:bodyPr>
          <a:lstStyle/>
          <a:p>
            <a:pPr>
              <a:defRPr/>
            </a:pPr>
            <a:r>
              <a:rPr lang="en-US" sz="2400" dirty="0"/>
              <a:t>W</a:t>
            </a:r>
            <a:r>
              <a:rPr lang="en-US" dirty="0"/>
              <a:t>ith only one point moved to an extreme value, the correlation for the same data increased from 0.26 to 0.91.</a:t>
            </a:r>
          </a:p>
          <a:p>
            <a:pPr>
              <a:spcBef>
                <a:spcPts val="1600"/>
              </a:spcBef>
              <a:defRPr/>
            </a:pPr>
            <a:r>
              <a:rPr lang="en-US" dirty="0"/>
              <a:t>Similarly, the </a:t>
            </a:r>
            <a:r>
              <a:rPr lang="el-GR" i="1" dirty="0">
                <a:cs typeface="Arial" charset="0"/>
              </a:rPr>
              <a:t>β</a:t>
            </a:r>
            <a:r>
              <a:rPr lang="en-US" i="1" baseline="-25000" dirty="0">
                <a:cs typeface="Arial" charset="0"/>
              </a:rPr>
              <a:t>0</a:t>
            </a:r>
            <a:r>
              <a:rPr lang="en-US" dirty="0">
                <a:cs typeface="Arial" charset="0"/>
              </a:rPr>
              <a:t> </a:t>
            </a:r>
            <a:r>
              <a:rPr lang="en-US" dirty="0"/>
              <a:t>and </a:t>
            </a:r>
            <a:r>
              <a:rPr lang="el-GR" i="1" dirty="0">
                <a:cs typeface="Arial" charset="0"/>
              </a:rPr>
              <a:t>β</a:t>
            </a:r>
            <a:r>
              <a:rPr lang="en-US" i="1" baseline="-25000" dirty="0">
                <a:cs typeface="Arial" charset="0"/>
              </a:rPr>
              <a:t>1</a:t>
            </a:r>
            <a:r>
              <a:rPr lang="en-US" dirty="0">
                <a:cs typeface="Arial" charset="0"/>
              </a:rPr>
              <a:t> </a:t>
            </a:r>
            <a:r>
              <a:rPr lang="en-US" dirty="0"/>
              <a:t>values changed from</a:t>
            </a:r>
          </a:p>
          <a:p>
            <a:pPr lvl="1">
              <a:spcBef>
                <a:spcPct val="20000"/>
              </a:spcBef>
              <a:defRPr/>
            </a:pPr>
            <a:r>
              <a:rPr lang="en-US" dirty="0"/>
              <a:t>18.23 to -17,76 for </a:t>
            </a:r>
            <a:r>
              <a:rPr lang="el-GR" i="1" dirty="0">
                <a:cs typeface="Arial" charset="0"/>
              </a:rPr>
              <a:t>β</a:t>
            </a:r>
            <a:r>
              <a:rPr lang="en-US" i="1" baseline="-25000" dirty="0">
                <a:cs typeface="Arial" charset="0"/>
              </a:rPr>
              <a:t>0</a:t>
            </a:r>
            <a:r>
              <a:rPr lang="en-US" dirty="0">
                <a:cs typeface="Arial" charset="0"/>
              </a:rPr>
              <a:t> </a:t>
            </a:r>
            <a:endParaRPr lang="en-US" dirty="0"/>
          </a:p>
          <a:p>
            <a:pPr lvl="1">
              <a:defRPr/>
            </a:pPr>
            <a:r>
              <a:rPr lang="en-US" dirty="0"/>
              <a:t>1.02 to 5.08 for </a:t>
            </a:r>
            <a:r>
              <a:rPr lang="el-GR" i="1" dirty="0">
                <a:cs typeface="Arial" charset="0"/>
              </a:rPr>
              <a:t>β</a:t>
            </a:r>
            <a:r>
              <a:rPr lang="en-US" i="1" baseline="-25000" dirty="0">
                <a:cs typeface="Arial" charset="0"/>
              </a:rPr>
              <a:t>1</a:t>
            </a:r>
            <a:r>
              <a:rPr lang="en-US" dirty="0">
                <a:cs typeface="Arial" charset="0"/>
              </a:rPr>
              <a:t> </a:t>
            </a:r>
            <a:endParaRPr lang="en-US" dirty="0"/>
          </a:p>
          <a:p>
            <a:pPr>
              <a:spcBef>
                <a:spcPts val="1600"/>
              </a:spcBef>
              <a:defRPr/>
            </a:pPr>
            <a:r>
              <a:rPr lang="en-US" dirty="0"/>
              <a:t>With an average productivity of 3.02 and 3.31 hours per page, </a:t>
            </a:r>
            <a:br>
              <a:rPr lang="en-US" dirty="0"/>
            </a:br>
            <a:r>
              <a:rPr lang="en-US" dirty="0"/>
              <a:t>both of these </a:t>
            </a:r>
            <a:r>
              <a:rPr lang="el-GR" i="1" dirty="0">
                <a:cs typeface="Arial" charset="0"/>
              </a:rPr>
              <a:t>β</a:t>
            </a:r>
            <a:r>
              <a:rPr lang="en-US" i="1" baseline="-25000" dirty="0">
                <a:cs typeface="Arial" charset="0"/>
              </a:rPr>
              <a:t>1</a:t>
            </a:r>
            <a:r>
              <a:rPr lang="en-US" dirty="0">
                <a:cs typeface="Arial" charset="0"/>
              </a:rPr>
              <a:t> </a:t>
            </a:r>
            <a:r>
              <a:rPr lang="en-US" dirty="0"/>
              <a:t>values are misleading.</a:t>
            </a:r>
          </a:p>
          <a:p>
            <a:pPr>
              <a:spcBef>
                <a:spcPts val="1600"/>
              </a:spcBef>
              <a:defRPr/>
            </a:pPr>
            <a:r>
              <a:rPr lang="en-US" dirty="0"/>
              <a:t>With one extreme point, you probably should not </a:t>
            </a:r>
            <a:br>
              <a:rPr lang="en-US" dirty="0"/>
            </a:br>
            <a:r>
              <a:rPr lang="en-US" dirty="0"/>
              <a:t>use regression.</a:t>
            </a:r>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385664434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p:txBody>
          <a:bodyPr/>
          <a:lstStyle/>
          <a:p>
            <a:r>
              <a:rPr lang="en-US"/>
              <a:t>Messages to Remember</a:t>
            </a:r>
          </a:p>
        </p:txBody>
      </p:sp>
      <p:sp>
        <p:nvSpPr>
          <p:cNvPr id="5" name="Content Placeholder 4"/>
          <p:cNvSpPr>
            <a:spLocks noGrp="1"/>
          </p:cNvSpPr>
          <p:nvPr>
            <p:ph idx="1"/>
          </p:nvPr>
        </p:nvSpPr>
        <p:spPr/>
        <p:txBody>
          <a:bodyPr/>
          <a:lstStyle/>
          <a:p>
            <a:pPr>
              <a:defRPr/>
            </a:pPr>
            <a:r>
              <a:rPr lang="en-US" dirty="0"/>
              <a:t>The PROBE method provides a structured way to make size and development time estimates.</a:t>
            </a:r>
          </a:p>
          <a:p>
            <a:pPr marL="347663" lvl="1" indent="-231775">
              <a:defRPr/>
            </a:pPr>
            <a:r>
              <a:rPr lang="en-US" dirty="0"/>
              <a:t>It uses your personal development data.</a:t>
            </a:r>
          </a:p>
          <a:p>
            <a:pPr marL="347663" lvl="1" indent="-231775">
              <a:defRPr/>
            </a:pPr>
            <a:r>
              <a:rPr lang="en-US" dirty="0"/>
              <a:t>It provides a statistically sound range within which actual program size and development time are likely to fall.</a:t>
            </a:r>
          </a:p>
          <a:p>
            <a:pPr marL="347663" lvl="1" indent="-231775">
              <a:buNone/>
              <a:defRPr/>
            </a:pPr>
            <a:endParaRPr lang="en-US" dirty="0"/>
          </a:p>
          <a:p>
            <a:pPr>
              <a:defRPr/>
            </a:pPr>
            <a:r>
              <a:rPr lang="en-US" dirty="0"/>
              <a:t>With a statistically sound estimating method like PROBE, you can calculate the likely estimating error.</a:t>
            </a:r>
          </a:p>
        </p:txBody>
      </p:sp>
      <p:sp>
        <p:nvSpPr>
          <p:cNvPr id="7" name="TextBox 6"/>
          <p:cNvSpPr txBox="1"/>
          <p:nvPr/>
        </p:nvSpPr>
        <p:spPr>
          <a:xfrm>
            <a:off x="495785" y="4611619"/>
            <a:ext cx="2879625" cy="338554"/>
          </a:xfrm>
          <a:prstGeom prst="rect">
            <a:avLst/>
          </a:prstGeom>
          <a:noFill/>
        </p:spPr>
        <p:txBody>
          <a:bodyPr wrap="square" lIns="0" tIns="0" rIns="0" bIns="0" rtlCol="0">
            <a:spAutoFit/>
          </a:bodyPr>
          <a:lstStyle/>
          <a:p>
            <a:endParaRPr lang="en-US" sz="2200" dirty="0">
              <a:latin typeface="Arial"/>
              <a:cs typeface="Arial"/>
            </a:endParaRPr>
          </a:p>
        </p:txBody>
      </p:sp>
      <p:sp>
        <p:nvSpPr>
          <p:cNvPr id="11" name="TextBox 10"/>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240898355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lstStyle/>
          <a:p>
            <a:r>
              <a:rPr lang="en-US"/>
              <a:t>Lecture Topics</a:t>
            </a:r>
          </a:p>
        </p:txBody>
      </p:sp>
      <p:sp>
        <p:nvSpPr>
          <p:cNvPr id="5" name="Content Placeholder 4"/>
          <p:cNvSpPr>
            <a:spLocks noGrp="1"/>
          </p:cNvSpPr>
          <p:nvPr>
            <p:ph sz="half" idx="2"/>
          </p:nvPr>
        </p:nvSpPr>
        <p:spPr>
          <a:xfrm>
            <a:off x="3313145" y="963262"/>
            <a:ext cx="5486399" cy="5019102"/>
          </a:xfrm>
        </p:spPr>
        <p:txBody>
          <a:bodyPr/>
          <a:lstStyle/>
          <a:p>
            <a:r>
              <a:rPr lang="en-US" dirty="0"/>
              <a:t>The prediction interval</a:t>
            </a:r>
          </a:p>
          <a:p>
            <a:endParaRPr lang="en-US" dirty="0"/>
          </a:p>
          <a:p>
            <a:r>
              <a:rPr lang="en-US" dirty="0"/>
              <a:t>Organizing proxy data</a:t>
            </a:r>
          </a:p>
          <a:p>
            <a:endParaRPr lang="en-US" dirty="0"/>
          </a:p>
          <a:p>
            <a:r>
              <a:rPr lang="en-US" dirty="0"/>
              <a:t>Estimating with limited data</a:t>
            </a:r>
          </a:p>
          <a:p>
            <a:endParaRPr lang="en-US" dirty="0"/>
          </a:p>
          <a:p>
            <a:r>
              <a:rPr lang="en-US" dirty="0"/>
              <a:t>Estimating accuracy</a:t>
            </a:r>
          </a:p>
          <a:p>
            <a:endParaRPr lang="en-US" dirty="0"/>
          </a:p>
          <a:p>
            <a:r>
              <a:rPr lang="en-US" dirty="0"/>
              <a:t>Estimating considerations</a:t>
            </a:r>
          </a:p>
        </p:txBody>
      </p:sp>
      <p:sp>
        <p:nvSpPr>
          <p:cNvPr id="12" name="TextBox 11"/>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50368685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p:txBody>
          <a:bodyPr/>
          <a:lstStyle/>
          <a:p>
            <a:r>
              <a:rPr lang="en-US"/>
              <a:t>The Prediction Interval</a:t>
            </a:r>
          </a:p>
        </p:txBody>
      </p:sp>
      <p:sp>
        <p:nvSpPr>
          <p:cNvPr id="5" name="Content Placeholder 4"/>
          <p:cNvSpPr>
            <a:spLocks noGrp="1"/>
          </p:cNvSpPr>
          <p:nvPr>
            <p:ph idx="1"/>
          </p:nvPr>
        </p:nvSpPr>
        <p:spPr/>
        <p:txBody>
          <a:bodyPr/>
          <a:lstStyle/>
          <a:p>
            <a:r>
              <a:rPr lang="en-US" dirty="0"/>
              <a:t>The prediction interval provides a likely range around the estimate.</a:t>
            </a:r>
          </a:p>
          <a:p>
            <a:pPr lvl="1"/>
            <a:r>
              <a:rPr lang="en-US" dirty="0"/>
              <a:t>A 70% prediction interval gives the range within which the actual size will likely fall 70% of the time.</a:t>
            </a:r>
          </a:p>
          <a:p>
            <a:pPr lvl="1"/>
            <a:r>
              <a:rPr lang="en-US" dirty="0"/>
              <a:t>The prediction interval is not a forecast, only an expectation.</a:t>
            </a:r>
          </a:p>
          <a:p>
            <a:pPr lvl="1"/>
            <a:r>
              <a:rPr lang="en-US" dirty="0"/>
              <a:t>It applies only if the estimate behaves like the historical data.</a:t>
            </a:r>
          </a:p>
          <a:p>
            <a:pPr lvl="1"/>
            <a:r>
              <a:rPr lang="en-US" dirty="0"/>
              <a:t>It is calculated from the same data used to calculate the regression parameters.</a:t>
            </a:r>
          </a:p>
          <a:p>
            <a:endParaRPr lang="en-US" dirty="0"/>
          </a:p>
        </p:txBody>
      </p:sp>
      <p:sp>
        <p:nvSpPr>
          <p:cNvPr id="12" name="TextBox 11"/>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243374404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47" name="Rectangle 11"/>
          <p:cNvSpPr>
            <a:spLocks noGrp="1" noChangeArrowheads="1"/>
          </p:cNvSpPr>
          <p:nvPr>
            <p:ph type="title"/>
          </p:nvPr>
        </p:nvSpPr>
        <p:spPr/>
        <p:txBody>
          <a:bodyPr/>
          <a:lstStyle/>
          <a:p>
            <a:r>
              <a:rPr lang="en-US"/>
              <a:t>A Prediction Interval Example</a:t>
            </a:r>
          </a:p>
        </p:txBody>
      </p:sp>
      <p:pic>
        <p:nvPicPr>
          <p:cNvPr id="756742"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194719" y="2188369"/>
            <a:ext cx="4733925" cy="2800350"/>
          </a:xfrm>
        </p:spPr>
      </p:pic>
      <p:sp>
        <p:nvSpPr>
          <p:cNvPr id="756744" name="Text Box 8"/>
          <p:cNvSpPr txBox="1">
            <a:spLocks noChangeArrowheads="1"/>
          </p:cNvSpPr>
          <p:nvPr/>
        </p:nvSpPr>
        <p:spPr bwMode="auto">
          <a:xfrm>
            <a:off x="3997325" y="1527175"/>
            <a:ext cx="1866900"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p>
            <a:pPr>
              <a:buFontTx/>
              <a:buNone/>
              <a:defRPr/>
            </a:pPr>
            <a:r>
              <a:rPr lang="en-US" sz="1800" b="1">
                <a:cs typeface="+mn-cs"/>
              </a:rPr>
              <a:t>27 C++ programs</a:t>
            </a:r>
          </a:p>
        </p:txBody>
      </p:sp>
      <p:sp>
        <p:nvSpPr>
          <p:cNvPr id="756745" name="Line 9"/>
          <p:cNvSpPr>
            <a:spLocks noChangeShapeType="1"/>
          </p:cNvSpPr>
          <p:nvPr/>
        </p:nvSpPr>
        <p:spPr bwMode="auto">
          <a:xfrm flipV="1">
            <a:off x="2871788" y="3286125"/>
            <a:ext cx="4557712" cy="1757363"/>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defRPr/>
            </a:pPr>
            <a:endParaRPr lang="en-US">
              <a:cs typeface="+mn-cs"/>
            </a:endParaRPr>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175487360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p:txBody>
          <a:bodyPr/>
          <a:lstStyle/>
          <a:p>
            <a:r>
              <a:rPr lang="en-US"/>
              <a:t>The Range Calculation</a:t>
            </a:r>
          </a:p>
        </p:txBody>
      </p:sp>
      <p:graphicFrame>
        <p:nvGraphicFramePr>
          <p:cNvPr id="13" name="Object 6"/>
          <p:cNvGraphicFramePr>
            <a:graphicFrameLocks noGrp="1" noChangeAspect="1"/>
          </p:cNvGraphicFramePr>
          <p:nvPr>
            <p:ph idx="1"/>
            <p:extLst>
              <p:ext uri="{D42A27DB-BD31-4B8C-83A1-F6EECF244321}">
                <p14:modId xmlns:p14="http://schemas.microsoft.com/office/powerpoint/2010/main" val="678239783"/>
              </p:ext>
            </p:extLst>
          </p:nvPr>
        </p:nvGraphicFramePr>
        <p:xfrm>
          <a:off x="-430213" y="2646363"/>
          <a:ext cx="10009188" cy="1487487"/>
        </p:xfrm>
        <a:graphic>
          <a:graphicData uri="http://schemas.openxmlformats.org/presentationml/2006/ole">
            <mc:AlternateContent xmlns:mc="http://schemas.openxmlformats.org/markup-compatibility/2006">
              <mc:Choice xmlns:v="urn:schemas-microsoft-com:vml" Requires="v">
                <p:oleObj name="Document" r:id="rId3" imgW="5480324" imgH="814150" progId="Word.Document.8">
                  <p:embed/>
                </p:oleObj>
              </mc:Choice>
              <mc:Fallback>
                <p:oleObj name="Document" r:id="rId3" imgW="5480324" imgH="81415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13" y="2646363"/>
                        <a:ext cx="10009188" cy="14874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
        <p:nvSpPr>
          <p:cNvPr id="664585" name="Text Box 9"/>
          <p:cNvSpPr txBox="1">
            <a:spLocks noChangeArrowheads="1"/>
          </p:cNvSpPr>
          <p:nvPr/>
        </p:nvSpPr>
        <p:spPr bwMode="auto">
          <a:xfrm>
            <a:off x="388938" y="4149113"/>
            <a:ext cx="8323262" cy="19035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p>
            <a:pPr>
              <a:lnSpc>
                <a:spcPct val="90000"/>
              </a:lnSpc>
              <a:spcBef>
                <a:spcPts val="300"/>
              </a:spcBef>
              <a:buFontTx/>
              <a:buNone/>
              <a:tabLst>
                <a:tab pos="1317625" algn="l"/>
              </a:tabLst>
              <a:defRPr/>
            </a:pPr>
            <a:r>
              <a:rPr lang="en-US" sz="1800" dirty="0">
                <a:latin typeface="Arial"/>
                <a:cs typeface="Arial"/>
              </a:rPr>
              <a:t>The variables are</a:t>
            </a:r>
          </a:p>
          <a:p>
            <a:pPr lvl="1">
              <a:lnSpc>
                <a:spcPct val="90000"/>
              </a:lnSpc>
              <a:spcBef>
                <a:spcPts val="300"/>
              </a:spcBef>
              <a:buFontTx/>
              <a:buNone/>
              <a:tabLst>
                <a:tab pos="1317625" algn="l"/>
              </a:tabLst>
              <a:defRPr/>
            </a:pPr>
            <a:r>
              <a:rPr lang="en-US" sz="1800" dirty="0">
                <a:latin typeface="Arial"/>
                <a:cs typeface="Arial"/>
              </a:rPr>
              <a:t>n - 	number of data points</a:t>
            </a:r>
          </a:p>
          <a:p>
            <a:pPr lvl="1">
              <a:lnSpc>
                <a:spcPct val="90000"/>
              </a:lnSpc>
              <a:spcBef>
                <a:spcPts val="300"/>
              </a:spcBef>
              <a:buFontTx/>
              <a:buNone/>
              <a:tabLst>
                <a:tab pos="1317625" algn="l"/>
              </a:tabLst>
              <a:defRPr/>
            </a:pPr>
            <a:r>
              <a:rPr lang="el-GR" sz="1800" dirty="0">
                <a:latin typeface="Arial"/>
                <a:cs typeface="Arial"/>
              </a:rPr>
              <a:t>σ</a:t>
            </a:r>
            <a:r>
              <a:rPr lang="en-US" sz="1800" dirty="0">
                <a:latin typeface="Arial"/>
                <a:cs typeface="Arial"/>
              </a:rPr>
              <a:t> - 	the standard deviation around the regression line</a:t>
            </a:r>
          </a:p>
          <a:p>
            <a:pPr lvl="1">
              <a:lnSpc>
                <a:spcPct val="90000"/>
              </a:lnSpc>
              <a:spcBef>
                <a:spcPts val="300"/>
              </a:spcBef>
              <a:buFontTx/>
              <a:buNone/>
              <a:tabLst>
                <a:tab pos="1317625" algn="l"/>
              </a:tabLst>
              <a:defRPr/>
            </a:pPr>
            <a:r>
              <a:rPr lang="en-US" sz="1800" dirty="0">
                <a:latin typeface="Arial"/>
                <a:cs typeface="Arial"/>
              </a:rPr>
              <a:t>t(p, </a:t>
            </a:r>
            <a:r>
              <a:rPr lang="en-US" sz="1800" dirty="0" err="1">
                <a:latin typeface="Arial"/>
                <a:cs typeface="Arial"/>
              </a:rPr>
              <a:t>df</a:t>
            </a:r>
            <a:r>
              <a:rPr lang="en-US" sz="1800" dirty="0">
                <a:latin typeface="Arial"/>
                <a:cs typeface="Arial"/>
              </a:rPr>
              <a:t>)- 	the t distribution value for probability p (70%) and </a:t>
            </a:r>
            <a:r>
              <a:rPr lang="en-US" sz="1800" dirty="0" err="1">
                <a:latin typeface="Arial"/>
                <a:cs typeface="Arial"/>
              </a:rPr>
              <a:t>df</a:t>
            </a:r>
            <a:r>
              <a:rPr lang="en-US" sz="1800" dirty="0">
                <a:latin typeface="Arial"/>
                <a:cs typeface="Arial"/>
              </a:rPr>
              <a:t> (n-2) degrees </a:t>
            </a:r>
            <a:br>
              <a:rPr lang="en-US" sz="1800" dirty="0">
                <a:latin typeface="Arial"/>
                <a:cs typeface="Arial"/>
              </a:rPr>
            </a:br>
            <a:r>
              <a:rPr lang="en-US" sz="1800" dirty="0">
                <a:latin typeface="Arial"/>
                <a:cs typeface="Arial"/>
              </a:rPr>
              <a:t>	of freedom</a:t>
            </a:r>
          </a:p>
          <a:p>
            <a:pPr lvl="1">
              <a:lnSpc>
                <a:spcPct val="90000"/>
              </a:lnSpc>
              <a:spcBef>
                <a:spcPts val="300"/>
              </a:spcBef>
              <a:buFontTx/>
              <a:buNone/>
              <a:tabLst>
                <a:tab pos="1317625" algn="l"/>
              </a:tabLst>
              <a:defRPr/>
            </a:pPr>
            <a:r>
              <a:rPr lang="en-US" sz="1800" dirty="0">
                <a:latin typeface="Arial"/>
                <a:cs typeface="Arial"/>
              </a:rPr>
              <a:t>x - 	the data: k - the estimate, </a:t>
            </a:r>
            <a:r>
              <a:rPr lang="en-US" sz="1800" dirty="0" err="1">
                <a:latin typeface="Arial"/>
                <a:cs typeface="Arial"/>
              </a:rPr>
              <a:t>i</a:t>
            </a:r>
            <a:r>
              <a:rPr lang="en-US" sz="1800" dirty="0">
                <a:latin typeface="Arial"/>
                <a:cs typeface="Arial"/>
              </a:rPr>
              <a:t> - a data point, and </a:t>
            </a:r>
            <a:r>
              <a:rPr lang="en-US" sz="1800" dirty="0" err="1">
                <a:latin typeface="Arial"/>
                <a:cs typeface="Arial"/>
              </a:rPr>
              <a:t>avg</a:t>
            </a:r>
            <a:r>
              <a:rPr lang="en-US" sz="1800" dirty="0">
                <a:latin typeface="Arial"/>
                <a:cs typeface="Arial"/>
              </a:rPr>
              <a:t> - average of </a:t>
            </a:r>
            <a:br>
              <a:rPr lang="en-US" sz="1800" dirty="0">
                <a:latin typeface="Arial"/>
                <a:cs typeface="Arial"/>
              </a:rPr>
            </a:br>
            <a:r>
              <a:rPr lang="en-US" sz="1800" dirty="0">
                <a:latin typeface="Arial"/>
                <a:cs typeface="Arial"/>
              </a:rPr>
              <a:t>	the data </a:t>
            </a:r>
          </a:p>
        </p:txBody>
      </p:sp>
      <p:sp>
        <p:nvSpPr>
          <p:cNvPr id="7" name="Rectangle 6"/>
          <p:cNvSpPr/>
          <p:nvPr/>
        </p:nvSpPr>
        <p:spPr>
          <a:xfrm>
            <a:off x="388938" y="1123950"/>
            <a:ext cx="8323262" cy="1200329"/>
          </a:xfrm>
          <a:prstGeom prst="rect">
            <a:avLst/>
          </a:prstGeom>
        </p:spPr>
        <p:txBody>
          <a:bodyPr wrap="square">
            <a:spAutoFit/>
          </a:bodyPr>
          <a:lstStyle/>
          <a:p>
            <a:pPr>
              <a:defRPr/>
            </a:pPr>
            <a:r>
              <a:rPr lang="en-US" dirty="0">
                <a:latin typeface="Arial"/>
                <a:cs typeface="Arial"/>
              </a:rPr>
              <a:t>The range defines the likely error around the projection within which the actual value is likely to fall.</a:t>
            </a:r>
          </a:p>
          <a:p>
            <a:pPr>
              <a:defRPr/>
            </a:pPr>
            <a:endParaRPr lang="en-US" dirty="0">
              <a:latin typeface="Arial"/>
              <a:cs typeface="Arial"/>
            </a:endParaRPr>
          </a:p>
          <a:p>
            <a:pPr>
              <a:defRPr/>
            </a:pPr>
            <a:r>
              <a:rPr lang="en-US" dirty="0">
                <a:latin typeface="Arial"/>
                <a:cs typeface="Arial"/>
              </a:rPr>
              <a:t>Widely scattered data will have a wider range than closely bunched data.</a:t>
            </a:r>
          </a:p>
        </p:txBody>
      </p:sp>
      <p:sp>
        <p:nvSpPr>
          <p:cNvPr id="14" name="TextBox 13"/>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2380024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ChangeArrowheads="1"/>
          </p:cNvSpPr>
          <p:nvPr>
            <p:ph type="title"/>
          </p:nvPr>
        </p:nvSpPr>
        <p:spPr/>
        <p:txBody>
          <a:bodyPr/>
          <a:lstStyle/>
          <a:p>
            <a:r>
              <a:rPr lang="en-US"/>
              <a:t>The Standard Deviation Calculation</a:t>
            </a:r>
          </a:p>
        </p:txBody>
      </p:sp>
      <p:sp>
        <p:nvSpPr>
          <p:cNvPr id="7" name="Content Placeholder 6"/>
          <p:cNvSpPr>
            <a:spLocks noGrp="1"/>
          </p:cNvSpPr>
          <p:nvPr>
            <p:ph idx="1"/>
          </p:nvPr>
        </p:nvSpPr>
        <p:spPr>
          <a:xfrm>
            <a:off x="401933" y="1081758"/>
            <a:ext cx="8320035" cy="2049254"/>
          </a:xfrm>
        </p:spPr>
        <p:txBody>
          <a:bodyPr>
            <a:normAutofit/>
          </a:bodyPr>
          <a:lstStyle/>
          <a:p>
            <a:pPr>
              <a:defRPr/>
            </a:pPr>
            <a:r>
              <a:rPr lang="en-US" sz="1800" dirty="0"/>
              <a:t>The standard deviation measures the variability of the data around the </a:t>
            </a:r>
            <a:br>
              <a:rPr lang="en-US" sz="1800" dirty="0"/>
            </a:br>
            <a:r>
              <a:rPr lang="en-US" sz="1800" dirty="0"/>
              <a:t>regression line.</a:t>
            </a:r>
          </a:p>
          <a:p>
            <a:pPr>
              <a:defRPr/>
            </a:pPr>
            <a:endParaRPr lang="en-US" sz="1800" dirty="0"/>
          </a:p>
          <a:p>
            <a:pPr>
              <a:defRPr/>
            </a:pPr>
            <a:r>
              <a:rPr lang="en-US" sz="1800" dirty="0"/>
              <a:t>Widely scattered data will have a higher standard deviation  than closely </a:t>
            </a:r>
            <a:br>
              <a:rPr lang="en-US" sz="1800" dirty="0"/>
            </a:br>
            <a:r>
              <a:rPr lang="en-US" sz="1800" dirty="0"/>
              <a:t>bunched data.</a:t>
            </a:r>
          </a:p>
        </p:txBody>
      </p:sp>
      <p:sp>
        <p:nvSpPr>
          <p:cNvPr id="12" name="Content Placeholder 6"/>
          <p:cNvSpPr txBox="1">
            <a:spLocks/>
          </p:cNvSpPr>
          <p:nvPr/>
        </p:nvSpPr>
        <p:spPr>
          <a:xfrm>
            <a:off x="401933" y="4511607"/>
            <a:ext cx="8320035" cy="44639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1800" dirty="0"/>
              <a:t>The standard deviation </a:t>
            </a:r>
            <a:r>
              <a:rPr lang="en-US" sz="1800" dirty="0" err="1"/>
              <a:t>σ</a:t>
            </a:r>
            <a:r>
              <a:rPr lang="en-US" sz="1800" dirty="0"/>
              <a:t> is the square root of the variance.</a:t>
            </a:r>
          </a:p>
          <a:p>
            <a:pPr>
              <a:defRPr/>
            </a:pPr>
            <a:endParaRPr lang="en-US" sz="1800" dirty="0"/>
          </a:p>
        </p:txBody>
      </p:sp>
      <p:graphicFrame>
        <p:nvGraphicFramePr>
          <p:cNvPr id="13" name="Object 7"/>
          <p:cNvGraphicFramePr>
            <a:graphicFrameLocks noChangeAspect="1"/>
          </p:cNvGraphicFramePr>
          <p:nvPr>
            <p:extLst>
              <p:ext uri="{D42A27DB-BD31-4B8C-83A1-F6EECF244321}">
                <p14:modId xmlns:p14="http://schemas.microsoft.com/office/powerpoint/2010/main" val="2261963744"/>
              </p:ext>
            </p:extLst>
          </p:nvPr>
        </p:nvGraphicFramePr>
        <p:xfrm>
          <a:off x="-436448" y="3117364"/>
          <a:ext cx="10590213" cy="1000125"/>
        </p:xfrm>
        <a:graphic>
          <a:graphicData uri="http://schemas.openxmlformats.org/presentationml/2006/ole">
            <mc:AlternateContent xmlns:mc="http://schemas.openxmlformats.org/markup-compatibility/2006">
              <mc:Choice xmlns:v="urn:schemas-microsoft-com:vml" Requires="v">
                <p:oleObj name="Document" r:id="rId3" imgW="5491445" imgH="519583" progId="Word.Document.8">
                  <p:embed/>
                </p:oleObj>
              </mc:Choice>
              <mc:Fallback>
                <p:oleObj name="Document" r:id="rId3" imgW="5491445" imgH="51958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448" y="3117364"/>
                        <a:ext cx="10590213" cy="1000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
        <p:nvSpPr>
          <p:cNvPr id="14" name="TextBox 13"/>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1834299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p:cNvSpPr>
            <a:spLocks noGrp="1" noChangeArrowheads="1"/>
          </p:cNvSpPr>
          <p:nvPr>
            <p:ph type="title"/>
          </p:nvPr>
        </p:nvSpPr>
        <p:spPr/>
        <p:txBody>
          <a:bodyPr/>
          <a:lstStyle/>
          <a:p>
            <a:r>
              <a:rPr lang="en-US"/>
              <a:t>Calculate the Prediction Interval</a:t>
            </a:r>
          </a:p>
        </p:txBody>
      </p:sp>
      <p:sp>
        <p:nvSpPr>
          <p:cNvPr id="5" name="Content Placeholder 4"/>
          <p:cNvSpPr>
            <a:spLocks noGrp="1"/>
          </p:cNvSpPr>
          <p:nvPr>
            <p:ph idx="1"/>
          </p:nvPr>
        </p:nvSpPr>
        <p:spPr/>
        <p:txBody>
          <a:bodyPr/>
          <a:lstStyle/>
          <a:p>
            <a:r>
              <a:rPr lang="en-US" dirty="0"/>
              <a:t>Calculate the prediction range for size and time for the example in lecture 3 (slides 42 and 43).</a:t>
            </a:r>
          </a:p>
          <a:p>
            <a:endParaRPr lang="en-US" dirty="0"/>
          </a:p>
          <a:p>
            <a:r>
              <a:rPr lang="en-US" dirty="0"/>
              <a:t>Calculate the upper (UPI) and lower (LPI) prediction intervals </a:t>
            </a:r>
            <a:br>
              <a:rPr lang="en-US" dirty="0"/>
            </a:br>
            <a:r>
              <a:rPr lang="en-US" dirty="0"/>
              <a:t>for size.</a:t>
            </a:r>
          </a:p>
          <a:p>
            <a:pPr lvl="1"/>
            <a:r>
              <a:rPr lang="en-US" dirty="0"/>
              <a:t>UPI = P + Range = 538 + 235 = 773 LOC</a:t>
            </a:r>
          </a:p>
          <a:p>
            <a:pPr lvl="1"/>
            <a:r>
              <a:rPr lang="en-US" dirty="0"/>
              <a:t>LPI = P - Range (or 0) = 538 - 235 = 303 LOC</a:t>
            </a:r>
          </a:p>
          <a:p>
            <a:pPr lvl="1"/>
            <a:endParaRPr lang="en-US" dirty="0"/>
          </a:p>
          <a:p>
            <a:r>
              <a:rPr lang="en-US" dirty="0"/>
              <a:t>Calculate the UPI and LPI prediction intervals  for time.</a:t>
            </a:r>
          </a:p>
          <a:p>
            <a:pPr lvl="1"/>
            <a:r>
              <a:rPr lang="en-US" dirty="0"/>
              <a:t>UPI = Time + Range = 1186 +431 = 1617 min.</a:t>
            </a:r>
          </a:p>
          <a:p>
            <a:pPr lvl="1"/>
            <a:r>
              <a:rPr lang="en-US" dirty="0"/>
              <a:t>LPI = Time - Range (or 0) = 1186 - 431 = 755 min.</a:t>
            </a:r>
          </a:p>
          <a:p>
            <a:endParaRPr lang="en-US" dirty="0"/>
          </a:p>
        </p:txBody>
      </p:sp>
      <p:sp>
        <p:nvSpPr>
          <p:cNvPr id="12" name="TextBox 11"/>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PROBE II</a:t>
            </a:r>
          </a:p>
        </p:txBody>
      </p:sp>
    </p:spTree>
    <p:extLst>
      <p:ext uri="{BB962C8B-B14F-4D97-AF65-F5344CB8AC3E}">
        <p14:creationId xmlns:p14="http://schemas.microsoft.com/office/powerpoint/2010/main" val="448449553"/>
      </p:ext>
    </p:extLst>
  </p:cSld>
  <p:clrMapOvr>
    <a:masterClrMapping/>
  </p:clrMapOvr>
</p:sld>
</file>

<file path=ppt/theme/theme1.xml><?xml version="1.0" encoding="utf-8"?>
<a:theme xmlns:a="http://schemas.openxmlformats.org/drawingml/2006/main" name="SEI_Template">
  <a:themeElements>
    <a:clrScheme name="Paul_palette">
      <a:dk1>
        <a:sysClr val="windowText" lastClr="000000"/>
      </a:dk1>
      <a:lt1>
        <a:sysClr val="window" lastClr="FFFFFF"/>
      </a:lt1>
      <a:dk2>
        <a:srgbClr val="005695"/>
      </a:dk2>
      <a:lt2>
        <a:srgbClr val="8D9BA9"/>
      </a:lt2>
      <a:accent1>
        <a:srgbClr val="005694"/>
      </a:accent1>
      <a:accent2>
        <a:srgbClr val="FCAC12"/>
      </a:accent2>
      <a:accent3>
        <a:srgbClr val="43AE38"/>
      </a:accent3>
      <a:accent4>
        <a:srgbClr val="FF6E00"/>
      </a:accent4>
      <a:accent5>
        <a:srgbClr val="6C137D"/>
      </a:accent5>
      <a:accent6>
        <a:srgbClr val="E1041B"/>
      </a:accent6>
      <a:hlink>
        <a:srgbClr val="0A50E1"/>
      </a:hlink>
      <a:folHlink>
        <a:srgbClr val="6EB2E6"/>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2200" dirty="0" smtClean="0">
            <a:latin typeface="Arial"/>
            <a:cs typeface="Arial"/>
          </a:defRPr>
        </a:defPPr>
      </a:lstStyle>
    </a:txDef>
  </a:objectDefaults>
  <a:extraClrSchemeLst/>
  <a:extLst>
    <a:ext uri="{05A4C25C-085E-4340-85A3-A5531E510DB2}">
      <thm15:themeFamily xmlns:thm15="http://schemas.microsoft.com/office/thememl/2012/main" name="Template.potx" id="{6350BFF4-E8D7-47FD-AABE-126769806450}" vid="{26473FC7-0B68-46E0-BC14-81CE8A24CB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220</TotalTime>
  <Words>2926</Words>
  <Application>Microsoft Office PowerPoint</Application>
  <PresentationFormat>Presentación en pantalla (4:3)</PresentationFormat>
  <Paragraphs>370</Paragraphs>
  <Slides>39</Slides>
  <Notes>37</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3</vt:i4>
      </vt:variant>
      <vt:variant>
        <vt:lpstr>Títulos de diapositiva</vt:lpstr>
      </vt:variant>
      <vt:variant>
        <vt:i4>39</vt:i4>
      </vt:variant>
    </vt:vector>
  </HeadingPairs>
  <TitlesOfParts>
    <vt:vector size="46" baseType="lpstr">
      <vt:lpstr>Arial</vt:lpstr>
      <vt:lpstr>Calibri</vt:lpstr>
      <vt:lpstr>Times New Roman</vt:lpstr>
      <vt:lpstr>SEI_Template</vt:lpstr>
      <vt:lpstr>Document</vt:lpstr>
      <vt:lpstr>Chart</vt:lpstr>
      <vt:lpstr>Worksheet</vt:lpstr>
      <vt:lpstr>Estimating with  PROBE II</vt:lpstr>
      <vt:lpstr>Presentación de PowerPoint</vt:lpstr>
      <vt:lpstr>Presentación de PowerPoint</vt:lpstr>
      <vt:lpstr>Lecture Topics</vt:lpstr>
      <vt:lpstr>The Prediction Interval</vt:lpstr>
      <vt:lpstr>A Prediction Interval Example</vt:lpstr>
      <vt:lpstr>The Range Calculation</vt:lpstr>
      <vt:lpstr>The Standard Deviation Calculation</vt:lpstr>
      <vt:lpstr>Calculate the Prediction Interval</vt:lpstr>
      <vt:lpstr>Organizing Proxy Data -1 </vt:lpstr>
      <vt:lpstr>Organizing Proxy Data -2</vt:lpstr>
      <vt:lpstr>Organizing Proxy Data -3</vt:lpstr>
      <vt:lpstr>Intuitive Size Ranges -1</vt:lpstr>
      <vt:lpstr>Intuitive Size Ranges -2 </vt:lpstr>
      <vt:lpstr>Intuitive Size Ranges -3</vt:lpstr>
      <vt:lpstr>The Distribution of Size Data</vt:lpstr>
      <vt:lpstr>A Log-Normal Distribution</vt:lpstr>
      <vt:lpstr>The Log-Normal Distribution </vt:lpstr>
      <vt:lpstr>Organizing Proxy Data -4</vt:lpstr>
      <vt:lpstr>Estimating with Limited Data -1</vt:lpstr>
      <vt:lpstr>Estimating with Limited Data -2</vt:lpstr>
      <vt:lpstr>Method A (Regression): Estimated Proxy Size</vt:lpstr>
      <vt:lpstr>Method B (Regression): Plan Added and Modified Size</vt:lpstr>
      <vt:lpstr>Method C: Averaging</vt:lpstr>
      <vt:lpstr>Method D: Engineering Judgment</vt:lpstr>
      <vt:lpstr>Estimating Accuracy</vt:lpstr>
      <vt:lpstr>Combining Estimates</vt:lpstr>
      <vt:lpstr>Estimating Error: Example</vt:lpstr>
      <vt:lpstr>Combining Individual Errors</vt:lpstr>
      <vt:lpstr>Class Exercise -1</vt:lpstr>
      <vt:lpstr>Class Exercise -2</vt:lpstr>
      <vt:lpstr>Class Exercise -3</vt:lpstr>
      <vt:lpstr>Class Exercise -4</vt:lpstr>
      <vt:lpstr>Using Multiple Proxies </vt:lpstr>
      <vt:lpstr>Estimating Considerations</vt:lpstr>
      <vt:lpstr>Correlation with Grouped Data</vt:lpstr>
      <vt:lpstr>Correlation with an Extreme Point</vt:lpstr>
      <vt:lpstr>Conclusions on Misleading Data</vt:lpstr>
      <vt:lpstr>Messages to Remember</vt:lpstr>
    </vt:vector>
  </TitlesOfParts>
  <Company>Software Engineering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khess</dc:creator>
  <cp:lastModifiedBy>Bianeiry Almaraz Arenas</cp:lastModifiedBy>
  <cp:revision>30</cp:revision>
  <cp:lastPrinted>2015-11-05T19:18:24Z</cp:lastPrinted>
  <dcterms:created xsi:type="dcterms:W3CDTF">2016-03-14T18:33:10Z</dcterms:created>
  <dcterms:modified xsi:type="dcterms:W3CDTF">2022-09-28T02:30:54Z</dcterms:modified>
</cp:coreProperties>
</file>