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6" r:id="rId2"/>
    <p:sldId id="274"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88">
          <p15:clr>
            <a:srgbClr val="A4A3A4"/>
          </p15:clr>
        </p15:guide>
        <p15:guide id="3" pos="2549">
          <p15:clr>
            <a:srgbClr val="A4A3A4"/>
          </p15:clr>
        </p15:guide>
        <p15:guide id="4"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708"/>
        <p:guide pos="5488"/>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E0A815F-636B-344E-BC59-13FD66F1FDEF}" type="slidenum">
              <a:rPr lang="en-US"/>
              <a:pPr>
                <a:defRPr/>
              </a:pPr>
              <a:t>12</a:t>
            </a:fld>
            <a:endParaRPr lang="en-US"/>
          </a:p>
        </p:txBody>
      </p:sp>
      <p:sp>
        <p:nvSpPr>
          <p:cNvPr id="411650"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11651"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61301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AE8F704-6C26-804A-83A3-22B89FD14A1C}" type="slidenum">
              <a:rPr lang="en-US"/>
              <a:pPr>
                <a:defRPr/>
              </a:pPr>
              <a:t>13</a:t>
            </a:fld>
            <a:endParaRPr lang="en-US"/>
          </a:p>
        </p:txBody>
      </p:sp>
      <p:sp>
        <p:nvSpPr>
          <p:cNvPr id="413698" name="Rectangle 2"/>
          <p:cNvSpPr>
            <a:spLocks noGrp="1" noRot="1" noChangeAspect="1" noChangeArrowheads="1" noTextEdit="1"/>
          </p:cNvSpPr>
          <p:nvPr>
            <p:ph type="sldImg"/>
          </p:nvPr>
        </p:nvSpPr>
        <p:spPr>
          <a:xfrm>
            <a:off x="1265238" y="725488"/>
            <a:ext cx="4783137" cy="3587750"/>
          </a:xfrm>
          <a:ln/>
          <a:extLst>
            <a:ext uri="{FAA26D3D-D897-4be2-8F04-BA451C77F1D7}">
              <ma14:placeholderFlag xmlns="" xmlns:ma14="http://schemas.microsoft.com/office/mac/drawingml/2011/main" val="1"/>
            </a:ext>
          </a:extLst>
        </p:spPr>
      </p:sp>
      <p:sp>
        <p:nvSpPr>
          <p:cNvPr id="413699" name="Rectangle 3"/>
          <p:cNvSpPr>
            <a:spLocks noGrp="1" noChangeArrowheads="1"/>
          </p:cNvSpPr>
          <p:nvPr>
            <p:ph type="body" idx="1"/>
          </p:nvPr>
        </p:nvSpPr>
        <p:spPr>
          <a:xfrm>
            <a:off x="977742" y="4558635"/>
            <a:ext cx="5359716" cy="4321508"/>
          </a:xfrm>
        </p:spPr>
        <p:txBody>
          <a:bodyPr/>
          <a:lstStyle/>
          <a:p>
            <a:pPr defTabSz="967457">
              <a:defRPr/>
            </a:pPr>
            <a:r>
              <a:rPr lang="en-US" smtClean="0">
                <a:cs typeface="+mn-cs"/>
              </a:rPr>
              <a:t>Possibly animate this diagram to introduce the pieces one at a time (new reused last)</a:t>
            </a:r>
          </a:p>
        </p:txBody>
      </p:sp>
    </p:spTree>
    <p:extLst>
      <p:ext uri="{BB962C8B-B14F-4D97-AF65-F5344CB8AC3E}">
        <p14:creationId xmlns:p14="http://schemas.microsoft.com/office/powerpoint/2010/main" val="3899686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F8BE67D-AA41-0342-BF4A-41EC2AF8000F}" type="slidenum">
              <a:rPr lang="en-US"/>
              <a:pPr>
                <a:defRPr/>
              </a:pPr>
              <a:t>14</a:t>
            </a:fld>
            <a:endParaRPr lang="en-US"/>
          </a:p>
        </p:txBody>
      </p:sp>
      <p:sp>
        <p:nvSpPr>
          <p:cNvPr id="432130"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32131"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1119711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5A25062-CE78-C846-9B96-8DC699E86EC2}" type="slidenum">
              <a:rPr lang="en-US"/>
              <a:pPr>
                <a:defRPr/>
              </a:pPr>
              <a:t>15</a:t>
            </a:fld>
            <a:endParaRPr lang="en-US"/>
          </a:p>
        </p:txBody>
      </p:sp>
      <p:sp>
        <p:nvSpPr>
          <p:cNvPr id="417794"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17795"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470307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FD5E130-35AD-BC46-B5AD-A52A5E62EDBA}" type="slidenum">
              <a:rPr lang="en-US"/>
              <a:pPr>
                <a:defRPr/>
              </a:pPr>
              <a:t>16</a:t>
            </a:fld>
            <a:endParaRPr lang="en-US"/>
          </a:p>
        </p:txBody>
      </p:sp>
      <p:sp>
        <p:nvSpPr>
          <p:cNvPr id="437250"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37251"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1728946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332931C-93A2-9E47-AF20-806AA2094930}" type="slidenum">
              <a:rPr lang="en-US"/>
              <a:pPr>
                <a:defRPr/>
              </a:pPr>
              <a:t>17</a:t>
            </a:fld>
            <a:endParaRPr lang="en-US"/>
          </a:p>
        </p:txBody>
      </p:sp>
      <p:sp>
        <p:nvSpPr>
          <p:cNvPr id="439298"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39299"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1270115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9123E4F-B088-4747-B4A9-589A15753B90}" type="slidenum">
              <a:rPr lang="en-US"/>
              <a:pPr>
                <a:defRPr/>
              </a:pPr>
              <a:t>18</a:t>
            </a:fld>
            <a:endParaRPr lang="en-US"/>
          </a:p>
        </p:txBody>
      </p:sp>
      <p:sp>
        <p:nvSpPr>
          <p:cNvPr id="425986"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425987" name="Rectangle 3"/>
          <p:cNvSpPr>
            <a:spLocks noGrp="1" noChangeArrowheads="1"/>
          </p:cNvSpPr>
          <p:nvPr>
            <p:ph type="body" idx="1"/>
          </p:nvPr>
        </p:nvSpPr>
        <p:spPr>
          <a:xfrm>
            <a:off x="977742" y="4558635"/>
            <a:ext cx="5359716" cy="4321508"/>
          </a:xfrm>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79734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18B0E48-9918-4F40-B951-7F0B05FFB648}" type="slidenum">
              <a:rPr lang="en-US"/>
              <a:pPr>
                <a:defRPr/>
              </a:pPr>
              <a:t>4</a:t>
            </a:fld>
            <a:endParaRPr lang="en-US"/>
          </a:p>
        </p:txBody>
      </p:sp>
      <p:sp>
        <p:nvSpPr>
          <p:cNvPr id="395266"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395267"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378731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A3B3F59-7BA5-5145-8F3E-BFE904283F36}" type="slidenum">
              <a:rPr lang="en-US"/>
              <a:pPr>
                <a:defRPr/>
              </a:pPr>
              <a:t>5</a:t>
            </a:fld>
            <a:endParaRPr lang="en-US"/>
          </a:p>
        </p:txBody>
      </p:sp>
      <p:sp>
        <p:nvSpPr>
          <p:cNvPr id="397314"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397315"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3699450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4A34631-5014-BF4F-8400-1E43A925468F}" type="slidenum">
              <a:rPr lang="en-US"/>
              <a:pPr>
                <a:defRPr/>
              </a:pPr>
              <a:t>6</a:t>
            </a:fld>
            <a:endParaRPr lang="en-US"/>
          </a:p>
        </p:txBody>
      </p:sp>
      <p:sp>
        <p:nvSpPr>
          <p:cNvPr id="399362"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399363"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1975458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C790034-FE6F-3A4C-9796-58AA1AF2BA1B}" type="slidenum">
              <a:rPr lang="en-US"/>
              <a:pPr>
                <a:defRPr/>
              </a:pPr>
              <a:t>7</a:t>
            </a:fld>
            <a:endParaRPr lang="en-US"/>
          </a:p>
        </p:txBody>
      </p:sp>
      <p:sp>
        <p:nvSpPr>
          <p:cNvPr id="401410"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01411"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208557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1B2722A-5AD7-714F-AB4B-BB43DDD2C87D}" type="slidenum">
              <a:rPr lang="en-US"/>
              <a:pPr>
                <a:defRPr/>
              </a:pPr>
              <a:t>8</a:t>
            </a:fld>
            <a:endParaRPr lang="en-US"/>
          </a:p>
        </p:txBody>
      </p:sp>
      <p:sp>
        <p:nvSpPr>
          <p:cNvPr id="403458"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03459"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114700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A00A7EF-D763-EB45-A843-E886FD9F7549}" type="slidenum">
              <a:rPr lang="en-US"/>
              <a:pPr>
                <a:defRPr/>
              </a:pPr>
              <a:t>9</a:t>
            </a:fld>
            <a:endParaRPr lang="en-US"/>
          </a:p>
        </p:txBody>
      </p:sp>
      <p:sp>
        <p:nvSpPr>
          <p:cNvPr id="405506"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05507"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9705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81C340C-2353-444F-9085-631A2C81EFE3}" type="slidenum">
              <a:rPr lang="en-US"/>
              <a:pPr>
                <a:defRPr/>
              </a:pPr>
              <a:t>10</a:t>
            </a:fld>
            <a:endParaRPr lang="en-US"/>
          </a:p>
        </p:txBody>
      </p:sp>
      <p:sp>
        <p:nvSpPr>
          <p:cNvPr id="407554"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07555"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299495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3011783-33BB-8148-8489-7E221EE64615}" type="slidenum">
              <a:rPr lang="en-US"/>
              <a:pPr>
                <a:defRPr/>
              </a:pPr>
              <a:t>11</a:t>
            </a:fld>
            <a:endParaRPr lang="en-US"/>
          </a:p>
        </p:txBody>
      </p:sp>
      <p:sp>
        <p:nvSpPr>
          <p:cNvPr id="409602" name="Rectangle 2"/>
          <p:cNvSpPr>
            <a:spLocks noGrp="1" noRot="1" noChangeAspect="1" noChangeArrowheads="1" noTextEdit="1"/>
          </p:cNvSpPr>
          <p:nvPr>
            <p:ph type="sldImg"/>
          </p:nvPr>
        </p:nvSpPr>
        <p:spPr>
          <a:xfrm>
            <a:off x="1277938" y="735013"/>
            <a:ext cx="4757737" cy="3568700"/>
          </a:xfrm>
          <a:ln cap="flat"/>
          <a:extLst>
            <a:ext uri="{FAA26D3D-D897-4be2-8F04-BA451C77F1D7}">
              <ma14:placeholderFlag xmlns="" xmlns:ma14="http://schemas.microsoft.com/office/mac/drawingml/2011/main" val="1"/>
            </a:ext>
          </a:extLst>
        </p:spPr>
      </p:sp>
      <p:sp>
        <p:nvSpPr>
          <p:cNvPr id="409603" name="Rectangle 3"/>
          <p:cNvSpPr>
            <a:spLocks noGrp="1" noChangeArrowheads="1"/>
          </p:cNvSpPr>
          <p:nvPr>
            <p:ph type="body" idx="1"/>
          </p:nvPr>
        </p:nvSpPr>
        <p:spPr>
          <a:xfrm>
            <a:off x="977742" y="4558635"/>
            <a:ext cx="5359716" cy="4319895"/>
          </a:xfrm>
          <a:ln w="12700" cap="flat">
            <a:solidFill>
              <a:schemeClr val="tx1"/>
            </a:solidFill>
            <a:prstDash val="sysDot"/>
            <a:miter lim="800000"/>
            <a:headEnd/>
            <a:tailEnd/>
          </a:ln>
        </p:spPr>
        <p:txBody>
          <a:bodyPr lIns="98018" tIns="49900" rIns="98018" bIns="49900"/>
          <a:lstStyle/>
          <a:p>
            <a:pPr defTabSz="967457">
              <a:defRPr/>
            </a:pPr>
            <a:endParaRPr lang="en-US" smtClean="0">
              <a:cs typeface="+mn-cs"/>
            </a:endParaRPr>
          </a:p>
        </p:txBody>
      </p:sp>
    </p:spTree>
    <p:extLst>
      <p:ext uri="{BB962C8B-B14F-4D97-AF65-F5344CB8AC3E}">
        <p14:creationId xmlns:p14="http://schemas.microsoft.com/office/powerpoint/2010/main" val="3639266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10826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385185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4193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612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0241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18461399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5045116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873942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279551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2308551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923144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8948030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037116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8241617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179292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228939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829308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1954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2470203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9293441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850636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055760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95234414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smtClean="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5948" y="6491324"/>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212521682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99525424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1362575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11339007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7089364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26802318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73"/>
          <p:cNvSpPr>
            <a:spLocks noChangeArrowheads="1"/>
          </p:cNvSpPr>
          <p:nvPr userDrawn="1"/>
        </p:nvSpPr>
        <p:spPr bwMode="white">
          <a:xfrm>
            <a:off x="4413250" y="6411779"/>
            <a:ext cx="2019300"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eaLnBrk="0" hangingPunct="0">
              <a:spcBef>
                <a:spcPct val="0"/>
              </a:spcBef>
            </a:pPr>
            <a:r>
              <a:rPr lang="en-US" sz="600" dirty="0" smtClean="0">
                <a:solidFill>
                  <a:srgbClr val="FFFFFF"/>
                </a:solidFill>
                <a:latin typeface="Arial" panose="020B0604020202020204" pitchFamily="34" charset="0"/>
                <a:cs typeface="Arial" panose="020B0604020202020204" pitchFamily="34" charset="0"/>
              </a:rPr>
              <a:t>© 2016 Carnegie Mellon University</a:t>
            </a:r>
            <a:endParaRPr lang="en-US" sz="600" dirty="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79158" y="6466856"/>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5792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04992247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2960394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8508903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4745589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Tree>
    <p:extLst>
      <p:ext uri="{BB962C8B-B14F-4D97-AF65-F5344CB8AC3E}">
        <p14:creationId xmlns:p14="http://schemas.microsoft.com/office/powerpoint/2010/main" val="144305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2039075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7319176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4"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82015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672" r:id="rId30"/>
    <p:sldLayoutId id="2147483673" r:id="rId31"/>
    <p:sldLayoutId id="2147483677" r:id="rId32"/>
    <p:sldLayoutId id="2147483674" r:id="rId33"/>
    <p:sldLayoutId id="2147483675"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68">
          <p15:clr>
            <a:srgbClr val="A4A3A4"/>
          </p15:clr>
        </p15:guide>
        <p15:guide id="4294967295" pos="240">
          <p15:clr>
            <a:srgbClr val="A4A3A4"/>
          </p15:clr>
        </p15:guide>
        <p15:guide id="4294967295" pos="600">
          <p15:clr>
            <a:srgbClr val="A4A3A4"/>
          </p15:clr>
        </p15:guide>
        <p15:guide id="4294967295" pos="696">
          <p15:clr>
            <a:srgbClr val="A4A3A4"/>
          </p15:clr>
        </p15:guide>
        <p15:guide id="4294967295" pos="1056">
          <p15:clr>
            <a:srgbClr val="A4A3A4"/>
          </p15:clr>
        </p15:guide>
        <p15:guide id="4294967295" pos="1152">
          <p15:clr>
            <a:srgbClr val="A4A3A4"/>
          </p15:clr>
        </p15:guide>
        <p15:guide id="4294967295" pos="1488">
          <p15:clr>
            <a:srgbClr val="A4A3A4"/>
          </p15:clr>
        </p15:guide>
        <p15:guide id="4294967295" pos="1584">
          <p15:clr>
            <a:srgbClr val="A4A3A4"/>
          </p15:clr>
        </p15:guide>
        <p15:guide id="4294967295" pos="1944">
          <p15:clr>
            <a:srgbClr val="A4A3A4"/>
          </p15:clr>
        </p15:guide>
        <p15:guide id="4294967295" pos="2040">
          <p15:clr>
            <a:srgbClr val="A4A3A4"/>
          </p15:clr>
        </p15:guide>
        <p15:guide id="4294967295" pos="2376">
          <p15:clr>
            <a:srgbClr val="A4A3A4"/>
          </p15:clr>
        </p15:guide>
        <p15:guide id="4294967295" pos="2472">
          <p15:clr>
            <a:srgbClr val="A4A3A4"/>
          </p15:clr>
        </p15:guide>
        <p15:guide id="4294967295" pos="2832">
          <p15:clr>
            <a:srgbClr val="A4A3A4"/>
          </p15:clr>
        </p15:guide>
        <p15:guide id="4294967295" pos="2928">
          <p15:clr>
            <a:srgbClr val="A4A3A4"/>
          </p15:clr>
        </p15:guide>
        <p15:guide id="4294967295" pos="3264">
          <p15:clr>
            <a:srgbClr val="A4A3A4"/>
          </p15:clr>
        </p15:guide>
        <p15:guide id="4294967295" pos="3360">
          <p15:clr>
            <a:srgbClr val="A4A3A4"/>
          </p15:clr>
        </p15:guide>
        <p15:guide id="4294967295" pos="3720">
          <p15:clr>
            <a:srgbClr val="A4A3A4"/>
          </p15:clr>
        </p15:guide>
        <p15:guide id="4294967295" pos="3816">
          <p15:clr>
            <a:srgbClr val="A4A3A4"/>
          </p15:clr>
        </p15:guide>
        <p15:guide id="4294967295" pos="4176">
          <p15:clr>
            <a:srgbClr val="A4A3A4"/>
          </p15:clr>
        </p15:guide>
        <p15:guide id="4294967295" pos="4272">
          <p15:clr>
            <a:srgbClr val="A4A3A4"/>
          </p15:clr>
        </p15:guide>
        <p15:guide id="4294967295" pos="4608">
          <p15:clr>
            <a:srgbClr val="A4A3A4"/>
          </p15:clr>
        </p15:guide>
        <p15:guide id="4294967295" pos="4704">
          <p15:clr>
            <a:srgbClr val="A4A3A4"/>
          </p15:clr>
        </p15:guide>
        <p15:guide id="4294967295" pos="5040">
          <p15:clr>
            <a:srgbClr val="A4A3A4"/>
          </p15:clr>
        </p15:guide>
        <p15:guide id="4294967295" pos="5136">
          <p15:clr>
            <a:srgbClr val="A4A3A4"/>
          </p15:clr>
        </p15:guide>
        <p15:guide id="4294967295" pos="5496">
          <p15:clr>
            <a:srgbClr val="A4A3A4"/>
          </p15:clr>
        </p15:guide>
        <p15:guide id="4294967295" orient="horz" pos="600">
          <p15:clr>
            <a:srgbClr val="A4A3A4"/>
          </p15:clr>
        </p15:guide>
        <p15:guide id="4294967295" orient="horz" pos="720">
          <p15:clr>
            <a:srgbClr val="A4A3A4"/>
          </p15:clr>
        </p15:guide>
        <p15:guide id="4294967295" orient="horz" pos="1104">
          <p15:clr>
            <a:srgbClr val="A4A3A4"/>
          </p15:clr>
        </p15:guide>
        <p15:guide id="4294967295" orient="horz" pos="1200">
          <p15:clr>
            <a:srgbClr val="A4A3A4"/>
          </p15:clr>
        </p15:guide>
        <p15:guide id="4294967295" orient="horz" pos="1560">
          <p15:clr>
            <a:srgbClr val="A4A3A4"/>
          </p15:clr>
        </p15:guide>
        <p15:guide id="4294967295" orient="horz" pos="1656">
          <p15:clr>
            <a:srgbClr val="A4A3A4"/>
          </p15:clr>
        </p15:guide>
        <p15:guide id="4294967295" orient="horz" pos="2016">
          <p15:clr>
            <a:srgbClr val="A4A3A4"/>
          </p15:clr>
        </p15:guide>
        <p15:guide id="4294967295" orient="horz" pos="2112">
          <p15:clr>
            <a:srgbClr val="A4A3A4"/>
          </p15:clr>
        </p15:guide>
        <p15:guide id="4294967295" orient="horz" pos="2472">
          <p15:clr>
            <a:srgbClr val="A4A3A4"/>
          </p15:clr>
        </p15:guide>
        <p15:guide id="4294967295" orient="horz" pos="2568">
          <p15:clr>
            <a:srgbClr val="A4A3A4"/>
          </p15:clr>
        </p15:guide>
        <p15:guide id="4294967295" orient="horz" pos="2928">
          <p15:clr>
            <a:srgbClr val="A4A3A4"/>
          </p15:clr>
        </p15:guide>
        <p15:guide id="4294967295" orient="horz" pos="3024">
          <p15:clr>
            <a:srgbClr val="A4A3A4"/>
          </p15:clr>
        </p15:guide>
        <p15:guide id="4294967295" orient="horz" pos="3384">
          <p15:clr>
            <a:srgbClr val="A4A3A4"/>
          </p15:clr>
        </p15:guide>
        <p15:guide id="4294967295" orient="horz" pos="3480">
          <p15:clr>
            <a:srgbClr val="A4A3A4"/>
          </p15:clr>
        </p15:guide>
        <p15:guide id="4294967295" orient="horz" pos="3840">
          <p15:clr>
            <a:srgbClr val="A4A3A4"/>
          </p15:clr>
        </p15:guide>
        <p15:guide id="4294967295" pos="28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 Using PSP0.1</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I</a:t>
            </a:r>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4" name="Rectangle 6"/>
          <p:cNvSpPr>
            <a:spLocks noGrp="1" noChangeArrowheads="1"/>
          </p:cNvSpPr>
          <p:nvPr>
            <p:ph type="title"/>
          </p:nvPr>
        </p:nvSpPr>
        <p:spPr/>
        <p:txBody>
          <a:bodyPr/>
          <a:lstStyle/>
          <a:p>
            <a:pPr eaLnBrk="1" hangingPunct="1">
              <a:defRPr/>
            </a:pPr>
            <a:r>
              <a:rPr lang="en-US" smtClean="0">
                <a:cs typeface="+mj-cs"/>
              </a:rPr>
              <a:t>Coding and Counting Standards</a:t>
            </a:r>
          </a:p>
        </p:txBody>
      </p:sp>
      <p:sp>
        <p:nvSpPr>
          <p:cNvPr id="406535" name="Rectangle 7"/>
          <p:cNvSpPr>
            <a:spLocks noGrp="1" noChangeArrowheads="1"/>
          </p:cNvSpPr>
          <p:nvPr>
            <p:ph idx="1"/>
          </p:nvPr>
        </p:nvSpPr>
        <p:spPr/>
        <p:txBody>
          <a:bodyPr/>
          <a:lstStyle/>
          <a:p>
            <a:pPr marL="0" indent="0" eaLnBrk="1" hangingPunct="1">
              <a:defRPr/>
            </a:pPr>
            <a:r>
              <a:rPr lang="en-US" smtClean="0">
                <a:cs typeface="+mn-cs"/>
              </a:rPr>
              <a:t>Coding and size counting standards are needed to write the PSP programs.</a:t>
            </a:r>
          </a:p>
          <a:p>
            <a:pPr marL="0" indent="0" eaLnBrk="1" hangingPunct="1">
              <a:defRPr/>
            </a:pPr>
            <a:endParaRPr lang="en-US" smtClean="0">
              <a:cs typeface="+mn-cs"/>
            </a:endParaRPr>
          </a:p>
          <a:p>
            <a:pPr marL="0" indent="0" eaLnBrk="1" hangingPunct="1">
              <a:defRPr/>
            </a:pPr>
            <a:r>
              <a:rPr lang="en-US" smtClean="0">
                <a:cs typeface="+mn-cs"/>
              </a:rPr>
              <a:t>These standards are</a:t>
            </a:r>
          </a:p>
          <a:p>
            <a:pPr lvl="1" eaLnBrk="1" hangingPunct="1">
              <a:defRPr/>
            </a:pPr>
            <a:r>
              <a:rPr lang="en-US" smtClean="0"/>
              <a:t>tailored to your language and needs</a:t>
            </a:r>
          </a:p>
          <a:p>
            <a:pPr lvl="1" eaLnBrk="1" hangingPunct="1">
              <a:defRPr/>
            </a:pPr>
            <a:r>
              <a:rPr lang="en-US" smtClean="0"/>
              <a:t>designed to make size counting easier</a:t>
            </a:r>
          </a:p>
          <a:p>
            <a:pPr marL="0" indent="0" eaLnBrk="1" hangingPunct="1">
              <a:defRPr/>
            </a:pPr>
            <a:endParaRPr lang="en-US" smtClean="0">
              <a:cs typeface="+mn-cs"/>
            </a:endParaRPr>
          </a:p>
          <a:p>
            <a:pPr marL="0" indent="0" eaLnBrk="1" hangingPunct="1">
              <a:defRPr/>
            </a:pPr>
            <a:r>
              <a:rPr lang="en-US" smtClean="0">
                <a:cs typeface="+mn-cs"/>
              </a:rPr>
              <a:t>The coding standard defines quality-oriented exit criteria for the code phase.</a:t>
            </a:r>
          </a:p>
          <a:p>
            <a:pPr marL="0" indent="0" eaLnBrk="1" hangingPunct="1">
              <a:defRPr/>
            </a:pPr>
            <a:endParaRPr lang="en-US" smtClean="0">
              <a:cs typeface="+mn-cs"/>
            </a:endParaRPr>
          </a:p>
          <a:p>
            <a:pPr marL="0" indent="0" eaLnBrk="1" hangingPunct="1">
              <a:defRPr/>
            </a:pPr>
            <a:endParaRPr lang="en-US" smtClean="0">
              <a:cs typeface="+mn-cs"/>
            </a:endParaRPr>
          </a:p>
        </p:txBody>
      </p:sp>
    </p:spTree>
    <p:extLst>
      <p:ext uri="{BB962C8B-B14F-4D97-AF65-F5344CB8AC3E}">
        <p14:creationId xmlns:p14="http://schemas.microsoft.com/office/powerpoint/2010/main" val="299153588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2" name="Rectangle 6"/>
          <p:cNvSpPr>
            <a:spLocks noGrp="1" noChangeArrowheads="1"/>
          </p:cNvSpPr>
          <p:nvPr>
            <p:ph type="title"/>
          </p:nvPr>
        </p:nvSpPr>
        <p:spPr/>
        <p:txBody>
          <a:bodyPr/>
          <a:lstStyle/>
          <a:p>
            <a:pPr eaLnBrk="1" hangingPunct="1">
              <a:defRPr/>
            </a:pPr>
            <a:r>
              <a:rPr lang="en-US" smtClean="0">
                <a:cs typeface="+mj-cs"/>
              </a:rPr>
              <a:t>PSP Software Size Measures</a:t>
            </a:r>
          </a:p>
        </p:txBody>
      </p:sp>
      <p:sp>
        <p:nvSpPr>
          <p:cNvPr id="408583" name="Rectangle 7"/>
          <p:cNvSpPr>
            <a:spLocks noGrp="1" noChangeArrowheads="1"/>
          </p:cNvSpPr>
          <p:nvPr>
            <p:ph idx="1"/>
          </p:nvPr>
        </p:nvSpPr>
        <p:spPr/>
        <p:txBody>
          <a:bodyPr/>
          <a:lstStyle/>
          <a:p>
            <a:pPr marL="0" indent="0" eaLnBrk="1" hangingPunct="1">
              <a:defRPr/>
            </a:pPr>
            <a:r>
              <a:rPr lang="en-US" dirty="0" smtClean="0">
                <a:cs typeface="+mn-cs"/>
              </a:rPr>
              <a:t>In the PSP, software size measures are used to</a:t>
            </a:r>
          </a:p>
          <a:p>
            <a:pPr lvl="1" eaLnBrk="1" hangingPunct="1">
              <a:defRPr/>
            </a:pPr>
            <a:r>
              <a:rPr lang="en-US" dirty="0" smtClean="0"/>
              <a:t>relate the amount of product produced with </a:t>
            </a:r>
            <a:br>
              <a:rPr lang="en-US" dirty="0" smtClean="0"/>
            </a:br>
            <a:r>
              <a:rPr lang="en-US" dirty="0" smtClean="0"/>
              <a:t>effort expended to project total effort</a:t>
            </a:r>
          </a:p>
          <a:p>
            <a:pPr lvl="1" eaLnBrk="1" hangingPunct="1">
              <a:defRPr/>
            </a:pPr>
            <a:r>
              <a:rPr lang="en-US" dirty="0" smtClean="0"/>
              <a:t>calculate productivity</a:t>
            </a:r>
          </a:p>
          <a:p>
            <a:pPr lvl="1" eaLnBrk="1" hangingPunct="1">
              <a:defRPr/>
            </a:pPr>
            <a:r>
              <a:rPr lang="en-US" dirty="0" smtClean="0"/>
              <a:t>normalize defects</a:t>
            </a:r>
          </a:p>
          <a:p>
            <a:pPr lvl="1" eaLnBrk="1" hangingPunct="1">
              <a:defRPr/>
            </a:pPr>
            <a:r>
              <a:rPr lang="en-US" dirty="0" smtClean="0"/>
              <a:t>project the total defects</a:t>
            </a:r>
          </a:p>
          <a:p>
            <a:pPr marL="0" indent="0" eaLnBrk="1" hangingPunct="1">
              <a:defRPr/>
            </a:pPr>
            <a:endParaRPr lang="en-US" dirty="0" smtClean="0">
              <a:cs typeface="+mn-cs"/>
            </a:endParaRPr>
          </a:p>
          <a:p>
            <a:pPr marL="0" indent="0" eaLnBrk="1" hangingPunct="1">
              <a:defRPr/>
            </a:pPr>
            <a:r>
              <a:rPr lang="en-US" dirty="0" smtClean="0">
                <a:cs typeface="+mn-cs"/>
              </a:rPr>
              <a:t>Software size is measured in LOC.</a:t>
            </a:r>
          </a:p>
          <a:p>
            <a:pPr marL="0" indent="0" eaLnBrk="1" hangingPunct="1">
              <a:defRPr/>
            </a:pPr>
            <a:endParaRPr lang="en-US" dirty="0" smtClean="0">
              <a:cs typeface="+mn-cs"/>
            </a:endParaRPr>
          </a:p>
          <a:p>
            <a:pPr marL="0" indent="0" eaLnBrk="1" hangingPunct="1">
              <a:defRPr/>
            </a:pPr>
            <a:r>
              <a:rPr lang="en-US" dirty="0" smtClean="0">
                <a:cs typeface="+mn-cs"/>
              </a:rPr>
              <a:t>To accurately relate size to effort, the different types of LOC in your program are counted separately.</a:t>
            </a:r>
          </a:p>
          <a:p>
            <a:pPr marL="0" indent="0" eaLnBrk="1" hangingPunct="1">
              <a:defRPr/>
            </a:pPr>
            <a:endParaRPr lang="en-US" dirty="0" smtClean="0">
              <a:cs typeface="+mn-cs"/>
            </a:endParaRPr>
          </a:p>
        </p:txBody>
      </p:sp>
    </p:spTree>
    <p:extLst>
      <p:ext uri="{BB962C8B-B14F-4D97-AF65-F5344CB8AC3E}">
        <p14:creationId xmlns:p14="http://schemas.microsoft.com/office/powerpoint/2010/main" val="336804578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30" name="Rectangle 6"/>
          <p:cNvSpPr>
            <a:spLocks noGrp="1" noChangeArrowheads="1"/>
          </p:cNvSpPr>
          <p:nvPr>
            <p:ph type="title"/>
          </p:nvPr>
        </p:nvSpPr>
        <p:spPr/>
        <p:txBody>
          <a:bodyPr/>
          <a:lstStyle/>
          <a:p>
            <a:r>
              <a:rPr lang="en-US" smtClean="0"/>
              <a:t>PSP0.1 Project Plan Summary</a:t>
            </a:r>
          </a:p>
        </p:txBody>
      </p:sp>
      <p:sp>
        <p:nvSpPr>
          <p:cNvPr id="6" name="Content Placeholder 5"/>
          <p:cNvSpPr>
            <a:spLocks noGrp="1"/>
          </p:cNvSpPr>
          <p:nvPr>
            <p:ph sz="half" idx="1"/>
          </p:nvPr>
        </p:nvSpPr>
        <p:spPr>
          <a:xfrm>
            <a:off x="4659216" y="1076898"/>
            <a:ext cx="4065683" cy="5001746"/>
          </a:xfrm>
        </p:spPr>
        <p:txBody>
          <a:bodyPr>
            <a:normAutofit/>
          </a:bodyPr>
          <a:lstStyle/>
          <a:p>
            <a:r>
              <a:rPr lang="en-US" dirty="0"/>
              <a:t>PSP0.1 adds the Program Size Summary for estimated and actual size data.</a:t>
            </a:r>
          </a:p>
          <a:p>
            <a:endParaRPr lang="en-US" dirty="0"/>
          </a:p>
          <a:p>
            <a:r>
              <a:rPr lang="en-US" dirty="0"/>
              <a:t>The types of size include</a:t>
            </a:r>
          </a:p>
          <a:p>
            <a:pPr lvl="1"/>
            <a:r>
              <a:rPr lang="en-US" dirty="0"/>
              <a:t>base [B]</a:t>
            </a:r>
          </a:p>
          <a:p>
            <a:pPr lvl="1"/>
            <a:r>
              <a:rPr lang="en-US" dirty="0"/>
              <a:t>deleted [D]</a:t>
            </a:r>
          </a:p>
          <a:p>
            <a:pPr lvl="1"/>
            <a:r>
              <a:rPr lang="en-US" dirty="0"/>
              <a:t>modified [M]</a:t>
            </a:r>
          </a:p>
          <a:p>
            <a:pPr lvl="1"/>
            <a:r>
              <a:rPr lang="en-US" dirty="0"/>
              <a:t>added [A]</a:t>
            </a:r>
          </a:p>
          <a:p>
            <a:pPr lvl="1"/>
            <a:r>
              <a:rPr lang="en-US" dirty="0"/>
              <a:t>reused [R]</a:t>
            </a:r>
          </a:p>
          <a:p>
            <a:pPr lvl="1"/>
            <a:r>
              <a:rPr lang="en-US" dirty="0"/>
              <a:t>added and modified [A+M]</a:t>
            </a:r>
          </a:p>
          <a:p>
            <a:pPr lvl="1"/>
            <a:r>
              <a:rPr lang="en-US" dirty="0"/>
              <a:t>new reusable</a:t>
            </a:r>
          </a:p>
          <a:p>
            <a:endParaRPr lang="en-US" dirty="0"/>
          </a:p>
        </p:txBody>
      </p:sp>
      <p:pic>
        <p:nvPicPr>
          <p:cNvPr id="10" name="Picture 15"/>
          <p:cNvPicPr>
            <a:picLocks noChangeAspect="1" noChangeArrowheads="1"/>
          </p:cNvPicPr>
          <p:nvPr/>
        </p:nvPicPr>
        <p:blipFill>
          <a:blip r:embed="rId3">
            <a:extLst>
              <a:ext uri="{28A0092B-C50C-407E-A947-70E740481C1C}">
                <a14:useLocalDpi xmlns:a14="http://schemas.microsoft.com/office/drawing/2010/main" val="0"/>
              </a:ext>
            </a:extLst>
          </a:blip>
          <a:srcRect l="2490" t="4459" r="5029" b="2731"/>
          <a:stretch>
            <a:fillRect/>
          </a:stretch>
        </p:blipFill>
        <p:spPr>
          <a:xfrm>
            <a:off x="388938" y="1123950"/>
            <a:ext cx="3462337" cy="5005387"/>
          </a:xfrm>
          <a:prstGeom prst="rect">
            <a:avLst/>
          </a:prstGeom>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9824641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8" name="Rectangle 6"/>
          <p:cNvSpPr>
            <a:spLocks noGrp="1" noChangeArrowheads="1"/>
          </p:cNvSpPr>
          <p:nvPr>
            <p:ph type="title"/>
          </p:nvPr>
        </p:nvSpPr>
        <p:spPr/>
        <p:txBody>
          <a:bodyPr/>
          <a:lstStyle/>
          <a:p>
            <a:pPr eaLnBrk="1" hangingPunct="1">
              <a:defRPr/>
            </a:pPr>
            <a:r>
              <a:rPr lang="en-US" smtClean="0">
                <a:cs typeface="+mj-cs"/>
              </a:rPr>
              <a:t>Program Size Type Relationships</a:t>
            </a:r>
          </a:p>
        </p:txBody>
      </p:sp>
      <p:grpSp>
        <p:nvGrpSpPr>
          <p:cNvPr id="2" name="Group 1"/>
          <p:cNvGrpSpPr/>
          <p:nvPr/>
        </p:nvGrpSpPr>
        <p:grpSpPr>
          <a:xfrm>
            <a:off x="973013" y="1205451"/>
            <a:ext cx="7556500" cy="4310063"/>
            <a:chOff x="388938" y="1123950"/>
            <a:chExt cx="7556500" cy="4310063"/>
          </a:xfrm>
        </p:grpSpPr>
        <p:sp>
          <p:nvSpPr>
            <p:cNvPr id="412680" name="AutoShape 8"/>
            <p:cNvSpPr>
              <a:spLocks/>
            </p:cNvSpPr>
            <p:nvPr/>
          </p:nvSpPr>
          <p:spPr bwMode="auto">
            <a:xfrm>
              <a:off x="5938838" y="1897063"/>
              <a:ext cx="685800" cy="1754187"/>
            </a:xfrm>
            <a:prstGeom prst="rightBrace">
              <a:avLst>
                <a:gd name="adj1" fmla="val 21316"/>
                <a:gd name="adj2" fmla="val 50000"/>
              </a:avLst>
            </a:prstGeom>
            <a:noFill/>
            <a:ln w="28575">
              <a:solidFill>
                <a:schemeClr val="tx1"/>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681" name="Text Box 9"/>
            <p:cNvSpPr txBox="1">
              <a:spLocks noChangeArrowheads="1"/>
            </p:cNvSpPr>
            <p:nvPr/>
          </p:nvSpPr>
          <p:spPr bwMode="auto">
            <a:xfrm>
              <a:off x="6738938" y="2432050"/>
              <a:ext cx="12065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None/>
                <a:defRPr/>
              </a:pPr>
              <a:r>
                <a:rPr lang="en-US" sz="1800" b="1">
                  <a:cs typeface="+mn-cs"/>
                </a:rPr>
                <a:t>Added &amp; Modified</a:t>
              </a:r>
            </a:p>
          </p:txBody>
        </p:sp>
        <p:sp>
          <p:nvSpPr>
            <p:cNvPr id="412682" name="Text Box 10"/>
            <p:cNvSpPr txBox="1">
              <a:spLocks noChangeArrowheads="1"/>
            </p:cNvSpPr>
            <p:nvPr/>
          </p:nvSpPr>
          <p:spPr bwMode="auto">
            <a:xfrm>
              <a:off x="388938" y="1123950"/>
              <a:ext cx="2311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None/>
                <a:defRPr/>
              </a:pPr>
              <a:r>
                <a:rPr lang="en-US" sz="2400" b="1">
                  <a:cs typeface="+mn-cs"/>
                </a:rPr>
                <a:t>Base program</a:t>
              </a:r>
            </a:p>
          </p:txBody>
        </p:sp>
        <p:sp>
          <p:nvSpPr>
            <p:cNvPr id="412683" name="Text Box 11"/>
            <p:cNvSpPr txBox="1">
              <a:spLocks noChangeArrowheads="1"/>
            </p:cNvSpPr>
            <p:nvPr/>
          </p:nvSpPr>
          <p:spPr bwMode="auto">
            <a:xfrm>
              <a:off x="3817938" y="1123950"/>
              <a:ext cx="25273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None/>
                <a:defRPr/>
              </a:pPr>
              <a:r>
                <a:rPr lang="en-US" sz="2400" b="1">
                  <a:cs typeface="+mn-cs"/>
                </a:rPr>
                <a:t>New program</a:t>
              </a:r>
            </a:p>
          </p:txBody>
        </p:sp>
        <p:pic>
          <p:nvPicPr>
            <p:cNvPr id="25606" name="Picture 21" descr="S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1" y="1860550"/>
              <a:ext cx="5375275" cy="3573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29591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defRPr/>
            </a:pPr>
            <a:r>
              <a:rPr lang="en-US" smtClean="0">
                <a:cs typeface="+mj-cs"/>
              </a:rPr>
              <a:t>Estimating Size</a:t>
            </a:r>
          </a:p>
        </p:txBody>
      </p:sp>
      <p:sp>
        <p:nvSpPr>
          <p:cNvPr id="2" name="Content Placeholder 1"/>
          <p:cNvSpPr>
            <a:spLocks noGrp="1"/>
          </p:cNvSpPr>
          <p:nvPr>
            <p:ph sz="half" idx="1"/>
          </p:nvPr>
        </p:nvSpPr>
        <p:spPr>
          <a:xfrm>
            <a:off x="4659216" y="1076897"/>
            <a:ext cx="4065683" cy="5001745"/>
          </a:xfrm>
        </p:spPr>
        <p:txBody>
          <a:bodyPr/>
          <a:lstStyle/>
          <a:p>
            <a:pPr marL="381000" indent="-381000">
              <a:defRPr/>
            </a:pPr>
            <a:r>
              <a:rPr lang="en-US" dirty="0"/>
              <a:t>During planning</a:t>
            </a:r>
          </a:p>
          <a:p>
            <a:pPr marL="509588" lvl="1" indent="-381000">
              <a:buFontTx/>
              <a:buAutoNum type="arabicPeriod"/>
              <a:defRPr/>
            </a:pPr>
            <a:r>
              <a:rPr lang="en-US" dirty="0"/>
              <a:t>If this is an enhancement, measure the size of the base program and enter </a:t>
            </a:r>
            <a:r>
              <a:rPr lang="en-US" dirty="0" smtClean="0"/>
              <a:t/>
            </a:r>
            <a:br>
              <a:rPr lang="en-US" dirty="0" smtClean="0"/>
            </a:br>
            <a:r>
              <a:rPr lang="en-US" dirty="0" smtClean="0"/>
              <a:t>this </a:t>
            </a:r>
            <a:r>
              <a:rPr lang="en-US" dirty="0"/>
              <a:t>in the Base (B) space under Actual.</a:t>
            </a:r>
          </a:p>
          <a:p>
            <a:pPr marL="509588" lvl="1" indent="-381000">
              <a:buFontTx/>
              <a:buAutoNum type="arabicPeriod"/>
              <a:defRPr/>
            </a:pPr>
            <a:r>
              <a:rPr lang="en-US" dirty="0"/>
              <a:t>Estimate the added </a:t>
            </a:r>
            <a:r>
              <a:rPr lang="en-US" dirty="0" smtClean="0"/>
              <a:t/>
            </a:r>
            <a:br>
              <a:rPr lang="en-US" dirty="0" smtClean="0"/>
            </a:br>
            <a:r>
              <a:rPr lang="en-US" dirty="0" smtClean="0"/>
              <a:t>and </a:t>
            </a:r>
            <a:r>
              <a:rPr lang="en-US" dirty="0"/>
              <a:t>modified size and </a:t>
            </a:r>
            <a:r>
              <a:rPr lang="en-US" dirty="0" smtClean="0"/>
              <a:t>enter </a:t>
            </a:r>
            <a:r>
              <a:rPr lang="en-US" dirty="0"/>
              <a:t>this in the Total Added </a:t>
            </a:r>
            <a:r>
              <a:rPr lang="en-US" dirty="0" smtClean="0"/>
              <a:t/>
            </a:r>
            <a:br>
              <a:rPr lang="en-US" dirty="0" smtClean="0"/>
            </a:br>
            <a:r>
              <a:rPr lang="en-US" dirty="0" smtClean="0"/>
              <a:t>and </a:t>
            </a:r>
            <a:r>
              <a:rPr lang="en-US" dirty="0"/>
              <a:t>Modified (A+M) space </a:t>
            </a:r>
            <a:r>
              <a:rPr lang="en-US" dirty="0" smtClean="0"/>
              <a:t/>
            </a:r>
            <a:br>
              <a:rPr lang="en-US" dirty="0" smtClean="0"/>
            </a:br>
            <a:r>
              <a:rPr lang="en-US" dirty="0" smtClean="0"/>
              <a:t>under </a:t>
            </a:r>
            <a:r>
              <a:rPr lang="en-US" dirty="0"/>
              <a:t>Plan</a:t>
            </a:r>
            <a:r>
              <a:rPr lang="en-US" dirty="0" smtClean="0"/>
              <a:t>.</a:t>
            </a:r>
            <a:endParaRPr lang="en-US" dirty="0"/>
          </a:p>
        </p:txBody>
      </p:sp>
      <p:pic>
        <p:nvPicPr>
          <p:cNvPr id="6" name="Picture 13" descr="S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123951"/>
            <a:ext cx="4116873" cy="217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6369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8" name="Rectangle 10"/>
          <p:cNvSpPr>
            <a:spLocks noGrp="1" noChangeArrowheads="1"/>
          </p:cNvSpPr>
          <p:nvPr>
            <p:ph type="title"/>
          </p:nvPr>
        </p:nvSpPr>
        <p:spPr/>
        <p:txBody>
          <a:bodyPr/>
          <a:lstStyle/>
          <a:p>
            <a:pPr eaLnBrk="1" hangingPunct="1">
              <a:defRPr/>
            </a:pPr>
            <a:r>
              <a:rPr lang="en-US" smtClean="0">
                <a:cs typeface="+mj-cs"/>
              </a:rPr>
              <a:t>Estimating Development Time</a:t>
            </a:r>
          </a:p>
        </p:txBody>
      </p:sp>
      <p:sp>
        <p:nvSpPr>
          <p:cNvPr id="2" name="Content Placeholder 1"/>
          <p:cNvSpPr>
            <a:spLocks noGrp="1"/>
          </p:cNvSpPr>
          <p:nvPr>
            <p:ph sz="half" idx="1"/>
          </p:nvPr>
        </p:nvSpPr>
        <p:spPr/>
        <p:txBody>
          <a:bodyPr/>
          <a:lstStyle/>
          <a:p>
            <a:pPr marL="419100" indent="-419100">
              <a:defRPr/>
            </a:pPr>
            <a:r>
              <a:rPr lang="en-US" dirty="0"/>
              <a:t>During planning </a:t>
            </a:r>
          </a:p>
          <a:p>
            <a:pPr marL="547688" lvl="1" indent="-419100">
              <a:buFontTx/>
              <a:buAutoNum type="arabicPeriod"/>
              <a:defRPr/>
            </a:pPr>
            <a:r>
              <a:rPr lang="en-US" dirty="0"/>
              <a:t>Enter estimated development time</a:t>
            </a:r>
          </a:p>
          <a:p>
            <a:pPr marL="547688" lvl="1" indent="-419100">
              <a:buFontTx/>
              <a:buAutoNum type="arabicPeriod"/>
              <a:defRPr/>
            </a:pPr>
            <a:r>
              <a:rPr lang="en-US" dirty="0"/>
              <a:t>Planned time in phase is then calculated based </a:t>
            </a:r>
            <a:r>
              <a:rPr lang="en-US" dirty="0" smtClean="0"/>
              <a:t/>
            </a:r>
            <a:br>
              <a:rPr lang="en-US" dirty="0" smtClean="0"/>
            </a:br>
            <a:r>
              <a:rPr lang="en-US" dirty="0" smtClean="0"/>
              <a:t>on </a:t>
            </a:r>
            <a:r>
              <a:rPr lang="en-US" dirty="0"/>
              <a:t>the percentage of time </a:t>
            </a:r>
            <a:r>
              <a:rPr lang="en-US" dirty="0" smtClean="0"/>
              <a:t/>
            </a:r>
            <a:br>
              <a:rPr lang="en-US" dirty="0" smtClean="0"/>
            </a:br>
            <a:r>
              <a:rPr lang="en-US" dirty="0" smtClean="0"/>
              <a:t>in </a:t>
            </a:r>
            <a:r>
              <a:rPr lang="en-US" dirty="0"/>
              <a:t>phase for all </a:t>
            </a:r>
            <a:r>
              <a:rPr lang="en-US" dirty="0" smtClean="0"/>
              <a:t/>
            </a:r>
            <a:br>
              <a:rPr lang="en-US" dirty="0" smtClean="0"/>
            </a:br>
            <a:r>
              <a:rPr lang="en-US" dirty="0" smtClean="0"/>
              <a:t>completed </a:t>
            </a:r>
            <a:r>
              <a:rPr lang="en-US" dirty="0"/>
              <a:t>projects </a:t>
            </a:r>
          </a:p>
          <a:p>
            <a:endParaRPr lang="en-US" dirty="0"/>
          </a:p>
        </p:txBody>
      </p:sp>
      <p:pic>
        <p:nvPicPr>
          <p:cNvPr id="6" name="Picture 13" descr="S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123950"/>
            <a:ext cx="4112356" cy="2346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03252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en-US" smtClean="0">
                <a:cs typeface="+mj-cs"/>
              </a:rPr>
              <a:t>Recording Size -1</a:t>
            </a:r>
          </a:p>
        </p:txBody>
      </p:sp>
      <p:sp>
        <p:nvSpPr>
          <p:cNvPr id="2" name="Content Placeholder 1"/>
          <p:cNvSpPr>
            <a:spLocks noGrp="1"/>
          </p:cNvSpPr>
          <p:nvPr>
            <p:ph sz="half" idx="1"/>
          </p:nvPr>
        </p:nvSpPr>
        <p:spPr/>
        <p:txBody>
          <a:bodyPr/>
          <a:lstStyle/>
          <a:p>
            <a:pPr marL="419100" indent="-419100">
              <a:defRPr/>
            </a:pPr>
            <a:r>
              <a:rPr lang="en-US" sz="2000" dirty="0"/>
              <a:t>During postmortem</a:t>
            </a:r>
          </a:p>
          <a:p>
            <a:pPr marL="547688" lvl="1" indent="-419100">
              <a:buFontTx/>
              <a:buAutoNum type="arabicPeriod"/>
              <a:defRPr/>
            </a:pPr>
            <a:r>
              <a:rPr lang="en-US" sz="2000" dirty="0"/>
              <a:t>Measure total program size and enter this in the Total Size (T) space under Actual. </a:t>
            </a:r>
          </a:p>
          <a:p>
            <a:pPr marL="547688" lvl="1" indent="-419100">
              <a:buFontTx/>
              <a:buAutoNum type="arabicPeriod"/>
              <a:defRPr/>
            </a:pPr>
            <a:r>
              <a:rPr lang="en-US" sz="2000" dirty="0"/>
              <a:t>Count the deleted size and enter this in the Deleted (D) space under Actual. </a:t>
            </a:r>
          </a:p>
          <a:p>
            <a:pPr marL="547688" lvl="1" indent="-419100">
              <a:buFontTx/>
              <a:buAutoNum type="arabicPeriod"/>
              <a:defRPr/>
            </a:pPr>
            <a:r>
              <a:rPr lang="en-US" sz="2000" dirty="0"/>
              <a:t>Count the modified size and enter this in the Modified (M) space under Actual.</a:t>
            </a:r>
          </a:p>
          <a:p>
            <a:endParaRPr lang="en-US" dirty="0"/>
          </a:p>
        </p:txBody>
      </p:sp>
      <p:pic>
        <p:nvPicPr>
          <p:cNvPr id="6" name="Picture 8" descr="S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123950"/>
            <a:ext cx="4116875" cy="2170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81277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82" name="Rectangle 10"/>
          <p:cNvSpPr>
            <a:spLocks noGrp="1" noChangeArrowheads="1"/>
          </p:cNvSpPr>
          <p:nvPr>
            <p:ph type="title"/>
          </p:nvPr>
        </p:nvSpPr>
        <p:spPr/>
        <p:txBody>
          <a:bodyPr/>
          <a:lstStyle/>
          <a:p>
            <a:pPr eaLnBrk="1" hangingPunct="1">
              <a:defRPr/>
            </a:pPr>
            <a:r>
              <a:rPr lang="en-US" smtClean="0">
                <a:cs typeface="+mj-cs"/>
              </a:rPr>
              <a:t>Recording Size -2</a:t>
            </a:r>
          </a:p>
        </p:txBody>
      </p:sp>
      <p:sp>
        <p:nvSpPr>
          <p:cNvPr id="2" name="Content Placeholder 1"/>
          <p:cNvSpPr>
            <a:spLocks noGrp="1"/>
          </p:cNvSpPr>
          <p:nvPr>
            <p:ph sz="half" idx="1"/>
          </p:nvPr>
        </p:nvSpPr>
        <p:spPr/>
        <p:txBody>
          <a:bodyPr/>
          <a:lstStyle/>
          <a:p>
            <a:pPr marL="419100" indent="-419100">
              <a:defRPr/>
            </a:pPr>
            <a:r>
              <a:rPr lang="en-US" dirty="0"/>
              <a:t>During postmortem</a:t>
            </a:r>
          </a:p>
          <a:p>
            <a:pPr marL="547688" lvl="1" indent="-419100">
              <a:buFontTx/>
              <a:buAutoNum type="arabicPeriod"/>
              <a:defRPr/>
            </a:pPr>
            <a:r>
              <a:rPr lang="en-US" dirty="0"/>
              <a:t>Count the reused size and enter this in the Reused (R) space under Actual. </a:t>
            </a:r>
          </a:p>
          <a:p>
            <a:pPr marL="547688" lvl="1" indent="-419100">
              <a:buFontTx/>
              <a:buAutoNum type="arabicPeriod"/>
              <a:defRPr/>
            </a:pPr>
            <a:r>
              <a:rPr lang="en-US" dirty="0"/>
              <a:t>Count or estimate the number of new and changed size that will be added to the reuse library and in the New Reusable space under Actual.</a:t>
            </a:r>
          </a:p>
          <a:p>
            <a:endParaRPr lang="en-US" dirty="0"/>
          </a:p>
        </p:txBody>
      </p:sp>
      <p:pic>
        <p:nvPicPr>
          <p:cNvPr id="6" name="Picture 12" descr="S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1123951"/>
            <a:ext cx="4103991" cy="2163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83925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6" name="Rectangle 6"/>
          <p:cNvSpPr>
            <a:spLocks noGrp="1" noChangeArrowheads="1"/>
          </p:cNvSpPr>
          <p:nvPr>
            <p:ph type="title"/>
          </p:nvPr>
        </p:nvSpPr>
        <p:spPr/>
        <p:txBody>
          <a:bodyPr/>
          <a:lstStyle/>
          <a:p>
            <a:pPr eaLnBrk="1" hangingPunct="1">
              <a:defRPr/>
            </a:pPr>
            <a:r>
              <a:rPr lang="en-US" smtClean="0">
                <a:cs typeface="+mj-cs"/>
              </a:rPr>
              <a:t>Message to Remember</a:t>
            </a:r>
          </a:p>
        </p:txBody>
      </p:sp>
      <p:sp>
        <p:nvSpPr>
          <p:cNvPr id="424967" name="Rectangle 7"/>
          <p:cNvSpPr>
            <a:spLocks noGrp="1" noChangeArrowheads="1"/>
          </p:cNvSpPr>
          <p:nvPr>
            <p:ph idx="1"/>
          </p:nvPr>
        </p:nvSpPr>
        <p:spPr/>
        <p:txBody>
          <a:bodyPr/>
          <a:lstStyle/>
          <a:p>
            <a:pPr marL="0" indent="0" eaLnBrk="1" hangingPunct="1">
              <a:defRPr/>
            </a:pPr>
            <a:r>
              <a:rPr lang="en-US" smtClean="0">
                <a:cs typeface="+mn-cs"/>
              </a:rPr>
              <a:t>Your principal objective is to measure and estimate the size of the programs that you produce so that you can effectively plan and manage your work.</a:t>
            </a:r>
          </a:p>
        </p:txBody>
      </p:sp>
    </p:spTree>
    <p:extLst>
      <p:ext uri="{BB962C8B-B14F-4D97-AF65-F5344CB8AC3E}">
        <p14:creationId xmlns:p14="http://schemas.microsoft.com/office/powerpoint/2010/main" val="2379888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8415" y="229703"/>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2016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Carnegie Mellon</a:t>
            </a:r>
            <a:r>
              <a:rPr lang="en-US" sz="1000" baseline="30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is registered in the U.S. Patent and Trademark Office by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Personal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DM-0004310</a:t>
            </a:r>
          </a:p>
        </p:txBody>
      </p:sp>
    </p:spTree>
    <p:extLst>
      <p:ext uri="{BB962C8B-B14F-4D97-AF65-F5344CB8AC3E}">
        <p14:creationId xmlns:p14="http://schemas.microsoft.com/office/powerpoint/2010/main" val="80759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6" name="Rectangle 6"/>
          <p:cNvSpPr>
            <a:spLocks noGrp="1" noChangeArrowheads="1"/>
          </p:cNvSpPr>
          <p:nvPr>
            <p:ph type="title"/>
          </p:nvPr>
        </p:nvSpPr>
        <p:spPr/>
        <p:txBody>
          <a:bodyPr/>
          <a:lstStyle/>
          <a:p>
            <a:pPr eaLnBrk="1" hangingPunct="1">
              <a:defRPr/>
            </a:pPr>
            <a:r>
              <a:rPr lang="en-US" smtClean="0">
                <a:cs typeface="+mj-cs"/>
              </a:rPr>
              <a:t>Tutorial Objectives</a:t>
            </a:r>
          </a:p>
        </p:txBody>
      </p:sp>
      <p:sp>
        <p:nvSpPr>
          <p:cNvPr id="394247" name="Rectangle 7"/>
          <p:cNvSpPr>
            <a:spLocks noGrp="1" noChangeArrowheads="1"/>
          </p:cNvSpPr>
          <p:nvPr>
            <p:ph sz="half" idx="2"/>
          </p:nvPr>
        </p:nvSpPr>
        <p:spPr/>
        <p:txBody>
          <a:bodyPr/>
          <a:lstStyle/>
          <a:p>
            <a:pPr marL="0" indent="0" eaLnBrk="1" hangingPunct="1">
              <a:defRPr/>
            </a:pPr>
            <a:r>
              <a:rPr lang="en-US" smtClean="0">
                <a:cs typeface="+mn-cs"/>
              </a:rPr>
              <a:t>After this tutorial, you will</a:t>
            </a:r>
          </a:p>
          <a:p>
            <a:pPr lvl="1" eaLnBrk="1" hangingPunct="1">
              <a:defRPr/>
            </a:pPr>
            <a:r>
              <a:rPr lang="en-US" smtClean="0"/>
              <a:t>understand the PSP0.1 process</a:t>
            </a:r>
          </a:p>
          <a:p>
            <a:pPr lvl="1" eaLnBrk="1" hangingPunct="1">
              <a:defRPr/>
            </a:pPr>
            <a:r>
              <a:rPr lang="en-US" smtClean="0"/>
              <a:t>know how to use the PSP0.1 process scripts and forms</a:t>
            </a:r>
          </a:p>
          <a:p>
            <a:pPr lvl="1" eaLnBrk="1" hangingPunct="1">
              <a:defRPr/>
            </a:pPr>
            <a:r>
              <a:rPr lang="en-US" smtClean="0"/>
              <a:t>be prepared to use PSP0.1 for program 2</a:t>
            </a:r>
          </a:p>
        </p:txBody>
      </p:sp>
    </p:spTree>
    <p:extLst>
      <p:ext uri="{BB962C8B-B14F-4D97-AF65-F5344CB8AC3E}">
        <p14:creationId xmlns:p14="http://schemas.microsoft.com/office/powerpoint/2010/main" val="31244471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4" name="Rectangle 6"/>
          <p:cNvSpPr>
            <a:spLocks noGrp="1" noChangeArrowheads="1"/>
          </p:cNvSpPr>
          <p:nvPr>
            <p:ph type="title"/>
          </p:nvPr>
        </p:nvSpPr>
        <p:spPr/>
        <p:txBody>
          <a:bodyPr/>
          <a:lstStyle/>
          <a:p>
            <a:pPr eaLnBrk="1" hangingPunct="1">
              <a:defRPr/>
            </a:pPr>
            <a:r>
              <a:rPr lang="en-US" smtClean="0">
                <a:cs typeface="+mj-cs"/>
              </a:rPr>
              <a:t>PSP0.1 Objectives</a:t>
            </a:r>
          </a:p>
        </p:txBody>
      </p:sp>
      <p:sp>
        <p:nvSpPr>
          <p:cNvPr id="396295" name="Rectangle 7"/>
          <p:cNvSpPr>
            <a:spLocks noGrp="1" noChangeArrowheads="1"/>
          </p:cNvSpPr>
          <p:nvPr>
            <p:ph idx="1"/>
          </p:nvPr>
        </p:nvSpPr>
        <p:spPr/>
        <p:txBody>
          <a:bodyPr/>
          <a:lstStyle/>
          <a:p>
            <a:pPr marL="0" indent="0" eaLnBrk="1" hangingPunct="1">
              <a:defRPr/>
            </a:pPr>
            <a:r>
              <a:rPr lang="en-US" smtClean="0">
                <a:cs typeface="+mn-cs"/>
              </a:rPr>
              <a:t>The objectives of PSP0.1 are to help you to</a:t>
            </a:r>
          </a:p>
          <a:p>
            <a:pPr lvl="1" eaLnBrk="1" hangingPunct="1">
              <a:defRPr/>
            </a:pPr>
            <a:r>
              <a:rPr lang="en-US" smtClean="0"/>
              <a:t>measure the size of the programs that you produce</a:t>
            </a:r>
          </a:p>
          <a:p>
            <a:pPr lvl="1" eaLnBrk="1" hangingPunct="1">
              <a:defRPr/>
            </a:pPr>
            <a:r>
              <a:rPr lang="en-US" smtClean="0"/>
              <a:t>perform size accounting for the programs that you produce</a:t>
            </a:r>
          </a:p>
          <a:p>
            <a:pPr lvl="1" eaLnBrk="1" hangingPunct="1">
              <a:defRPr/>
            </a:pPr>
            <a:r>
              <a:rPr lang="en-US" smtClean="0"/>
              <a:t>make accurate and precise size measurements</a:t>
            </a:r>
          </a:p>
        </p:txBody>
      </p:sp>
    </p:spTree>
    <p:extLst>
      <p:ext uri="{BB962C8B-B14F-4D97-AF65-F5344CB8AC3E}">
        <p14:creationId xmlns:p14="http://schemas.microsoft.com/office/powerpoint/2010/main" val="29805754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2" name="Rectangle 6"/>
          <p:cNvSpPr>
            <a:spLocks noGrp="1" noChangeArrowheads="1"/>
          </p:cNvSpPr>
          <p:nvPr>
            <p:ph type="title"/>
          </p:nvPr>
        </p:nvSpPr>
        <p:spPr/>
        <p:txBody>
          <a:bodyPr/>
          <a:lstStyle/>
          <a:p>
            <a:pPr eaLnBrk="1" hangingPunct="1">
              <a:defRPr/>
            </a:pPr>
            <a:r>
              <a:rPr lang="en-US" smtClean="0">
                <a:cs typeface="+mj-cs"/>
              </a:rPr>
              <a:t>New Process Elements</a:t>
            </a:r>
          </a:p>
        </p:txBody>
      </p:sp>
      <p:sp>
        <p:nvSpPr>
          <p:cNvPr id="398343" name="Rectangle 7"/>
          <p:cNvSpPr>
            <a:spLocks noGrp="1" noChangeArrowheads="1"/>
          </p:cNvSpPr>
          <p:nvPr>
            <p:ph idx="1"/>
          </p:nvPr>
        </p:nvSpPr>
        <p:spPr/>
        <p:txBody>
          <a:bodyPr/>
          <a:lstStyle/>
          <a:p>
            <a:pPr marL="0" indent="0" eaLnBrk="1" hangingPunct="1">
              <a:defRPr/>
            </a:pPr>
            <a:r>
              <a:rPr lang="en-US" smtClean="0">
                <a:cs typeface="+mn-cs"/>
              </a:rPr>
              <a:t>There are two new process elements.</a:t>
            </a:r>
          </a:p>
          <a:p>
            <a:pPr lvl="1" eaLnBrk="1" hangingPunct="1">
              <a:defRPr/>
            </a:pPr>
            <a:r>
              <a:rPr lang="en-US" smtClean="0"/>
              <a:t>process improvement proposal (PIP) form</a:t>
            </a:r>
          </a:p>
          <a:p>
            <a:pPr lvl="1" eaLnBrk="1" hangingPunct="1">
              <a:defRPr/>
            </a:pPr>
            <a:r>
              <a:rPr lang="en-US" smtClean="0"/>
              <a:t>size counting and coding standards</a:t>
            </a:r>
          </a:p>
          <a:p>
            <a:pPr lvl="1" eaLnBrk="1" hangingPunct="1">
              <a:defRPr/>
            </a:pPr>
            <a:endParaRPr lang="en-US" smtClean="0"/>
          </a:p>
          <a:p>
            <a:pPr marL="0" indent="0" eaLnBrk="1" hangingPunct="1">
              <a:defRPr/>
            </a:pPr>
            <a:r>
              <a:rPr lang="en-US" smtClean="0">
                <a:cs typeface="+mn-cs"/>
              </a:rPr>
              <a:t>The project plan summary has been expanded.</a:t>
            </a:r>
          </a:p>
          <a:p>
            <a:pPr lvl="1" eaLnBrk="1" hangingPunct="1">
              <a:defRPr/>
            </a:pPr>
            <a:r>
              <a:rPr lang="en-US" smtClean="0"/>
              <a:t>a Program Size Summary section has been added</a:t>
            </a:r>
          </a:p>
          <a:p>
            <a:pPr lvl="1" eaLnBrk="1" hangingPunct="1">
              <a:defRPr/>
            </a:pPr>
            <a:r>
              <a:rPr lang="en-US" smtClean="0"/>
              <a:t>planned time in phase is calculated based on historical time in phase percentage</a:t>
            </a:r>
          </a:p>
        </p:txBody>
      </p:sp>
    </p:spTree>
    <p:extLst>
      <p:ext uri="{BB962C8B-B14F-4D97-AF65-F5344CB8AC3E}">
        <p14:creationId xmlns:p14="http://schemas.microsoft.com/office/powerpoint/2010/main" val="375285655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0" name="Rectangle 6"/>
          <p:cNvSpPr>
            <a:spLocks noGrp="1" noChangeArrowheads="1"/>
          </p:cNvSpPr>
          <p:nvPr>
            <p:ph type="title"/>
          </p:nvPr>
        </p:nvSpPr>
        <p:spPr/>
        <p:txBody>
          <a:bodyPr/>
          <a:lstStyle/>
          <a:p>
            <a:pPr eaLnBrk="1" hangingPunct="1">
              <a:defRPr/>
            </a:pPr>
            <a:r>
              <a:rPr lang="en-US" smtClean="0">
                <a:cs typeface="+mj-cs"/>
              </a:rPr>
              <a:t>PSP0.1 Process Script Additions</a:t>
            </a:r>
          </a:p>
        </p:txBody>
      </p:sp>
      <p:sp>
        <p:nvSpPr>
          <p:cNvPr id="400391" name="Rectangle 7"/>
          <p:cNvSpPr>
            <a:spLocks noGrp="1" noChangeArrowheads="1"/>
          </p:cNvSpPr>
          <p:nvPr>
            <p:ph idx="1"/>
          </p:nvPr>
        </p:nvSpPr>
        <p:spPr/>
        <p:txBody>
          <a:bodyPr/>
          <a:lstStyle/>
          <a:p>
            <a:pPr marL="0" indent="0" eaLnBrk="1" hangingPunct="1">
              <a:defRPr/>
            </a:pPr>
            <a:r>
              <a:rPr lang="en-US" dirty="0" smtClean="0">
                <a:cs typeface="+mn-cs"/>
              </a:rPr>
              <a:t>The additions to the PSP0.1 process scripts include new steps for</a:t>
            </a:r>
          </a:p>
          <a:p>
            <a:pPr lvl="1" eaLnBrk="1" hangingPunct="1">
              <a:defRPr/>
            </a:pPr>
            <a:r>
              <a:rPr lang="en-US" dirty="0" smtClean="0"/>
              <a:t>estimating and reporting software size</a:t>
            </a:r>
          </a:p>
          <a:p>
            <a:pPr lvl="1" eaLnBrk="1" hangingPunct="1">
              <a:defRPr/>
            </a:pPr>
            <a:r>
              <a:rPr lang="en-US" dirty="0" smtClean="0"/>
              <a:t>distributing development time over planned project phases</a:t>
            </a:r>
          </a:p>
          <a:p>
            <a:pPr lvl="1" eaLnBrk="1" hangingPunct="1">
              <a:defRPr/>
            </a:pPr>
            <a:r>
              <a:rPr lang="en-US" dirty="0" smtClean="0"/>
              <a:t>using a size counting and coding standard</a:t>
            </a:r>
          </a:p>
          <a:p>
            <a:pPr lvl="1" eaLnBrk="1" hangingPunct="1">
              <a:defRPr/>
            </a:pPr>
            <a:r>
              <a:rPr lang="en-US" dirty="0" smtClean="0"/>
              <a:t>recording process problems and improvement ideas </a:t>
            </a:r>
          </a:p>
        </p:txBody>
      </p:sp>
    </p:spTree>
    <p:extLst>
      <p:ext uri="{BB962C8B-B14F-4D97-AF65-F5344CB8AC3E}">
        <p14:creationId xmlns:p14="http://schemas.microsoft.com/office/powerpoint/2010/main" val="403146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8" name="Rectangle 6"/>
          <p:cNvSpPr>
            <a:spLocks noGrp="1" noChangeArrowheads="1"/>
          </p:cNvSpPr>
          <p:nvPr>
            <p:ph type="title"/>
          </p:nvPr>
        </p:nvSpPr>
        <p:spPr/>
        <p:txBody>
          <a:bodyPr/>
          <a:lstStyle/>
          <a:p>
            <a:pPr eaLnBrk="1" hangingPunct="1">
              <a:defRPr/>
            </a:pPr>
            <a:r>
              <a:rPr lang="en-US" smtClean="0">
                <a:cs typeface="+mj-cs"/>
              </a:rPr>
              <a:t>Process Improvement Proposal -1</a:t>
            </a:r>
          </a:p>
        </p:txBody>
      </p:sp>
      <p:sp>
        <p:nvSpPr>
          <p:cNvPr id="402439" name="Rectangle 7"/>
          <p:cNvSpPr>
            <a:spLocks noGrp="1" noChangeArrowheads="1"/>
          </p:cNvSpPr>
          <p:nvPr>
            <p:ph idx="1"/>
          </p:nvPr>
        </p:nvSpPr>
        <p:spPr/>
        <p:txBody>
          <a:bodyPr/>
          <a:lstStyle/>
          <a:p>
            <a:pPr marL="0" indent="0" eaLnBrk="1" hangingPunct="1">
              <a:defRPr/>
            </a:pPr>
            <a:r>
              <a:rPr lang="en-US" smtClean="0">
                <a:cs typeface="+mn-cs"/>
              </a:rPr>
              <a:t>To improve your process, you will need to capture process problems and propose improvements for future reference.</a:t>
            </a:r>
          </a:p>
          <a:p>
            <a:pPr marL="0" indent="0" eaLnBrk="1" hangingPunct="1">
              <a:defRPr/>
            </a:pPr>
            <a:endParaRPr lang="en-US" smtClean="0">
              <a:cs typeface="+mn-cs"/>
            </a:endParaRPr>
          </a:p>
          <a:p>
            <a:pPr marL="0" indent="0" eaLnBrk="1" hangingPunct="1">
              <a:defRPr/>
            </a:pPr>
            <a:r>
              <a:rPr lang="en-US" smtClean="0">
                <a:cs typeface="+mn-cs"/>
              </a:rPr>
              <a:t>You will need to know</a:t>
            </a:r>
          </a:p>
          <a:p>
            <a:pPr lvl="1" eaLnBrk="1" hangingPunct="1">
              <a:defRPr/>
            </a:pPr>
            <a:r>
              <a:rPr lang="en-US" smtClean="0"/>
              <a:t>any problems you have encountered in using the process</a:t>
            </a:r>
          </a:p>
          <a:p>
            <a:pPr lvl="1" eaLnBrk="1" hangingPunct="1">
              <a:defRPr/>
            </a:pPr>
            <a:r>
              <a:rPr lang="en-US" smtClean="0"/>
              <a:t>any suggestions you have for process improvements</a:t>
            </a:r>
          </a:p>
          <a:p>
            <a:pPr lvl="1" eaLnBrk="1" hangingPunct="1">
              <a:defRPr/>
            </a:pPr>
            <a:r>
              <a:rPr lang="en-US" smtClean="0"/>
              <a:t>your observations and findings from doing the assignments</a:t>
            </a:r>
          </a:p>
        </p:txBody>
      </p:sp>
    </p:spTree>
    <p:extLst>
      <p:ext uri="{BB962C8B-B14F-4D97-AF65-F5344CB8AC3E}">
        <p14:creationId xmlns:p14="http://schemas.microsoft.com/office/powerpoint/2010/main" val="20448566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p:cNvSpPr>
            <a:spLocks noGrp="1" noChangeArrowheads="1"/>
          </p:cNvSpPr>
          <p:nvPr>
            <p:ph type="title"/>
          </p:nvPr>
        </p:nvSpPr>
        <p:spPr/>
        <p:txBody>
          <a:bodyPr/>
          <a:lstStyle/>
          <a:p>
            <a:pPr eaLnBrk="1" hangingPunct="1">
              <a:defRPr/>
            </a:pPr>
            <a:r>
              <a:rPr lang="en-US" smtClean="0">
                <a:cs typeface="+mj-cs"/>
              </a:rPr>
              <a:t>Process Improvement Proposal -2</a:t>
            </a:r>
          </a:p>
        </p:txBody>
      </p:sp>
      <p:sp>
        <p:nvSpPr>
          <p:cNvPr id="2" name="Content Placeholder 1"/>
          <p:cNvSpPr>
            <a:spLocks noGrp="1"/>
          </p:cNvSpPr>
          <p:nvPr>
            <p:ph sz="half" idx="1"/>
          </p:nvPr>
        </p:nvSpPr>
        <p:spPr/>
        <p:txBody>
          <a:bodyPr/>
          <a:lstStyle/>
          <a:p>
            <a:pPr>
              <a:defRPr/>
            </a:pPr>
            <a:r>
              <a:rPr lang="en-US" sz="2000" dirty="0"/>
              <a:t>You should complete a PIP form for each assignment.</a:t>
            </a:r>
          </a:p>
          <a:p>
            <a:pPr>
              <a:defRPr/>
            </a:pPr>
            <a:endParaRPr lang="en-US" sz="2000" dirty="0"/>
          </a:p>
          <a:p>
            <a:pPr>
              <a:defRPr/>
            </a:pPr>
            <a:r>
              <a:rPr lang="en-US" sz="2000" dirty="0"/>
              <a:t>The PIP holds process improvement information. </a:t>
            </a:r>
          </a:p>
          <a:p>
            <a:pPr lvl="1">
              <a:defRPr/>
            </a:pPr>
            <a:r>
              <a:rPr lang="en-US" sz="2000" dirty="0"/>
              <a:t>date</a:t>
            </a:r>
          </a:p>
          <a:p>
            <a:pPr lvl="1">
              <a:defRPr/>
            </a:pPr>
            <a:r>
              <a:rPr lang="en-US" sz="2000" dirty="0"/>
              <a:t>problem description</a:t>
            </a:r>
          </a:p>
          <a:p>
            <a:pPr lvl="1">
              <a:defRPr/>
            </a:pPr>
            <a:r>
              <a:rPr lang="en-US" sz="2000" dirty="0"/>
              <a:t>proposed solution</a:t>
            </a:r>
          </a:p>
          <a:p>
            <a:pPr lvl="1">
              <a:defRPr/>
            </a:pPr>
            <a:r>
              <a:rPr lang="en-US" sz="2000" dirty="0"/>
              <a:t>notes and comments</a:t>
            </a:r>
          </a:p>
          <a:p>
            <a:endParaRPr lang="en-US" dirty="0"/>
          </a:p>
        </p:txBody>
      </p:sp>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t="5649" r="3148" b="2589"/>
          <a:stretch>
            <a:fillRect/>
          </a:stretch>
        </p:blipFill>
        <p:spPr bwMode="auto">
          <a:xfrm>
            <a:off x="388938" y="1123950"/>
            <a:ext cx="4119279" cy="435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6646955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112</TotalTime>
  <Words>585</Words>
  <Application>Microsoft Office PowerPoint</Application>
  <PresentationFormat>On-screen Show (4:3)</PresentationFormat>
  <Paragraphs>112</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MS PGothic</vt:lpstr>
      <vt:lpstr>Arial</vt:lpstr>
      <vt:lpstr>Calibri</vt:lpstr>
      <vt:lpstr>Times New Roman</vt:lpstr>
      <vt:lpstr>SEI_Template</vt:lpstr>
      <vt:lpstr>Tutorial: Using PSP0.1</vt:lpstr>
      <vt:lpstr>PowerPoint Presentation</vt:lpstr>
      <vt:lpstr>PowerPoint Presentation</vt:lpstr>
      <vt:lpstr>Tutorial Objectives</vt:lpstr>
      <vt:lpstr>PSP0.1 Objectives</vt:lpstr>
      <vt:lpstr>New Process Elements</vt:lpstr>
      <vt:lpstr>PSP0.1 Process Script Additions</vt:lpstr>
      <vt:lpstr>Process Improvement Proposal -1</vt:lpstr>
      <vt:lpstr>Process Improvement Proposal -2</vt:lpstr>
      <vt:lpstr>Coding and Counting Standards</vt:lpstr>
      <vt:lpstr>PSP Software Size Measures</vt:lpstr>
      <vt:lpstr>PSP0.1 Project Plan Summary</vt:lpstr>
      <vt:lpstr>Program Size Type Relationships</vt:lpstr>
      <vt:lpstr>Estimating Size</vt:lpstr>
      <vt:lpstr>Estimating Development Time</vt:lpstr>
      <vt:lpstr>Recording Size -1</vt:lpstr>
      <vt:lpstr>Recording Size -2</vt:lpstr>
      <vt:lpstr>Message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23</cp:revision>
  <cp:lastPrinted>2015-11-05T19:18:24Z</cp:lastPrinted>
  <dcterms:created xsi:type="dcterms:W3CDTF">2016-03-14T18:33:10Z</dcterms:created>
  <dcterms:modified xsi:type="dcterms:W3CDTF">2018-09-06T00:13:45Z</dcterms:modified>
</cp:coreProperties>
</file>