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5"/>
  </p:notesMasterIdLst>
  <p:handoutMasterIdLst>
    <p:handoutMasterId r:id="rId56"/>
  </p:handoutMasterIdLst>
  <p:sldIdLst>
    <p:sldId id="256" r:id="rId2"/>
    <p:sldId id="309" r:id="rId3"/>
    <p:sldId id="30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307"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0">
          <p15:clr>
            <a:srgbClr val="A4A3A4"/>
          </p15:clr>
        </p15:guide>
        <p15:guide id="2" pos="5488">
          <p15:clr>
            <a:srgbClr val="A4A3A4"/>
          </p15:clr>
        </p15:guide>
        <p15:guide id="3" pos="2592">
          <p15:clr>
            <a:srgbClr val="A4A3A4"/>
          </p15:clr>
        </p15:guide>
        <p15:guide id="4" pos="1550">
          <p15:clr>
            <a:srgbClr val="A4A3A4"/>
          </p15:clr>
        </p15:guide>
        <p15:guide id="5"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6" autoAdjust="0"/>
    <p:restoredTop sz="95664" autoAdjust="0"/>
  </p:normalViewPr>
  <p:slideViewPr>
    <p:cSldViewPr snapToGrid="0" showGuides="1">
      <p:cViewPr varScale="1">
        <p:scale>
          <a:sx n="81" d="100"/>
          <a:sy n="81" d="100"/>
        </p:scale>
        <p:origin x="48" y="317"/>
      </p:cViewPr>
      <p:guideLst>
        <p:guide orient="horz" pos="700"/>
        <p:guide pos="5488"/>
        <p:guide pos="2592"/>
        <p:guide pos="1550"/>
        <p:guide pos="245"/>
      </p:guideLst>
    </p:cSldViewPr>
  </p:slideViewPr>
  <p:outlineViewPr>
    <p:cViewPr>
      <p:scale>
        <a:sx n="33" d="100"/>
        <a:sy n="33" d="100"/>
      </p:scale>
      <p:origin x="0" y="-414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927BCDF-03E7-1E4B-B6C3-01F565B30108}" type="slidenum">
              <a:rPr lang="en-US"/>
              <a:pPr>
                <a:defRPr/>
              </a:pPr>
              <a:t>12</a:t>
            </a:fld>
            <a:endParaRPr lang="en-US"/>
          </a:p>
        </p:txBody>
      </p:sp>
      <p:sp>
        <p:nvSpPr>
          <p:cNvPr id="5980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9801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687861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1E7305E-C67E-4D42-8B6E-ABBF406BF060}" type="slidenum">
              <a:rPr lang="en-US"/>
              <a:pPr>
                <a:defRPr/>
              </a:pPr>
              <a:t>13</a:t>
            </a:fld>
            <a:endParaRPr lang="en-US"/>
          </a:p>
        </p:txBody>
      </p:sp>
      <p:sp>
        <p:nvSpPr>
          <p:cNvPr id="5990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9904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787943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65EC88E-954D-6544-82E6-646B2347675C}" type="slidenum">
              <a:rPr lang="en-US"/>
              <a:pPr>
                <a:defRPr/>
              </a:pPr>
              <a:t>14</a:t>
            </a:fld>
            <a:endParaRPr lang="en-US"/>
          </a:p>
        </p:txBody>
      </p:sp>
      <p:sp>
        <p:nvSpPr>
          <p:cNvPr id="6000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00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12358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D340FB5-2675-F047-8300-133ED5E4BE30}" type="slidenum">
              <a:rPr lang="en-US"/>
              <a:pPr>
                <a:defRPr/>
              </a:pPr>
              <a:t>15</a:t>
            </a:fld>
            <a:endParaRPr lang="en-US"/>
          </a:p>
        </p:txBody>
      </p:sp>
      <p:sp>
        <p:nvSpPr>
          <p:cNvPr id="478210" name="Rectangle 2"/>
          <p:cNvSpPr>
            <a:spLocks noGrp="1" noRot="1" noChangeAspect="1" noChangeArrowheads="1" noTextEdit="1"/>
          </p:cNvSpPr>
          <p:nvPr>
            <p:ph type="sldImg"/>
          </p:nvPr>
        </p:nvSpPr>
        <p:spPr>
          <a:xfrm>
            <a:off x="2085975" y="628650"/>
            <a:ext cx="2917825" cy="2189163"/>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779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A59E070-4BCA-2946-B4B4-918AB9736A59}" type="slidenum">
              <a:rPr lang="en-US"/>
              <a:pPr>
                <a:defRPr/>
              </a:pPr>
              <a:t>16</a:t>
            </a:fld>
            <a:endParaRPr lang="en-US"/>
          </a:p>
        </p:txBody>
      </p:sp>
      <p:sp>
        <p:nvSpPr>
          <p:cNvPr id="480258" name="Rectangle 2"/>
          <p:cNvSpPr>
            <a:spLocks noGrp="1" noRot="1" noChangeAspect="1" noChangeArrowheads="1" noTextEdit="1"/>
          </p:cNvSpPr>
          <p:nvPr>
            <p:ph type="sldImg"/>
          </p:nvPr>
        </p:nvSpPr>
        <p:spPr>
          <a:xfrm>
            <a:off x="2085975" y="628650"/>
            <a:ext cx="2917825" cy="2189163"/>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853215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3A0EB7D-1014-7849-A0DF-2CFE94CC1544}" type="slidenum">
              <a:rPr lang="en-US"/>
              <a:pPr>
                <a:defRPr/>
              </a:pPr>
              <a:t>17</a:t>
            </a:fld>
            <a:endParaRPr lang="en-US"/>
          </a:p>
        </p:txBody>
      </p:sp>
      <p:sp>
        <p:nvSpPr>
          <p:cNvPr id="471042" name="Rectangle 2"/>
          <p:cNvSpPr>
            <a:spLocks noGrp="1" noRot="1" noChangeAspect="1" noChangeArrowheads="1" noTextEdit="1"/>
          </p:cNvSpPr>
          <p:nvPr>
            <p:ph type="sldImg"/>
          </p:nvPr>
        </p:nvSpPr>
        <p:spPr>
          <a:xfrm>
            <a:off x="1277938" y="735013"/>
            <a:ext cx="4760912" cy="3570287"/>
          </a:xfrm>
          <a:ln cap="flat"/>
          <a:extLst>
            <a:ext uri="{FAA26D3D-D897-4be2-8F04-BA451C77F1D7}">
              <ma14:placeholderFlag xmlns="" xmlns:ma14="http://schemas.microsoft.com/office/mac/drawingml/2011/main" val="1"/>
            </a:ext>
          </a:extLst>
        </p:spPr>
      </p:sp>
      <p:sp>
        <p:nvSpPr>
          <p:cNvPr id="471043"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7332" tIns="49492" rIns="97332" bIns="49492"/>
          <a:lstStyle/>
          <a:p>
            <a:pPr defTabSz="967457">
              <a:defRPr/>
            </a:pPr>
            <a:endParaRPr lang="en-US" smtClean="0">
              <a:cs typeface="+mn-cs"/>
            </a:endParaRPr>
          </a:p>
        </p:txBody>
      </p:sp>
    </p:spTree>
    <p:extLst>
      <p:ext uri="{BB962C8B-B14F-4D97-AF65-F5344CB8AC3E}">
        <p14:creationId xmlns:p14="http://schemas.microsoft.com/office/powerpoint/2010/main" val="202583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5355B85-F3CC-B94A-8DB6-E5BD0752D684}" type="slidenum">
              <a:rPr lang="en-US"/>
              <a:pPr>
                <a:defRPr/>
              </a:pPr>
              <a:t>18</a:t>
            </a:fld>
            <a:endParaRPr lang="en-US"/>
          </a:p>
        </p:txBody>
      </p:sp>
      <p:sp>
        <p:nvSpPr>
          <p:cNvPr id="6010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109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283427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8ECF401-DACD-B14E-9D12-1A26995293AC}" type="slidenum">
              <a:rPr lang="en-US"/>
              <a:pPr>
                <a:defRPr/>
              </a:pPr>
              <a:t>19</a:t>
            </a:fld>
            <a:endParaRPr lang="en-US"/>
          </a:p>
        </p:txBody>
      </p:sp>
      <p:sp>
        <p:nvSpPr>
          <p:cNvPr id="6021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211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05409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4811EEF-2A66-264F-B58E-1EC9D9DD9BDC}" type="slidenum">
              <a:rPr lang="en-US"/>
              <a:pPr>
                <a:defRPr/>
              </a:pPr>
              <a:t>20</a:t>
            </a:fld>
            <a:endParaRPr lang="en-US"/>
          </a:p>
        </p:txBody>
      </p:sp>
      <p:sp>
        <p:nvSpPr>
          <p:cNvPr id="6031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313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557436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876D2FF-9C29-A348-893B-E25AD3DDA8A1}" type="slidenum">
              <a:rPr lang="en-US"/>
              <a:pPr>
                <a:defRPr/>
              </a:pPr>
              <a:t>21</a:t>
            </a:fld>
            <a:endParaRPr lang="en-US"/>
          </a:p>
        </p:txBody>
      </p:sp>
      <p:sp>
        <p:nvSpPr>
          <p:cNvPr id="6041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416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18533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57FCBE2-E593-BD42-8E7E-58EB6D04D620}" type="slidenum">
              <a:rPr lang="en-US"/>
              <a:pPr>
                <a:defRPr/>
              </a:pPr>
              <a:t>4</a:t>
            </a:fld>
            <a:endParaRPr lang="en-US"/>
          </a:p>
        </p:txBody>
      </p:sp>
      <p:sp>
        <p:nvSpPr>
          <p:cNvPr id="395266" name="Rectangle 2"/>
          <p:cNvSpPr>
            <a:spLocks noGrp="1" noRot="1" noChangeAspect="1" noChangeArrowheads="1" noTextEdit="1"/>
          </p:cNvSpPr>
          <p:nvPr>
            <p:ph type="sldImg"/>
          </p:nvPr>
        </p:nvSpPr>
        <p:spPr>
          <a:xfrm>
            <a:off x="1277938" y="735013"/>
            <a:ext cx="4760912" cy="3570287"/>
          </a:xfrm>
          <a:ln cap="flat"/>
          <a:extLst>
            <a:ext uri="{FAA26D3D-D897-4be2-8F04-BA451C77F1D7}">
              <ma14:placeholderFlag xmlns="" xmlns:ma14="http://schemas.microsoft.com/office/mac/drawingml/2011/main" val="1"/>
            </a:ext>
          </a:extLst>
        </p:spPr>
      </p:sp>
      <p:sp>
        <p:nvSpPr>
          <p:cNvPr id="395267"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7320" tIns="49485" rIns="97320" bIns="49485"/>
          <a:lstStyle/>
          <a:p>
            <a:pPr defTabSz="967457">
              <a:defRPr/>
            </a:pPr>
            <a:endParaRPr lang="en-US" smtClean="0">
              <a:cs typeface="+mn-cs"/>
            </a:endParaRPr>
          </a:p>
        </p:txBody>
      </p:sp>
    </p:spTree>
    <p:extLst>
      <p:ext uri="{BB962C8B-B14F-4D97-AF65-F5344CB8AC3E}">
        <p14:creationId xmlns:p14="http://schemas.microsoft.com/office/powerpoint/2010/main" val="3923718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F34192A-0F91-2040-953A-BB18D55BF3C6}" type="slidenum">
              <a:rPr lang="en-US"/>
              <a:pPr>
                <a:defRPr/>
              </a:pPr>
              <a:t>22</a:t>
            </a:fld>
            <a:endParaRPr lang="en-US"/>
          </a:p>
        </p:txBody>
      </p:sp>
      <p:sp>
        <p:nvSpPr>
          <p:cNvPr id="6051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518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3311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BA7C765-29A7-4645-98F6-1FD10FFFE289}" type="slidenum">
              <a:rPr lang="en-US"/>
              <a:pPr>
                <a:defRPr/>
              </a:pPr>
              <a:t>23</a:t>
            </a:fld>
            <a:endParaRPr lang="en-US"/>
          </a:p>
        </p:txBody>
      </p:sp>
      <p:sp>
        <p:nvSpPr>
          <p:cNvPr id="6062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62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126943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D377441-D2F4-EB4A-B619-DB7B01B77402}" type="slidenum">
              <a:rPr lang="en-US"/>
              <a:pPr>
                <a:defRPr/>
              </a:pPr>
              <a:t>24</a:t>
            </a:fld>
            <a:endParaRPr lang="en-US"/>
          </a:p>
        </p:txBody>
      </p:sp>
      <p:sp>
        <p:nvSpPr>
          <p:cNvPr id="6072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72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856924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E5F5531-F61E-6245-8AB1-3C3ACB633424}" type="slidenum">
              <a:rPr lang="en-US"/>
              <a:pPr>
                <a:defRPr/>
              </a:pPr>
              <a:t>25</a:t>
            </a:fld>
            <a:endParaRPr lang="en-US"/>
          </a:p>
        </p:txBody>
      </p:sp>
      <p:sp>
        <p:nvSpPr>
          <p:cNvPr id="6082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825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03297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813BB40-6137-D643-BF9A-91E668AA5485}" type="slidenum">
              <a:rPr lang="en-US"/>
              <a:pPr>
                <a:defRPr/>
              </a:pPr>
              <a:t>26</a:t>
            </a:fld>
            <a:endParaRPr lang="en-US"/>
          </a:p>
        </p:txBody>
      </p:sp>
      <p:sp>
        <p:nvSpPr>
          <p:cNvPr id="6092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928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10534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870051A-96EE-494B-94D8-CE22D05A5CC1}" type="slidenum">
              <a:rPr lang="en-US"/>
              <a:pPr>
                <a:defRPr/>
              </a:pPr>
              <a:t>27</a:t>
            </a:fld>
            <a:endParaRPr lang="en-US"/>
          </a:p>
        </p:txBody>
      </p:sp>
      <p:sp>
        <p:nvSpPr>
          <p:cNvPr id="6103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030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505591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196433D-C9F4-1144-BD84-8AAF989188BD}" type="slidenum">
              <a:rPr lang="en-US"/>
              <a:pPr>
                <a:defRPr/>
              </a:pPr>
              <a:t>28</a:t>
            </a:fld>
            <a:endParaRPr lang="en-US"/>
          </a:p>
        </p:txBody>
      </p:sp>
      <p:sp>
        <p:nvSpPr>
          <p:cNvPr id="6113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13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054815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7569390-0E79-2A41-B642-22E230463C91}" type="slidenum">
              <a:rPr lang="en-US"/>
              <a:pPr>
                <a:defRPr/>
              </a:pPr>
              <a:t>29</a:t>
            </a:fld>
            <a:endParaRPr lang="en-US"/>
          </a:p>
        </p:txBody>
      </p:sp>
      <p:sp>
        <p:nvSpPr>
          <p:cNvPr id="6123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23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501100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7D0C902-C047-ED4D-AE29-11ED2E9F342A}" type="slidenum">
              <a:rPr lang="en-US"/>
              <a:pPr>
                <a:defRPr/>
              </a:pPr>
              <a:t>30</a:t>
            </a:fld>
            <a:endParaRPr lang="en-US"/>
          </a:p>
        </p:txBody>
      </p:sp>
      <p:sp>
        <p:nvSpPr>
          <p:cNvPr id="613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337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586619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0FC1A51-78B8-254C-93B5-23E567A020F7}" type="slidenum">
              <a:rPr lang="en-US"/>
              <a:pPr>
                <a:defRPr/>
              </a:pPr>
              <a:t>31</a:t>
            </a:fld>
            <a:endParaRPr lang="en-US"/>
          </a:p>
        </p:txBody>
      </p:sp>
      <p:sp>
        <p:nvSpPr>
          <p:cNvPr id="6144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0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63661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61DEA99-B3A2-C644-8540-CAC41FBE3354}" type="slidenum">
              <a:rPr lang="en-US"/>
              <a:pPr>
                <a:defRPr/>
              </a:pPr>
              <a:t>5</a:t>
            </a:fld>
            <a:endParaRPr lang="en-US"/>
          </a:p>
        </p:txBody>
      </p:sp>
      <p:sp>
        <p:nvSpPr>
          <p:cNvPr id="5928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928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608676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1CE0C4D-197E-A347-BEFB-1E06E27EC73C}" type="slidenum">
              <a:rPr lang="en-US"/>
              <a:pPr>
                <a:defRPr/>
              </a:pPr>
              <a:t>32</a:t>
            </a:fld>
            <a:endParaRPr lang="en-US"/>
          </a:p>
        </p:txBody>
      </p:sp>
      <p:sp>
        <p:nvSpPr>
          <p:cNvPr id="6154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54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840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3465607-3B69-A94E-B945-C5ABA0352C46}" type="slidenum">
              <a:rPr lang="en-US"/>
              <a:pPr>
                <a:defRPr/>
              </a:pPr>
              <a:t>33</a:t>
            </a:fld>
            <a:endParaRPr lang="en-US"/>
          </a:p>
        </p:txBody>
      </p:sp>
      <p:sp>
        <p:nvSpPr>
          <p:cNvPr id="6164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645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987818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4B9540C-C9B6-084D-BFF2-62C35988C6C0}" type="slidenum">
              <a:rPr lang="en-US"/>
              <a:pPr>
                <a:defRPr/>
              </a:pPr>
              <a:t>34</a:t>
            </a:fld>
            <a:endParaRPr lang="en-US"/>
          </a:p>
        </p:txBody>
      </p:sp>
      <p:sp>
        <p:nvSpPr>
          <p:cNvPr id="617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747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423323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95D47E4-DDE1-EE48-956E-76289AB75B74}" type="slidenum">
              <a:rPr lang="en-US"/>
              <a:pPr>
                <a:defRPr/>
              </a:pPr>
              <a:t>35</a:t>
            </a:fld>
            <a:endParaRPr lang="en-US"/>
          </a:p>
        </p:txBody>
      </p:sp>
      <p:sp>
        <p:nvSpPr>
          <p:cNvPr id="6184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84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804103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2B3AC76-A3CA-A045-82A4-6CFE2F0796D9}" type="slidenum">
              <a:rPr lang="en-US"/>
              <a:pPr>
                <a:defRPr/>
              </a:pPr>
              <a:t>36</a:t>
            </a:fld>
            <a:endParaRPr lang="en-US"/>
          </a:p>
        </p:txBody>
      </p:sp>
      <p:sp>
        <p:nvSpPr>
          <p:cNvPr id="6195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95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691932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D800BD9-2009-DF43-8454-F2C534E73363}" type="slidenum">
              <a:rPr lang="en-US"/>
              <a:pPr>
                <a:defRPr/>
              </a:pPr>
              <a:t>37</a:t>
            </a:fld>
            <a:endParaRPr lang="en-US"/>
          </a:p>
        </p:txBody>
      </p:sp>
      <p:sp>
        <p:nvSpPr>
          <p:cNvPr id="6205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2054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887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3E7F193-B2CB-8147-8A76-D434749121CC}" type="slidenum">
              <a:rPr lang="en-US"/>
              <a:pPr>
                <a:defRPr/>
              </a:pPr>
              <a:t>38</a:t>
            </a:fld>
            <a:endParaRPr lang="en-US"/>
          </a:p>
        </p:txBody>
      </p:sp>
      <p:sp>
        <p:nvSpPr>
          <p:cNvPr id="6215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2157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560915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9648EEF-A923-834E-91C8-438AD7035DB2}" type="slidenum">
              <a:rPr lang="en-US"/>
              <a:pPr>
                <a:defRPr/>
              </a:pPr>
              <a:t>39</a:t>
            </a:fld>
            <a:endParaRPr lang="en-US"/>
          </a:p>
        </p:txBody>
      </p:sp>
      <p:sp>
        <p:nvSpPr>
          <p:cNvPr id="409602" name="Rectangle 2"/>
          <p:cNvSpPr>
            <a:spLocks noGrp="1" noRot="1" noChangeAspect="1" noChangeArrowheads="1" noTextEdit="1"/>
          </p:cNvSpPr>
          <p:nvPr>
            <p:ph type="sldImg"/>
          </p:nvPr>
        </p:nvSpPr>
        <p:spPr>
          <a:xfrm>
            <a:off x="2085975" y="628650"/>
            <a:ext cx="2917825" cy="2189163"/>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628874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3A0222A-06D9-F344-AD5D-A18B8A35CAF4}" type="slidenum">
              <a:rPr lang="en-US"/>
              <a:pPr>
                <a:defRPr/>
              </a:pPr>
              <a:t>40</a:t>
            </a:fld>
            <a:endParaRPr lang="en-US"/>
          </a:p>
        </p:txBody>
      </p:sp>
      <p:sp>
        <p:nvSpPr>
          <p:cNvPr id="411650" name="Rectangle 2"/>
          <p:cNvSpPr>
            <a:spLocks noGrp="1" noRot="1" noChangeAspect="1" noChangeArrowheads="1" noTextEdit="1"/>
          </p:cNvSpPr>
          <p:nvPr>
            <p:ph type="sldImg"/>
          </p:nvPr>
        </p:nvSpPr>
        <p:spPr>
          <a:xfrm>
            <a:off x="2085975" y="628650"/>
            <a:ext cx="2917825" cy="2189163"/>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207747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3378E77-D80B-F542-AB26-C69E6BBD7C69}" type="slidenum">
              <a:rPr lang="en-US"/>
              <a:pPr>
                <a:defRPr/>
              </a:pPr>
              <a:t>41</a:t>
            </a:fld>
            <a:endParaRPr lang="en-US"/>
          </a:p>
        </p:txBody>
      </p:sp>
      <p:sp>
        <p:nvSpPr>
          <p:cNvPr id="413698" name="Rectangle 2"/>
          <p:cNvSpPr>
            <a:spLocks noGrp="1" noRot="1" noChangeAspect="1" noChangeArrowheads="1" noTextEdit="1"/>
          </p:cNvSpPr>
          <p:nvPr>
            <p:ph type="sldImg"/>
          </p:nvPr>
        </p:nvSpPr>
        <p:spPr>
          <a:xfrm>
            <a:off x="2085975" y="628650"/>
            <a:ext cx="2917825" cy="2189163"/>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36597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E375A8F-BFF5-AC4F-991D-40B1870ACDE4}" type="slidenum">
              <a:rPr lang="en-US"/>
              <a:pPr>
                <a:defRPr/>
              </a:pPr>
              <a:t>6</a:t>
            </a:fld>
            <a:endParaRPr lang="en-US"/>
          </a:p>
        </p:txBody>
      </p:sp>
      <p:sp>
        <p:nvSpPr>
          <p:cNvPr id="399362" name="Rectangle 2"/>
          <p:cNvSpPr>
            <a:spLocks noGrp="1" noRot="1" noChangeAspect="1" noChangeArrowheads="1" noTextEdit="1"/>
          </p:cNvSpPr>
          <p:nvPr>
            <p:ph type="sldImg"/>
          </p:nvPr>
        </p:nvSpPr>
        <p:spPr>
          <a:xfrm>
            <a:off x="2085975" y="628650"/>
            <a:ext cx="2917825" cy="2189163"/>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313230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A5211E4-17D4-C348-B7F9-EF48AB03CADA}" type="slidenum">
              <a:rPr lang="en-US"/>
              <a:pPr>
                <a:defRPr/>
              </a:pPr>
              <a:t>42</a:t>
            </a:fld>
            <a:endParaRPr lang="en-US"/>
          </a:p>
        </p:txBody>
      </p:sp>
      <p:sp>
        <p:nvSpPr>
          <p:cNvPr id="553986" name="Rectangle 2"/>
          <p:cNvSpPr>
            <a:spLocks noGrp="1" noRot="1" noChangeAspect="1" noChangeArrowheads="1" noTextEdit="1"/>
          </p:cNvSpPr>
          <p:nvPr>
            <p:ph type="sldImg"/>
          </p:nvPr>
        </p:nvSpPr>
        <p:spPr>
          <a:xfrm>
            <a:off x="2085975" y="628650"/>
            <a:ext cx="2917825" cy="2189163"/>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585338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1BA09A5-3355-CE49-BF6A-6BCD8C9DDACC}" type="slidenum">
              <a:rPr lang="en-US"/>
              <a:pPr>
                <a:defRPr/>
              </a:pPr>
              <a:t>43</a:t>
            </a:fld>
            <a:endParaRPr lang="en-US"/>
          </a:p>
        </p:txBody>
      </p:sp>
      <p:sp>
        <p:nvSpPr>
          <p:cNvPr id="415746" name="Rectangle 2"/>
          <p:cNvSpPr>
            <a:spLocks noGrp="1" noRot="1" noChangeAspect="1" noChangeArrowheads="1" noTextEdit="1"/>
          </p:cNvSpPr>
          <p:nvPr>
            <p:ph type="sldImg"/>
          </p:nvPr>
        </p:nvSpPr>
        <p:spPr>
          <a:xfrm>
            <a:off x="2085975" y="628650"/>
            <a:ext cx="2917825" cy="2189163"/>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83477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05696B1-053C-AD40-8F6C-8F88D8693C52}" type="slidenum">
              <a:rPr lang="en-US"/>
              <a:pPr>
                <a:defRPr/>
              </a:pPr>
              <a:t>44</a:t>
            </a:fld>
            <a:endParaRPr lang="en-US"/>
          </a:p>
        </p:txBody>
      </p:sp>
      <p:sp>
        <p:nvSpPr>
          <p:cNvPr id="417794" name="Rectangle 2"/>
          <p:cNvSpPr>
            <a:spLocks noGrp="1" noRot="1" noChangeAspect="1" noChangeArrowheads="1" noTextEdit="1"/>
          </p:cNvSpPr>
          <p:nvPr>
            <p:ph type="sldImg"/>
          </p:nvPr>
        </p:nvSpPr>
        <p:spPr>
          <a:xfrm>
            <a:off x="2085975" y="628650"/>
            <a:ext cx="2917825" cy="2189163"/>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492315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43CFF11-4973-3941-BDCC-E5D706206BAF}" type="slidenum">
              <a:rPr lang="en-US"/>
              <a:pPr>
                <a:defRPr/>
              </a:pPr>
              <a:t>46</a:t>
            </a:fld>
            <a:endParaRPr lang="en-US"/>
          </a:p>
        </p:txBody>
      </p:sp>
      <p:sp>
        <p:nvSpPr>
          <p:cNvPr id="6225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2259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85948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E4A9F55-79C5-4D43-B098-8F67F8C7670A}" type="slidenum">
              <a:rPr lang="en-US"/>
              <a:pPr>
                <a:defRPr/>
              </a:pPr>
              <a:t>47</a:t>
            </a:fld>
            <a:endParaRPr lang="en-US"/>
          </a:p>
        </p:txBody>
      </p:sp>
      <p:sp>
        <p:nvSpPr>
          <p:cNvPr id="6236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2361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03817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598A084-A482-584B-911E-5ED6978F7951}" type="slidenum">
              <a:rPr lang="en-US"/>
              <a:pPr>
                <a:defRPr/>
              </a:pPr>
              <a:t>48</a:t>
            </a:fld>
            <a:endParaRPr lang="en-US"/>
          </a:p>
        </p:txBody>
      </p:sp>
      <p:sp>
        <p:nvSpPr>
          <p:cNvPr id="6246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2464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149812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92B91AD-1644-8747-B7D3-9870F521A088}" type="slidenum">
              <a:rPr lang="en-US"/>
              <a:pPr>
                <a:defRPr/>
              </a:pPr>
              <a:t>49</a:t>
            </a:fld>
            <a:endParaRPr lang="en-US"/>
          </a:p>
        </p:txBody>
      </p:sp>
      <p:sp>
        <p:nvSpPr>
          <p:cNvPr id="430082" name="Rectangle 2"/>
          <p:cNvSpPr>
            <a:spLocks noGrp="1" noRot="1" noChangeAspect="1" noChangeArrowheads="1" noTextEdit="1"/>
          </p:cNvSpPr>
          <p:nvPr>
            <p:ph type="sldImg"/>
          </p:nvPr>
        </p:nvSpPr>
        <p:spPr>
          <a:xfrm>
            <a:off x="1265238" y="725488"/>
            <a:ext cx="4786312" cy="3589337"/>
          </a:xfrm>
          <a:ln cap="flat"/>
          <a:extLst>
            <a:ext uri="{FAA26D3D-D897-4be2-8F04-BA451C77F1D7}">
              <ma14:placeholderFlag xmlns="" xmlns:ma14="http://schemas.microsoft.com/office/mac/drawingml/2011/main" val="1"/>
            </a:ext>
          </a:extLst>
        </p:spPr>
      </p:sp>
      <p:sp>
        <p:nvSpPr>
          <p:cNvPr id="430083" name="Rectangle 3"/>
          <p:cNvSpPr>
            <a:spLocks noGrp="1" noChangeArrowheads="1"/>
          </p:cNvSpPr>
          <p:nvPr>
            <p:ph type="body" idx="1"/>
          </p:nvPr>
        </p:nvSpPr>
        <p:spPr>
          <a:xfrm>
            <a:off x="976119" y="4558635"/>
            <a:ext cx="5362964" cy="4321508"/>
          </a:xfrm>
          <a:ln/>
        </p:spPr>
        <p:txBody>
          <a:bodyPr lIns="97320" tIns="49485" rIns="97320" bIns="49485"/>
          <a:lstStyle/>
          <a:p>
            <a:pPr defTabSz="967457">
              <a:defRPr/>
            </a:pPr>
            <a:endParaRPr lang="en-US" smtClean="0">
              <a:cs typeface="+mn-cs"/>
            </a:endParaRPr>
          </a:p>
        </p:txBody>
      </p:sp>
    </p:spTree>
    <p:extLst>
      <p:ext uri="{BB962C8B-B14F-4D97-AF65-F5344CB8AC3E}">
        <p14:creationId xmlns:p14="http://schemas.microsoft.com/office/powerpoint/2010/main" val="2584422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B41D27E-D3C6-D642-98A5-E8A6A173703C}" type="slidenum">
              <a:rPr lang="en-US"/>
              <a:pPr>
                <a:defRPr/>
              </a:pPr>
              <a:t>50</a:t>
            </a:fld>
            <a:endParaRPr lang="en-US"/>
          </a:p>
        </p:txBody>
      </p:sp>
      <p:sp>
        <p:nvSpPr>
          <p:cNvPr id="458754" name="Rectangle 2"/>
          <p:cNvSpPr>
            <a:spLocks noGrp="1" noRot="1" noChangeAspect="1" noChangeArrowheads="1" noTextEdit="1"/>
          </p:cNvSpPr>
          <p:nvPr>
            <p:ph type="sldImg"/>
          </p:nvPr>
        </p:nvSpPr>
        <p:spPr>
          <a:xfrm>
            <a:off x="1265238" y="725488"/>
            <a:ext cx="4786312" cy="3589337"/>
          </a:xfrm>
          <a:ln cap="flat"/>
          <a:extLst>
            <a:ext uri="{FAA26D3D-D897-4be2-8F04-BA451C77F1D7}">
              <ma14:placeholderFlag xmlns="" xmlns:ma14="http://schemas.microsoft.com/office/mac/drawingml/2011/main" val="1"/>
            </a:ext>
          </a:extLst>
        </p:spPr>
      </p:sp>
      <p:sp>
        <p:nvSpPr>
          <p:cNvPr id="458755" name="Rectangle 3"/>
          <p:cNvSpPr>
            <a:spLocks noGrp="1" noChangeArrowheads="1"/>
          </p:cNvSpPr>
          <p:nvPr>
            <p:ph type="body" idx="1"/>
          </p:nvPr>
        </p:nvSpPr>
        <p:spPr>
          <a:xfrm>
            <a:off x="976119" y="4558635"/>
            <a:ext cx="5362964" cy="4321508"/>
          </a:xfrm>
          <a:ln/>
        </p:spPr>
        <p:txBody>
          <a:bodyPr lIns="97320" tIns="49485" rIns="97320" bIns="49485"/>
          <a:lstStyle/>
          <a:p>
            <a:pPr defTabSz="967457">
              <a:defRPr/>
            </a:pPr>
            <a:endParaRPr lang="en-US" smtClean="0">
              <a:cs typeface="+mn-cs"/>
            </a:endParaRPr>
          </a:p>
        </p:txBody>
      </p:sp>
    </p:spTree>
    <p:extLst>
      <p:ext uri="{BB962C8B-B14F-4D97-AF65-F5344CB8AC3E}">
        <p14:creationId xmlns:p14="http://schemas.microsoft.com/office/powerpoint/2010/main" val="3798817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A5C4ECF-2642-1944-964A-EA31EE3004C9}" type="slidenum">
              <a:rPr lang="en-US"/>
              <a:pPr>
                <a:defRPr/>
              </a:pPr>
              <a:t>51</a:t>
            </a:fld>
            <a:endParaRPr lang="en-US"/>
          </a:p>
        </p:txBody>
      </p:sp>
      <p:sp>
        <p:nvSpPr>
          <p:cNvPr id="530434" name="Rectangle 2"/>
          <p:cNvSpPr>
            <a:spLocks noGrp="1" noRot="1" noChangeAspect="1" noChangeArrowheads="1" noTextEdit="1"/>
          </p:cNvSpPr>
          <p:nvPr>
            <p:ph type="sldImg"/>
          </p:nvPr>
        </p:nvSpPr>
        <p:spPr>
          <a:xfrm>
            <a:off x="1265238" y="725488"/>
            <a:ext cx="4786312" cy="3589337"/>
          </a:xfrm>
          <a:ln cap="flat"/>
          <a:extLst>
            <a:ext uri="{FAA26D3D-D897-4be2-8F04-BA451C77F1D7}">
              <ma14:placeholderFlag xmlns="" xmlns:ma14="http://schemas.microsoft.com/office/mac/drawingml/2011/main" val="1"/>
            </a:ext>
          </a:extLst>
        </p:spPr>
      </p:sp>
      <p:sp>
        <p:nvSpPr>
          <p:cNvPr id="530435" name="Rectangle 3"/>
          <p:cNvSpPr>
            <a:spLocks noGrp="1" noChangeArrowheads="1"/>
          </p:cNvSpPr>
          <p:nvPr>
            <p:ph type="body" idx="1"/>
          </p:nvPr>
        </p:nvSpPr>
        <p:spPr>
          <a:xfrm>
            <a:off x="976119" y="4558635"/>
            <a:ext cx="5362964" cy="4321508"/>
          </a:xfrm>
          <a:ln/>
        </p:spPr>
        <p:txBody>
          <a:bodyPr lIns="97332" tIns="49492" rIns="97332" bIns="49492"/>
          <a:lstStyle/>
          <a:p>
            <a:pPr defTabSz="967457">
              <a:defRPr/>
            </a:pPr>
            <a:endParaRPr lang="en-US" smtClean="0">
              <a:cs typeface="+mn-cs"/>
            </a:endParaRPr>
          </a:p>
        </p:txBody>
      </p:sp>
    </p:spTree>
    <p:extLst>
      <p:ext uri="{BB962C8B-B14F-4D97-AF65-F5344CB8AC3E}">
        <p14:creationId xmlns:p14="http://schemas.microsoft.com/office/powerpoint/2010/main" val="11125208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4726D9E-DF20-354E-855B-FF0EC620F79D}" type="slidenum">
              <a:rPr lang="en-US"/>
              <a:pPr>
                <a:defRPr/>
              </a:pPr>
              <a:t>52</a:t>
            </a:fld>
            <a:endParaRPr lang="en-US"/>
          </a:p>
        </p:txBody>
      </p:sp>
      <p:sp>
        <p:nvSpPr>
          <p:cNvPr id="428034" name="Rectangle 2"/>
          <p:cNvSpPr>
            <a:spLocks noGrp="1" noRot="1" noChangeAspect="1" noChangeArrowheads="1" noTextEdit="1"/>
          </p:cNvSpPr>
          <p:nvPr>
            <p:ph type="sldImg"/>
          </p:nvPr>
        </p:nvSpPr>
        <p:spPr>
          <a:xfrm>
            <a:off x="1265238" y="725488"/>
            <a:ext cx="4786312" cy="3589337"/>
          </a:xfrm>
          <a:ln cap="flat"/>
          <a:extLst>
            <a:ext uri="{FAA26D3D-D897-4be2-8F04-BA451C77F1D7}">
              <ma14:placeholderFlag xmlns="" xmlns:ma14="http://schemas.microsoft.com/office/mac/drawingml/2011/main" val="1"/>
            </a:ext>
          </a:extLst>
        </p:spPr>
      </p:sp>
      <p:sp>
        <p:nvSpPr>
          <p:cNvPr id="428035" name="Rectangle 3"/>
          <p:cNvSpPr>
            <a:spLocks noGrp="1" noChangeArrowheads="1"/>
          </p:cNvSpPr>
          <p:nvPr>
            <p:ph type="body" idx="1"/>
          </p:nvPr>
        </p:nvSpPr>
        <p:spPr>
          <a:xfrm>
            <a:off x="976119" y="4558635"/>
            <a:ext cx="5362964" cy="4321508"/>
          </a:xfrm>
          <a:ln/>
        </p:spPr>
        <p:txBody>
          <a:bodyPr lIns="97320" tIns="49485" rIns="97320" bIns="49485"/>
          <a:lstStyle/>
          <a:p>
            <a:pPr defTabSz="967457">
              <a:defRPr/>
            </a:pPr>
            <a:endParaRPr lang="en-US" smtClean="0">
              <a:cs typeface="+mn-cs"/>
            </a:endParaRPr>
          </a:p>
        </p:txBody>
      </p:sp>
    </p:spTree>
    <p:extLst>
      <p:ext uri="{BB962C8B-B14F-4D97-AF65-F5344CB8AC3E}">
        <p14:creationId xmlns:p14="http://schemas.microsoft.com/office/powerpoint/2010/main" val="117843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3D6AC3F-E5C3-BE49-AF8E-EDE1F1650B19}" type="slidenum">
              <a:rPr lang="en-US"/>
              <a:pPr>
                <a:defRPr/>
              </a:pPr>
              <a:t>7</a:t>
            </a:fld>
            <a:endParaRPr lang="en-US"/>
          </a:p>
        </p:txBody>
      </p:sp>
      <p:sp>
        <p:nvSpPr>
          <p:cNvPr id="397314" name="Rectangle 2"/>
          <p:cNvSpPr>
            <a:spLocks noGrp="1" noRot="1" noChangeAspect="1" noChangeArrowheads="1" noTextEdit="1"/>
          </p:cNvSpPr>
          <p:nvPr>
            <p:ph type="sldImg"/>
          </p:nvPr>
        </p:nvSpPr>
        <p:spPr>
          <a:xfrm>
            <a:off x="1277938" y="735013"/>
            <a:ext cx="4760912" cy="3570287"/>
          </a:xfrm>
          <a:ln cap="flat"/>
          <a:extLst>
            <a:ext uri="{FAA26D3D-D897-4be2-8F04-BA451C77F1D7}">
              <ma14:placeholderFlag xmlns="" xmlns:ma14="http://schemas.microsoft.com/office/mac/drawingml/2011/main" val="1"/>
            </a:ext>
          </a:extLst>
        </p:spPr>
      </p:sp>
      <p:sp>
        <p:nvSpPr>
          <p:cNvPr id="397315"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7320" tIns="49485" rIns="97320" bIns="49485"/>
          <a:lstStyle/>
          <a:p>
            <a:pPr defTabSz="967457">
              <a:defRPr/>
            </a:pPr>
            <a:endParaRPr lang="en-US" smtClean="0">
              <a:cs typeface="+mn-cs"/>
            </a:endParaRPr>
          </a:p>
        </p:txBody>
      </p:sp>
    </p:spTree>
    <p:extLst>
      <p:ext uri="{BB962C8B-B14F-4D97-AF65-F5344CB8AC3E}">
        <p14:creationId xmlns:p14="http://schemas.microsoft.com/office/powerpoint/2010/main" val="6155331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0934CA0-E36B-164B-A310-D3E87E4C6C0A}" type="slidenum">
              <a:rPr lang="en-US"/>
              <a:pPr>
                <a:defRPr/>
              </a:pPr>
              <a:t>53</a:t>
            </a:fld>
            <a:endParaRPr lang="en-US"/>
          </a:p>
        </p:txBody>
      </p:sp>
      <p:sp>
        <p:nvSpPr>
          <p:cNvPr id="432130" name="Rectangle 2"/>
          <p:cNvSpPr>
            <a:spLocks noGrp="1" noRot="1" noChangeAspect="1" noChangeArrowheads="1" noTextEdit="1"/>
          </p:cNvSpPr>
          <p:nvPr>
            <p:ph type="sldImg"/>
          </p:nvPr>
        </p:nvSpPr>
        <p:spPr>
          <a:xfrm>
            <a:off x="1277938" y="735013"/>
            <a:ext cx="4760912" cy="3570287"/>
          </a:xfrm>
          <a:ln cap="flat"/>
          <a:extLst>
            <a:ext uri="{FAA26D3D-D897-4be2-8F04-BA451C77F1D7}">
              <ma14:placeholderFlag xmlns="" xmlns:ma14="http://schemas.microsoft.com/office/mac/drawingml/2011/main" val="1"/>
            </a:ext>
          </a:extLst>
        </p:spPr>
      </p:sp>
      <p:sp>
        <p:nvSpPr>
          <p:cNvPr id="432131"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7320" tIns="49485" rIns="97320" bIns="49485"/>
          <a:lstStyle/>
          <a:p>
            <a:pPr defTabSz="967457">
              <a:defRPr/>
            </a:pPr>
            <a:endParaRPr lang="en-US" smtClean="0">
              <a:cs typeface="+mn-cs"/>
            </a:endParaRPr>
          </a:p>
        </p:txBody>
      </p:sp>
    </p:spTree>
    <p:extLst>
      <p:ext uri="{BB962C8B-B14F-4D97-AF65-F5344CB8AC3E}">
        <p14:creationId xmlns:p14="http://schemas.microsoft.com/office/powerpoint/2010/main" val="112392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A238800-11FE-984F-BFDB-8AFF3D1DAAF3}" type="slidenum">
              <a:rPr lang="en-US"/>
              <a:pPr>
                <a:defRPr/>
              </a:pPr>
              <a:t>8</a:t>
            </a:fld>
            <a:endParaRPr lang="en-US"/>
          </a:p>
        </p:txBody>
      </p:sp>
      <p:sp>
        <p:nvSpPr>
          <p:cNvPr id="5939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939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15123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C0F8124-07F0-534B-8B47-FB13A13E5738}" type="slidenum">
              <a:rPr lang="en-US"/>
              <a:pPr>
                <a:defRPr/>
              </a:pPr>
              <a:t>9</a:t>
            </a:fld>
            <a:endParaRPr lang="en-US"/>
          </a:p>
        </p:txBody>
      </p:sp>
      <p:sp>
        <p:nvSpPr>
          <p:cNvPr id="5949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9494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122592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8075161-DD50-0846-A2F7-88E03A2B648D}" type="slidenum">
              <a:rPr lang="en-US"/>
              <a:pPr>
                <a:defRPr/>
              </a:pPr>
              <a:t>10</a:t>
            </a:fld>
            <a:endParaRPr lang="en-US"/>
          </a:p>
        </p:txBody>
      </p:sp>
      <p:sp>
        <p:nvSpPr>
          <p:cNvPr id="5959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9597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79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7597247-EF21-D942-AFBE-5DBCE7939762}" type="slidenum">
              <a:rPr lang="en-US"/>
              <a:pPr>
                <a:defRPr/>
              </a:pPr>
              <a:t>11</a:t>
            </a:fld>
            <a:endParaRPr lang="en-US"/>
          </a:p>
        </p:txBody>
      </p:sp>
      <p:sp>
        <p:nvSpPr>
          <p:cNvPr id="5969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9699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38746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7318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55847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336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505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4433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9250238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130000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276516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04077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51417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56808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3193089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068563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365941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8126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690749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526221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2455464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7397757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148032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648817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63373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25928634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8911227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1936378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076572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4235250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297816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6498415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8806098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1147974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4548472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3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59566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26749238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4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203739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5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402252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6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742657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7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3817672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8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6387945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9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904172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0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8484702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0511793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7588" y="1709738"/>
            <a:ext cx="3630612" cy="4592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22522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94018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64669379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2197881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6906611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1777983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9522668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4807891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2471129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2739425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9627314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3217509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900359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4515807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1037762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3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0435472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39287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6431119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471334" y="6479513"/>
            <a:ext cx="2672665" cy="2853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a:t>
            </a:r>
          </a:p>
          <a:p>
            <a:r>
              <a:rPr lang="en-US" sz="700" kern="1200" dirty="0" smtClean="0">
                <a:solidFill>
                  <a:schemeClr val="bg1"/>
                </a:solidFill>
                <a:effectLst/>
                <a:latin typeface="Arial" panose="020B0604020202020204" pitchFamily="34" charset="0"/>
                <a:ea typeface="+mn-ea"/>
                <a:cs typeface="Arial" panose="020B0604020202020204" pitchFamily="34" charset="0"/>
              </a:rPr>
              <a:t>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
        <p:nvSpPr>
          <p:cNvPr id="11" name="Rectangle 73"/>
          <p:cNvSpPr>
            <a:spLocks noChangeArrowheads="1"/>
          </p:cNvSpPr>
          <p:nvPr userDrawn="1"/>
        </p:nvSpPr>
        <p:spPr bwMode="white">
          <a:xfrm>
            <a:off x="4413249" y="6411779"/>
            <a:ext cx="2072699"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100206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Tree>
    <p:extLst>
      <p:ext uri="{BB962C8B-B14F-4D97-AF65-F5344CB8AC3E}">
        <p14:creationId xmlns:p14="http://schemas.microsoft.com/office/powerpoint/2010/main" val="2470433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76684959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4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37397961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22346107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89431692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73"/>
          <p:cNvSpPr>
            <a:spLocks noChangeArrowheads="1"/>
          </p:cNvSpPr>
          <p:nvPr userDrawn="1"/>
        </p:nvSpPr>
        <p:spPr bwMode="white">
          <a:xfrm>
            <a:off x="4413250" y="6411779"/>
            <a:ext cx="2019300"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eaLnBrk="0" hangingPunct="0">
              <a:spcBef>
                <a:spcPct val="0"/>
              </a:spcBef>
            </a:pPr>
            <a:r>
              <a:rPr lang="en-US" sz="600" dirty="0" smtClean="0">
                <a:solidFill>
                  <a:srgbClr val="FFFFFF"/>
                </a:solidFill>
                <a:latin typeface="Arial" panose="020B0604020202020204" pitchFamily="34" charset="0"/>
                <a:cs typeface="Arial" panose="020B0604020202020204" pitchFamily="34" charset="0"/>
              </a:rPr>
              <a:t>© 2016 Carnegie Mellon University</a:t>
            </a:r>
            <a:endParaRPr lang="en-US" sz="600" dirty="0">
              <a:solidFill>
                <a:srgbClr val="FFFFFF"/>
              </a:solidFill>
              <a:latin typeface="Arial" panose="020B0604020202020204" pitchFamily="34" charset="0"/>
              <a:cs typeface="Arial" panose="020B0604020202020204" pitchFamily="34" charset="0"/>
            </a:endParaRPr>
          </a:p>
        </p:txBody>
      </p:sp>
      <p:sp>
        <p:nvSpPr>
          <p:cNvPr id="9" name="Rectangle 8"/>
          <p:cNvSpPr/>
          <p:nvPr userDrawn="1"/>
        </p:nvSpPr>
        <p:spPr>
          <a:xfrm>
            <a:off x="6471334" y="6479513"/>
            <a:ext cx="2672665" cy="2853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a:t>
            </a:r>
          </a:p>
          <a:p>
            <a:r>
              <a:rPr lang="en-US" sz="700" kern="1200" dirty="0" smtClean="0">
                <a:solidFill>
                  <a:schemeClr val="bg1"/>
                </a:solidFill>
                <a:effectLst/>
                <a:latin typeface="Arial" panose="020B0604020202020204" pitchFamily="34" charset="0"/>
                <a:ea typeface="+mn-ea"/>
                <a:cs typeface="Arial" panose="020B0604020202020204" pitchFamily="34" charset="0"/>
              </a:rPr>
              <a:t>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061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930336347"/>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5957943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5997991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40348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78"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97903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 id="2147483746" r:id="rId48"/>
    <p:sldLayoutId id="2147483747" r:id="rId49"/>
    <p:sldLayoutId id="2147483748" r:id="rId50"/>
    <p:sldLayoutId id="2147483749" r:id="rId51"/>
    <p:sldLayoutId id="2147483750" r:id="rId52"/>
    <p:sldLayoutId id="2147483751" r:id="rId53"/>
    <p:sldLayoutId id="2147483752" r:id="rId54"/>
    <p:sldLayoutId id="2147483753" r:id="rId55"/>
    <p:sldLayoutId id="2147483754" r:id="rId56"/>
    <p:sldLayoutId id="2147483755" r:id="rId57"/>
    <p:sldLayoutId id="2147483756" r:id="rId58"/>
    <p:sldLayoutId id="2147483757" r:id="rId59"/>
    <p:sldLayoutId id="2147483758" r:id="rId60"/>
    <p:sldLayoutId id="2147483759" r:id="rId61"/>
    <p:sldLayoutId id="2147483760" r:id="rId62"/>
    <p:sldLayoutId id="2147483761" r:id="rId63"/>
    <p:sldLayoutId id="2147483672" r:id="rId64"/>
    <p:sldLayoutId id="2147483673" r:id="rId65"/>
    <p:sldLayoutId id="2147483677" r:id="rId66"/>
    <p:sldLayoutId id="2147483674" r:id="rId67"/>
    <p:sldLayoutId id="2147483675" r:id="rId68"/>
    <p:sldLayoutId id="2147483685" r:id="rId69"/>
    <p:sldLayoutId id="2147483686" r:id="rId70"/>
    <p:sldLayoutId id="2147483687" r:id="rId71"/>
    <p:sldLayoutId id="2147483688" r:id="rId72"/>
    <p:sldLayoutId id="2147483689" r:id="rId73"/>
    <p:sldLayoutId id="2147483690" r:id="rId74"/>
    <p:sldLayoutId id="2147483691" r:id="rId75"/>
    <p:sldLayoutId id="2147483692" r:id="rId76"/>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68">
          <p15:clr>
            <a:srgbClr val="A4A3A4"/>
          </p15:clr>
        </p15:guide>
        <p15:guide id="4294967295" pos="240">
          <p15:clr>
            <a:srgbClr val="A4A3A4"/>
          </p15:clr>
        </p15:guide>
        <p15:guide id="4294967295" pos="600">
          <p15:clr>
            <a:srgbClr val="A4A3A4"/>
          </p15:clr>
        </p15:guide>
        <p15:guide id="4294967295" pos="696">
          <p15:clr>
            <a:srgbClr val="A4A3A4"/>
          </p15:clr>
        </p15:guide>
        <p15:guide id="4294967295" pos="1056">
          <p15:clr>
            <a:srgbClr val="A4A3A4"/>
          </p15:clr>
        </p15:guide>
        <p15:guide id="4294967295" pos="1152">
          <p15:clr>
            <a:srgbClr val="A4A3A4"/>
          </p15:clr>
        </p15:guide>
        <p15:guide id="4294967295" pos="1488">
          <p15:clr>
            <a:srgbClr val="A4A3A4"/>
          </p15:clr>
        </p15:guide>
        <p15:guide id="4294967295" pos="1584">
          <p15:clr>
            <a:srgbClr val="A4A3A4"/>
          </p15:clr>
        </p15:guide>
        <p15:guide id="4294967295" pos="1944">
          <p15:clr>
            <a:srgbClr val="A4A3A4"/>
          </p15:clr>
        </p15:guide>
        <p15:guide id="4294967295" pos="2040">
          <p15:clr>
            <a:srgbClr val="A4A3A4"/>
          </p15:clr>
        </p15:guide>
        <p15:guide id="4294967295" pos="2376">
          <p15:clr>
            <a:srgbClr val="A4A3A4"/>
          </p15:clr>
        </p15:guide>
        <p15:guide id="4294967295" pos="2472">
          <p15:clr>
            <a:srgbClr val="A4A3A4"/>
          </p15:clr>
        </p15:guide>
        <p15:guide id="4294967295" pos="2832">
          <p15:clr>
            <a:srgbClr val="A4A3A4"/>
          </p15:clr>
        </p15:guide>
        <p15:guide id="4294967295" pos="2928">
          <p15:clr>
            <a:srgbClr val="A4A3A4"/>
          </p15:clr>
        </p15:guide>
        <p15:guide id="4294967295" pos="3264">
          <p15:clr>
            <a:srgbClr val="A4A3A4"/>
          </p15:clr>
        </p15:guide>
        <p15:guide id="4294967295" pos="3360">
          <p15:clr>
            <a:srgbClr val="A4A3A4"/>
          </p15:clr>
        </p15:guide>
        <p15:guide id="4294967295" pos="3720">
          <p15:clr>
            <a:srgbClr val="A4A3A4"/>
          </p15:clr>
        </p15:guide>
        <p15:guide id="4294967295" pos="3816">
          <p15:clr>
            <a:srgbClr val="A4A3A4"/>
          </p15:clr>
        </p15:guide>
        <p15:guide id="4294967295" pos="4176">
          <p15:clr>
            <a:srgbClr val="A4A3A4"/>
          </p15:clr>
        </p15:guide>
        <p15:guide id="4294967295" pos="4272">
          <p15:clr>
            <a:srgbClr val="A4A3A4"/>
          </p15:clr>
        </p15:guide>
        <p15:guide id="4294967295" pos="4608">
          <p15:clr>
            <a:srgbClr val="A4A3A4"/>
          </p15:clr>
        </p15:guide>
        <p15:guide id="4294967295" pos="4704">
          <p15:clr>
            <a:srgbClr val="A4A3A4"/>
          </p15:clr>
        </p15:guide>
        <p15:guide id="4294967295" pos="5040">
          <p15:clr>
            <a:srgbClr val="A4A3A4"/>
          </p15:clr>
        </p15:guide>
        <p15:guide id="4294967295" pos="5136">
          <p15:clr>
            <a:srgbClr val="A4A3A4"/>
          </p15:clr>
        </p15:guide>
        <p15:guide id="4294967295" pos="5496">
          <p15:clr>
            <a:srgbClr val="A4A3A4"/>
          </p15:clr>
        </p15:guide>
        <p15:guide id="4294967295" orient="horz" pos="600">
          <p15:clr>
            <a:srgbClr val="A4A3A4"/>
          </p15:clr>
        </p15:guide>
        <p15:guide id="4294967295" orient="horz" pos="720">
          <p15:clr>
            <a:srgbClr val="A4A3A4"/>
          </p15:clr>
        </p15:guide>
        <p15:guide id="4294967295" orient="horz" pos="1104">
          <p15:clr>
            <a:srgbClr val="A4A3A4"/>
          </p15:clr>
        </p15:guide>
        <p15:guide id="4294967295" orient="horz" pos="1200">
          <p15:clr>
            <a:srgbClr val="A4A3A4"/>
          </p15:clr>
        </p15:guide>
        <p15:guide id="4294967295" orient="horz" pos="1560">
          <p15:clr>
            <a:srgbClr val="A4A3A4"/>
          </p15:clr>
        </p15:guide>
        <p15:guide id="4294967295" orient="horz" pos="1656">
          <p15:clr>
            <a:srgbClr val="A4A3A4"/>
          </p15:clr>
        </p15:guide>
        <p15:guide id="4294967295" orient="horz" pos="2016">
          <p15:clr>
            <a:srgbClr val="A4A3A4"/>
          </p15:clr>
        </p15:guide>
        <p15:guide id="4294967295" orient="horz" pos="2112">
          <p15:clr>
            <a:srgbClr val="A4A3A4"/>
          </p15:clr>
        </p15:guide>
        <p15:guide id="4294967295" orient="horz" pos="2472">
          <p15:clr>
            <a:srgbClr val="A4A3A4"/>
          </p15:clr>
        </p15:guide>
        <p15:guide id="4294967295" orient="horz" pos="2568">
          <p15:clr>
            <a:srgbClr val="A4A3A4"/>
          </p15:clr>
        </p15:guide>
        <p15:guide id="4294967295" orient="horz" pos="2928">
          <p15:clr>
            <a:srgbClr val="A4A3A4"/>
          </p15:clr>
        </p15:guide>
        <p15:guide id="4294967295" orient="horz" pos="3024">
          <p15:clr>
            <a:srgbClr val="A4A3A4"/>
          </p15:clr>
        </p15:guide>
        <p15:guide id="4294967295" orient="horz" pos="3384">
          <p15:clr>
            <a:srgbClr val="A4A3A4"/>
          </p15:clr>
        </p15:guide>
        <p15:guide id="4294967295" orient="horz" pos="3480">
          <p15:clr>
            <a:srgbClr val="A4A3A4"/>
          </p15:clr>
        </p15:guide>
        <p15:guide id="4294967295" orient="horz" pos="3840">
          <p15:clr>
            <a:srgbClr val="A4A3A4"/>
          </p15:clr>
        </p15:guide>
        <p15:guide id="4294967295" pos="28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4.xml"/><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50.xml"/><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5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8.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5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7.xml"/><Relationship Id="rId1" Type="http://schemas.openxmlformats.org/officeDocument/2006/relationships/slideLayout" Target="../slideLayouts/slideLayout60.xml"/></Relationships>
</file>

<file path=ppt/slides/_rels/slide5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8.xml"/><Relationship Id="rId1"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 Using PSP0</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I</a:t>
            </a:r>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68" name="Rectangle 24"/>
          <p:cNvSpPr>
            <a:spLocks noGrp="1" noChangeArrowheads="1"/>
          </p:cNvSpPr>
          <p:nvPr>
            <p:ph type="title"/>
          </p:nvPr>
        </p:nvSpPr>
        <p:spPr/>
        <p:txBody>
          <a:bodyPr/>
          <a:lstStyle/>
          <a:p>
            <a:pPr eaLnBrk="1" hangingPunct="1">
              <a:defRPr/>
            </a:pPr>
            <a:r>
              <a:rPr lang="en-US" smtClean="0">
                <a:cs typeface="+mj-cs"/>
              </a:rPr>
              <a:t>Phase Order</a:t>
            </a:r>
          </a:p>
        </p:txBody>
      </p:sp>
      <p:sp>
        <p:nvSpPr>
          <p:cNvPr id="3" name="Content Placeholder 2"/>
          <p:cNvSpPr>
            <a:spLocks noGrp="1"/>
          </p:cNvSpPr>
          <p:nvPr>
            <p:ph sz="half" idx="1"/>
          </p:nvPr>
        </p:nvSpPr>
        <p:spPr>
          <a:xfrm>
            <a:off x="4659216" y="1076897"/>
            <a:ext cx="4065683" cy="5137581"/>
          </a:xfrm>
        </p:spPr>
        <p:txBody>
          <a:bodyPr>
            <a:normAutofit/>
          </a:bodyPr>
          <a:lstStyle/>
          <a:p>
            <a:pPr>
              <a:lnSpc>
                <a:spcPct val="90000"/>
              </a:lnSpc>
              <a:spcBef>
                <a:spcPts val="1600"/>
              </a:spcBef>
              <a:defRPr/>
            </a:pPr>
            <a:r>
              <a:rPr lang="en-US" sz="1800" dirty="0"/>
              <a:t>The PSP looks like a waterfall process but </a:t>
            </a:r>
            <a:r>
              <a:rPr lang="en-US" sz="1800" dirty="0" smtClean="0"/>
              <a:t>it</a:t>
            </a:r>
            <a:r>
              <a:rPr lang="en-US" sz="1800" dirty="0" smtClean="0">
                <a:latin typeface="Arial"/>
              </a:rPr>
              <a:t>’</a:t>
            </a:r>
            <a:r>
              <a:rPr lang="en-US" sz="1800" dirty="0" smtClean="0"/>
              <a:t>s </a:t>
            </a:r>
            <a:r>
              <a:rPr lang="en-US" sz="1800" dirty="0"/>
              <a:t>not</a:t>
            </a:r>
            <a:r>
              <a:rPr lang="en-US" sz="1800" dirty="0" smtClean="0"/>
              <a:t>.</a:t>
            </a:r>
            <a:endParaRPr lang="en-US" sz="1800" dirty="0"/>
          </a:p>
          <a:p>
            <a:pPr>
              <a:lnSpc>
                <a:spcPct val="90000"/>
              </a:lnSpc>
              <a:spcBef>
                <a:spcPts val="1600"/>
              </a:spcBef>
              <a:defRPr/>
            </a:pPr>
            <a:r>
              <a:rPr lang="en-US" sz="1800" dirty="0"/>
              <a:t>The phase order is determined by the dependencies between phases. </a:t>
            </a:r>
          </a:p>
          <a:p>
            <a:pPr lvl="1">
              <a:lnSpc>
                <a:spcPct val="90000"/>
              </a:lnSpc>
              <a:defRPr/>
            </a:pPr>
            <a:r>
              <a:rPr lang="en-US" sz="1800" dirty="0"/>
              <a:t>You </a:t>
            </a:r>
            <a:r>
              <a:rPr lang="en-US" sz="1800" dirty="0" smtClean="0"/>
              <a:t>can</a:t>
            </a:r>
            <a:r>
              <a:rPr lang="en-US" sz="1800" dirty="0" smtClean="0">
                <a:latin typeface="Arial"/>
              </a:rPr>
              <a:t>’</a:t>
            </a:r>
            <a:r>
              <a:rPr lang="en-US" sz="1800" dirty="0" smtClean="0"/>
              <a:t>t </a:t>
            </a:r>
            <a:r>
              <a:rPr lang="en-US" sz="1800" dirty="0"/>
              <a:t>test the code before </a:t>
            </a:r>
            <a:r>
              <a:rPr lang="en-US" sz="1800" dirty="0" smtClean="0"/>
              <a:t/>
            </a:r>
            <a:br>
              <a:rPr lang="en-US" sz="1800" dirty="0" smtClean="0"/>
            </a:br>
            <a:r>
              <a:rPr lang="en-US" sz="1800" dirty="0" smtClean="0"/>
              <a:t>it</a:t>
            </a:r>
            <a:r>
              <a:rPr lang="ja-JP" altLang="en-US" sz="1800" dirty="0" smtClean="0">
                <a:latin typeface="Arial"/>
              </a:rPr>
              <a:t>’</a:t>
            </a:r>
            <a:r>
              <a:rPr lang="en-US" sz="1800" dirty="0" smtClean="0"/>
              <a:t>s </a:t>
            </a:r>
            <a:r>
              <a:rPr lang="en-US" sz="1800" dirty="0"/>
              <a:t>compiled</a:t>
            </a:r>
            <a:r>
              <a:rPr lang="en-US" sz="1800" dirty="0" smtClean="0"/>
              <a:t>.</a:t>
            </a:r>
            <a:endParaRPr lang="en-US" sz="1800" dirty="0"/>
          </a:p>
          <a:p>
            <a:pPr lvl="1">
              <a:lnSpc>
                <a:spcPct val="90000"/>
              </a:lnSpc>
              <a:defRPr/>
            </a:pPr>
            <a:r>
              <a:rPr lang="en-US" sz="1800" dirty="0"/>
              <a:t>You can</a:t>
            </a:r>
            <a:r>
              <a:rPr lang="ja-JP" altLang="en-US" sz="1800" dirty="0">
                <a:latin typeface="Arial"/>
              </a:rPr>
              <a:t>’</a:t>
            </a:r>
            <a:r>
              <a:rPr lang="en-US" sz="1800" dirty="0"/>
              <a:t>t compile the code before </a:t>
            </a:r>
            <a:r>
              <a:rPr lang="en-US" sz="1800" dirty="0" smtClean="0"/>
              <a:t>it</a:t>
            </a:r>
            <a:r>
              <a:rPr lang="en-US" sz="1800" dirty="0" smtClean="0">
                <a:latin typeface="Arial"/>
              </a:rPr>
              <a:t>’</a:t>
            </a:r>
            <a:r>
              <a:rPr lang="en-US" sz="1800" dirty="0" smtClean="0"/>
              <a:t>s </a:t>
            </a:r>
            <a:r>
              <a:rPr lang="en-US" sz="1800" dirty="0"/>
              <a:t>written</a:t>
            </a:r>
            <a:r>
              <a:rPr lang="en-US" sz="1800" dirty="0" smtClean="0"/>
              <a:t>.</a:t>
            </a:r>
            <a:endParaRPr lang="en-US" sz="1800" dirty="0"/>
          </a:p>
          <a:p>
            <a:pPr lvl="1">
              <a:lnSpc>
                <a:spcPct val="90000"/>
              </a:lnSpc>
              <a:defRPr/>
            </a:pPr>
            <a:r>
              <a:rPr lang="en-US" sz="1800" dirty="0"/>
              <a:t>You </a:t>
            </a:r>
            <a:r>
              <a:rPr lang="en-US" sz="1800" dirty="0" smtClean="0"/>
              <a:t>can</a:t>
            </a:r>
            <a:r>
              <a:rPr lang="en-US" sz="1800" dirty="0" smtClean="0">
                <a:latin typeface="Arial"/>
              </a:rPr>
              <a:t>’</a:t>
            </a:r>
            <a:r>
              <a:rPr lang="en-US" sz="1800" dirty="0" smtClean="0"/>
              <a:t>t </a:t>
            </a:r>
            <a:r>
              <a:rPr lang="en-US" sz="1800" dirty="0"/>
              <a:t>use the design if </a:t>
            </a:r>
            <a:r>
              <a:rPr lang="en-US" sz="1800" dirty="0" smtClean="0"/>
              <a:t>it</a:t>
            </a:r>
            <a:r>
              <a:rPr lang="en-US" sz="1800" dirty="0" smtClean="0">
                <a:latin typeface="Arial"/>
              </a:rPr>
              <a:t>’</a:t>
            </a:r>
            <a:r>
              <a:rPr lang="en-US" sz="1800" dirty="0" smtClean="0"/>
              <a:t>s </a:t>
            </a:r>
            <a:r>
              <a:rPr lang="en-US" sz="1800" dirty="0"/>
              <a:t>produced after the code is written</a:t>
            </a:r>
            <a:r>
              <a:rPr lang="en-US" sz="1800" dirty="0" smtClean="0"/>
              <a:t>.</a:t>
            </a:r>
            <a:endParaRPr lang="en-US" sz="1800" dirty="0"/>
          </a:p>
          <a:p>
            <a:pPr lvl="1">
              <a:lnSpc>
                <a:spcPct val="90000"/>
              </a:lnSpc>
              <a:defRPr/>
            </a:pPr>
            <a:r>
              <a:rPr lang="en-US" sz="1800" dirty="0" smtClean="0"/>
              <a:t>There</a:t>
            </a:r>
            <a:r>
              <a:rPr lang="en-US" sz="1800" dirty="0" smtClean="0">
                <a:latin typeface="Arial"/>
              </a:rPr>
              <a:t>’</a:t>
            </a:r>
            <a:r>
              <a:rPr lang="en-US" sz="1800" dirty="0" smtClean="0"/>
              <a:t>s </a:t>
            </a:r>
            <a:r>
              <a:rPr lang="en-US" sz="1800" dirty="0"/>
              <a:t>no reason to make a plan after </a:t>
            </a:r>
            <a:r>
              <a:rPr lang="en-US" sz="1800" dirty="0" smtClean="0"/>
              <a:t>you</a:t>
            </a:r>
            <a:r>
              <a:rPr lang="en-US" sz="1800" dirty="0" smtClean="0">
                <a:latin typeface="Arial"/>
              </a:rPr>
              <a:t>’</a:t>
            </a:r>
            <a:r>
              <a:rPr lang="en-US" sz="1800" dirty="0" smtClean="0"/>
              <a:t>re </a:t>
            </a:r>
            <a:r>
              <a:rPr lang="en-US" sz="1800" dirty="0"/>
              <a:t>done</a:t>
            </a:r>
            <a:r>
              <a:rPr lang="en-US" sz="1800" dirty="0" smtClean="0"/>
              <a:t>.</a:t>
            </a:r>
            <a:endParaRPr lang="en-US" sz="1800" dirty="0"/>
          </a:p>
          <a:p>
            <a:pPr>
              <a:lnSpc>
                <a:spcPct val="90000"/>
              </a:lnSpc>
              <a:spcBef>
                <a:spcPts val="1600"/>
              </a:spcBef>
              <a:defRPr/>
            </a:pPr>
            <a:r>
              <a:rPr lang="en-US" sz="1800" dirty="0"/>
              <a:t>Conclusion…start here with a plan</a:t>
            </a:r>
            <a:r>
              <a:rPr lang="en-US" sz="1800" dirty="0" smtClean="0"/>
              <a:t>.</a:t>
            </a:r>
            <a:endParaRPr lang="en-US" sz="1800" dirty="0"/>
          </a:p>
        </p:txBody>
      </p:sp>
      <p:sp>
        <p:nvSpPr>
          <p:cNvPr id="19459" name="AutoShape 27"/>
          <p:cNvSpPr>
            <a:spLocks noChangeAspect="1" noChangeArrowheads="1" noTextEdit="1"/>
          </p:cNvSpPr>
          <p:nvPr/>
        </p:nvSpPr>
        <p:spPr bwMode="auto">
          <a:xfrm>
            <a:off x="5187950" y="1793875"/>
            <a:ext cx="2460625" cy="401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19460" name="Group 31"/>
          <p:cNvGrpSpPr>
            <a:grpSpLocks/>
          </p:cNvGrpSpPr>
          <p:nvPr/>
        </p:nvGrpSpPr>
        <p:grpSpPr bwMode="auto">
          <a:xfrm>
            <a:off x="2003425" y="5324475"/>
            <a:ext cx="914400" cy="457200"/>
            <a:chOff x="4136" y="3450"/>
            <a:chExt cx="576" cy="288"/>
          </a:xfrm>
        </p:grpSpPr>
        <p:sp>
          <p:nvSpPr>
            <p:cNvPr id="19483" name="Freeform 29"/>
            <p:cNvSpPr>
              <a:spLocks/>
            </p:cNvSpPr>
            <p:nvPr/>
          </p:nvSpPr>
          <p:spPr bwMode="auto">
            <a:xfrm>
              <a:off x="4136" y="3450"/>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7"/>
                    <a:pt x="0" y="150"/>
                  </a:cubicBezTo>
                  <a:lnTo>
                    <a:pt x="0" y="1050"/>
                  </a:lnTo>
                  <a:cubicBezTo>
                    <a:pt x="0" y="1132"/>
                    <a:pt x="67" y="1200"/>
                    <a:pt x="150" y="1200"/>
                  </a:cubicBezTo>
                  <a:lnTo>
                    <a:pt x="2250" y="1200"/>
                  </a:lnTo>
                  <a:cubicBezTo>
                    <a:pt x="2332" y="1200"/>
                    <a:pt x="2400" y="1132"/>
                    <a:pt x="2400" y="1050"/>
                  </a:cubicBezTo>
                  <a:lnTo>
                    <a:pt x="2400" y="150"/>
                  </a:lnTo>
                  <a:cubicBezTo>
                    <a:pt x="2400" y="67"/>
                    <a:pt x="2332" y="0"/>
                    <a:pt x="2250" y="0"/>
                  </a:cubicBezTo>
                  <a:lnTo>
                    <a:pt x="150" y="0"/>
                  </a:lnTo>
                  <a:close/>
                </a:path>
              </a:pathLst>
            </a:custGeom>
            <a:solidFill>
              <a:srgbClr val="39536B"/>
            </a:solidFill>
            <a:ln w="0">
              <a:solidFill>
                <a:srgbClr val="000000"/>
              </a:solidFill>
              <a:prstDash val="solid"/>
              <a:round/>
              <a:headEnd/>
              <a:tailEnd/>
            </a:ln>
          </p:spPr>
          <p:txBody>
            <a:bodyPr/>
            <a:lstStyle/>
            <a:p>
              <a:endParaRPr lang="en-US"/>
            </a:p>
          </p:txBody>
        </p:sp>
        <p:sp>
          <p:nvSpPr>
            <p:cNvPr id="19484" name="Freeform 30"/>
            <p:cNvSpPr>
              <a:spLocks/>
            </p:cNvSpPr>
            <p:nvPr/>
          </p:nvSpPr>
          <p:spPr bwMode="auto">
            <a:xfrm>
              <a:off x="4136" y="3450"/>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7"/>
                    <a:pt x="0" y="150"/>
                  </a:cubicBezTo>
                  <a:lnTo>
                    <a:pt x="0" y="1050"/>
                  </a:lnTo>
                  <a:cubicBezTo>
                    <a:pt x="0" y="1132"/>
                    <a:pt x="67" y="1200"/>
                    <a:pt x="150" y="1200"/>
                  </a:cubicBezTo>
                  <a:lnTo>
                    <a:pt x="2250" y="1200"/>
                  </a:lnTo>
                  <a:cubicBezTo>
                    <a:pt x="2332" y="1200"/>
                    <a:pt x="2400" y="1132"/>
                    <a:pt x="2400" y="1050"/>
                  </a:cubicBezTo>
                  <a:lnTo>
                    <a:pt x="2400" y="150"/>
                  </a:lnTo>
                  <a:cubicBezTo>
                    <a:pt x="2400" y="67"/>
                    <a:pt x="2332" y="0"/>
                    <a:pt x="2250" y="0"/>
                  </a:cubicBezTo>
                  <a:lnTo>
                    <a:pt x="150" y="0"/>
                  </a:lnTo>
                  <a:close/>
                </a:path>
              </a:pathLst>
            </a:custGeom>
            <a:noFill/>
            <a:ln w="25400" cap="rnd">
              <a:solidFill>
                <a:srgbClr val="EFEDE5"/>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9461" name="Rectangle 32"/>
          <p:cNvSpPr>
            <a:spLocks noChangeArrowheads="1"/>
          </p:cNvSpPr>
          <p:nvPr/>
        </p:nvSpPr>
        <p:spPr bwMode="auto">
          <a:xfrm>
            <a:off x="2246312" y="5432425"/>
            <a:ext cx="5000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EFEDE5"/>
                </a:solidFill>
              </a:rPr>
              <a:t>Plan</a:t>
            </a:r>
            <a:endParaRPr lang="en-US"/>
          </a:p>
        </p:txBody>
      </p:sp>
      <p:grpSp>
        <p:nvGrpSpPr>
          <p:cNvPr id="19462" name="Group 35"/>
          <p:cNvGrpSpPr>
            <a:grpSpLocks/>
          </p:cNvGrpSpPr>
          <p:nvPr/>
        </p:nvGrpSpPr>
        <p:grpSpPr bwMode="auto">
          <a:xfrm>
            <a:off x="2005012" y="4443413"/>
            <a:ext cx="914400" cy="457200"/>
            <a:chOff x="4137" y="2895"/>
            <a:chExt cx="576" cy="288"/>
          </a:xfrm>
        </p:grpSpPr>
        <p:sp>
          <p:nvSpPr>
            <p:cNvPr id="19481" name="Freeform 33"/>
            <p:cNvSpPr>
              <a:spLocks/>
            </p:cNvSpPr>
            <p:nvPr/>
          </p:nvSpPr>
          <p:spPr bwMode="auto">
            <a:xfrm>
              <a:off x="4137" y="2895"/>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7"/>
                    <a:pt x="0" y="150"/>
                  </a:cubicBezTo>
                  <a:lnTo>
                    <a:pt x="0" y="1050"/>
                  </a:lnTo>
                  <a:cubicBezTo>
                    <a:pt x="0" y="1133"/>
                    <a:pt x="67" y="1200"/>
                    <a:pt x="150" y="1200"/>
                  </a:cubicBezTo>
                  <a:lnTo>
                    <a:pt x="2250" y="1200"/>
                  </a:lnTo>
                  <a:cubicBezTo>
                    <a:pt x="2333" y="1200"/>
                    <a:pt x="2400" y="1133"/>
                    <a:pt x="2400" y="1050"/>
                  </a:cubicBezTo>
                  <a:lnTo>
                    <a:pt x="2400" y="150"/>
                  </a:lnTo>
                  <a:cubicBezTo>
                    <a:pt x="2400" y="67"/>
                    <a:pt x="2333" y="0"/>
                    <a:pt x="2250" y="0"/>
                  </a:cubicBezTo>
                  <a:lnTo>
                    <a:pt x="150" y="0"/>
                  </a:lnTo>
                  <a:close/>
                </a:path>
              </a:pathLst>
            </a:custGeom>
            <a:solidFill>
              <a:srgbClr val="39536B"/>
            </a:solidFill>
            <a:ln w="0">
              <a:solidFill>
                <a:srgbClr val="000000"/>
              </a:solidFill>
              <a:prstDash val="solid"/>
              <a:round/>
              <a:headEnd/>
              <a:tailEnd/>
            </a:ln>
          </p:spPr>
          <p:txBody>
            <a:bodyPr/>
            <a:lstStyle/>
            <a:p>
              <a:endParaRPr lang="en-US"/>
            </a:p>
          </p:txBody>
        </p:sp>
        <p:sp>
          <p:nvSpPr>
            <p:cNvPr id="19482" name="Freeform 34"/>
            <p:cNvSpPr>
              <a:spLocks/>
            </p:cNvSpPr>
            <p:nvPr/>
          </p:nvSpPr>
          <p:spPr bwMode="auto">
            <a:xfrm>
              <a:off x="4137" y="2895"/>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7"/>
                    <a:pt x="0" y="150"/>
                  </a:cubicBezTo>
                  <a:lnTo>
                    <a:pt x="0" y="1050"/>
                  </a:lnTo>
                  <a:cubicBezTo>
                    <a:pt x="0" y="1133"/>
                    <a:pt x="67" y="1200"/>
                    <a:pt x="150" y="1200"/>
                  </a:cubicBezTo>
                  <a:lnTo>
                    <a:pt x="2250" y="1200"/>
                  </a:lnTo>
                  <a:cubicBezTo>
                    <a:pt x="2333" y="1200"/>
                    <a:pt x="2400" y="1133"/>
                    <a:pt x="2400" y="1050"/>
                  </a:cubicBezTo>
                  <a:lnTo>
                    <a:pt x="2400" y="150"/>
                  </a:lnTo>
                  <a:cubicBezTo>
                    <a:pt x="2400" y="67"/>
                    <a:pt x="2333" y="0"/>
                    <a:pt x="2250" y="0"/>
                  </a:cubicBezTo>
                  <a:lnTo>
                    <a:pt x="150" y="0"/>
                  </a:lnTo>
                  <a:close/>
                </a:path>
              </a:pathLst>
            </a:custGeom>
            <a:noFill/>
            <a:ln w="25400" cap="rnd">
              <a:solidFill>
                <a:srgbClr val="EFEDE5"/>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9463" name="Rectangle 36"/>
          <p:cNvSpPr>
            <a:spLocks noChangeArrowheads="1"/>
          </p:cNvSpPr>
          <p:nvPr/>
        </p:nvSpPr>
        <p:spPr bwMode="auto">
          <a:xfrm>
            <a:off x="2124075" y="4551363"/>
            <a:ext cx="7477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EFEDE5"/>
                </a:solidFill>
              </a:rPr>
              <a:t>Design</a:t>
            </a:r>
            <a:endParaRPr lang="en-US"/>
          </a:p>
        </p:txBody>
      </p:sp>
      <p:grpSp>
        <p:nvGrpSpPr>
          <p:cNvPr id="19464" name="Group 39"/>
          <p:cNvGrpSpPr>
            <a:grpSpLocks/>
          </p:cNvGrpSpPr>
          <p:nvPr/>
        </p:nvGrpSpPr>
        <p:grpSpPr bwMode="auto">
          <a:xfrm>
            <a:off x="2003425" y="3563938"/>
            <a:ext cx="914400" cy="457200"/>
            <a:chOff x="4136" y="2341"/>
            <a:chExt cx="576" cy="288"/>
          </a:xfrm>
        </p:grpSpPr>
        <p:sp>
          <p:nvSpPr>
            <p:cNvPr id="19479" name="Freeform 37"/>
            <p:cNvSpPr>
              <a:spLocks/>
            </p:cNvSpPr>
            <p:nvPr/>
          </p:nvSpPr>
          <p:spPr bwMode="auto">
            <a:xfrm>
              <a:off x="4136" y="2341"/>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7"/>
                    <a:pt x="0" y="150"/>
                  </a:cubicBezTo>
                  <a:lnTo>
                    <a:pt x="0" y="1050"/>
                  </a:lnTo>
                  <a:cubicBezTo>
                    <a:pt x="0" y="1133"/>
                    <a:pt x="67" y="1200"/>
                    <a:pt x="150" y="1200"/>
                  </a:cubicBezTo>
                  <a:lnTo>
                    <a:pt x="2250" y="1200"/>
                  </a:lnTo>
                  <a:cubicBezTo>
                    <a:pt x="2332" y="1200"/>
                    <a:pt x="2400" y="1133"/>
                    <a:pt x="2400" y="1050"/>
                  </a:cubicBezTo>
                  <a:lnTo>
                    <a:pt x="2400" y="150"/>
                  </a:lnTo>
                  <a:cubicBezTo>
                    <a:pt x="2400" y="67"/>
                    <a:pt x="2332" y="0"/>
                    <a:pt x="2250" y="0"/>
                  </a:cubicBezTo>
                  <a:lnTo>
                    <a:pt x="150" y="0"/>
                  </a:lnTo>
                  <a:close/>
                </a:path>
              </a:pathLst>
            </a:custGeom>
            <a:solidFill>
              <a:srgbClr val="39536B"/>
            </a:solidFill>
            <a:ln w="0">
              <a:solidFill>
                <a:srgbClr val="000000"/>
              </a:solidFill>
              <a:prstDash val="solid"/>
              <a:round/>
              <a:headEnd/>
              <a:tailEnd/>
            </a:ln>
          </p:spPr>
          <p:txBody>
            <a:bodyPr/>
            <a:lstStyle/>
            <a:p>
              <a:endParaRPr lang="en-US"/>
            </a:p>
          </p:txBody>
        </p:sp>
        <p:sp>
          <p:nvSpPr>
            <p:cNvPr id="19480" name="Freeform 38"/>
            <p:cNvSpPr>
              <a:spLocks/>
            </p:cNvSpPr>
            <p:nvPr/>
          </p:nvSpPr>
          <p:spPr bwMode="auto">
            <a:xfrm>
              <a:off x="4136" y="2341"/>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7"/>
                    <a:pt x="0" y="150"/>
                  </a:cubicBezTo>
                  <a:lnTo>
                    <a:pt x="0" y="1050"/>
                  </a:lnTo>
                  <a:cubicBezTo>
                    <a:pt x="0" y="1133"/>
                    <a:pt x="67" y="1200"/>
                    <a:pt x="150" y="1200"/>
                  </a:cubicBezTo>
                  <a:lnTo>
                    <a:pt x="2250" y="1200"/>
                  </a:lnTo>
                  <a:cubicBezTo>
                    <a:pt x="2332" y="1200"/>
                    <a:pt x="2400" y="1133"/>
                    <a:pt x="2400" y="1050"/>
                  </a:cubicBezTo>
                  <a:lnTo>
                    <a:pt x="2400" y="150"/>
                  </a:lnTo>
                  <a:cubicBezTo>
                    <a:pt x="2400" y="67"/>
                    <a:pt x="2332" y="0"/>
                    <a:pt x="2250" y="0"/>
                  </a:cubicBezTo>
                  <a:lnTo>
                    <a:pt x="150" y="0"/>
                  </a:lnTo>
                  <a:close/>
                </a:path>
              </a:pathLst>
            </a:custGeom>
            <a:noFill/>
            <a:ln w="25400" cap="rnd">
              <a:solidFill>
                <a:srgbClr val="EFEDE5"/>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9465" name="Rectangle 40"/>
          <p:cNvSpPr>
            <a:spLocks noChangeArrowheads="1"/>
          </p:cNvSpPr>
          <p:nvPr/>
        </p:nvSpPr>
        <p:spPr bwMode="auto">
          <a:xfrm>
            <a:off x="2206625" y="3670300"/>
            <a:ext cx="5778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EFEDE5"/>
                </a:solidFill>
              </a:rPr>
              <a:t>Code</a:t>
            </a:r>
            <a:endParaRPr lang="en-US"/>
          </a:p>
        </p:txBody>
      </p:sp>
      <p:grpSp>
        <p:nvGrpSpPr>
          <p:cNvPr id="19466" name="Group 43"/>
          <p:cNvGrpSpPr>
            <a:grpSpLocks/>
          </p:cNvGrpSpPr>
          <p:nvPr/>
        </p:nvGrpSpPr>
        <p:grpSpPr bwMode="auto">
          <a:xfrm>
            <a:off x="2005012" y="2684463"/>
            <a:ext cx="914400" cy="457200"/>
            <a:chOff x="4137" y="1787"/>
            <a:chExt cx="576" cy="288"/>
          </a:xfrm>
        </p:grpSpPr>
        <p:sp>
          <p:nvSpPr>
            <p:cNvPr id="19477" name="Freeform 41"/>
            <p:cNvSpPr>
              <a:spLocks/>
            </p:cNvSpPr>
            <p:nvPr/>
          </p:nvSpPr>
          <p:spPr bwMode="auto">
            <a:xfrm>
              <a:off x="4137" y="1787"/>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8"/>
                    <a:pt x="0" y="150"/>
                  </a:cubicBezTo>
                  <a:lnTo>
                    <a:pt x="0" y="1050"/>
                  </a:lnTo>
                  <a:cubicBezTo>
                    <a:pt x="0" y="1133"/>
                    <a:pt x="67" y="1200"/>
                    <a:pt x="150" y="1200"/>
                  </a:cubicBezTo>
                  <a:lnTo>
                    <a:pt x="2250" y="1200"/>
                  </a:lnTo>
                  <a:cubicBezTo>
                    <a:pt x="2333" y="1200"/>
                    <a:pt x="2400" y="1133"/>
                    <a:pt x="2400" y="1050"/>
                  </a:cubicBezTo>
                  <a:lnTo>
                    <a:pt x="2400" y="150"/>
                  </a:lnTo>
                  <a:cubicBezTo>
                    <a:pt x="2400" y="68"/>
                    <a:pt x="2333" y="0"/>
                    <a:pt x="2250" y="0"/>
                  </a:cubicBezTo>
                  <a:lnTo>
                    <a:pt x="150" y="0"/>
                  </a:lnTo>
                  <a:close/>
                </a:path>
              </a:pathLst>
            </a:custGeom>
            <a:solidFill>
              <a:srgbClr val="39536B"/>
            </a:solidFill>
            <a:ln w="0">
              <a:solidFill>
                <a:srgbClr val="000000"/>
              </a:solidFill>
              <a:prstDash val="solid"/>
              <a:round/>
              <a:headEnd/>
              <a:tailEnd/>
            </a:ln>
          </p:spPr>
          <p:txBody>
            <a:bodyPr/>
            <a:lstStyle/>
            <a:p>
              <a:endParaRPr lang="en-US"/>
            </a:p>
          </p:txBody>
        </p:sp>
        <p:sp>
          <p:nvSpPr>
            <p:cNvPr id="19478" name="Freeform 42"/>
            <p:cNvSpPr>
              <a:spLocks/>
            </p:cNvSpPr>
            <p:nvPr/>
          </p:nvSpPr>
          <p:spPr bwMode="auto">
            <a:xfrm>
              <a:off x="4137" y="1787"/>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8"/>
                    <a:pt x="0" y="150"/>
                  </a:cubicBezTo>
                  <a:lnTo>
                    <a:pt x="0" y="1050"/>
                  </a:lnTo>
                  <a:cubicBezTo>
                    <a:pt x="0" y="1133"/>
                    <a:pt x="67" y="1200"/>
                    <a:pt x="150" y="1200"/>
                  </a:cubicBezTo>
                  <a:lnTo>
                    <a:pt x="2250" y="1200"/>
                  </a:lnTo>
                  <a:cubicBezTo>
                    <a:pt x="2333" y="1200"/>
                    <a:pt x="2400" y="1133"/>
                    <a:pt x="2400" y="1050"/>
                  </a:cubicBezTo>
                  <a:lnTo>
                    <a:pt x="2400" y="150"/>
                  </a:lnTo>
                  <a:cubicBezTo>
                    <a:pt x="2400" y="68"/>
                    <a:pt x="2333" y="0"/>
                    <a:pt x="2250" y="0"/>
                  </a:cubicBezTo>
                  <a:lnTo>
                    <a:pt x="150" y="0"/>
                  </a:lnTo>
                  <a:close/>
                </a:path>
              </a:pathLst>
            </a:custGeom>
            <a:noFill/>
            <a:ln w="25400" cap="rnd">
              <a:solidFill>
                <a:srgbClr val="EFEDE5"/>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9467" name="Rectangle 44"/>
          <p:cNvSpPr>
            <a:spLocks noChangeArrowheads="1"/>
          </p:cNvSpPr>
          <p:nvPr/>
        </p:nvSpPr>
        <p:spPr bwMode="auto">
          <a:xfrm>
            <a:off x="2062162" y="2792413"/>
            <a:ext cx="8731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EFEDE5"/>
                </a:solidFill>
              </a:rPr>
              <a:t>Compile</a:t>
            </a:r>
            <a:endParaRPr lang="en-US"/>
          </a:p>
        </p:txBody>
      </p:sp>
      <p:grpSp>
        <p:nvGrpSpPr>
          <p:cNvPr id="19468" name="Group 47"/>
          <p:cNvGrpSpPr>
            <a:grpSpLocks/>
          </p:cNvGrpSpPr>
          <p:nvPr/>
        </p:nvGrpSpPr>
        <p:grpSpPr bwMode="auto">
          <a:xfrm>
            <a:off x="2005012" y="1806575"/>
            <a:ext cx="914400" cy="457200"/>
            <a:chOff x="4137" y="1234"/>
            <a:chExt cx="576" cy="288"/>
          </a:xfrm>
        </p:grpSpPr>
        <p:sp>
          <p:nvSpPr>
            <p:cNvPr id="19475" name="Freeform 45"/>
            <p:cNvSpPr>
              <a:spLocks/>
            </p:cNvSpPr>
            <p:nvPr/>
          </p:nvSpPr>
          <p:spPr bwMode="auto">
            <a:xfrm>
              <a:off x="4137" y="1234"/>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7"/>
                    <a:pt x="0" y="150"/>
                  </a:cubicBezTo>
                  <a:lnTo>
                    <a:pt x="0" y="1050"/>
                  </a:lnTo>
                  <a:cubicBezTo>
                    <a:pt x="0" y="1133"/>
                    <a:pt x="67" y="1200"/>
                    <a:pt x="150" y="1200"/>
                  </a:cubicBezTo>
                  <a:lnTo>
                    <a:pt x="2250" y="1200"/>
                  </a:lnTo>
                  <a:cubicBezTo>
                    <a:pt x="2333" y="1200"/>
                    <a:pt x="2400" y="1133"/>
                    <a:pt x="2400" y="1050"/>
                  </a:cubicBezTo>
                  <a:lnTo>
                    <a:pt x="2400" y="150"/>
                  </a:lnTo>
                  <a:cubicBezTo>
                    <a:pt x="2400" y="67"/>
                    <a:pt x="2333" y="0"/>
                    <a:pt x="2250" y="0"/>
                  </a:cubicBezTo>
                  <a:lnTo>
                    <a:pt x="150" y="0"/>
                  </a:lnTo>
                  <a:close/>
                </a:path>
              </a:pathLst>
            </a:custGeom>
            <a:solidFill>
              <a:srgbClr val="39536B"/>
            </a:solidFill>
            <a:ln w="0">
              <a:solidFill>
                <a:srgbClr val="000000"/>
              </a:solidFill>
              <a:prstDash val="solid"/>
              <a:round/>
              <a:headEnd/>
              <a:tailEnd/>
            </a:ln>
          </p:spPr>
          <p:txBody>
            <a:bodyPr/>
            <a:lstStyle/>
            <a:p>
              <a:endParaRPr lang="en-US"/>
            </a:p>
          </p:txBody>
        </p:sp>
        <p:sp>
          <p:nvSpPr>
            <p:cNvPr id="19476" name="Freeform 46"/>
            <p:cNvSpPr>
              <a:spLocks/>
            </p:cNvSpPr>
            <p:nvPr/>
          </p:nvSpPr>
          <p:spPr bwMode="auto">
            <a:xfrm>
              <a:off x="4137" y="1234"/>
              <a:ext cx="576" cy="288"/>
            </a:xfrm>
            <a:custGeom>
              <a:avLst/>
              <a:gdLst>
                <a:gd name="T0" fmla="*/ 36 w 2400"/>
                <a:gd name="T1" fmla="*/ 0 h 1200"/>
                <a:gd name="T2" fmla="*/ 0 w 2400"/>
                <a:gd name="T3" fmla="*/ 36 h 1200"/>
                <a:gd name="T4" fmla="*/ 0 w 2400"/>
                <a:gd name="T5" fmla="*/ 252 h 1200"/>
                <a:gd name="T6" fmla="*/ 36 w 2400"/>
                <a:gd name="T7" fmla="*/ 288 h 1200"/>
                <a:gd name="T8" fmla="*/ 540 w 2400"/>
                <a:gd name="T9" fmla="*/ 288 h 1200"/>
                <a:gd name="T10" fmla="*/ 576 w 2400"/>
                <a:gd name="T11" fmla="*/ 252 h 1200"/>
                <a:gd name="T12" fmla="*/ 576 w 2400"/>
                <a:gd name="T13" fmla="*/ 36 h 1200"/>
                <a:gd name="T14" fmla="*/ 540 w 2400"/>
                <a:gd name="T15" fmla="*/ 0 h 1200"/>
                <a:gd name="T16" fmla="*/ 36 w 2400"/>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0" h="1200">
                  <a:moveTo>
                    <a:pt x="150" y="0"/>
                  </a:moveTo>
                  <a:cubicBezTo>
                    <a:pt x="67" y="0"/>
                    <a:pt x="0" y="67"/>
                    <a:pt x="0" y="150"/>
                  </a:cubicBezTo>
                  <a:lnTo>
                    <a:pt x="0" y="1050"/>
                  </a:lnTo>
                  <a:cubicBezTo>
                    <a:pt x="0" y="1133"/>
                    <a:pt x="67" y="1200"/>
                    <a:pt x="150" y="1200"/>
                  </a:cubicBezTo>
                  <a:lnTo>
                    <a:pt x="2250" y="1200"/>
                  </a:lnTo>
                  <a:cubicBezTo>
                    <a:pt x="2333" y="1200"/>
                    <a:pt x="2400" y="1133"/>
                    <a:pt x="2400" y="1050"/>
                  </a:cubicBezTo>
                  <a:lnTo>
                    <a:pt x="2400" y="150"/>
                  </a:lnTo>
                  <a:cubicBezTo>
                    <a:pt x="2400" y="67"/>
                    <a:pt x="2333" y="0"/>
                    <a:pt x="2250" y="0"/>
                  </a:cubicBezTo>
                  <a:lnTo>
                    <a:pt x="150" y="0"/>
                  </a:lnTo>
                  <a:close/>
                </a:path>
              </a:pathLst>
            </a:custGeom>
            <a:noFill/>
            <a:ln w="25400" cap="rnd">
              <a:solidFill>
                <a:srgbClr val="EFEDE5"/>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9469" name="Rectangle 48"/>
          <p:cNvSpPr>
            <a:spLocks noChangeArrowheads="1"/>
          </p:cNvSpPr>
          <p:nvPr/>
        </p:nvSpPr>
        <p:spPr bwMode="auto">
          <a:xfrm>
            <a:off x="2252662" y="1912938"/>
            <a:ext cx="4889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EFEDE5"/>
                </a:solidFill>
              </a:rPr>
              <a:t>Test</a:t>
            </a:r>
            <a:endParaRPr lang="en-US"/>
          </a:p>
        </p:txBody>
      </p:sp>
      <p:sp>
        <p:nvSpPr>
          <p:cNvPr id="19470" name="Freeform 49"/>
          <p:cNvSpPr>
            <a:spLocks noEditPoints="1"/>
          </p:cNvSpPr>
          <p:nvPr/>
        </p:nvSpPr>
        <p:spPr bwMode="auto">
          <a:xfrm>
            <a:off x="2424112" y="4913313"/>
            <a:ext cx="76200" cy="404812"/>
          </a:xfrm>
          <a:custGeom>
            <a:avLst/>
            <a:gdLst>
              <a:gd name="T0" fmla="*/ 30480 w 200"/>
              <a:gd name="T1" fmla="*/ 398338 h 1063"/>
              <a:gd name="T2" fmla="*/ 31623 w 200"/>
              <a:gd name="T3" fmla="*/ 63597 h 1063"/>
              <a:gd name="T4" fmla="*/ 38100 w 200"/>
              <a:gd name="T5" fmla="*/ 57123 h 1063"/>
              <a:gd name="T6" fmla="*/ 44577 w 200"/>
              <a:gd name="T7" fmla="*/ 63597 h 1063"/>
              <a:gd name="T8" fmla="*/ 43053 w 200"/>
              <a:gd name="T9" fmla="*/ 398338 h 1063"/>
              <a:gd name="T10" fmla="*/ 36957 w 200"/>
              <a:gd name="T11" fmla="*/ 404812 h 1063"/>
              <a:gd name="T12" fmla="*/ 30480 w 200"/>
              <a:gd name="T13" fmla="*/ 398338 h 1063"/>
              <a:gd name="T14" fmla="*/ 0 w 200"/>
              <a:gd name="T15" fmla="*/ 76164 h 1063"/>
              <a:gd name="T16" fmla="*/ 38481 w 200"/>
              <a:gd name="T17" fmla="*/ 0 h 1063"/>
              <a:gd name="T18" fmla="*/ 76200 w 200"/>
              <a:gd name="T19" fmla="*/ 76545 h 1063"/>
              <a:gd name="T20" fmla="*/ 0 w 200"/>
              <a:gd name="T21" fmla="*/ 76164 h 10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0" h="1063">
                <a:moveTo>
                  <a:pt x="80" y="1046"/>
                </a:moveTo>
                <a:lnTo>
                  <a:pt x="83" y="167"/>
                </a:lnTo>
                <a:cubicBezTo>
                  <a:pt x="84" y="158"/>
                  <a:pt x="91" y="150"/>
                  <a:pt x="100" y="150"/>
                </a:cubicBezTo>
                <a:cubicBezTo>
                  <a:pt x="109" y="151"/>
                  <a:pt x="117" y="158"/>
                  <a:pt x="117" y="167"/>
                </a:cubicBezTo>
                <a:lnTo>
                  <a:pt x="113" y="1046"/>
                </a:lnTo>
                <a:cubicBezTo>
                  <a:pt x="113" y="1056"/>
                  <a:pt x="106" y="1063"/>
                  <a:pt x="97" y="1063"/>
                </a:cubicBezTo>
                <a:cubicBezTo>
                  <a:pt x="87" y="1063"/>
                  <a:pt x="80" y="1055"/>
                  <a:pt x="80" y="1046"/>
                </a:cubicBezTo>
                <a:close/>
                <a:moveTo>
                  <a:pt x="0" y="200"/>
                </a:moveTo>
                <a:lnTo>
                  <a:pt x="101" y="0"/>
                </a:lnTo>
                <a:lnTo>
                  <a:pt x="200" y="201"/>
                </a:lnTo>
                <a:lnTo>
                  <a:pt x="0" y="200"/>
                </a:lnTo>
                <a:close/>
              </a:path>
            </a:pathLst>
          </a:custGeom>
          <a:solidFill>
            <a:srgbClr val="39536B"/>
          </a:solidFill>
          <a:ln w="1588" cap="flat">
            <a:solidFill>
              <a:srgbClr val="39536B"/>
            </a:solidFill>
            <a:prstDash val="solid"/>
            <a:bevel/>
            <a:headEnd/>
            <a:tailEnd/>
          </a:ln>
        </p:spPr>
        <p:txBody>
          <a:bodyPr/>
          <a:lstStyle/>
          <a:p>
            <a:endParaRPr lang="en-US"/>
          </a:p>
        </p:txBody>
      </p:sp>
      <p:sp>
        <p:nvSpPr>
          <p:cNvPr id="19471" name="Freeform 50"/>
          <p:cNvSpPr>
            <a:spLocks noEditPoints="1"/>
          </p:cNvSpPr>
          <p:nvPr/>
        </p:nvSpPr>
        <p:spPr bwMode="auto">
          <a:xfrm>
            <a:off x="2422525" y="4033838"/>
            <a:ext cx="76200" cy="403225"/>
          </a:xfrm>
          <a:custGeom>
            <a:avLst/>
            <a:gdLst>
              <a:gd name="T0" fmla="*/ 33147 w 200"/>
              <a:gd name="T1" fmla="*/ 396752 h 1059"/>
              <a:gd name="T2" fmla="*/ 32004 w 200"/>
              <a:gd name="T3" fmla="*/ 63587 h 1059"/>
              <a:gd name="T4" fmla="*/ 38100 w 200"/>
              <a:gd name="T5" fmla="*/ 57114 h 1059"/>
              <a:gd name="T6" fmla="*/ 44577 w 200"/>
              <a:gd name="T7" fmla="*/ 63587 h 1059"/>
              <a:gd name="T8" fmla="*/ 45720 w 200"/>
              <a:gd name="T9" fmla="*/ 396752 h 1059"/>
              <a:gd name="T10" fmla="*/ 39624 w 200"/>
              <a:gd name="T11" fmla="*/ 402844 h 1059"/>
              <a:gd name="T12" fmla="*/ 33147 w 200"/>
              <a:gd name="T13" fmla="*/ 396752 h 1059"/>
              <a:gd name="T14" fmla="*/ 0 w 200"/>
              <a:gd name="T15" fmla="*/ 76533 h 1059"/>
              <a:gd name="T16" fmla="*/ 38100 w 200"/>
              <a:gd name="T17" fmla="*/ 0 h 1059"/>
              <a:gd name="T18" fmla="*/ 76200 w 200"/>
              <a:gd name="T19" fmla="*/ 76152 h 1059"/>
              <a:gd name="T20" fmla="*/ 0 w 200"/>
              <a:gd name="T21" fmla="*/ 76533 h 10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0" h="1059">
                <a:moveTo>
                  <a:pt x="87" y="1042"/>
                </a:moveTo>
                <a:lnTo>
                  <a:pt x="84" y="167"/>
                </a:lnTo>
                <a:cubicBezTo>
                  <a:pt x="84" y="158"/>
                  <a:pt x="91" y="150"/>
                  <a:pt x="100" y="150"/>
                </a:cubicBezTo>
                <a:cubicBezTo>
                  <a:pt x="109" y="150"/>
                  <a:pt x="117" y="158"/>
                  <a:pt x="117" y="167"/>
                </a:cubicBezTo>
                <a:lnTo>
                  <a:pt x="120" y="1042"/>
                </a:lnTo>
                <a:cubicBezTo>
                  <a:pt x="121" y="1051"/>
                  <a:pt x="113" y="1058"/>
                  <a:pt x="104" y="1058"/>
                </a:cubicBezTo>
                <a:cubicBezTo>
                  <a:pt x="95" y="1059"/>
                  <a:pt x="87" y="1051"/>
                  <a:pt x="87" y="1042"/>
                </a:cubicBezTo>
                <a:close/>
                <a:moveTo>
                  <a:pt x="0" y="201"/>
                </a:moveTo>
                <a:lnTo>
                  <a:pt x="100" y="0"/>
                </a:lnTo>
                <a:lnTo>
                  <a:pt x="200" y="200"/>
                </a:lnTo>
                <a:lnTo>
                  <a:pt x="0" y="201"/>
                </a:lnTo>
                <a:close/>
              </a:path>
            </a:pathLst>
          </a:custGeom>
          <a:solidFill>
            <a:srgbClr val="39536B"/>
          </a:solidFill>
          <a:ln w="1588" cap="flat">
            <a:solidFill>
              <a:srgbClr val="39536B"/>
            </a:solidFill>
            <a:prstDash val="solid"/>
            <a:bevel/>
            <a:headEnd/>
            <a:tailEnd/>
          </a:ln>
        </p:spPr>
        <p:txBody>
          <a:bodyPr/>
          <a:lstStyle/>
          <a:p>
            <a:endParaRPr lang="en-US"/>
          </a:p>
        </p:txBody>
      </p:sp>
      <p:sp>
        <p:nvSpPr>
          <p:cNvPr id="19472" name="Freeform 51"/>
          <p:cNvSpPr>
            <a:spLocks noEditPoints="1"/>
          </p:cNvSpPr>
          <p:nvPr/>
        </p:nvSpPr>
        <p:spPr bwMode="auto">
          <a:xfrm>
            <a:off x="2424112" y="3155950"/>
            <a:ext cx="76200" cy="401638"/>
          </a:xfrm>
          <a:custGeom>
            <a:avLst/>
            <a:gdLst>
              <a:gd name="T0" fmla="*/ 30480 w 200"/>
              <a:gd name="T1" fmla="*/ 395184 h 1058"/>
              <a:gd name="T2" fmla="*/ 31623 w 200"/>
              <a:gd name="T3" fmla="*/ 63017 h 1058"/>
              <a:gd name="T4" fmla="*/ 38100 w 200"/>
              <a:gd name="T5" fmla="*/ 56943 h 1058"/>
              <a:gd name="T6" fmla="*/ 44577 w 200"/>
              <a:gd name="T7" fmla="*/ 63397 h 1058"/>
              <a:gd name="T8" fmla="*/ 43053 w 200"/>
              <a:gd name="T9" fmla="*/ 395564 h 1058"/>
              <a:gd name="T10" fmla="*/ 36957 w 200"/>
              <a:gd name="T11" fmla="*/ 401638 h 1058"/>
              <a:gd name="T12" fmla="*/ 30480 w 200"/>
              <a:gd name="T13" fmla="*/ 395184 h 1058"/>
              <a:gd name="T14" fmla="*/ 0 w 200"/>
              <a:gd name="T15" fmla="*/ 75544 h 1058"/>
              <a:gd name="T16" fmla="*/ 38481 w 200"/>
              <a:gd name="T17" fmla="*/ 0 h 1058"/>
              <a:gd name="T18" fmla="*/ 76200 w 200"/>
              <a:gd name="T19" fmla="*/ 75924 h 1058"/>
              <a:gd name="T20" fmla="*/ 0 w 200"/>
              <a:gd name="T21" fmla="*/ 75544 h 10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0" h="1058">
                <a:moveTo>
                  <a:pt x="80" y="1041"/>
                </a:moveTo>
                <a:lnTo>
                  <a:pt x="83" y="166"/>
                </a:lnTo>
                <a:cubicBezTo>
                  <a:pt x="84" y="157"/>
                  <a:pt x="91" y="150"/>
                  <a:pt x="100" y="150"/>
                </a:cubicBezTo>
                <a:cubicBezTo>
                  <a:pt x="109" y="150"/>
                  <a:pt x="117" y="157"/>
                  <a:pt x="117" y="167"/>
                </a:cubicBezTo>
                <a:lnTo>
                  <a:pt x="113" y="1042"/>
                </a:lnTo>
                <a:cubicBezTo>
                  <a:pt x="113" y="1051"/>
                  <a:pt x="106" y="1058"/>
                  <a:pt x="97" y="1058"/>
                </a:cubicBezTo>
                <a:cubicBezTo>
                  <a:pt x="87" y="1058"/>
                  <a:pt x="80" y="1051"/>
                  <a:pt x="80" y="1041"/>
                </a:cubicBezTo>
                <a:close/>
                <a:moveTo>
                  <a:pt x="0" y="199"/>
                </a:moveTo>
                <a:lnTo>
                  <a:pt x="101" y="0"/>
                </a:lnTo>
                <a:lnTo>
                  <a:pt x="200" y="200"/>
                </a:lnTo>
                <a:lnTo>
                  <a:pt x="0" y="199"/>
                </a:lnTo>
                <a:close/>
              </a:path>
            </a:pathLst>
          </a:custGeom>
          <a:solidFill>
            <a:srgbClr val="39536B"/>
          </a:solidFill>
          <a:ln w="1588" cap="flat">
            <a:solidFill>
              <a:srgbClr val="39536B"/>
            </a:solidFill>
            <a:prstDash val="solid"/>
            <a:bevel/>
            <a:headEnd/>
            <a:tailEnd/>
          </a:ln>
        </p:spPr>
        <p:txBody>
          <a:bodyPr/>
          <a:lstStyle/>
          <a:p>
            <a:endParaRPr lang="en-US"/>
          </a:p>
        </p:txBody>
      </p:sp>
      <p:sp>
        <p:nvSpPr>
          <p:cNvPr id="19473" name="Freeform 52"/>
          <p:cNvSpPr>
            <a:spLocks noEditPoints="1"/>
          </p:cNvSpPr>
          <p:nvPr/>
        </p:nvSpPr>
        <p:spPr bwMode="auto">
          <a:xfrm>
            <a:off x="2424112" y="2274888"/>
            <a:ext cx="76200" cy="404812"/>
          </a:xfrm>
          <a:custGeom>
            <a:avLst/>
            <a:gdLst>
              <a:gd name="T0" fmla="*/ 31623 w 200"/>
              <a:gd name="T1" fmla="*/ 398314 h 1059"/>
              <a:gd name="T2" fmla="*/ 31623 w 200"/>
              <a:gd name="T3" fmla="*/ 63837 h 1059"/>
              <a:gd name="T4" fmla="*/ 38100 w 200"/>
              <a:gd name="T5" fmla="*/ 57339 h 1059"/>
              <a:gd name="T6" fmla="*/ 44196 w 200"/>
              <a:gd name="T7" fmla="*/ 63837 h 1059"/>
              <a:gd name="T8" fmla="*/ 44196 w 200"/>
              <a:gd name="T9" fmla="*/ 398314 h 1059"/>
              <a:gd name="T10" fmla="*/ 38100 w 200"/>
              <a:gd name="T11" fmla="*/ 404812 h 1059"/>
              <a:gd name="T12" fmla="*/ 31623 w 200"/>
              <a:gd name="T13" fmla="*/ 398314 h 1059"/>
              <a:gd name="T14" fmla="*/ 0 w 200"/>
              <a:gd name="T15" fmla="*/ 76452 h 1059"/>
              <a:gd name="T16" fmla="*/ 38100 w 200"/>
              <a:gd name="T17" fmla="*/ 0 h 1059"/>
              <a:gd name="T18" fmla="*/ 76200 w 200"/>
              <a:gd name="T19" fmla="*/ 76452 h 1059"/>
              <a:gd name="T20" fmla="*/ 0 w 200"/>
              <a:gd name="T21" fmla="*/ 76452 h 10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0" h="1059">
                <a:moveTo>
                  <a:pt x="83" y="1042"/>
                </a:moveTo>
                <a:lnTo>
                  <a:pt x="83" y="167"/>
                </a:lnTo>
                <a:cubicBezTo>
                  <a:pt x="83" y="158"/>
                  <a:pt x="91" y="150"/>
                  <a:pt x="100" y="150"/>
                </a:cubicBezTo>
                <a:cubicBezTo>
                  <a:pt x="109" y="150"/>
                  <a:pt x="116" y="158"/>
                  <a:pt x="116" y="167"/>
                </a:cubicBezTo>
                <a:lnTo>
                  <a:pt x="116" y="1042"/>
                </a:lnTo>
                <a:cubicBezTo>
                  <a:pt x="116" y="1051"/>
                  <a:pt x="109" y="1059"/>
                  <a:pt x="100" y="1059"/>
                </a:cubicBezTo>
                <a:cubicBezTo>
                  <a:pt x="91" y="1059"/>
                  <a:pt x="83" y="1051"/>
                  <a:pt x="83" y="1042"/>
                </a:cubicBezTo>
                <a:close/>
                <a:moveTo>
                  <a:pt x="0" y="200"/>
                </a:moveTo>
                <a:lnTo>
                  <a:pt x="100" y="0"/>
                </a:lnTo>
                <a:lnTo>
                  <a:pt x="200" y="200"/>
                </a:lnTo>
                <a:lnTo>
                  <a:pt x="0" y="200"/>
                </a:lnTo>
                <a:close/>
              </a:path>
            </a:pathLst>
          </a:custGeom>
          <a:solidFill>
            <a:srgbClr val="39536B"/>
          </a:solidFill>
          <a:ln w="1588" cap="flat">
            <a:solidFill>
              <a:srgbClr val="39536B"/>
            </a:solidFill>
            <a:prstDash val="solid"/>
            <a:bevel/>
            <a:headEnd/>
            <a:tailEnd/>
          </a:ln>
        </p:spPr>
        <p:txBody>
          <a:bodyPr/>
          <a:lstStyle/>
          <a:p>
            <a:endParaRPr lang="en-US"/>
          </a:p>
        </p:txBody>
      </p:sp>
      <p:sp>
        <p:nvSpPr>
          <p:cNvPr id="441400" name="Line 56"/>
          <p:cNvSpPr>
            <a:spLocks noChangeShapeType="1"/>
          </p:cNvSpPr>
          <p:nvPr/>
        </p:nvSpPr>
        <p:spPr bwMode="auto">
          <a:xfrm flipH="1">
            <a:off x="2954333" y="4890082"/>
            <a:ext cx="1684309" cy="67238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defRPr/>
            </a:pPr>
            <a:endParaRPr lang="en-US">
              <a:cs typeface="+mn-cs"/>
            </a:endParaRPr>
          </a:p>
        </p:txBody>
      </p:sp>
    </p:spTree>
    <p:extLst>
      <p:ext uri="{BB962C8B-B14F-4D97-AF65-F5344CB8AC3E}">
        <p14:creationId xmlns:p14="http://schemas.microsoft.com/office/powerpoint/2010/main" val="4063390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eaLnBrk="1" hangingPunct="1">
              <a:defRPr/>
            </a:pPr>
            <a:r>
              <a:rPr lang="en-US" smtClean="0">
                <a:cs typeface="+mj-cs"/>
              </a:rPr>
              <a:t>Process Flow</a:t>
            </a:r>
          </a:p>
        </p:txBody>
      </p:sp>
      <p:sp>
        <p:nvSpPr>
          <p:cNvPr id="3" name="Content Placeholder 2"/>
          <p:cNvSpPr>
            <a:spLocks noGrp="1"/>
          </p:cNvSpPr>
          <p:nvPr>
            <p:ph sz="half" idx="1"/>
          </p:nvPr>
        </p:nvSpPr>
        <p:spPr>
          <a:xfrm>
            <a:off x="4659216" y="1076897"/>
            <a:ext cx="4065683" cy="5117205"/>
          </a:xfrm>
        </p:spPr>
        <p:txBody>
          <a:bodyPr>
            <a:normAutofit/>
          </a:bodyPr>
          <a:lstStyle/>
          <a:p>
            <a:pPr>
              <a:lnSpc>
                <a:spcPct val="90000"/>
              </a:lnSpc>
              <a:spcBef>
                <a:spcPts val="1600"/>
              </a:spcBef>
              <a:defRPr/>
            </a:pPr>
            <a:r>
              <a:rPr lang="en-US" sz="2400" dirty="0"/>
              <a:t>When programs are small or well understood, you can execute the phases in order</a:t>
            </a:r>
            <a:r>
              <a:rPr lang="en-US" sz="2400" dirty="0" smtClean="0"/>
              <a:t>.</a:t>
            </a:r>
            <a:endParaRPr lang="en-US" sz="2400" dirty="0"/>
          </a:p>
          <a:p>
            <a:pPr>
              <a:lnSpc>
                <a:spcPct val="90000"/>
              </a:lnSpc>
              <a:spcBef>
                <a:spcPts val="1600"/>
              </a:spcBef>
              <a:defRPr/>
            </a:pPr>
            <a:r>
              <a:rPr lang="en-US" sz="2400" dirty="0"/>
              <a:t>Produce a plan</a:t>
            </a:r>
            <a:r>
              <a:rPr lang="en-US" sz="2400" dirty="0" smtClean="0"/>
              <a:t>.</a:t>
            </a:r>
            <a:endParaRPr lang="en-US" sz="2400" dirty="0"/>
          </a:p>
          <a:p>
            <a:pPr>
              <a:lnSpc>
                <a:spcPct val="90000"/>
              </a:lnSpc>
              <a:spcBef>
                <a:spcPts val="1600"/>
              </a:spcBef>
              <a:defRPr/>
            </a:pPr>
            <a:r>
              <a:rPr lang="en-US" sz="2400" dirty="0"/>
              <a:t>Design all modules</a:t>
            </a:r>
            <a:r>
              <a:rPr lang="en-US" sz="2400" dirty="0" smtClean="0"/>
              <a:t>.</a:t>
            </a:r>
            <a:endParaRPr lang="en-US" sz="2400" dirty="0"/>
          </a:p>
          <a:p>
            <a:pPr>
              <a:lnSpc>
                <a:spcPct val="90000"/>
              </a:lnSpc>
              <a:spcBef>
                <a:spcPts val="1600"/>
              </a:spcBef>
              <a:defRPr/>
            </a:pPr>
            <a:r>
              <a:rPr lang="en-US" sz="2400" dirty="0"/>
              <a:t>Code all modules</a:t>
            </a:r>
            <a:r>
              <a:rPr lang="en-US" sz="2400" dirty="0" smtClean="0"/>
              <a:t>.</a:t>
            </a:r>
            <a:endParaRPr lang="en-US" sz="2400" dirty="0"/>
          </a:p>
          <a:p>
            <a:pPr>
              <a:lnSpc>
                <a:spcPct val="90000"/>
              </a:lnSpc>
              <a:spcBef>
                <a:spcPts val="1600"/>
              </a:spcBef>
              <a:defRPr/>
            </a:pPr>
            <a:r>
              <a:rPr lang="en-US" sz="2400" dirty="0"/>
              <a:t>Compile the coded program</a:t>
            </a:r>
            <a:r>
              <a:rPr lang="en-US" sz="2400" dirty="0" smtClean="0"/>
              <a:t>.</a:t>
            </a:r>
            <a:endParaRPr lang="en-US" sz="2400" dirty="0"/>
          </a:p>
          <a:p>
            <a:pPr>
              <a:lnSpc>
                <a:spcPct val="90000"/>
              </a:lnSpc>
              <a:spcBef>
                <a:spcPts val="1600"/>
              </a:spcBef>
              <a:defRPr/>
            </a:pPr>
            <a:r>
              <a:rPr lang="en-US" sz="2400" dirty="0"/>
              <a:t>Summarize the project data during the postmortem</a:t>
            </a:r>
            <a:r>
              <a:rPr lang="en-US" sz="2400" dirty="0" smtClean="0"/>
              <a:t>.</a:t>
            </a:r>
            <a:endParaRPr lang="en-US" sz="2400" dirty="0"/>
          </a:p>
        </p:txBody>
      </p:sp>
      <p:pic>
        <p:nvPicPr>
          <p:cNvPr id="21507" name="Picture 76" descr="S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304164"/>
            <a:ext cx="3127375" cy="432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26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dirty="0" smtClean="0">
                <a:cs typeface="+mj-cs"/>
              </a:rPr>
              <a:t>Cyclic Process Flow -1</a:t>
            </a:r>
          </a:p>
        </p:txBody>
      </p:sp>
      <p:sp>
        <p:nvSpPr>
          <p:cNvPr id="3" name="Content Placeholder 2"/>
          <p:cNvSpPr>
            <a:spLocks noGrp="1"/>
          </p:cNvSpPr>
          <p:nvPr>
            <p:ph sz="half" idx="1"/>
          </p:nvPr>
        </p:nvSpPr>
        <p:spPr>
          <a:xfrm>
            <a:off x="4659216" y="1076897"/>
            <a:ext cx="4065683" cy="5185123"/>
          </a:xfrm>
        </p:spPr>
        <p:txBody>
          <a:bodyPr>
            <a:normAutofit fontScale="92500" lnSpcReduction="10000"/>
          </a:bodyPr>
          <a:lstStyle/>
          <a:p>
            <a:pPr>
              <a:lnSpc>
                <a:spcPct val="110000"/>
              </a:lnSpc>
              <a:spcBef>
                <a:spcPts val="1600"/>
              </a:spcBef>
              <a:defRPr/>
            </a:pPr>
            <a:r>
              <a:rPr lang="en-US" sz="2400" dirty="0"/>
              <a:t>Large programs or those that are not well understood may require an iterative approach</a:t>
            </a:r>
            <a:r>
              <a:rPr lang="en-US" sz="2400" dirty="0" smtClean="0"/>
              <a:t>.</a:t>
            </a:r>
            <a:endParaRPr lang="en-US" sz="2400" dirty="0"/>
          </a:p>
          <a:p>
            <a:pPr>
              <a:lnSpc>
                <a:spcPct val="110000"/>
              </a:lnSpc>
              <a:spcBef>
                <a:spcPts val="1600"/>
              </a:spcBef>
              <a:defRPr/>
            </a:pPr>
            <a:r>
              <a:rPr lang="en-US" sz="2400" dirty="0"/>
              <a:t>In this example the design is completed in one step</a:t>
            </a:r>
            <a:r>
              <a:rPr lang="en-US" sz="2400" dirty="0" smtClean="0"/>
              <a:t>.</a:t>
            </a:r>
            <a:endParaRPr lang="en-US" sz="2400" dirty="0"/>
          </a:p>
          <a:p>
            <a:pPr>
              <a:lnSpc>
                <a:spcPct val="110000"/>
              </a:lnSpc>
              <a:spcBef>
                <a:spcPts val="1600"/>
              </a:spcBef>
              <a:defRPr/>
            </a:pPr>
            <a:r>
              <a:rPr lang="en-US" sz="2400" dirty="0"/>
              <a:t>Two modules are identified during the design, modules A and B</a:t>
            </a:r>
            <a:r>
              <a:rPr lang="en-US" sz="2400" dirty="0" smtClean="0"/>
              <a:t>.</a:t>
            </a:r>
            <a:endParaRPr lang="en-US" sz="2400" dirty="0"/>
          </a:p>
          <a:p>
            <a:pPr>
              <a:lnSpc>
                <a:spcPct val="110000"/>
              </a:lnSpc>
              <a:spcBef>
                <a:spcPts val="1600"/>
              </a:spcBef>
              <a:defRPr/>
            </a:pPr>
            <a:r>
              <a:rPr lang="en-US" sz="2400" dirty="0"/>
              <a:t>Then each module is separately coded, compiled, and tested</a:t>
            </a:r>
            <a:r>
              <a:rPr lang="en-US" sz="2400" dirty="0" smtClean="0"/>
              <a:t>.</a:t>
            </a:r>
            <a:endParaRPr lang="en-US" sz="2400" dirty="0"/>
          </a:p>
          <a:p>
            <a:pPr>
              <a:lnSpc>
                <a:spcPct val="110000"/>
              </a:lnSpc>
              <a:spcBef>
                <a:spcPts val="1600"/>
              </a:spcBef>
              <a:defRPr/>
            </a:pPr>
            <a:r>
              <a:rPr lang="en-US" sz="2400" dirty="0"/>
              <a:t>This example uses the PSP0 phases and two cycles of code-compile-test.</a:t>
            </a:r>
          </a:p>
          <a:p>
            <a:pPr>
              <a:lnSpc>
                <a:spcPct val="110000"/>
              </a:lnSpc>
            </a:pPr>
            <a:endParaRPr lang="en-US" dirty="0"/>
          </a:p>
        </p:txBody>
      </p:sp>
      <p:pic>
        <p:nvPicPr>
          <p:cNvPr id="23555" name="Picture 34" descr="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123950"/>
            <a:ext cx="3857625" cy="428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78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67" name="Rectangle 51"/>
          <p:cNvSpPr>
            <a:spLocks noGrp="1" noChangeArrowheads="1"/>
          </p:cNvSpPr>
          <p:nvPr>
            <p:ph type="title"/>
          </p:nvPr>
        </p:nvSpPr>
        <p:spPr/>
        <p:txBody>
          <a:bodyPr/>
          <a:lstStyle/>
          <a:p>
            <a:r>
              <a:rPr lang="en-US" dirty="0" smtClean="0"/>
              <a:t>Cyclic Process Flow -2</a:t>
            </a:r>
          </a:p>
        </p:txBody>
      </p:sp>
      <p:sp>
        <p:nvSpPr>
          <p:cNvPr id="7" name="Content Placeholder 6"/>
          <p:cNvSpPr>
            <a:spLocks noGrp="1"/>
          </p:cNvSpPr>
          <p:nvPr>
            <p:ph sz="half" idx="1"/>
          </p:nvPr>
        </p:nvSpPr>
        <p:spPr>
          <a:xfrm>
            <a:off x="4659216" y="1076898"/>
            <a:ext cx="4065683" cy="5157956"/>
          </a:xfrm>
        </p:spPr>
        <p:txBody>
          <a:bodyPr>
            <a:normAutofit/>
          </a:bodyPr>
          <a:lstStyle/>
          <a:p>
            <a:pPr>
              <a:spcBef>
                <a:spcPts val="1600"/>
              </a:spcBef>
              <a:defRPr/>
            </a:pPr>
            <a:r>
              <a:rPr lang="en-US" sz="1800" dirty="0"/>
              <a:t>There can be more than two cycles </a:t>
            </a:r>
            <a:r>
              <a:rPr lang="en-US" sz="1800" dirty="0" smtClean="0"/>
              <a:t/>
            </a:r>
            <a:br>
              <a:rPr lang="en-US" sz="1800" dirty="0" smtClean="0"/>
            </a:br>
            <a:r>
              <a:rPr lang="en-US" sz="1800" dirty="0" smtClean="0"/>
              <a:t>and </a:t>
            </a:r>
            <a:r>
              <a:rPr lang="en-US" sz="1800" dirty="0"/>
              <a:t>cycles can also include the design phase as in this example</a:t>
            </a:r>
            <a:r>
              <a:rPr lang="en-US" sz="1800" dirty="0" smtClean="0"/>
              <a:t>.</a:t>
            </a:r>
            <a:endParaRPr lang="en-US" sz="1800" dirty="0"/>
          </a:p>
          <a:p>
            <a:pPr>
              <a:spcBef>
                <a:spcPts val="1600"/>
              </a:spcBef>
              <a:defRPr/>
            </a:pPr>
            <a:r>
              <a:rPr lang="en-US" sz="1800" dirty="0"/>
              <a:t>Note that each cycle is focused on producing part of the program, e.g. Module A, Module B, Module C</a:t>
            </a:r>
            <a:r>
              <a:rPr lang="en-US" sz="1800" dirty="0" smtClean="0"/>
              <a:t>.</a:t>
            </a:r>
            <a:endParaRPr lang="en-US" sz="1800" dirty="0"/>
          </a:p>
          <a:p>
            <a:pPr>
              <a:spcBef>
                <a:spcPts val="1600"/>
              </a:spcBef>
              <a:defRPr/>
            </a:pPr>
            <a:r>
              <a:rPr lang="en-US" sz="1800" dirty="0"/>
              <a:t>Part size is a key factor for </a:t>
            </a:r>
            <a:r>
              <a:rPr lang="en-US" sz="1800" dirty="0" smtClean="0"/>
              <a:t/>
            </a:r>
            <a:br>
              <a:rPr lang="en-US" sz="1800" dirty="0" smtClean="0"/>
            </a:br>
            <a:r>
              <a:rPr lang="en-US" sz="1800" dirty="0" smtClean="0"/>
              <a:t>determining </a:t>
            </a:r>
            <a:r>
              <a:rPr lang="en-US" sz="1800" dirty="0"/>
              <a:t>cycles.</a:t>
            </a:r>
          </a:p>
          <a:p>
            <a:pPr lvl="1">
              <a:defRPr/>
            </a:pPr>
            <a:r>
              <a:rPr lang="en-US" sz="1800" dirty="0"/>
              <a:t>a line of code is too small</a:t>
            </a:r>
          </a:p>
          <a:p>
            <a:pPr lvl="1">
              <a:defRPr/>
            </a:pPr>
            <a:r>
              <a:rPr lang="en-US" sz="1800" dirty="0"/>
              <a:t>a program may be too </a:t>
            </a:r>
            <a:r>
              <a:rPr lang="en-US" sz="1800" dirty="0" smtClean="0"/>
              <a:t>large</a:t>
            </a:r>
            <a:endParaRPr lang="en-US" sz="1800" dirty="0"/>
          </a:p>
          <a:p>
            <a:pPr>
              <a:spcBef>
                <a:spcPts val="1600"/>
              </a:spcBef>
              <a:defRPr/>
            </a:pPr>
            <a:r>
              <a:rPr lang="en-US" sz="1800" dirty="0"/>
              <a:t>One or more classes, methods, procedures, or functions are probably the right size</a:t>
            </a:r>
            <a:r>
              <a:rPr lang="en-US" sz="1800" dirty="0" smtClean="0"/>
              <a:t>.</a:t>
            </a:r>
            <a:endParaRPr lang="en-US" sz="1800" dirty="0"/>
          </a:p>
          <a:p>
            <a:pPr>
              <a:spcBef>
                <a:spcPts val="1600"/>
              </a:spcBef>
              <a:defRPr/>
            </a:pPr>
            <a:r>
              <a:rPr lang="en-US" sz="1800" dirty="0"/>
              <a:t>You need to determine what works </a:t>
            </a:r>
            <a:r>
              <a:rPr lang="en-US" sz="1800" dirty="0" smtClean="0"/>
              <a:t/>
            </a:r>
            <a:br>
              <a:rPr lang="en-US" sz="1800" dirty="0" smtClean="0"/>
            </a:br>
            <a:r>
              <a:rPr lang="en-US" sz="1800" dirty="0" smtClean="0"/>
              <a:t>for </a:t>
            </a:r>
            <a:r>
              <a:rPr lang="en-US" sz="1800" dirty="0"/>
              <a:t>you</a:t>
            </a:r>
            <a:r>
              <a:rPr lang="en-US" sz="1800" dirty="0" smtClean="0"/>
              <a:t>.</a:t>
            </a:r>
            <a:endParaRPr lang="en-US" sz="1800" dirty="0"/>
          </a:p>
        </p:txBody>
      </p:sp>
      <p:pic>
        <p:nvPicPr>
          <p:cNvPr id="25603" name="Picture 48" descr="S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006" y="1123950"/>
            <a:ext cx="3867150" cy="443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102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eaLnBrk="1" hangingPunct="1">
              <a:defRPr/>
            </a:pPr>
            <a:r>
              <a:rPr lang="en-US" smtClean="0">
                <a:cs typeface="+mj-cs"/>
              </a:rPr>
              <a:t>Process Scripts</a:t>
            </a:r>
          </a:p>
        </p:txBody>
      </p:sp>
      <p:pic>
        <p:nvPicPr>
          <p:cNvPr id="463877"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011" t="28210" r="4022" b="11061"/>
          <a:stretch>
            <a:fillRect/>
          </a:stretch>
        </p:blipFill>
        <p:spPr>
          <a:xfrm>
            <a:off x="3929084" y="2636838"/>
            <a:ext cx="4835525" cy="3074987"/>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463875" name="Rectangle 3"/>
          <p:cNvSpPr>
            <a:spLocks noGrp="1" noChangeArrowheads="1"/>
          </p:cNvSpPr>
          <p:nvPr>
            <p:ph type="body" idx="4294967295"/>
          </p:nvPr>
        </p:nvSpPr>
        <p:spPr>
          <a:xfrm>
            <a:off x="0" y="1081088"/>
            <a:ext cx="8320088" cy="5014912"/>
          </a:xfrm>
        </p:spPr>
        <p:txBody>
          <a:bodyPr/>
          <a:lstStyle/>
          <a:p>
            <a:pPr marL="0" indent="0" eaLnBrk="1" hangingPunct="1">
              <a:defRPr/>
            </a:pPr>
            <a:r>
              <a:rPr lang="en-US" smtClean="0">
                <a:cs typeface="+mn-cs"/>
              </a:rPr>
              <a:t>Process scripts provide </a:t>
            </a:r>
            <a:r>
              <a:rPr lang="ja-JP" altLang="en-US" smtClean="0">
                <a:latin typeface="Arial"/>
                <a:cs typeface="+mn-cs"/>
              </a:rPr>
              <a:t>“</a:t>
            </a:r>
            <a:r>
              <a:rPr lang="en-US" smtClean="0">
                <a:cs typeface="+mn-cs"/>
              </a:rPr>
              <a:t>expert-level</a:t>
            </a:r>
            <a:r>
              <a:rPr lang="ja-JP" altLang="en-US" smtClean="0">
                <a:latin typeface="Arial"/>
                <a:cs typeface="+mn-cs"/>
              </a:rPr>
              <a:t>”</a:t>
            </a:r>
            <a:r>
              <a:rPr lang="en-US" smtClean="0">
                <a:cs typeface="+mn-cs"/>
              </a:rPr>
              <a:t> guidance on how to use the process.</a:t>
            </a:r>
          </a:p>
          <a:p>
            <a:pPr marL="0" indent="0" eaLnBrk="1" hangingPunct="1">
              <a:defRPr/>
            </a:pPr>
            <a:endParaRPr lang="en-US" smtClean="0">
              <a:cs typeface="+mn-cs"/>
            </a:endParaRPr>
          </a:p>
        </p:txBody>
      </p:sp>
      <p:sp>
        <p:nvSpPr>
          <p:cNvPr id="463880" name="Rectangle 8"/>
          <p:cNvSpPr>
            <a:spLocks noGrp="1" noChangeArrowheads="1"/>
          </p:cNvSpPr>
          <p:nvPr>
            <p:ph type="body" sz="half" idx="4294967295"/>
          </p:nvPr>
        </p:nvSpPr>
        <p:spPr>
          <a:xfrm>
            <a:off x="0" y="2625725"/>
            <a:ext cx="3509963" cy="3033713"/>
          </a:xfrm>
        </p:spPr>
        <p:txBody>
          <a:bodyPr>
            <a:normAutofit fontScale="92500"/>
          </a:bodyPr>
          <a:lstStyle/>
          <a:p>
            <a:pPr marL="0" indent="0" eaLnBrk="1" hangingPunct="1">
              <a:defRPr/>
            </a:pPr>
            <a:r>
              <a:rPr lang="en-US" sz="2000" dirty="0" smtClean="0">
                <a:cs typeface="+mn-cs"/>
              </a:rPr>
              <a:t>They are one or two pages long.</a:t>
            </a:r>
          </a:p>
          <a:p>
            <a:pPr marL="0" indent="0" eaLnBrk="1" hangingPunct="1">
              <a:defRPr/>
            </a:pPr>
            <a:endParaRPr lang="en-US" sz="2000" dirty="0" smtClean="0">
              <a:cs typeface="+mn-cs"/>
            </a:endParaRPr>
          </a:p>
          <a:p>
            <a:pPr marL="0" indent="0" eaLnBrk="1" hangingPunct="1">
              <a:defRPr/>
            </a:pPr>
            <a:r>
              <a:rPr lang="en-US" sz="2000" dirty="0" smtClean="0">
                <a:cs typeface="+mn-cs"/>
              </a:rPr>
              <a:t>They describe the</a:t>
            </a:r>
          </a:p>
          <a:p>
            <a:pPr lvl="1" eaLnBrk="1" hangingPunct="1">
              <a:defRPr/>
            </a:pPr>
            <a:r>
              <a:rPr lang="en-US" sz="2000" dirty="0" smtClean="0"/>
              <a:t>Purpose</a:t>
            </a:r>
          </a:p>
          <a:p>
            <a:pPr lvl="1" eaLnBrk="1" hangingPunct="1">
              <a:defRPr/>
            </a:pPr>
            <a:r>
              <a:rPr lang="en-US" sz="2000" dirty="0" smtClean="0"/>
              <a:t>Entry criteria</a:t>
            </a:r>
          </a:p>
          <a:p>
            <a:pPr lvl="1" eaLnBrk="1" hangingPunct="1">
              <a:defRPr/>
            </a:pPr>
            <a:r>
              <a:rPr lang="en-US" sz="2000" dirty="0" smtClean="0"/>
              <a:t>General guidelines</a:t>
            </a:r>
          </a:p>
          <a:p>
            <a:pPr lvl="1" eaLnBrk="1" hangingPunct="1">
              <a:defRPr/>
            </a:pPr>
            <a:r>
              <a:rPr lang="en-US" sz="2000" dirty="0" smtClean="0"/>
              <a:t>Steps</a:t>
            </a:r>
          </a:p>
          <a:p>
            <a:pPr lvl="1" eaLnBrk="1" hangingPunct="1">
              <a:defRPr/>
            </a:pPr>
            <a:r>
              <a:rPr lang="en-US" sz="2000" dirty="0" smtClean="0"/>
              <a:t>Exit criteria</a:t>
            </a:r>
          </a:p>
          <a:p>
            <a:pPr marL="0" indent="0" eaLnBrk="1" hangingPunct="1">
              <a:defRPr/>
            </a:pPr>
            <a:endParaRPr lang="en-US" sz="2000" dirty="0" smtClean="0">
              <a:cs typeface="+mn-cs"/>
            </a:endParaRPr>
          </a:p>
        </p:txBody>
      </p:sp>
      <p:sp>
        <p:nvSpPr>
          <p:cNvPr id="463879" name="Rectangle 7"/>
          <p:cNvSpPr>
            <a:spLocks noChangeArrowheads="1"/>
          </p:cNvSpPr>
          <p:nvPr/>
        </p:nvSpPr>
        <p:spPr bwMode="auto">
          <a:xfrm>
            <a:off x="992188" y="2932113"/>
            <a:ext cx="4129087" cy="2690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9C2108"/>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buFontTx/>
              <a:buNone/>
              <a:defRPr/>
            </a:pPr>
            <a:endParaRPr lang="en-US">
              <a:cs typeface="+mn-cs"/>
            </a:endParaRPr>
          </a:p>
        </p:txBody>
      </p:sp>
    </p:spTree>
    <p:extLst>
      <p:ext uri="{BB962C8B-B14F-4D97-AF65-F5344CB8AC3E}">
        <p14:creationId xmlns:p14="http://schemas.microsoft.com/office/powerpoint/2010/main" val="2434790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smtClean="0"/>
              <a:t>The PSP0 Scripts -1</a:t>
            </a:r>
          </a:p>
        </p:txBody>
      </p:sp>
      <p:sp>
        <p:nvSpPr>
          <p:cNvPr id="477187" name="Rectangle 3"/>
          <p:cNvSpPr>
            <a:spLocks noGrp="1" noChangeArrowheads="1"/>
          </p:cNvSpPr>
          <p:nvPr>
            <p:ph idx="1"/>
          </p:nvPr>
        </p:nvSpPr>
        <p:spPr/>
        <p:txBody>
          <a:bodyPr/>
          <a:lstStyle/>
          <a:p>
            <a:r>
              <a:rPr lang="en-US" smtClean="0"/>
              <a:t>Planning:  Estimate the development time.</a:t>
            </a:r>
          </a:p>
          <a:p>
            <a:endParaRPr lang="en-US" smtClean="0"/>
          </a:p>
          <a:p>
            <a:r>
              <a:rPr lang="en-US" smtClean="0"/>
              <a:t>Development:  Develop the product using your current methods.</a:t>
            </a:r>
          </a:p>
          <a:p>
            <a:endParaRPr lang="en-US" smtClean="0"/>
          </a:p>
          <a:p>
            <a:r>
              <a:rPr lang="en-US" smtClean="0"/>
              <a:t>Postmortem:  Complete the project plan summary with the time spent and defects found and injected in each phase.</a:t>
            </a:r>
          </a:p>
        </p:txBody>
      </p:sp>
    </p:spTree>
    <p:extLst>
      <p:ext uri="{BB962C8B-B14F-4D97-AF65-F5344CB8AC3E}">
        <p14:creationId xmlns:p14="http://schemas.microsoft.com/office/powerpoint/2010/main" val="12684163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smtClean="0"/>
              <a:t>The PSP0 Scripts -2</a:t>
            </a:r>
          </a:p>
        </p:txBody>
      </p:sp>
      <p:sp>
        <p:nvSpPr>
          <p:cNvPr id="479235" name="Rectangle 3"/>
          <p:cNvSpPr>
            <a:spLocks noGrp="1" noChangeArrowheads="1"/>
          </p:cNvSpPr>
          <p:nvPr>
            <p:ph idx="1"/>
          </p:nvPr>
        </p:nvSpPr>
        <p:spPr/>
        <p:txBody>
          <a:bodyPr/>
          <a:lstStyle/>
          <a:p>
            <a:r>
              <a:rPr lang="en-US" smtClean="0"/>
              <a:t>Design:  Design the program using your current design methods.</a:t>
            </a:r>
          </a:p>
          <a:p>
            <a:endParaRPr lang="en-US" smtClean="0"/>
          </a:p>
          <a:p>
            <a:r>
              <a:rPr lang="en-US" smtClean="0"/>
              <a:t>Coding:  Implement the program. </a:t>
            </a:r>
          </a:p>
          <a:p>
            <a:endParaRPr lang="en-US" smtClean="0"/>
          </a:p>
          <a:p>
            <a:r>
              <a:rPr lang="en-US" smtClean="0"/>
              <a:t>Compile:  Compile until defect-free. </a:t>
            </a:r>
          </a:p>
          <a:p>
            <a:endParaRPr lang="en-US" smtClean="0"/>
          </a:p>
          <a:p>
            <a:r>
              <a:rPr lang="en-US" smtClean="0"/>
              <a:t>Test:  Test the program and fix all defects. </a:t>
            </a:r>
          </a:p>
          <a:p>
            <a:endParaRPr lang="en-US" smtClean="0"/>
          </a:p>
          <a:p>
            <a:r>
              <a:rPr lang="en-US" smtClean="0"/>
              <a:t>Record defects in the defect log and time per phase in the time log.</a:t>
            </a:r>
          </a:p>
        </p:txBody>
      </p:sp>
    </p:spTree>
    <p:extLst>
      <p:ext uri="{BB962C8B-B14F-4D97-AF65-F5344CB8AC3E}">
        <p14:creationId xmlns:p14="http://schemas.microsoft.com/office/powerpoint/2010/main" val="23056880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smtClean="0"/>
              <a:t>Using Process Scripts</a:t>
            </a:r>
          </a:p>
        </p:txBody>
      </p:sp>
      <p:sp>
        <p:nvSpPr>
          <p:cNvPr id="470019" name="Rectangle 3"/>
          <p:cNvSpPr>
            <a:spLocks noGrp="1" noChangeArrowheads="1"/>
          </p:cNvSpPr>
          <p:nvPr>
            <p:ph idx="1"/>
          </p:nvPr>
        </p:nvSpPr>
        <p:spPr/>
        <p:txBody>
          <a:bodyPr/>
          <a:lstStyle/>
          <a:p>
            <a:r>
              <a:rPr lang="en-US" dirty="0" smtClean="0"/>
              <a:t>Process scripts guide you through the process.</a:t>
            </a:r>
          </a:p>
          <a:p>
            <a:endParaRPr lang="en-US" dirty="0" smtClean="0"/>
          </a:p>
          <a:p>
            <a:r>
              <a:rPr lang="en-US" dirty="0" smtClean="0"/>
              <a:t>You should</a:t>
            </a:r>
          </a:p>
          <a:p>
            <a:pPr lvl="1"/>
            <a:r>
              <a:rPr lang="en-US" dirty="0" smtClean="0"/>
              <a:t>check the entry criteria before starting a phase</a:t>
            </a:r>
          </a:p>
          <a:p>
            <a:pPr lvl="1"/>
            <a:r>
              <a:rPr lang="en-US" dirty="0" smtClean="0"/>
              <a:t>record the phase start time</a:t>
            </a:r>
          </a:p>
          <a:p>
            <a:pPr lvl="1"/>
            <a:r>
              <a:rPr lang="en-US" dirty="0" smtClean="0"/>
              <a:t>perform the phase steps and instructions</a:t>
            </a:r>
          </a:p>
          <a:p>
            <a:pPr lvl="1"/>
            <a:r>
              <a:rPr lang="en-US" dirty="0" smtClean="0"/>
              <a:t>record defects as they are found and corrected</a:t>
            </a:r>
          </a:p>
          <a:p>
            <a:pPr lvl="1"/>
            <a:r>
              <a:rPr lang="en-US" dirty="0" smtClean="0"/>
              <a:t>check the exit criteria before ending a phase</a:t>
            </a:r>
          </a:p>
          <a:p>
            <a:pPr lvl="1"/>
            <a:r>
              <a:rPr lang="en-US" dirty="0" smtClean="0"/>
              <a:t>record the phase end time</a:t>
            </a:r>
          </a:p>
          <a:p>
            <a:pPr lvl="1"/>
            <a:r>
              <a:rPr lang="en-US" dirty="0" smtClean="0"/>
              <a:t>go to the next phase</a:t>
            </a:r>
          </a:p>
          <a:p>
            <a:endParaRPr lang="en-US" dirty="0" smtClean="0"/>
          </a:p>
          <a:p>
            <a:r>
              <a:rPr lang="en-US" dirty="0" smtClean="0"/>
              <a:t>Force yourself to use this paradigm until it becomes a habit.</a:t>
            </a:r>
          </a:p>
        </p:txBody>
      </p:sp>
    </p:spTree>
    <p:extLst>
      <p:ext uri="{BB962C8B-B14F-4D97-AF65-F5344CB8AC3E}">
        <p14:creationId xmlns:p14="http://schemas.microsoft.com/office/powerpoint/2010/main" val="40038083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smtClean="0"/>
              <a:t>PSP0 Measures and Forms</a:t>
            </a:r>
          </a:p>
        </p:txBody>
      </p:sp>
      <p:sp>
        <p:nvSpPr>
          <p:cNvPr id="476163" name="Rectangle 3"/>
          <p:cNvSpPr>
            <a:spLocks noGrp="1" noChangeArrowheads="1"/>
          </p:cNvSpPr>
          <p:nvPr>
            <p:ph idx="1"/>
          </p:nvPr>
        </p:nvSpPr>
        <p:spPr/>
        <p:txBody>
          <a:bodyPr/>
          <a:lstStyle/>
          <a:p>
            <a:r>
              <a:rPr lang="en-US" smtClean="0"/>
              <a:t>PSP0 measures</a:t>
            </a:r>
          </a:p>
          <a:p>
            <a:pPr lvl="1"/>
            <a:r>
              <a:rPr lang="en-US" smtClean="0"/>
              <a:t>Time – track time in phase</a:t>
            </a:r>
          </a:p>
          <a:p>
            <a:pPr lvl="1"/>
            <a:r>
              <a:rPr lang="en-US" smtClean="0"/>
              <a:t>Defects – record defects as they are found and fixed </a:t>
            </a:r>
          </a:p>
          <a:p>
            <a:endParaRPr lang="en-US" smtClean="0"/>
          </a:p>
          <a:p>
            <a:r>
              <a:rPr lang="en-US" smtClean="0"/>
              <a:t>PSP0 has four forms</a:t>
            </a:r>
          </a:p>
          <a:p>
            <a:pPr lvl="1"/>
            <a:r>
              <a:rPr lang="en-US" smtClean="0"/>
              <a:t>PSP0 Project Plan Summary – summarizes planned and actual time and defects by phase</a:t>
            </a:r>
          </a:p>
          <a:p>
            <a:pPr lvl="1"/>
            <a:r>
              <a:rPr lang="en-US" smtClean="0"/>
              <a:t>PSP0 Time Recording Log – used to record time</a:t>
            </a:r>
          </a:p>
          <a:p>
            <a:pPr lvl="1"/>
            <a:r>
              <a:rPr lang="en-US" smtClean="0"/>
              <a:t>PSP0 Defect Recording Log – used to record defects</a:t>
            </a:r>
          </a:p>
          <a:p>
            <a:pPr lvl="1"/>
            <a:r>
              <a:rPr lang="en-US" smtClean="0"/>
              <a:t>PSP0 Defect Type Standard – used to define standard defect types</a:t>
            </a:r>
          </a:p>
          <a:p>
            <a:endParaRPr lang="en-US" smtClean="0"/>
          </a:p>
        </p:txBody>
      </p:sp>
    </p:spTree>
    <p:extLst>
      <p:ext uri="{BB962C8B-B14F-4D97-AF65-F5344CB8AC3E}">
        <p14:creationId xmlns:p14="http://schemas.microsoft.com/office/powerpoint/2010/main" val="2439961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eaLnBrk="1" hangingPunct="1">
              <a:defRPr/>
            </a:pPr>
            <a:r>
              <a:rPr lang="en-US" smtClean="0">
                <a:cs typeface="+mj-cs"/>
              </a:rPr>
              <a:t>PSP Student Workbook</a:t>
            </a:r>
          </a:p>
        </p:txBody>
      </p:sp>
      <p:sp>
        <p:nvSpPr>
          <p:cNvPr id="481283" name="Rectangle 3"/>
          <p:cNvSpPr>
            <a:spLocks noGrp="1" noChangeArrowheads="1"/>
          </p:cNvSpPr>
          <p:nvPr>
            <p:ph idx="1"/>
          </p:nvPr>
        </p:nvSpPr>
        <p:spPr/>
        <p:txBody>
          <a:bodyPr>
            <a:normAutofit lnSpcReduction="10000"/>
          </a:bodyPr>
          <a:lstStyle/>
          <a:p>
            <a:pPr marL="0" indent="0" eaLnBrk="1" hangingPunct="1">
              <a:defRPr/>
            </a:pPr>
            <a:r>
              <a:rPr lang="en-US" smtClean="0">
                <a:cs typeface="+mn-cs"/>
              </a:rPr>
              <a:t>The PSP Student Workbook provides support for the PSP.</a:t>
            </a:r>
          </a:p>
          <a:p>
            <a:pPr lvl="1" eaLnBrk="1" hangingPunct="1">
              <a:defRPr/>
            </a:pPr>
            <a:r>
              <a:rPr lang="en-US" smtClean="0"/>
              <a:t>scripts</a:t>
            </a:r>
          </a:p>
          <a:p>
            <a:pPr lvl="1" eaLnBrk="1" hangingPunct="1">
              <a:defRPr/>
            </a:pPr>
            <a:r>
              <a:rPr lang="en-US" smtClean="0"/>
              <a:t>forms</a:t>
            </a:r>
          </a:p>
          <a:p>
            <a:pPr lvl="1" eaLnBrk="1" hangingPunct="1">
              <a:defRPr/>
            </a:pPr>
            <a:r>
              <a:rPr lang="en-US" smtClean="0"/>
              <a:t>measures</a:t>
            </a:r>
          </a:p>
          <a:p>
            <a:pPr lvl="1" eaLnBrk="1" hangingPunct="1">
              <a:defRPr/>
            </a:pPr>
            <a:r>
              <a:rPr lang="en-US" smtClean="0"/>
              <a:t>calculations</a:t>
            </a:r>
          </a:p>
          <a:p>
            <a:pPr lvl="1" eaLnBrk="1" hangingPunct="1">
              <a:defRPr/>
            </a:pPr>
            <a:r>
              <a:rPr lang="en-US" smtClean="0"/>
              <a:t>planning</a:t>
            </a:r>
          </a:p>
          <a:p>
            <a:pPr lvl="1" eaLnBrk="1" hangingPunct="1">
              <a:defRPr/>
            </a:pPr>
            <a:r>
              <a:rPr lang="en-US" smtClean="0"/>
              <a:t>tracking</a:t>
            </a:r>
          </a:p>
          <a:p>
            <a:pPr lvl="1" eaLnBrk="1" hangingPunct="1">
              <a:defRPr/>
            </a:pPr>
            <a:r>
              <a:rPr lang="en-US" smtClean="0"/>
              <a:t>quality management</a:t>
            </a:r>
          </a:p>
          <a:p>
            <a:pPr lvl="1" eaLnBrk="1" hangingPunct="1">
              <a:defRPr/>
            </a:pPr>
            <a:r>
              <a:rPr lang="en-US" smtClean="0"/>
              <a:t>analysis</a:t>
            </a:r>
          </a:p>
          <a:p>
            <a:pPr lvl="1" eaLnBrk="1" hangingPunct="1">
              <a:defRPr/>
            </a:pPr>
            <a:r>
              <a:rPr lang="en-US" smtClean="0"/>
              <a:t>historical data</a:t>
            </a:r>
          </a:p>
          <a:p>
            <a:pPr lvl="1" eaLnBrk="1" hangingPunct="1">
              <a:defRPr/>
            </a:pPr>
            <a:r>
              <a:rPr lang="en-US" smtClean="0"/>
              <a:t>access to class materials</a:t>
            </a:r>
          </a:p>
          <a:p>
            <a:pPr marL="0" indent="0" eaLnBrk="1" hangingPunct="1">
              <a:defRPr/>
            </a:pPr>
            <a:endParaRPr lang="en-US" smtClean="0">
              <a:cs typeface="+mn-cs"/>
            </a:endParaRPr>
          </a:p>
          <a:p>
            <a:pPr marL="0" indent="0" eaLnBrk="1" hangingPunct="1">
              <a:defRPr/>
            </a:pPr>
            <a:r>
              <a:rPr lang="en-US" smtClean="0">
                <a:cs typeface="+mn-cs"/>
              </a:rPr>
              <a:t>It also provides support for post-course use of the PSP.</a:t>
            </a:r>
          </a:p>
        </p:txBody>
      </p:sp>
    </p:spTree>
    <p:extLst>
      <p:ext uri="{BB962C8B-B14F-4D97-AF65-F5344CB8AC3E}">
        <p14:creationId xmlns:p14="http://schemas.microsoft.com/office/powerpoint/2010/main" val="3290696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normAutofit/>
          </a:bodyPr>
          <a:lstStyle/>
          <a:p>
            <a:pPr eaLnBrk="1" hangingPunct="1">
              <a:defRPr/>
            </a:pPr>
            <a:r>
              <a:rPr lang="en-US" sz="3200" dirty="0" smtClean="0">
                <a:cs typeface="+mj-cs"/>
              </a:rPr>
              <a:t>Installing the PSP Student Workbook </a:t>
            </a:r>
          </a:p>
        </p:txBody>
      </p:sp>
      <p:pic>
        <p:nvPicPr>
          <p:cNvPr id="6" name="Content Placeholder 5"/>
          <p:cNvPicPr>
            <a:picLocks noGrp="1" noChangeAspect="1"/>
          </p:cNvPicPr>
          <p:nvPr>
            <p:ph sz="half" idx="1"/>
          </p:nvPr>
        </p:nvPicPr>
        <p:blipFill>
          <a:blip r:embed="rId3"/>
          <a:stretch>
            <a:fillRect/>
          </a:stretch>
        </p:blipFill>
        <p:spPr>
          <a:xfrm>
            <a:off x="184930" y="1069612"/>
            <a:ext cx="4398325" cy="2015898"/>
          </a:xfrm>
          <a:prstGeom prst="rect">
            <a:avLst/>
          </a:prstGeom>
        </p:spPr>
      </p:pic>
      <p:sp>
        <p:nvSpPr>
          <p:cNvPr id="482312" name="Rectangle 8"/>
          <p:cNvSpPr>
            <a:spLocks noGrp="1" noChangeArrowheads="1"/>
          </p:cNvSpPr>
          <p:nvPr>
            <p:ph sz="half" idx="2"/>
          </p:nvPr>
        </p:nvSpPr>
        <p:spPr>
          <a:xfrm>
            <a:off x="4798364" y="1069612"/>
            <a:ext cx="4065683" cy="5164748"/>
          </a:xfrm>
        </p:spPr>
        <p:txBody>
          <a:bodyPr>
            <a:normAutofit fontScale="92500" lnSpcReduction="10000"/>
          </a:bodyPr>
          <a:lstStyle/>
          <a:p>
            <a:pPr marL="0" indent="0" eaLnBrk="1" hangingPunct="1">
              <a:spcBef>
                <a:spcPts val="1600"/>
              </a:spcBef>
              <a:defRPr/>
            </a:pPr>
            <a:r>
              <a:rPr lang="en-US" sz="2000" dirty="0" smtClean="0">
                <a:cs typeface="+mn-cs"/>
              </a:rPr>
              <a:t>Double click on the </a:t>
            </a:r>
            <a:r>
              <a:rPr lang="en-US" sz="2000" b="1" i="1" dirty="0" smtClean="0">
                <a:cs typeface="+mn-cs"/>
              </a:rPr>
              <a:t>PSP Student Workbook </a:t>
            </a:r>
            <a:r>
              <a:rPr lang="en-US" sz="2000" dirty="0" smtClean="0">
                <a:cs typeface="+mn-cs"/>
              </a:rPr>
              <a:t>install file, you downloaded earlier, to start the installation process. </a:t>
            </a:r>
          </a:p>
          <a:p>
            <a:pPr marL="0" indent="0" eaLnBrk="1" hangingPunct="1">
              <a:spcBef>
                <a:spcPts val="1600"/>
              </a:spcBef>
              <a:defRPr/>
            </a:pPr>
            <a:r>
              <a:rPr lang="en-US" sz="2000" dirty="0" smtClean="0">
                <a:cs typeface="+mn-cs"/>
              </a:rPr>
              <a:t>Select the install location (typically your desktop or documents folder) and complete the installation process. </a:t>
            </a:r>
          </a:p>
          <a:p>
            <a:pPr marL="0" indent="0" eaLnBrk="1" hangingPunct="1">
              <a:spcBef>
                <a:spcPts val="1600"/>
              </a:spcBef>
              <a:defRPr/>
            </a:pPr>
            <a:r>
              <a:rPr lang="en-US" sz="2000" dirty="0" smtClean="0">
                <a:cs typeface="+mn-cs"/>
              </a:rPr>
              <a:t>You should now have the </a:t>
            </a:r>
            <a:r>
              <a:rPr lang="en-US" sz="2000" b="1" i="1" dirty="0" smtClean="0">
                <a:cs typeface="+mn-cs"/>
              </a:rPr>
              <a:t>PSP Student Workbook </a:t>
            </a:r>
            <a:r>
              <a:rPr lang="en-US" sz="2000" dirty="0" smtClean="0">
                <a:cs typeface="+mn-cs"/>
              </a:rPr>
              <a:t>folder containing: </a:t>
            </a:r>
          </a:p>
          <a:p>
            <a:pPr lvl="1" eaLnBrk="1" hangingPunct="1">
              <a:defRPr/>
            </a:pPr>
            <a:r>
              <a:rPr lang="en-US" sz="2000" dirty="0" smtClean="0"/>
              <a:t>PSP Assignments MDB</a:t>
            </a:r>
          </a:p>
          <a:p>
            <a:pPr lvl="1" eaLnBrk="1" hangingPunct="1">
              <a:defRPr/>
            </a:pPr>
            <a:r>
              <a:rPr lang="en-US" sz="2000" dirty="0" smtClean="0"/>
              <a:t>PSP Course Materials</a:t>
            </a:r>
          </a:p>
          <a:p>
            <a:pPr lvl="1" eaLnBrk="1" hangingPunct="1">
              <a:defRPr/>
            </a:pPr>
            <a:r>
              <a:rPr lang="en-US" sz="2000" dirty="0" smtClean="0"/>
              <a:t>PSP Data MDB</a:t>
            </a:r>
          </a:p>
          <a:p>
            <a:pPr lvl="1" eaLnBrk="1" hangingPunct="1">
              <a:defRPr/>
            </a:pPr>
            <a:r>
              <a:rPr lang="en-US" sz="2000" dirty="0" smtClean="0"/>
              <a:t>PSP Scripts and Forms</a:t>
            </a:r>
          </a:p>
          <a:p>
            <a:pPr lvl="1" eaLnBrk="1" hangingPunct="1">
              <a:defRPr/>
            </a:pPr>
            <a:r>
              <a:rPr lang="en-US" sz="2000" dirty="0" smtClean="0"/>
              <a:t>PSP Student Workbook</a:t>
            </a:r>
          </a:p>
          <a:p>
            <a:pPr lvl="1" eaLnBrk="1" hangingPunct="1">
              <a:defRPr/>
            </a:pPr>
            <a:r>
              <a:rPr lang="en-US" sz="2000" dirty="0" smtClean="0"/>
              <a:t>Release notes</a:t>
            </a:r>
          </a:p>
          <a:p>
            <a:pPr lvl="1" eaLnBrk="1" hangingPunct="1">
              <a:defRPr/>
            </a:pPr>
            <a:r>
              <a:rPr lang="en-US" sz="2000" dirty="0" smtClean="0"/>
              <a:t>Excel spreadsheet </a:t>
            </a:r>
            <a:r>
              <a:rPr lang="en-US" sz="2000" dirty="0" err="1" smtClean="0"/>
              <a:t>STUn.xls</a:t>
            </a:r>
            <a:endParaRPr lang="en-US" sz="2000" dirty="0" smtClean="0"/>
          </a:p>
        </p:txBody>
      </p:sp>
    </p:spTree>
    <p:extLst>
      <p:ext uri="{BB962C8B-B14F-4D97-AF65-F5344CB8AC3E}">
        <p14:creationId xmlns:p14="http://schemas.microsoft.com/office/powerpoint/2010/main" val="4239138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eaLnBrk="1" hangingPunct="1">
              <a:defRPr/>
            </a:pPr>
            <a:r>
              <a:rPr lang="en-US" dirty="0" smtClean="0">
                <a:cs typeface="+mj-cs"/>
              </a:rPr>
              <a:t>What</a:t>
            </a:r>
            <a:r>
              <a:rPr lang="en-US" dirty="0" smtClean="0">
                <a:latin typeface="Arial"/>
                <a:cs typeface="+mj-cs"/>
              </a:rPr>
              <a:t>’</a:t>
            </a:r>
            <a:r>
              <a:rPr lang="en-US" dirty="0" smtClean="0">
                <a:cs typeface="+mj-cs"/>
              </a:rPr>
              <a:t>s in the Folder</a:t>
            </a:r>
          </a:p>
        </p:txBody>
      </p:sp>
      <p:sp>
        <p:nvSpPr>
          <p:cNvPr id="558083" name="Rectangle 3"/>
          <p:cNvSpPr>
            <a:spLocks noGrp="1" noChangeArrowheads="1"/>
          </p:cNvSpPr>
          <p:nvPr>
            <p:ph idx="1"/>
          </p:nvPr>
        </p:nvSpPr>
        <p:spPr/>
        <p:txBody>
          <a:bodyPr>
            <a:noAutofit/>
          </a:bodyPr>
          <a:lstStyle/>
          <a:p>
            <a:pPr marL="0" indent="0" eaLnBrk="1" hangingPunct="1">
              <a:lnSpc>
                <a:spcPct val="90000"/>
              </a:lnSpc>
              <a:spcBef>
                <a:spcPts val="1600"/>
              </a:spcBef>
              <a:defRPr/>
            </a:pPr>
            <a:r>
              <a:rPr lang="en-US" sz="2000" dirty="0" smtClean="0">
                <a:cs typeface="+mn-cs"/>
              </a:rPr>
              <a:t>PSP Assignments MDB – a folder containing backup copy of assignment data used to submit assignments electronically.</a:t>
            </a:r>
          </a:p>
          <a:p>
            <a:pPr marL="0" indent="0" eaLnBrk="1" hangingPunct="1">
              <a:lnSpc>
                <a:spcPct val="90000"/>
              </a:lnSpc>
              <a:spcBef>
                <a:spcPts val="1600"/>
              </a:spcBef>
              <a:defRPr/>
            </a:pPr>
            <a:r>
              <a:rPr lang="en-US" sz="2000" dirty="0" smtClean="0">
                <a:cs typeface="+mn-cs"/>
              </a:rPr>
              <a:t>PSP Course Materials – a folder containing the lectures, assignment kits and tutorials for the class.</a:t>
            </a:r>
          </a:p>
          <a:p>
            <a:pPr marL="0" indent="0" eaLnBrk="1" hangingPunct="1">
              <a:lnSpc>
                <a:spcPct val="90000"/>
              </a:lnSpc>
              <a:spcBef>
                <a:spcPts val="1600"/>
              </a:spcBef>
              <a:defRPr/>
            </a:pPr>
            <a:r>
              <a:rPr lang="en-US" sz="2000" dirty="0" smtClean="0">
                <a:cs typeface="+mn-cs"/>
              </a:rPr>
              <a:t>PSP Data MDB – a folder containing a backup database where you can save your data.</a:t>
            </a:r>
          </a:p>
          <a:p>
            <a:pPr marL="0" indent="0" eaLnBrk="1" hangingPunct="1">
              <a:lnSpc>
                <a:spcPct val="90000"/>
              </a:lnSpc>
              <a:spcBef>
                <a:spcPts val="1600"/>
              </a:spcBef>
              <a:defRPr/>
            </a:pPr>
            <a:r>
              <a:rPr lang="en-US" sz="2000" dirty="0" smtClean="0">
                <a:cs typeface="+mn-cs"/>
              </a:rPr>
              <a:t>PSP Scripts and Forms – a folder containing the PSP scripts and forms.</a:t>
            </a:r>
          </a:p>
          <a:p>
            <a:pPr marL="0" indent="0" eaLnBrk="1" hangingPunct="1">
              <a:lnSpc>
                <a:spcPct val="90000"/>
              </a:lnSpc>
              <a:spcBef>
                <a:spcPts val="1600"/>
              </a:spcBef>
              <a:defRPr/>
            </a:pPr>
            <a:r>
              <a:rPr lang="en-US" sz="2000" dirty="0" smtClean="0">
                <a:cs typeface="+mn-cs"/>
              </a:rPr>
              <a:t>PSP Student Workbook – the PSP student workbook</a:t>
            </a:r>
          </a:p>
          <a:p>
            <a:pPr marL="0" indent="0" eaLnBrk="1" hangingPunct="1">
              <a:lnSpc>
                <a:spcPct val="90000"/>
              </a:lnSpc>
              <a:spcBef>
                <a:spcPts val="1600"/>
              </a:spcBef>
              <a:defRPr/>
            </a:pPr>
            <a:r>
              <a:rPr lang="en-US" sz="2000" dirty="0" smtClean="0">
                <a:cs typeface="+mn-cs"/>
              </a:rPr>
              <a:t>Release notes – release notes for the current version of the PSP student workbook.</a:t>
            </a:r>
          </a:p>
          <a:p>
            <a:pPr marL="0" indent="0" eaLnBrk="1" hangingPunct="1">
              <a:lnSpc>
                <a:spcPct val="90000"/>
              </a:lnSpc>
              <a:spcBef>
                <a:spcPts val="1600"/>
              </a:spcBef>
              <a:defRPr/>
            </a:pPr>
            <a:r>
              <a:rPr lang="en-US" sz="2000" dirty="0" smtClean="0">
                <a:cs typeface="+mn-cs"/>
              </a:rPr>
              <a:t>Excel spreadsheet </a:t>
            </a:r>
            <a:r>
              <a:rPr lang="en-US" sz="2000" dirty="0" err="1" smtClean="0">
                <a:cs typeface="+mn-cs"/>
              </a:rPr>
              <a:t>STUn.xls</a:t>
            </a:r>
            <a:r>
              <a:rPr lang="en-US" sz="2000" dirty="0" smtClean="0">
                <a:cs typeface="+mn-cs"/>
              </a:rPr>
              <a:t> – a spreadsheet for submitting student data to your instructor.</a:t>
            </a:r>
          </a:p>
        </p:txBody>
      </p:sp>
    </p:spTree>
    <p:extLst>
      <p:ext uri="{BB962C8B-B14F-4D97-AF65-F5344CB8AC3E}">
        <p14:creationId xmlns:p14="http://schemas.microsoft.com/office/powerpoint/2010/main" val="668994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eaLnBrk="1" hangingPunct="1">
              <a:defRPr/>
            </a:pPr>
            <a:r>
              <a:rPr lang="en-US" smtClean="0">
                <a:cs typeface="+mj-cs"/>
              </a:rPr>
              <a:t>Open the PSP Student Workbook</a:t>
            </a:r>
          </a:p>
        </p:txBody>
      </p:sp>
      <p:sp>
        <p:nvSpPr>
          <p:cNvPr id="14" name="Rectangle 3"/>
          <p:cNvSpPr txBox="1">
            <a:spLocks noChangeArrowheads="1"/>
          </p:cNvSpPr>
          <p:nvPr/>
        </p:nvSpPr>
        <p:spPr>
          <a:xfrm>
            <a:off x="4712202" y="1084895"/>
            <a:ext cx="4183319" cy="495756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dirty="0" smtClean="0">
                <a:cs typeface="+mn-cs"/>
              </a:rPr>
              <a:t>To use the PSP Student Workbook you will need Microsoft Access 2002, service pack 3 or newer version.</a:t>
            </a:r>
          </a:p>
          <a:p>
            <a:pPr>
              <a:defRPr/>
            </a:pPr>
            <a:r>
              <a:rPr lang="en-US" sz="1800" dirty="0" smtClean="0">
                <a:cs typeface="+mn-cs"/>
              </a:rPr>
              <a:t>Open the PSP Student Workbook.</a:t>
            </a:r>
          </a:p>
          <a:p>
            <a:pPr>
              <a:defRPr/>
            </a:pPr>
            <a:r>
              <a:rPr lang="en-US" sz="1800" dirty="0" smtClean="0">
                <a:cs typeface="+mn-cs"/>
              </a:rPr>
              <a:t>If you get a security warning; click “open”.</a:t>
            </a:r>
          </a:p>
          <a:p>
            <a:pPr>
              <a:defRPr/>
            </a:pPr>
            <a:r>
              <a:rPr lang="en-US" sz="1800" dirty="0" smtClean="0">
                <a:cs typeface="+mn-cs"/>
              </a:rPr>
              <a:t>When it opens, you will see the </a:t>
            </a:r>
            <a:r>
              <a:rPr lang="en-US" sz="1800" b="1" i="1" dirty="0" smtClean="0">
                <a:cs typeface="+mn-cs"/>
              </a:rPr>
              <a:t>Welcome</a:t>
            </a:r>
            <a:r>
              <a:rPr lang="en-US" sz="1800" dirty="0" smtClean="0">
                <a:cs typeface="+mn-cs"/>
              </a:rPr>
              <a:t> form. </a:t>
            </a:r>
          </a:p>
          <a:p>
            <a:pPr>
              <a:defRPr/>
            </a:pPr>
            <a:r>
              <a:rPr lang="en-US" sz="1800" dirty="0" smtClean="0">
                <a:cs typeface="+mn-cs"/>
              </a:rPr>
              <a:t>NOTE: If you do not have Microsoft Access, you may install the runtime version of Microsoft Access 2007 by downloading </a:t>
            </a:r>
            <a:r>
              <a:rPr lang="en-US" sz="1800" b="1" i="1" dirty="0" smtClean="0">
                <a:cs typeface="+mn-cs"/>
              </a:rPr>
              <a:t>AccessRuntime.exe </a:t>
            </a:r>
            <a:r>
              <a:rPr lang="en-US" sz="1800" dirty="0" smtClean="0">
                <a:cs typeface="+mn-cs"/>
              </a:rPr>
              <a:t>from the internet and installing it on your computer. </a:t>
            </a:r>
            <a:endParaRPr lang="en-US" sz="1800" b="1" i="1" dirty="0" smtClean="0">
              <a:cs typeface="+mn-cs"/>
            </a:endParaRPr>
          </a:p>
          <a:p>
            <a:pPr>
              <a:defRPr/>
            </a:pPr>
            <a:endParaRPr lang="en-US" sz="1800" dirty="0">
              <a:cs typeface="+mn-cs"/>
            </a:endParaRPr>
          </a:p>
          <a:p>
            <a:pPr>
              <a:defRPr/>
            </a:pPr>
            <a:endParaRPr lang="en-US" sz="1800" dirty="0" smtClean="0">
              <a:cs typeface="+mn-cs"/>
            </a:endParaRPr>
          </a:p>
        </p:txBody>
      </p:sp>
      <p:pic>
        <p:nvPicPr>
          <p:cNvPr id="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7" y="1123949"/>
            <a:ext cx="4113873" cy="49185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9C2108"/>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17415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9" name="Rectangle 9"/>
          <p:cNvSpPr>
            <a:spLocks noGrp="1" noChangeArrowheads="1"/>
          </p:cNvSpPr>
          <p:nvPr>
            <p:ph type="title"/>
          </p:nvPr>
        </p:nvSpPr>
        <p:spPr/>
        <p:txBody>
          <a:bodyPr/>
          <a:lstStyle/>
          <a:p>
            <a:r>
              <a:rPr lang="en-US" dirty="0" smtClean="0"/>
              <a:t>The Welcome Form</a:t>
            </a:r>
          </a:p>
        </p:txBody>
      </p:sp>
      <p:sp>
        <p:nvSpPr>
          <p:cNvPr id="8" name="Content Placeholder 7"/>
          <p:cNvSpPr>
            <a:spLocks noGrp="1"/>
          </p:cNvSpPr>
          <p:nvPr>
            <p:ph sz="half" idx="1"/>
          </p:nvPr>
        </p:nvSpPr>
        <p:spPr/>
        <p:txBody>
          <a:bodyPr/>
          <a:lstStyle/>
          <a:p>
            <a:endParaRPr lang="en-US"/>
          </a:p>
        </p:txBody>
      </p:sp>
      <p:sp>
        <p:nvSpPr>
          <p:cNvPr id="5" name="Content Placeholder 4"/>
          <p:cNvSpPr>
            <a:spLocks noGrp="1"/>
          </p:cNvSpPr>
          <p:nvPr>
            <p:ph sz="half" idx="2"/>
          </p:nvPr>
        </p:nvSpPr>
        <p:spPr>
          <a:xfrm>
            <a:off x="4659216" y="1076898"/>
            <a:ext cx="4335697" cy="4351338"/>
          </a:xfrm>
        </p:spPr>
        <p:txBody>
          <a:bodyPr>
            <a:normAutofit fontScale="92500" lnSpcReduction="20000"/>
          </a:bodyPr>
          <a:lstStyle/>
          <a:p>
            <a:pPr>
              <a:spcBef>
                <a:spcPts val="1600"/>
              </a:spcBef>
            </a:pPr>
            <a:r>
              <a:rPr lang="en-US" dirty="0" smtClean="0"/>
              <a:t>The welcome has three buttons near the bottom of the form.</a:t>
            </a:r>
          </a:p>
          <a:p>
            <a:pPr marL="628650" lvl="1" indent="-457200">
              <a:spcBef>
                <a:spcPts val="1600"/>
              </a:spcBef>
              <a:buFont typeface="+mj-lt"/>
              <a:buAutoNum type="arabicPeriod"/>
            </a:pPr>
            <a:r>
              <a:rPr lang="en-US" dirty="0" smtClean="0"/>
              <a:t>Import your data… is used to import data from a previous version of the workbook when updating.</a:t>
            </a:r>
          </a:p>
          <a:p>
            <a:pPr marL="628650" lvl="1" indent="-457200">
              <a:spcBef>
                <a:spcPts val="1600"/>
              </a:spcBef>
              <a:buFont typeface="+mj-lt"/>
              <a:buAutoNum type="arabicPeriod"/>
            </a:pPr>
            <a:r>
              <a:rPr lang="en-US" dirty="0" smtClean="0"/>
              <a:t>Update your profile… is used to update your student profile.</a:t>
            </a:r>
          </a:p>
          <a:p>
            <a:pPr marL="628650" lvl="1" indent="-457200">
              <a:spcBef>
                <a:spcPts val="1600"/>
              </a:spcBef>
              <a:buFont typeface="+mj-lt"/>
              <a:buAutoNum type="arabicPeriod"/>
            </a:pPr>
            <a:r>
              <a:rPr lang="en-US" dirty="0" smtClean="0"/>
              <a:t>Continue to projects… takes you to the main form.</a:t>
            </a:r>
          </a:p>
          <a:p>
            <a:pPr>
              <a:spcBef>
                <a:spcPts val="1600"/>
              </a:spcBef>
            </a:pPr>
            <a:r>
              <a:rPr lang="en-US" dirty="0" smtClean="0"/>
              <a:t>Click Continue to projects… to create your student profile and open the main form.</a:t>
            </a:r>
            <a:endParaRPr lang="en-US" dirty="0"/>
          </a:p>
        </p:txBody>
      </p:sp>
      <p:sp>
        <p:nvSpPr>
          <p:cNvPr id="9" name="Rectangle 10"/>
          <p:cNvSpPr txBox="1">
            <a:spLocks noChangeArrowheads="1"/>
          </p:cNvSpPr>
          <p:nvPr/>
        </p:nvSpPr>
        <p:spPr>
          <a:xfrm>
            <a:off x="1017588" y="1709738"/>
            <a:ext cx="3630612" cy="459263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800" dirty="0" smtClean="0">
              <a:cs typeface="+mn-cs"/>
            </a:endParaRPr>
          </a:p>
        </p:txBody>
      </p:sp>
      <p:pic>
        <p:nvPicPr>
          <p:cNvPr id="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88937" y="1123949"/>
            <a:ext cx="4113873" cy="4918505"/>
          </a:xfrm>
          <a:prstGeom prst="rect">
            <a:avLst/>
          </a:prstGeom>
        </p:spPr>
      </p:pic>
    </p:spTree>
    <p:extLst>
      <p:ext uri="{BB962C8B-B14F-4D97-AF65-F5344CB8AC3E}">
        <p14:creationId xmlns:p14="http://schemas.microsoft.com/office/powerpoint/2010/main" val="2839518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eaLnBrk="1" hangingPunct="1">
              <a:defRPr/>
            </a:pPr>
            <a:r>
              <a:rPr lang="en-US" smtClean="0">
                <a:cs typeface="+mj-cs"/>
              </a:rPr>
              <a:t>Complete the Student Profile</a:t>
            </a:r>
          </a:p>
        </p:txBody>
      </p:sp>
      <p:sp>
        <p:nvSpPr>
          <p:cNvPr id="5" name="Content Placeholder 4"/>
          <p:cNvSpPr>
            <a:spLocks noGrp="1"/>
          </p:cNvSpPr>
          <p:nvPr>
            <p:ph sz="half" idx="1"/>
          </p:nvPr>
        </p:nvSpPr>
        <p:spPr>
          <a:xfrm>
            <a:off x="4659216" y="1076898"/>
            <a:ext cx="4065683" cy="5151164"/>
          </a:xfrm>
        </p:spPr>
        <p:txBody>
          <a:bodyPr>
            <a:normAutofit/>
          </a:bodyPr>
          <a:lstStyle/>
          <a:p>
            <a:pPr>
              <a:lnSpc>
                <a:spcPct val="90000"/>
              </a:lnSpc>
              <a:defRPr/>
            </a:pPr>
            <a:r>
              <a:rPr lang="en-US" sz="2000" dirty="0"/>
              <a:t>Enter the following</a:t>
            </a:r>
          </a:p>
          <a:p>
            <a:pPr lvl="1">
              <a:lnSpc>
                <a:spcPct val="90000"/>
              </a:lnSpc>
              <a:defRPr/>
            </a:pPr>
            <a:r>
              <a:rPr lang="en-US" sz="2000" dirty="0"/>
              <a:t>name</a:t>
            </a:r>
          </a:p>
          <a:p>
            <a:pPr lvl="1">
              <a:lnSpc>
                <a:spcPct val="90000"/>
              </a:lnSpc>
              <a:defRPr/>
            </a:pPr>
            <a:r>
              <a:rPr lang="en-US" sz="2000" dirty="0"/>
              <a:t>initials</a:t>
            </a:r>
          </a:p>
          <a:p>
            <a:pPr lvl="1">
              <a:lnSpc>
                <a:spcPct val="90000"/>
              </a:lnSpc>
              <a:defRPr/>
            </a:pPr>
            <a:r>
              <a:rPr lang="en-US" sz="2000" dirty="0"/>
              <a:t>date</a:t>
            </a:r>
          </a:p>
          <a:p>
            <a:pPr lvl="1">
              <a:lnSpc>
                <a:spcPct val="90000"/>
              </a:lnSpc>
              <a:defRPr/>
            </a:pPr>
            <a:r>
              <a:rPr lang="en-US" sz="2000" dirty="0"/>
              <a:t>name of your organization </a:t>
            </a:r>
            <a:r>
              <a:rPr lang="en-US" sz="2000" dirty="0" smtClean="0"/>
              <a:t/>
            </a:r>
            <a:br>
              <a:rPr lang="en-US" sz="2000" dirty="0" smtClean="0"/>
            </a:br>
            <a:r>
              <a:rPr lang="en-US" sz="2000" dirty="0" smtClean="0"/>
              <a:t>or </a:t>
            </a:r>
            <a:r>
              <a:rPr lang="en-US" sz="2000" dirty="0"/>
              <a:t>company</a:t>
            </a:r>
          </a:p>
          <a:p>
            <a:pPr lvl="1">
              <a:lnSpc>
                <a:spcPct val="90000"/>
              </a:lnSpc>
              <a:defRPr/>
            </a:pPr>
            <a:r>
              <a:rPr lang="en-US" sz="2000" dirty="0"/>
              <a:t>name of the lead </a:t>
            </a:r>
            <a:r>
              <a:rPr lang="en-US" sz="2000" dirty="0" smtClean="0"/>
              <a:t>instructor</a:t>
            </a:r>
            <a:endParaRPr lang="en-US" sz="2000" dirty="0"/>
          </a:p>
          <a:p>
            <a:pPr>
              <a:lnSpc>
                <a:spcPct val="90000"/>
              </a:lnSpc>
              <a:spcBef>
                <a:spcPts val="1600"/>
              </a:spcBef>
              <a:defRPr/>
            </a:pPr>
            <a:r>
              <a:rPr lang="en-US" sz="2000" dirty="0"/>
              <a:t>Answer the questions under </a:t>
            </a:r>
            <a:r>
              <a:rPr lang="en-US" sz="2000" dirty="0" smtClean="0"/>
              <a:t/>
            </a:r>
            <a:br>
              <a:rPr lang="en-US" sz="2000" dirty="0" smtClean="0"/>
            </a:br>
            <a:r>
              <a:rPr lang="en-US" sz="2000" dirty="0" smtClean="0"/>
              <a:t>each </a:t>
            </a:r>
            <a:r>
              <a:rPr lang="en-US" sz="2000" dirty="0"/>
              <a:t>tab.</a:t>
            </a:r>
          </a:p>
          <a:p>
            <a:pPr lvl="1">
              <a:lnSpc>
                <a:spcPct val="90000"/>
              </a:lnSpc>
              <a:defRPr/>
            </a:pPr>
            <a:r>
              <a:rPr lang="en-US" sz="2000" dirty="0"/>
              <a:t>employment status</a:t>
            </a:r>
          </a:p>
          <a:p>
            <a:pPr lvl="1">
              <a:lnSpc>
                <a:spcPct val="90000"/>
              </a:lnSpc>
              <a:defRPr/>
            </a:pPr>
            <a:r>
              <a:rPr lang="en-US" sz="2000" dirty="0"/>
              <a:t>software experience</a:t>
            </a:r>
          </a:p>
          <a:p>
            <a:pPr lvl="1">
              <a:lnSpc>
                <a:spcPct val="90000"/>
              </a:lnSpc>
              <a:defRPr/>
            </a:pPr>
            <a:r>
              <a:rPr lang="en-US" sz="2000" dirty="0"/>
              <a:t>programming experience</a:t>
            </a:r>
          </a:p>
          <a:p>
            <a:pPr lvl="1">
              <a:lnSpc>
                <a:spcPct val="90000"/>
              </a:lnSpc>
              <a:defRPr/>
            </a:pPr>
            <a:r>
              <a:rPr lang="en-US" sz="2000" dirty="0"/>
              <a:t>educational </a:t>
            </a:r>
            <a:r>
              <a:rPr lang="en-US" sz="2000" dirty="0" smtClean="0"/>
              <a:t>background</a:t>
            </a:r>
            <a:endParaRPr lang="en-US" sz="2000" dirty="0"/>
          </a:p>
          <a:p>
            <a:pPr>
              <a:lnSpc>
                <a:spcPct val="90000"/>
              </a:lnSpc>
              <a:spcBef>
                <a:spcPts val="1600"/>
              </a:spcBef>
              <a:defRPr/>
            </a:pPr>
            <a:r>
              <a:rPr lang="en-US" sz="2000" dirty="0"/>
              <a:t>Click Finish…the main PSP Student Workbook form will open</a:t>
            </a:r>
            <a:r>
              <a:rPr lang="en-US" sz="2000" dirty="0" smtClean="0"/>
              <a:t>.</a:t>
            </a:r>
            <a:endParaRPr lang="en-US" sz="2000" dirty="0"/>
          </a:p>
        </p:txBody>
      </p:sp>
      <p:sp>
        <p:nvSpPr>
          <p:cNvPr id="9" name="Rectangle 6"/>
          <p:cNvSpPr txBox="1">
            <a:spLocks noChangeArrowheads="1"/>
          </p:cNvSpPr>
          <p:nvPr/>
        </p:nvSpPr>
        <p:spPr>
          <a:xfrm>
            <a:off x="1017588" y="1709738"/>
            <a:ext cx="3630612" cy="459263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defRPr/>
            </a:pPr>
            <a:endParaRPr lang="en-US" sz="1800" dirty="0" smtClean="0">
              <a:cs typeface="+mn-cs"/>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t="10612"/>
          <a:stretch>
            <a:fillRect/>
          </a:stretch>
        </p:blipFill>
        <p:spPr>
          <a:xfrm>
            <a:off x="388938" y="1123950"/>
            <a:ext cx="4111354" cy="4486060"/>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869054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pPr eaLnBrk="1" hangingPunct="1">
              <a:defRPr/>
            </a:pPr>
            <a:r>
              <a:rPr lang="en-US" dirty="0" smtClean="0">
                <a:cs typeface="+mj-cs"/>
              </a:rPr>
              <a:t>PSP Student Workbook Main Form</a:t>
            </a:r>
          </a:p>
        </p:txBody>
      </p:sp>
      <p:sp>
        <p:nvSpPr>
          <p:cNvPr id="4" name="Content Placeholder 3"/>
          <p:cNvSpPr>
            <a:spLocks noGrp="1"/>
          </p:cNvSpPr>
          <p:nvPr>
            <p:ph sz="half" idx="1"/>
          </p:nvPr>
        </p:nvSpPr>
        <p:spPr/>
        <p:txBody>
          <a:bodyPr/>
          <a:lstStyle/>
          <a:p>
            <a:pPr>
              <a:defRPr/>
            </a:pPr>
            <a:r>
              <a:rPr lang="en-US" sz="2000" dirty="0"/>
              <a:t>The PSP student workbook main form provides access to</a:t>
            </a:r>
          </a:p>
          <a:p>
            <a:pPr lvl="1">
              <a:defRPr/>
            </a:pPr>
            <a:r>
              <a:rPr lang="en-US" sz="2000" dirty="0"/>
              <a:t>Projects</a:t>
            </a:r>
          </a:p>
          <a:p>
            <a:pPr lvl="1">
              <a:defRPr/>
            </a:pPr>
            <a:r>
              <a:rPr lang="en-US" sz="2000" dirty="0"/>
              <a:t>Processes</a:t>
            </a:r>
          </a:p>
          <a:p>
            <a:pPr lvl="1">
              <a:defRPr/>
            </a:pPr>
            <a:r>
              <a:rPr lang="en-US" sz="2000" dirty="0"/>
              <a:t>Size measures</a:t>
            </a:r>
          </a:p>
          <a:p>
            <a:pPr lvl="1">
              <a:defRPr/>
            </a:pPr>
            <a:r>
              <a:rPr lang="en-US" sz="2000" dirty="0"/>
              <a:t>Analysis tools</a:t>
            </a:r>
          </a:p>
          <a:p>
            <a:pPr lvl="1">
              <a:defRPr/>
            </a:pPr>
            <a:r>
              <a:rPr lang="en-US" sz="2000" dirty="0"/>
              <a:t>Scripts/forms</a:t>
            </a:r>
          </a:p>
          <a:p>
            <a:pPr lvl="1">
              <a:defRPr/>
            </a:pPr>
            <a:r>
              <a:rPr lang="en-US" sz="2000" dirty="0"/>
              <a:t>Course materials</a:t>
            </a:r>
          </a:p>
          <a:p>
            <a:pPr>
              <a:defRPr/>
            </a:pPr>
            <a:endParaRPr lang="en-US" sz="2000" dirty="0"/>
          </a:p>
          <a:p>
            <a:pPr>
              <a:defRPr/>
            </a:pPr>
            <a:endParaRPr lang="en-US" sz="2000" dirty="0"/>
          </a:p>
          <a:p>
            <a:endParaRPr lang="en-US" dirty="0"/>
          </a:p>
        </p:txBody>
      </p:sp>
      <p:sp>
        <p:nvSpPr>
          <p:cNvPr id="8" name="Rectangle 3"/>
          <p:cNvSpPr txBox="1">
            <a:spLocks noChangeArrowheads="1"/>
          </p:cNvSpPr>
          <p:nvPr/>
        </p:nvSpPr>
        <p:spPr>
          <a:xfrm>
            <a:off x="1017588" y="1709738"/>
            <a:ext cx="3630612" cy="459263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2000" dirty="0" smtClean="0">
              <a:cs typeface="+mn-cs"/>
            </a:endParaRP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l="511" t="11086" r="3767" b="4707"/>
          <a:stretch>
            <a:fillRect/>
          </a:stretch>
        </p:blipFill>
        <p:spPr bwMode="auto">
          <a:xfrm>
            <a:off x="388939" y="1123950"/>
            <a:ext cx="4117058" cy="288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506148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pPr eaLnBrk="1" hangingPunct="1">
              <a:defRPr/>
            </a:pPr>
            <a:r>
              <a:rPr lang="en-US" smtClean="0">
                <a:cs typeface="+mj-cs"/>
              </a:rPr>
              <a:t>Project Directory</a:t>
            </a:r>
          </a:p>
        </p:txBody>
      </p:sp>
      <p:sp>
        <p:nvSpPr>
          <p:cNvPr id="4" name="Content Placeholder 3"/>
          <p:cNvSpPr>
            <a:spLocks noGrp="1"/>
          </p:cNvSpPr>
          <p:nvPr>
            <p:ph sz="half" idx="1"/>
          </p:nvPr>
        </p:nvSpPr>
        <p:spPr>
          <a:xfrm>
            <a:off x="4659216" y="1076897"/>
            <a:ext cx="4065683" cy="5076455"/>
          </a:xfrm>
        </p:spPr>
        <p:txBody>
          <a:bodyPr/>
          <a:lstStyle/>
          <a:p>
            <a:pPr>
              <a:defRPr/>
            </a:pPr>
            <a:r>
              <a:rPr lang="en-US" sz="2000" dirty="0"/>
              <a:t>Use this tab to</a:t>
            </a:r>
          </a:p>
          <a:p>
            <a:pPr lvl="1">
              <a:defRPr/>
            </a:pPr>
            <a:r>
              <a:rPr lang="en-US" sz="2000" dirty="0"/>
              <a:t>create new projects</a:t>
            </a:r>
          </a:p>
          <a:p>
            <a:pPr lvl="1">
              <a:defRPr/>
            </a:pPr>
            <a:r>
              <a:rPr lang="en-US" sz="2000" dirty="0"/>
              <a:t>open projects</a:t>
            </a:r>
          </a:p>
          <a:p>
            <a:pPr lvl="1">
              <a:defRPr/>
            </a:pPr>
            <a:r>
              <a:rPr lang="en-US" sz="2000" dirty="0" err="1"/>
              <a:t>replan</a:t>
            </a:r>
            <a:r>
              <a:rPr lang="en-US" sz="2000" dirty="0"/>
              <a:t> projects</a:t>
            </a:r>
          </a:p>
          <a:p>
            <a:pPr lvl="1">
              <a:defRPr/>
            </a:pPr>
            <a:r>
              <a:rPr lang="en-US" sz="2000" dirty="0"/>
              <a:t>delete projects</a:t>
            </a:r>
          </a:p>
          <a:p>
            <a:pPr lvl="1">
              <a:defRPr/>
            </a:pPr>
            <a:r>
              <a:rPr lang="en-US" sz="2000" dirty="0"/>
              <a:t>import/export data</a:t>
            </a:r>
          </a:p>
          <a:p>
            <a:pPr lvl="1">
              <a:defRPr/>
            </a:pPr>
            <a:r>
              <a:rPr lang="en-US" sz="2000" dirty="0"/>
              <a:t>mark projects </a:t>
            </a:r>
            <a:r>
              <a:rPr lang="en-US" sz="2000" dirty="0" smtClean="0"/>
              <a:t>completed</a:t>
            </a:r>
            <a:endParaRPr lang="en-US" sz="2000" dirty="0"/>
          </a:p>
          <a:p>
            <a:endParaRPr lang="en-US" dirty="0"/>
          </a:p>
        </p:txBody>
      </p:sp>
      <p:sp>
        <p:nvSpPr>
          <p:cNvPr id="8" name="Rectangle 3"/>
          <p:cNvSpPr txBox="1">
            <a:spLocks noChangeArrowheads="1"/>
          </p:cNvSpPr>
          <p:nvPr/>
        </p:nvSpPr>
        <p:spPr>
          <a:xfrm>
            <a:off x="1112670" y="2265363"/>
            <a:ext cx="3630612" cy="459263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endParaRPr lang="en-US" sz="2000" dirty="0" smtClean="0"/>
          </a:p>
        </p:txBody>
      </p:sp>
      <p:pic>
        <p:nvPicPr>
          <p:cNvPr id="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123950"/>
            <a:ext cx="4113873" cy="288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907892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eaLnBrk="1" hangingPunct="1">
              <a:defRPr/>
            </a:pPr>
            <a:r>
              <a:rPr lang="en-US" dirty="0" smtClean="0">
                <a:cs typeface="+mj-cs"/>
              </a:rPr>
              <a:t>Import/Export</a:t>
            </a:r>
          </a:p>
        </p:txBody>
      </p:sp>
      <p:sp>
        <p:nvSpPr>
          <p:cNvPr id="5" name="Content Placeholder 4"/>
          <p:cNvSpPr>
            <a:spLocks noGrp="1"/>
          </p:cNvSpPr>
          <p:nvPr>
            <p:ph sz="half" idx="1"/>
          </p:nvPr>
        </p:nvSpPr>
        <p:spPr>
          <a:xfrm>
            <a:off x="4659216" y="1076897"/>
            <a:ext cx="4065683" cy="5069663"/>
          </a:xfrm>
        </p:spPr>
        <p:txBody>
          <a:bodyPr>
            <a:normAutofit/>
          </a:bodyPr>
          <a:lstStyle/>
          <a:p>
            <a:pPr>
              <a:defRPr/>
            </a:pPr>
            <a:r>
              <a:rPr lang="en-US" sz="1600" dirty="0"/>
              <a:t>Use this form to save and restore data and structure to the backup database</a:t>
            </a:r>
          </a:p>
          <a:p>
            <a:pPr>
              <a:defRPr/>
            </a:pPr>
            <a:endParaRPr lang="en-US" sz="1600" dirty="0"/>
          </a:p>
          <a:p>
            <a:pPr>
              <a:defRPr/>
            </a:pPr>
            <a:r>
              <a:rPr lang="en-US" sz="1600" dirty="0"/>
              <a:t>You can also use this form to submit assignment data to your instructor using one of two options</a:t>
            </a:r>
          </a:p>
          <a:p>
            <a:pPr lvl="1">
              <a:defRPr/>
            </a:pPr>
            <a:r>
              <a:rPr lang="en-US" sz="1600" dirty="0"/>
              <a:t>Export data to the included </a:t>
            </a:r>
            <a:r>
              <a:rPr lang="en-US" sz="1600" dirty="0" err="1"/>
              <a:t>STUn.XLS</a:t>
            </a:r>
            <a:r>
              <a:rPr lang="en-US" sz="1600" dirty="0"/>
              <a:t> file and provide your instructor with a copy of this file.</a:t>
            </a:r>
          </a:p>
          <a:p>
            <a:pPr lvl="1">
              <a:defRPr/>
            </a:pPr>
            <a:r>
              <a:rPr lang="en-US" sz="1600" dirty="0"/>
              <a:t>Create an assignment submission </a:t>
            </a:r>
            <a:r>
              <a:rPr lang="en-US" sz="1600" dirty="0" smtClean="0"/>
              <a:t/>
            </a:r>
            <a:br>
              <a:rPr lang="en-US" sz="1600" dirty="0" smtClean="0"/>
            </a:br>
            <a:r>
              <a:rPr lang="en-US" sz="1600" dirty="0" smtClean="0"/>
              <a:t>file </a:t>
            </a:r>
            <a:r>
              <a:rPr lang="en-US" sz="1600" dirty="0"/>
              <a:t>for use with the SEI blended </a:t>
            </a:r>
            <a:r>
              <a:rPr lang="en-US" sz="1600" dirty="0" smtClean="0"/>
              <a:t/>
            </a:r>
            <a:br>
              <a:rPr lang="en-US" sz="1600" dirty="0" smtClean="0"/>
            </a:br>
            <a:r>
              <a:rPr lang="en-US" sz="1600" dirty="0" smtClean="0"/>
              <a:t>learning </a:t>
            </a:r>
            <a:r>
              <a:rPr lang="en-US" sz="1600" dirty="0"/>
              <a:t>system.</a:t>
            </a:r>
          </a:p>
          <a:p>
            <a:pPr>
              <a:defRPr/>
            </a:pPr>
            <a:endParaRPr lang="en-US" sz="1600" dirty="0"/>
          </a:p>
          <a:p>
            <a:pPr>
              <a:defRPr/>
            </a:pPr>
            <a:r>
              <a:rPr lang="en-US" sz="1600" dirty="0"/>
              <a:t>You can also use this form to import data when upgrading to a newer version of the PSP Student Workbook. </a:t>
            </a:r>
          </a:p>
          <a:p>
            <a:endParaRPr lang="en-US" dirty="0"/>
          </a:p>
        </p:txBody>
      </p:sp>
      <p:sp>
        <p:nvSpPr>
          <p:cNvPr id="12" name="Rectangle 3"/>
          <p:cNvSpPr txBox="1">
            <a:spLocks noChangeArrowheads="1"/>
          </p:cNvSpPr>
          <p:nvPr/>
        </p:nvSpPr>
        <p:spPr>
          <a:xfrm>
            <a:off x="1230313" y="31750"/>
            <a:ext cx="3883025" cy="465137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600" dirty="0" smtClean="0">
              <a:cs typeface="+mn-cs"/>
            </a:endParaRPr>
          </a:p>
        </p:txBody>
      </p:sp>
      <p:grpSp>
        <p:nvGrpSpPr>
          <p:cNvPr id="6" name="Group 5"/>
          <p:cNvGrpSpPr/>
          <p:nvPr/>
        </p:nvGrpSpPr>
        <p:grpSpPr>
          <a:xfrm rot="10800000">
            <a:off x="4046538" y="1483914"/>
            <a:ext cx="501650" cy="3503612"/>
            <a:chOff x="4046538" y="1123950"/>
            <a:chExt cx="501650" cy="3503612"/>
          </a:xfrm>
        </p:grpSpPr>
        <p:sp>
          <p:nvSpPr>
            <p:cNvPr id="13" name="Line 15"/>
            <p:cNvSpPr>
              <a:spLocks noChangeShapeType="1"/>
            </p:cNvSpPr>
            <p:nvPr/>
          </p:nvSpPr>
          <p:spPr bwMode="auto">
            <a:xfrm>
              <a:off x="4046538" y="1123950"/>
              <a:ext cx="396875" cy="228600"/>
            </a:xfrm>
            <a:prstGeom prst="line">
              <a:avLst/>
            </a:prstGeom>
            <a:noFill/>
            <a:ln w="2857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defRPr/>
              </a:pPr>
              <a:endParaRPr lang="en-US">
                <a:cs typeface="+mn-cs"/>
              </a:endParaRPr>
            </a:p>
          </p:txBody>
        </p:sp>
        <p:sp>
          <p:nvSpPr>
            <p:cNvPr id="14" name="Line 16"/>
            <p:cNvSpPr>
              <a:spLocks noChangeShapeType="1"/>
            </p:cNvSpPr>
            <p:nvPr/>
          </p:nvSpPr>
          <p:spPr bwMode="auto">
            <a:xfrm>
              <a:off x="4130675" y="2943225"/>
              <a:ext cx="417513" cy="0"/>
            </a:xfrm>
            <a:prstGeom prst="line">
              <a:avLst/>
            </a:prstGeom>
            <a:noFill/>
            <a:ln w="2857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defRPr/>
              </a:pPr>
              <a:endParaRPr lang="en-US">
                <a:cs typeface="+mn-cs"/>
              </a:endParaRPr>
            </a:p>
          </p:txBody>
        </p:sp>
        <p:sp>
          <p:nvSpPr>
            <p:cNvPr id="15" name="Line 17"/>
            <p:cNvSpPr>
              <a:spLocks noChangeShapeType="1"/>
            </p:cNvSpPr>
            <p:nvPr/>
          </p:nvSpPr>
          <p:spPr bwMode="auto">
            <a:xfrm flipV="1">
              <a:off x="4086225" y="4429125"/>
              <a:ext cx="438150" cy="198437"/>
            </a:xfrm>
            <a:prstGeom prst="line">
              <a:avLst/>
            </a:prstGeom>
            <a:noFill/>
            <a:ln w="2857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defRPr/>
              </a:pPr>
              <a:endParaRPr lang="en-US">
                <a:cs typeface="+mn-cs"/>
              </a:endParaRPr>
            </a:p>
          </p:txBody>
        </p:sp>
      </p:grpSp>
      <p:pic>
        <p:nvPicPr>
          <p:cNvPr id="16" name="Picture 19"/>
          <p:cNvPicPr>
            <a:picLocks noChangeAspect="1" noChangeArrowheads="1"/>
          </p:cNvPicPr>
          <p:nvPr/>
        </p:nvPicPr>
        <p:blipFill>
          <a:blip r:embed="rId3">
            <a:extLst>
              <a:ext uri="{28A0092B-C50C-407E-A947-70E740481C1C}">
                <a14:useLocalDpi xmlns:a14="http://schemas.microsoft.com/office/drawing/2010/main" val="0"/>
              </a:ext>
            </a:extLst>
          </a:blip>
          <a:srcRect t="8641" r="5847" b="24490"/>
          <a:stretch>
            <a:fillRect/>
          </a:stretch>
        </p:blipFill>
        <p:spPr>
          <a:xfrm>
            <a:off x="388938" y="1123950"/>
            <a:ext cx="3457575" cy="4773613"/>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955277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1" name="Rectangle 5"/>
          <p:cNvSpPr>
            <a:spLocks noGrp="1" noChangeArrowheads="1"/>
          </p:cNvSpPr>
          <p:nvPr>
            <p:ph type="title"/>
          </p:nvPr>
        </p:nvSpPr>
        <p:spPr/>
        <p:txBody>
          <a:bodyPr/>
          <a:lstStyle/>
          <a:p>
            <a:pPr eaLnBrk="1" hangingPunct="1">
              <a:defRPr/>
            </a:pPr>
            <a:r>
              <a:rPr lang="en-US" smtClean="0">
                <a:cs typeface="+mj-cs"/>
              </a:rPr>
              <a:t>Process Directory</a:t>
            </a:r>
          </a:p>
        </p:txBody>
      </p:sp>
      <p:sp>
        <p:nvSpPr>
          <p:cNvPr id="5" name="Content Placeholder 4"/>
          <p:cNvSpPr>
            <a:spLocks noGrp="1"/>
          </p:cNvSpPr>
          <p:nvPr>
            <p:ph sz="half" idx="1"/>
          </p:nvPr>
        </p:nvSpPr>
        <p:spPr/>
        <p:txBody>
          <a:bodyPr/>
          <a:lstStyle/>
          <a:p>
            <a:pPr>
              <a:defRPr/>
            </a:pPr>
            <a:r>
              <a:rPr lang="en-US" sz="2000" dirty="0"/>
              <a:t>Use this tab to</a:t>
            </a:r>
          </a:p>
          <a:p>
            <a:pPr lvl="1">
              <a:defRPr/>
            </a:pPr>
            <a:r>
              <a:rPr lang="en-US" sz="2000" dirty="0"/>
              <a:t>create new processes</a:t>
            </a:r>
          </a:p>
          <a:p>
            <a:pPr lvl="1">
              <a:defRPr/>
            </a:pPr>
            <a:r>
              <a:rPr lang="en-US" sz="2000" dirty="0"/>
              <a:t>open processes</a:t>
            </a:r>
          </a:p>
          <a:p>
            <a:pPr lvl="1">
              <a:defRPr/>
            </a:pPr>
            <a:r>
              <a:rPr lang="en-US" sz="2000" dirty="0"/>
              <a:t>delete </a:t>
            </a:r>
            <a:r>
              <a:rPr lang="en-US" sz="2000" dirty="0" smtClean="0"/>
              <a:t>processes</a:t>
            </a:r>
            <a:endParaRPr lang="en-US" sz="2000" dirty="0"/>
          </a:p>
        </p:txBody>
      </p:sp>
      <p:sp>
        <p:nvSpPr>
          <p:cNvPr id="9" name="Rectangle 6"/>
          <p:cNvSpPr txBox="1">
            <a:spLocks noChangeArrowheads="1"/>
          </p:cNvSpPr>
          <p:nvPr/>
        </p:nvSpPr>
        <p:spPr>
          <a:xfrm>
            <a:off x="1017588" y="1709738"/>
            <a:ext cx="2954337" cy="459263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2000" dirty="0" smtClean="0"/>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l="1457" t="7372" r="2615" b="7709"/>
          <a:stretch>
            <a:fillRect/>
          </a:stretch>
        </p:blipFill>
        <p:spPr>
          <a:xfrm>
            <a:off x="388937" y="1123949"/>
            <a:ext cx="4113891" cy="2862825"/>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364575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pPr eaLnBrk="1" hangingPunct="1">
              <a:defRPr/>
            </a:pPr>
            <a:r>
              <a:rPr lang="en-US" smtClean="0">
                <a:cs typeface="+mj-cs"/>
              </a:rPr>
              <a:t>Size Measures</a:t>
            </a:r>
          </a:p>
        </p:txBody>
      </p:sp>
      <p:sp>
        <p:nvSpPr>
          <p:cNvPr id="5" name="Content Placeholder 4"/>
          <p:cNvSpPr>
            <a:spLocks noGrp="1"/>
          </p:cNvSpPr>
          <p:nvPr>
            <p:ph sz="half" idx="1"/>
          </p:nvPr>
        </p:nvSpPr>
        <p:spPr/>
        <p:txBody>
          <a:bodyPr/>
          <a:lstStyle/>
          <a:p>
            <a:pPr>
              <a:defRPr/>
            </a:pPr>
            <a:r>
              <a:rPr lang="en-US" sz="2000" dirty="0"/>
              <a:t>Use this tab to</a:t>
            </a:r>
          </a:p>
          <a:p>
            <a:pPr lvl="1">
              <a:defRPr/>
            </a:pPr>
            <a:r>
              <a:rPr lang="en-US" sz="2000" dirty="0"/>
              <a:t>create new size measures</a:t>
            </a:r>
          </a:p>
          <a:p>
            <a:pPr lvl="1">
              <a:defRPr/>
            </a:pPr>
            <a:r>
              <a:rPr lang="en-US" sz="2000" dirty="0"/>
              <a:t>open size measures</a:t>
            </a:r>
          </a:p>
          <a:p>
            <a:pPr lvl="1">
              <a:defRPr/>
            </a:pPr>
            <a:r>
              <a:rPr lang="en-US" sz="2000" dirty="0"/>
              <a:t>delete size measures</a:t>
            </a:r>
          </a:p>
          <a:p>
            <a:endParaRPr lang="en-US" dirty="0"/>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l="1880" t="7730" r="3804" b="5840"/>
          <a:stretch>
            <a:fillRect/>
          </a:stretch>
        </p:blipFill>
        <p:spPr>
          <a:xfrm>
            <a:off x="388938" y="1123950"/>
            <a:ext cx="4106017" cy="2957910"/>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410527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8415" y="229703"/>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2016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Carnegie Mellon</a:t>
            </a:r>
            <a:r>
              <a:rPr lang="en-US" sz="1000" baseline="30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is registered in the U.S. Patent and Trademark Office by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Personal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DM-0004310</a:t>
            </a:r>
          </a:p>
        </p:txBody>
      </p:sp>
    </p:spTree>
    <p:extLst>
      <p:ext uri="{BB962C8B-B14F-4D97-AF65-F5344CB8AC3E}">
        <p14:creationId xmlns:p14="http://schemas.microsoft.com/office/powerpoint/2010/main" val="4203798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pPr eaLnBrk="1" hangingPunct="1">
              <a:defRPr/>
            </a:pPr>
            <a:r>
              <a:rPr lang="en-US" smtClean="0">
                <a:cs typeface="+mj-cs"/>
              </a:rPr>
              <a:t>Analysis Tools</a:t>
            </a:r>
          </a:p>
        </p:txBody>
      </p:sp>
      <p:sp>
        <p:nvSpPr>
          <p:cNvPr id="5" name="Content Placeholder 4"/>
          <p:cNvSpPr>
            <a:spLocks noGrp="1"/>
          </p:cNvSpPr>
          <p:nvPr>
            <p:ph sz="half" idx="1"/>
          </p:nvPr>
        </p:nvSpPr>
        <p:spPr>
          <a:xfrm>
            <a:off x="4659216" y="1076897"/>
            <a:ext cx="4065683" cy="5123997"/>
          </a:xfrm>
        </p:spPr>
        <p:txBody>
          <a:bodyPr/>
          <a:lstStyle/>
          <a:p>
            <a:pPr>
              <a:defRPr/>
            </a:pPr>
            <a:r>
              <a:rPr lang="en-US" sz="2000" dirty="0"/>
              <a:t>Use this tab to analyze your data.</a:t>
            </a:r>
          </a:p>
          <a:p>
            <a:pPr>
              <a:defRPr/>
            </a:pPr>
            <a:endParaRPr lang="en-US" sz="2000" dirty="0"/>
          </a:p>
          <a:p>
            <a:pPr>
              <a:defRPr/>
            </a:pPr>
            <a:r>
              <a:rPr lang="en-US" sz="2000" dirty="0"/>
              <a:t>Analysis tools include</a:t>
            </a:r>
          </a:p>
          <a:p>
            <a:pPr lvl="1">
              <a:defRPr/>
            </a:pPr>
            <a:r>
              <a:rPr lang="en-US" sz="2000" dirty="0"/>
              <a:t>productivity</a:t>
            </a:r>
          </a:p>
          <a:p>
            <a:pPr lvl="1">
              <a:defRPr/>
            </a:pPr>
            <a:r>
              <a:rPr lang="en-US" sz="2000" dirty="0"/>
              <a:t>actual program size</a:t>
            </a:r>
          </a:p>
          <a:p>
            <a:pPr lvl="1">
              <a:defRPr/>
            </a:pPr>
            <a:r>
              <a:rPr lang="en-US" sz="2000" dirty="0"/>
              <a:t>actual time</a:t>
            </a:r>
          </a:p>
          <a:p>
            <a:pPr lvl="1">
              <a:defRPr/>
            </a:pPr>
            <a:r>
              <a:rPr lang="en-US" sz="2000" dirty="0"/>
              <a:t>estimation error</a:t>
            </a:r>
          </a:p>
          <a:p>
            <a:pPr lvl="1">
              <a:defRPr/>
            </a:pPr>
            <a:endParaRPr lang="en-US" sz="2000" dirty="0"/>
          </a:p>
          <a:p>
            <a:pPr>
              <a:defRPr/>
            </a:pPr>
            <a:r>
              <a:rPr lang="en-US" sz="2000" dirty="0"/>
              <a:t>Click on any of the 42 hyperlinks to open the corresponding tool</a:t>
            </a:r>
            <a:r>
              <a:rPr lang="en-US" sz="2000" dirty="0" smtClean="0"/>
              <a:t>.</a:t>
            </a:r>
            <a:endParaRPr lang="en-US" sz="2000" dirty="0"/>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l="2667" t="6786" r="4198" b="7286"/>
          <a:stretch>
            <a:fillRect/>
          </a:stretch>
        </p:blipFill>
        <p:spPr>
          <a:xfrm>
            <a:off x="388937" y="1123949"/>
            <a:ext cx="4124713" cy="2991869"/>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246301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pPr eaLnBrk="1" hangingPunct="1">
              <a:defRPr/>
            </a:pPr>
            <a:r>
              <a:rPr lang="en-US" smtClean="0">
                <a:cs typeface="+mj-cs"/>
              </a:rPr>
              <a:t>Scripts/Forms</a:t>
            </a:r>
          </a:p>
        </p:txBody>
      </p:sp>
      <p:sp>
        <p:nvSpPr>
          <p:cNvPr id="5" name="Content Placeholder 4"/>
          <p:cNvSpPr>
            <a:spLocks noGrp="1"/>
          </p:cNvSpPr>
          <p:nvPr>
            <p:ph sz="half" idx="1"/>
          </p:nvPr>
        </p:nvSpPr>
        <p:spPr/>
        <p:txBody>
          <a:bodyPr/>
          <a:lstStyle/>
          <a:p>
            <a:pPr>
              <a:defRPr/>
            </a:pPr>
            <a:r>
              <a:rPr lang="en-US" sz="2400" dirty="0"/>
              <a:t>Use this tab to open the word document(s) containing the PSP scripts and forms.</a:t>
            </a:r>
          </a:p>
          <a:p>
            <a:pPr>
              <a:defRPr/>
            </a:pPr>
            <a:endParaRPr lang="en-US" sz="2400" dirty="0"/>
          </a:p>
          <a:p>
            <a:pPr>
              <a:defRPr/>
            </a:pPr>
            <a:r>
              <a:rPr lang="en-US" sz="2400" dirty="0"/>
              <a:t>Click on a hyperlink to open the document</a:t>
            </a:r>
            <a:r>
              <a:rPr lang="en-US" sz="2400" dirty="0" smtClean="0"/>
              <a:t>.</a:t>
            </a:r>
            <a:endParaRPr lang="en-US" sz="2400" dirty="0"/>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t="7286" r="3061" b="8733"/>
          <a:stretch>
            <a:fillRect/>
          </a:stretch>
        </p:blipFill>
        <p:spPr>
          <a:xfrm>
            <a:off x="388939" y="1111250"/>
            <a:ext cx="4122526" cy="2807607"/>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1512939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eaLnBrk="1" hangingPunct="1">
              <a:defRPr/>
            </a:pPr>
            <a:r>
              <a:rPr lang="en-US" smtClean="0">
                <a:cs typeface="+mj-cs"/>
              </a:rPr>
              <a:t>Course Materials</a:t>
            </a:r>
          </a:p>
        </p:txBody>
      </p:sp>
      <p:sp>
        <p:nvSpPr>
          <p:cNvPr id="5" name="Content Placeholder 4"/>
          <p:cNvSpPr>
            <a:spLocks noGrp="1"/>
          </p:cNvSpPr>
          <p:nvPr>
            <p:ph sz="half" idx="1"/>
          </p:nvPr>
        </p:nvSpPr>
        <p:spPr/>
        <p:txBody>
          <a:bodyPr/>
          <a:lstStyle/>
          <a:p>
            <a:pPr>
              <a:defRPr/>
            </a:pPr>
            <a:r>
              <a:rPr lang="en-US" sz="2400" dirty="0"/>
              <a:t>Use this tab to open the course materials</a:t>
            </a:r>
          </a:p>
          <a:p>
            <a:pPr>
              <a:defRPr/>
            </a:pPr>
            <a:endParaRPr lang="en-US" sz="2400" dirty="0"/>
          </a:p>
          <a:p>
            <a:pPr>
              <a:defRPr/>
            </a:pPr>
            <a:r>
              <a:rPr lang="en-US" sz="2400" dirty="0"/>
              <a:t>Click on a hyperlink to open the document.</a:t>
            </a:r>
          </a:p>
          <a:p>
            <a:endParaRPr lang="en-US" dirty="0"/>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l="1880" t="7286" r="3061" b="7230"/>
          <a:stretch>
            <a:fillRect/>
          </a:stretch>
        </p:blipFill>
        <p:spPr>
          <a:xfrm>
            <a:off x="388938" y="1111250"/>
            <a:ext cx="4115397" cy="2909484"/>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589268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pPr eaLnBrk="1" hangingPunct="1">
              <a:defRPr/>
            </a:pPr>
            <a:r>
              <a:rPr lang="en-US" dirty="0" smtClean="0">
                <a:cs typeface="+mj-cs"/>
              </a:rPr>
              <a:t>Back to the Project Directory -1</a:t>
            </a:r>
          </a:p>
        </p:txBody>
      </p:sp>
      <p:sp>
        <p:nvSpPr>
          <p:cNvPr id="5" name="Content Placeholder 4"/>
          <p:cNvSpPr>
            <a:spLocks noGrp="1"/>
          </p:cNvSpPr>
          <p:nvPr>
            <p:ph sz="half" idx="1"/>
          </p:nvPr>
        </p:nvSpPr>
        <p:spPr>
          <a:xfrm>
            <a:off x="4659216" y="1076897"/>
            <a:ext cx="4065683" cy="5076455"/>
          </a:xfrm>
        </p:spPr>
        <p:txBody>
          <a:bodyPr>
            <a:normAutofit/>
          </a:bodyPr>
          <a:lstStyle/>
          <a:p>
            <a:pPr>
              <a:spcBef>
                <a:spcPts val="1600"/>
              </a:spcBef>
              <a:defRPr/>
            </a:pPr>
            <a:r>
              <a:rPr lang="en-US" sz="2000" dirty="0"/>
              <a:t>There are eight assignments in </a:t>
            </a:r>
            <a:r>
              <a:rPr lang="en-US" sz="2000" dirty="0" smtClean="0"/>
              <a:t/>
            </a:r>
            <a:br>
              <a:rPr lang="en-US" sz="2000" dirty="0" smtClean="0"/>
            </a:br>
            <a:r>
              <a:rPr lang="en-US" sz="2000" dirty="0" smtClean="0"/>
              <a:t>the </a:t>
            </a:r>
            <a:r>
              <a:rPr lang="en-US" sz="2000" dirty="0"/>
              <a:t>course</a:t>
            </a:r>
            <a:r>
              <a:rPr lang="en-US" sz="2000" dirty="0" smtClean="0"/>
              <a:t>.</a:t>
            </a:r>
            <a:endParaRPr lang="en-US" sz="2000" dirty="0"/>
          </a:p>
          <a:p>
            <a:pPr>
              <a:spcBef>
                <a:spcPts val="1600"/>
              </a:spcBef>
              <a:defRPr/>
            </a:pPr>
            <a:r>
              <a:rPr lang="en-US" sz="2000" dirty="0"/>
              <a:t>Each assignment is a project</a:t>
            </a:r>
            <a:r>
              <a:rPr lang="en-US" sz="2000" dirty="0" smtClean="0"/>
              <a:t>.</a:t>
            </a:r>
            <a:endParaRPr lang="en-US" sz="2000" dirty="0"/>
          </a:p>
          <a:p>
            <a:pPr>
              <a:spcBef>
                <a:spcPts val="1600"/>
              </a:spcBef>
              <a:defRPr/>
            </a:pPr>
            <a:r>
              <a:rPr lang="en-US" sz="2000" dirty="0"/>
              <a:t>To execute an assignment you will </a:t>
            </a:r>
          </a:p>
          <a:p>
            <a:pPr lvl="1">
              <a:defRPr/>
            </a:pPr>
            <a:r>
              <a:rPr lang="en-US" sz="2000" dirty="0"/>
              <a:t>open the corresponding project</a:t>
            </a:r>
          </a:p>
          <a:p>
            <a:pPr lvl="1">
              <a:defRPr/>
            </a:pPr>
            <a:r>
              <a:rPr lang="en-US" sz="2000" dirty="0"/>
              <a:t>use the forms provided to plan it</a:t>
            </a:r>
          </a:p>
          <a:p>
            <a:pPr lvl="1">
              <a:defRPr/>
            </a:pPr>
            <a:r>
              <a:rPr lang="en-US" sz="2000" dirty="0"/>
              <a:t>track it using the time log and defect log forms</a:t>
            </a:r>
          </a:p>
          <a:p>
            <a:pPr lvl="1">
              <a:defRPr/>
            </a:pPr>
            <a:r>
              <a:rPr lang="en-US" sz="2000" dirty="0"/>
              <a:t>conduct a postmortem when the project is finished</a:t>
            </a:r>
          </a:p>
          <a:p>
            <a:pPr lvl="1">
              <a:defRPr/>
            </a:pPr>
            <a:r>
              <a:rPr lang="en-US" sz="2000" dirty="0"/>
              <a:t>mark it </a:t>
            </a:r>
            <a:r>
              <a:rPr lang="en-US" sz="2000" dirty="0" smtClean="0"/>
              <a:t>completed</a:t>
            </a:r>
            <a:endParaRPr lang="en-US" sz="2000" dirty="0"/>
          </a:p>
        </p:txBody>
      </p:sp>
      <p:pic>
        <p:nvPicPr>
          <p:cNvPr id="1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88938" y="1111250"/>
            <a:ext cx="4114768" cy="2882317"/>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904804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pPr eaLnBrk="1" hangingPunct="1">
              <a:defRPr/>
            </a:pPr>
            <a:r>
              <a:rPr lang="en-US" smtClean="0">
                <a:cs typeface="+mj-cs"/>
              </a:rPr>
              <a:t>Back to the Project Directory -2</a:t>
            </a:r>
          </a:p>
        </p:txBody>
      </p:sp>
      <p:sp>
        <p:nvSpPr>
          <p:cNvPr id="5" name="Content Placeholder 4"/>
          <p:cNvSpPr>
            <a:spLocks noGrp="1"/>
          </p:cNvSpPr>
          <p:nvPr>
            <p:ph sz="half" idx="1"/>
          </p:nvPr>
        </p:nvSpPr>
        <p:spPr>
          <a:xfrm>
            <a:off x="4659216" y="1076898"/>
            <a:ext cx="4065683" cy="5096830"/>
          </a:xfrm>
        </p:spPr>
        <p:txBody>
          <a:bodyPr/>
          <a:lstStyle/>
          <a:p>
            <a:pPr>
              <a:defRPr/>
            </a:pPr>
            <a:r>
              <a:rPr lang="en-US" sz="1800" dirty="0"/>
              <a:t>The project directory displays the</a:t>
            </a:r>
          </a:p>
          <a:p>
            <a:pPr lvl="1">
              <a:defRPr/>
            </a:pPr>
            <a:r>
              <a:rPr lang="en-US" sz="1800" dirty="0"/>
              <a:t>Project name</a:t>
            </a:r>
          </a:p>
          <a:p>
            <a:pPr lvl="1">
              <a:defRPr/>
            </a:pPr>
            <a:r>
              <a:rPr lang="en-US" sz="1800" dirty="0"/>
              <a:t>Start date</a:t>
            </a:r>
          </a:p>
          <a:p>
            <a:pPr lvl="1">
              <a:defRPr/>
            </a:pPr>
            <a:r>
              <a:rPr lang="en-US" sz="1800" dirty="0"/>
              <a:t>Completed date</a:t>
            </a:r>
          </a:p>
          <a:p>
            <a:pPr lvl="1">
              <a:defRPr/>
            </a:pPr>
            <a:r>
              <a:rPr lang="en-US" sz="1800" dirty="0"/>
              <a:t>Completed checkmark</a:t>
            </a:r>
          </a:p>
          <a:p>
            <a:pPr>
              <a:defRPr/>
            </a:pPr>
            <a:endParaRPr lang="en-US" sz="1800" dirty="0"/>
          </a:p>
          <a:p>
            <a:pPr>
              <a:defRPr/>
            </a:pPr>
            <a:r>
              <a:rPr lang="en-US" sz="1800" dirty="0"/>
              <a:t>Note…</a:t>
            </a:r>
          </a:p>
          <a:p>
            <a:pPr lvl="1">
              <a:defRPr/>
            </a:pPr>
            <a:r>
              <a:rPr lang="en-US" sz="1800" dirty="0"/>
              <a:t>The course assignment projects must be completed in order.</a:t>
            </a:r>
          </a:p>
          <a:p>
            <a:pPr lvl="1">
              <a:defRPr/>
            </a:pPr>
            <a:r>
              <a:rPr lang="en-US" sz="1800" dirty="0"/>
              <a:t>The names of these projects should not be changed.</a:t>
            </a:r>
          </a:p>
          <a:p>
            <a:pPr lvl="1">
              <a:defRPr/>
            </a:pPr>
            <a:r>
              <a:rPr lang="en-US" sz="1800" dirty="0">
                <a:solidFill>
                  <a:schemeClr val="tx2">
                    <a:lumMod val="60000"/>
                    <a:lumOff val="40000"/>
                  </a:schemeClr>
                </a:solidFill>
              </a:rPr>
              <a:t>Mark them complete only when </a:t>
            </a:r>
            <a:r>
              <a:rPr lang="en-US" sz="1800" dirty="0" smtClean="0">
                <a:solidFill>
                  <a:schemeClr val="tx2">
                    <a:lumMod val="60000"/>
                    <a:lumOff val="40000"/>
                  </a:schemeClr>
                </a:solidFill>
              </a:rPr>
              <a:t>you</a:t>
            </a:r>
            <a:r>
              <a:rPr lang="en-US" altLang="ja-JP" sz="1800" dirty="0" smtClean="0">
                <a:solidFill>
                  <a:schemeClr val="tx2">
                    <a:lumMod val="60000"/>
                    <a:lumOff val="40000"/>
                  </a:schemeClr>
                </a:solidFill>
                <a:latin typeface="Arial"/>
              </a:rPr>
              <a:t>’</a:t>
            </a:r>
            <a:r>
              <a:rPr lang="en-US" sz="1800" dirty="0" smtClean="0">
                <a:solidFill>
                  <a:schemeClr val="tx2">
                    <a:lumMod val="60000"/>
                    <a:lumOff val="40000"/>
                  </a:schemeClr>
                </a:solidFill>
              </a:rPr>
              <a:t>re </a:t>
            </a:r>
            <a:r>
              <a:rPr lang="en-US" sz="1800" dirty="0">
                <a:solidFill>
                  <a:schemeClr val="tx2">
                    <a:lumMod val="60000"/>
                    <a:lumOff val="40000"/>
                  </a:schemeClr>
                </a:solidFill>
              </a:rPr>
              <a:t>absolutely certain that </a:t>
            </a:r>
            <a:r>
              <a:rPr lang="en-US" sz="1800" dirty="0" smtClean="0">
                <a:solidFill>
                  <a:schemeClr val="tx2">
                    <a:lumMod val="60000"/>
                    <a:lumOff val="40000"/>
                  </a:schemeClr>
                </a:solidFill>
              </a:rPr>
              <a:t>you</a:t>
            </a:r>
            <a:r>
              <a:rPr lang="en-US" altLang="ja-JP" sz="1800" dirty="0" smtClean="0">
                <a:solidFill>
                  <a:schemeClr val="tx2">
                    <a:lumMod val="60000"/>
                    <a:lumOff val="40000"/>
                  </a:schemeClr>
                </a:solidFill>
                <a:latin typeface="Arial"/>
              </a:rPr>
              <a:t>’</a:t>
            </a:r>
            <a:r>
              <a:rPr lang="en-US" sz="1800" dirty="0" smtClean="0">
                <a:solidFill>
                  <a:schemeClr val="tx2">
                    <a:lumMod val="60000"/>
                    <a:lumOff val="40000"/>
                  </a:schemeClr>
                </a:solidFill>
              </a:rPr>
              <a:t>ve </a:t>
            </a:r>
            <a:r>
              <a:rPr lang="en-US" sz="1800" dirty="0">
                <a:solidFill>
                  <a:schemeClr val="tx2">
                    <a:lumMod val="60000"/>
                    <a:lumOff val="40000"/>
                  </a:schemeClr>
                </a:solidFill>
              </a:rPr>
              <a:t>entered all data correctly.</a:t>
            </a:r>
          </a:p>
        </p:txBody>
      </p:sp>
      <p:sp>
        <p:nvSpPr>
          <p:cNvPr id="9" name="Rectangle 3"/>
          <p:cNvSpPr txBox="1">
            <a:spLocks noChangeArrowheads="1"/>
          </p:cNvSpPr>
          <p:nvPr/>
        </p:nvSpPr>
        <p:spPr>
          <a:xfrm>
            <a:off x="1017588" y="1709738"/>
            <a:ext cx="3630612" cy="459263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800" dirty="0" smtClean="0"/>
          </a:p>
        </p:txBody>
      </p:sp>
      <p:pic>
        <p:nvPicPr>
          <p:cNvPr id="1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88938" y="1111250"/>
            <a:ext cx="4105073" cy="2875525"/>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687112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eaLnBrk="1" hangingPunct="1">
              <a:defRPr/>
            </a:pPr>
            <a:r>
              <a:rPr lang="en-US" sz="3200" smtClean="0">
                <a:cs typeface="+mj-cs"/>
              </a:rPr>
              <a:t>Getting Started: Opening a Project</a:t>
            </a:r>
          </a:p>
        </p:txBody>
      </p:sp>
      <p:pic>
        <p:nvPicPr>
          <p:cNvPr id="38" name="Picture 15"/>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t="7765" r="4198" b="32336"/>
          <a:stretch>
            <a:fillRect/>
          </a:stretch>
        </p:blipFill>
        <p:spPr>
          <a:xfrm>
            <a:off x="4718050" y="1111250"/>
            <a:ext cx="3994150" cy="1968500"/>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37" name="Rectangle 13"/>
          <p:cNvSpPr txBox="1">
            <a:spLocks noChangeArrowheads="1"/>
          </p:cNvSpPr>
          <p:nvPr/>
        </p:nvSpPr>
        <p:spPr>
          <a:xfrm>
            <a:off x="388938" y="1250950"/>
            <a:ext cx="4343399" cy="459263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dirty="0" smtClean="0">
                <a:cs typeface="+mn-cs"/>
              </a:rPr>
              <a:t>Select the first project, Program 1</a:t>
            </a:r>
          </a:p>
          <a:p>
            <a:pPr lvl="1">
              <a:defRPr/>
            </a:pPr>
            <a:r>
              <a:rPr lang="en-US" sz="1800" dirty="0" smtClean="0"/>
              <a:t>Click the record selector</a:t>
            </a:r>
          </a:p>
          <a:p>
            <a:pPr lvl="1">
              <a:defRPr/>
            </a:pPr>
            <a:r>
              <a:rPr lang="en-US" sz="1800" dirty="0" smtClean="0"/>
              <a:t>Click a field in the record</a:t>
            </a:r>
          </a:p>
          <a:p>
            <a:pPr>
              <a:defRPr/>
            </a:pPr>
            <a:endParaRPr lang="en-US" sz="1800" dirty="0" smtClean="0">
              <a:cs typeface="+mn-cs"/>
            </a:endParaRPr>
          </a:p>
          <a:p>
            <a:pPr>
              <a:defRPr/>
            </a:pPr>
            <a:r>
              <a:rPr lang="en-US" sz="1800" dirty="0" smtClean="0">
                <a:cs typeface="+mn-cs"/>
              </a:rPr>
              <a:t>Click the Open Project button.</a:t>
            </a:r>
          </a:p>
        </p:txBody>
      </p:sp>
      <p:sp>
        <p:nvSpPr>
          <p:cNvPr id="39" name="Rectangle 17"/>
          <p:cNvSpPr>
            <a:spLocks noChangeArrowheads="1"/>
          </p:cNvSpPr>
          <p:nvPr/>
        </p:nvSpPr>
        <p:spPr bwMode="auto">
          <a:xfrm>
            <a:off x="4529136" y="3036887"/>
            <a:ext cx="1258789" cy="300693"/>
          </a:xfrm>
          <a:prstGeom prst="rect">
            <a:avLst/>
          </a:prstGeom>
          <a:solidFill>
            <a:schemeClr val="accent1"/>
          </a:solidFill>
          <a:ln>
            <a:noFill/>
          </a:ln>
          <a:effectLst>
            <a:prstShdw prst="shdw18" dist="17961" dir="13500000">
              <a:schemeClr val="accent1">
                <a:gamma/>
                <a:shade val="60000"/>
                <a:invGamma/>
                <a:alpha val="74998"/>
              </a:schemeClr>
            </a:prstShdw>
          </a:effectLst>
          <a:extLst>
            <a:ext uri="{91240B29-F687-4f45-9708-019B960494DF}">
              <a14:hiddenLine xmlns="" xmlns:a14="http://schemas.microsoft.com/office/drawing/2010/main" w="9525">
                <a:solidFill>
                  <a:srgbClr val="9C2108"/>
                </a:solidFill>
                <a:miter lim="800000"/>
                <a:headEnd/>
                <a:tailEnd/>
              </a14:hiddenLine>
            </a:ext>
          </a:extLst>
        </p:spPr>
        <p:txBody>
          <a:bodyPr lIns="91440" tIns="45720" rIns="91440" bIns="45720"/>
          <a:lstStyle/>
          <a:p>
            <a:pPr defTabSz="811213">
              <a:buFontTx/>
              <a:buNone/>
              <a:defRPr/>
            </a:pPr>
            <a:r>
              <a:rPr lang="en-US" sz="1200" b="1" dirty="0">
                <a:solidFill>
                  <a:schemeClr val="bg1"/>
                </a:solidFill>
                <a:cs typeface="+mn-cs"/>
              </a:rPr>
              <a:t>Record selector</a:t>
            </a:r>
          </a:p>
        </p:txBody>
      </p:sp>
      <p:cxnSp>
        <p:nvCxnSpPr>
          <p:cNvPr id="40" name="AutoShape 22"/>
          <p:cNvCxnSpPr>
            <a:cxnSpLocks noChangeShapeType="1"/>
            <a:stCxn id="39" idx="1"/>
          </p:cNvCxnSpPr>
          <p:nvPr/>
        </p:nvCxnSpPr>
        <p:spPr bwMode="auto">
          <a:xfrm rot="10800000" flipH="1">
            <a:off x="4529135" y="2157412"/>
            <a:ext cx="336551" cy="1029822"/>
          </a:xfrm>
          <a:prstGeom prst="curvedConnector3">
            <a:avLst>
              <a:gd name="adj1" fmla="val -67924"/>
            </a:avLst>
          </a:prstGeom>
          <a:noFill/>
          <a:ln w="9525">
            <a:solidFill>
              <a:schemeClr val="tx1"/>
            </a:solidFill>
            <a:round/>
            <a:headEnd type="none"/>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Rectangle 23"/>
          <p:cNvSpPr>
            <a:spLocks noChangeArrowheads="1"/>
          </p:cNvSpPr>
          <p:nvPr/>
        </p:nvSpPr>
        <p:spPr bwMode="auto">
          <a:xfrm>
            <a:off x="6332536" y="2979737"/>
            <a:ext cx="486199" cy="300693"/>
          </a:xfrm>
          <a:prstGeom prst="rect">
            <a:avLst/>
          </a:prstGeom>
          <a:solidFill>
            <a:schemeClr val="accent1"/>
          </a:solidFill>
          <a:ln>
            <a:noFill/>
          </a:ln>
          <a:effectLst>
            <a:prstShdw prst="shdw18" dist="17961" dir="13500000">
              <a:schemeClr val="accent1">
                <a:gamma/>
                <a:shade val="60000"/>
                <a:invGamma/>
                <a:alpha val="74998"/>
              </a:schemeClr>
            </a:prstShdw>
          </a:effectLst>
          <a:extLst>
            <a:ext uri="{91240B29-F687-4f45-9708-019B960494DF}">
              <a14:hiddenLine xmlns="" xmlns:a14="http://schemas.microsoft.com/office/drawing/2010/main" w="9525">
                <a:solidFill>
                  <a:srgbClr val="9C2108"/>
                </a:solidFill>
                <a:miter lim="800000"/>
                <a:headEnd/>
                <a:tailEnd/>
              </a14:hiddenLine>
            </a:ext>
          </a:extLst>
        </p:spPr>
        <p:txBody>
          <a:bodyPr lIns="91440" tIns="45720" rIns="91440" bIns="45720"/>
          <a:lstStyle/>
          <a:p>
            <a:pPr defTabSz="811213">
              <a:buFontTx/>
              <a:buNone/>
              <a:defRPr/>
            </a:pPr>
            <a:r>
              <a:rPr lang="en-US" sz="1200" b="1">
                <a:solidFill>
                  <a:schemeClr val="bg1"/>
                </a:solidFill>
                <a:cs typeface="+mn-cs"/>
              </a:rPr>
              <a:t>Field</a:t>
            </a:r>
          </a:p>
        </p:txBody>
      </p:sp>
      <p:cxnSp>
        <p:nvCxnSpPr>
          <p:cNvPr id="42" name="AutoShape 25"/>
          <p:cNvCxnSpPr>
            <a:cxnSpLocks noChangeShapeType="1"/>
            <a:stCxn id="41" idx="1"/>
          </p:cNvCxnSpPr>
          <p:nvPr/>
        </p:nvCxnSpPr>
        <p:spPr bwMode="auto">
          <a:xfrm rot="10800000">
            <a:off x="5208588" y="2290762"/>
            <a:ext cx="1123949" cy="839322"/>
          </a:xfrm>
          <a:prstGeom prst="curvedConnector2">
            <a:avLst/>
          </a:prstGeom>
          <a:noFill/>
          <a:ln w="9525">
            <a:solidFill>
              <a:schemeClr val="tx1"/>
            </a:solidFill>
            <a:round/>
            <a:headEnd type="none"/>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Rectangle 31"/>
          <p:cNvSpPr>
            <a:spLocks noChangeArrowheads="1"/>
          </p:cNvSpPr>
          <p:nvPr/>
        </p:nvSpPr>
        <p:spPr bwMode="auto">
          <a:xfrm>
            <a:off x="7531100" y="2967037"/>
            <a:ext cx="1062312" cy="300693"/>
          </a:xfrm>
          <a:prstGeom prst="rect">
            <a:avLst/>
          </a:prstGeom>
          <a:solidFill>
            <a:schemeClr val="accent1"/>
          </a:solidFill>
          <a:ln>
            <a:noFill/>
          </a:ln>
          <a:effectLst>
            <a:prstShdw prst="shdw18" dist="17961" dir="13500000">
              <a:schemeClr val="accent1">
                <a:gamma/>
                <a:shade val="60000"/>
                <a:invGamma/>
                <a:alpha val="74998"/>
              </a:schemeClr>
            </a:prstShdw>
          </a:effectLst>
          <a:extLst>
            <a:ext uri="{91240B29-F687-4f45-9708-019B960494DF}">
              <a14:hiddenLine xmlns="" xmlns:a14="http://schemas.microsoft.com/office/drawing/2010/main" w="9525">
                <a:solidFill>
                  <a:srgbClr val="9C2108"/>
                </a:solidFill>
                <a:miter lim="800000"/>
                <a:headEnd/>
                <a:tailEnd/>
              </a14:hiddenLine>
            </a:ext>
          </a:extLst>
        </p:spPr>
        <p:txBody>
          <a:bodyPr lIns="91440" tIns="45720" rIns="91440" bIns="45720"/>
          <a:lstStyle/>
          <a:p>
            <a:pPr defTabSz="811213">
              <a:buFontTx/>
              <a:buNone/>
              <a:defRPr/>
            </a:pPr>
            <a:r>
              <a:rPr lang="en-US" sz="1200" b="1">
                <a:solidFill>
                  <a:schemeClr val="bg1"/>
                </a:solidFill>
                <a:cs typeface="+mn-cs"/>
              </a:rPr>
              <a:t>Open project</a:t>
            </a:r>
          </a:p>
        </p:txBody>
      </p:sp>
      <p:cxnSp>
        <p:nvCxnSpPr>
          <p:cNvPr id="47" name="AutoShape 33"/>
          <p:cNvCxnSpPr>
            <a:cxnSpLocks noChangeShapeType="1"/>
            <a:stCxn id="45" idx="1"/>
          </p:cNvCxnSpPr>
          <p:nvPr/>
        </p:nvCxnSpPr>
        <p:spPr bwMode="auto">
          <a:xfrm rot="10800000">
            <a:off x="6507162" y="2052638"/>
            <a:ext cx="1023938" cy="1064747"/>
          </a:xfrm>
          <a:prstGeom prst="curvedConnector2">
            <a:avLst/>
          </a:prstGeom>
          <a:noFill/>
          <a:ln w="9525">
            <a:solidFill>
              <a:schemeClr val="tx1"/>
            </a:solidFill>
            <a:round/>
            <a:headEnd type="none"/>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8" name="Rectangle 34"/>
          <p:cNvSpPr>
            <a:spLocks noChangeArrowheads="1"/>
          </p:cNvSpPr>
          <p:nvPr/>
        </p:nvSpPr>
        <p:spPr bwMode="auto">
          <a:xfrm>
            <a:off x="388938" y="3398837"/>
            <a:ext cx="3630613" cy="251936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91440" bIns="91440"/>
          <a:lstStyle/>
          <a:p>
            <a:pPr defTabSz="811213">
              <a:buFontTx/>
              <a:buNone/>
              <a:defRPr/>
            </a:pPr>
            <a:r>
              <a:rPr lang="en-US" sz="1200" b="1" u="sng">
                <a:latin typeface="Arial"/>
                <a:cs typeface="Arial"/>
              </a:rPr>
              <a:t>UI Facts and Shortcuts</a:t>
            </a:r>
          </a:p>
          <a:p>
            <a:pPr marL="336550" lvl="1" indent="-222250" defTabSz="811213">
              <a:defRPr/>
            </a:pPr>
            <a:r>
              <a:rPr lang="en-US" sz="1200">
                <a:latin typeface="Arial"/>
                <a:cs typeface="Arial"/>
              </a:rPr>
              <a:t>Move to next field in form…&lt;tab&gt;</a:t>
            </a:r>
          </a:p>
          <a:p>
            <a:pPr marL="336550" lvl="1" indent="-222250" defTabSz="811213">
              <a:defRPr/>
            </a:pPr>
            <a:r>
              <a:rPr lang="en-US" sz="1200">
                <a:latin typeface="Arial"/>
                <a:cs typeface="Arial"/>
              </a:rPr>
              <a:t>Move to prior field in form… &lt;shift&gt;&lt;tab&gt;</a:t>
            </a:r>
          </a:p>
          <a:p>
            <a:pPr marL="336550" lvl="1" indent="-222250" defTabSz="811213">
              <a:defRPr/>
            </a:pPr>
            <a:r>
              <a:rPr lang="en-US" sz="1200">
                <a:latin typeface="Arial"/>
                <a:cs typeface="Arial"/>
              </a:rPr>
              <a:t>Move to next subform within a form… &lt;ctrl&gt;&lt;tab&gt;</a:t>
            </a:r>
          </a:p>
          <a:p>
            <a:pPr marL="336550" lvl="1" indent="-222250" defTabSz="811213">
              <a:defRPr/>
            </a:pPr>
            <a:r>
              <a:rPr lang="en-US" sz="1200">
                <a:latin typeface="Arial"/>
                <a:cs typeface="Arial"/>
              </a:rPr>
              <a:t>Move to prior subform within a form… &lt;ctrl&gt;&lt;shift&gt;&lt;tab&gt;</a:t>
            </a:r>
          </a:p>
          <a:p>
            <a:pPr marL="336550" lvl="1" indent="-222250" defTabSz="811213">
              <a:defRPr/>
            </a:pPr>
            <a:r>
              <a:rPr lang="en-US" sz="1200">
                <a:latin typeface="Arial"/>
                <a:cs typeface="Arial"/>
              </a:rPr>
              <a:t>Delete field contents when selected… &lt;del&gt;</a:t>
            </a:r>
          </a:p>
          <a:p>
            <a:pPr marL="336550" lvl="1" indent="-222250" defTabSz="811213">
              <a:defRPr/>
            </a:pPr>
            <a:r>
              <a:rPr lang="en-US" sz="1200">
                <a:latin typeface="Arial"/>
                <a:cs typeface="Arial"/>
              </a:rPr>
              <a:t>Undo delete field… &lt;esc&gt;</a:t>
            </a:r>
          </a:p>
          <a:p>
            <a:pPr marL="336550" lvl="1" indent="-222250" defTabSz="811213">
              <a:defRPr/>
            </a:pPr>
            <a:r>
              <a:rPr lang="en-US" sz="1200">
                <a:latin typeface="Arial"/>
                <a:cs typeface="Arial"/>
              </a:rPr>
              <a:t>Enter current date…&lt;ctrl&gt;;</a:t>
            </a:r>
          </a:p>
          <a:p>
            <a:pPr marL="336550" lvl="1" indent="-222250" defTabSz="811213">
              <a:defRPr/>
            </a:pPr>
            <a:r>
              <a:rPr lang="en-US" sz="1200">
                <a:latin typeface="Arial"/>
                <a:cs typeface="Arial"/>
              </a:rPr>
              <a:t>Enter current time… &lt;ctrl&gt;:</a:t>
            </a:r>
          </a:p>
          <a:p>
            <a:pPr marL="336550" lvl="1" indent="-222250" defTabSz="811213">
              <a:defRPr/>
            </a:pPr>
            <a:r>
              <a:rPr lang="en-US" sz="1200">
                <a:latin typeface="Arial"/>
                <a:cs typeface="Arial"/>
              </a:rPr>
              <a:t>Enter copy of field from same field in previous record… &lt;ctrl&gt;</a:t>
            </a:r>
            <a:r>
              <a:rPr lang="ja-JP" altLang="en-US" sz="1200">
                <a:latin typeface="Arial"/>
                <a:cs typeface="Arial"/>
              </a:rPr>
              <a:t>”</a:t>
            </a:r>
            <a:endParaRPr lang="en-US" sz="1200">
              <a:latin typeface="Arial"/>
              <a:cs typeface="Arial"/>
            </a:endParaRPr>
          </a:p>
          <a:p>
            <a:pPr marL="336550" lvl="1" indent="-222250" defTabSz="811213">
              <a:defRPr/>
            </a:pPr>
            <a:endParaRPr lang="en-US" sz="1200">
              <a:latin typeface="Arial"/>
              <a:cs typeface="Arial"/>
            </a:endParaRPr>
          </a:p>
        </p:txBody>
      </p:sp>
      <p:sp>
        <p:nvSpPr>
          <p:cNvPr id="49" name="Rectangle 35"/>
          <p:cNvSpPr>
            <a:spLocks noChangeArrowheads="1"/>
          </p:cNvSpPr>
          <p:nvPr/>
        </p:nvSpPr>
        <p:spPr bwMode="auto">
          <a:xfrm>
            <a:off x="5026025" y="3398837"/>
            <a:ext cx="3630612" cy="251936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91440" bIns="91440"/>
          <a:lstStyle/>
          <a:p>
            <a:pPr defTabSz="811213">
              <a:buFontTx/>
              <a:buNone/>
              <a:defRPr/>
            </a:pPr>
            <a:r>
              <a:rPr lang="en-US" sz="1200" b="1" u="sng">
                <a:latin typeface="Arial"/>
                <a:cs typeface="Arial"/>
              </a:rPr>
              <a:t>UI Facts and Shortcuts</a:t>
            </a:r>
          </a:p>
          <a:p>
            <a:pPr marL="336550" lvl="1" indent="-207963" defTabSz="811213">
              <a:defRPr/>
            </a:pPr>
            <a:r>
              <a:rPr lang="en-US" sz="1200">
                <a:latin typeface="Arial"/>
                <a:cs typeface="Arial"/>
              </a:rPr>
              <a:t>Delete record… click record selector and &lt;del&gt; or use provided button</a:t>
            </a:r>
          </a:p>
          <a:p>
            <a:pPr marL="336550" lvl="1" indent="-207963" defTabSz="811213">
              <a:defRPr/>
            </a:pPr>
            <a:r>
              <a:rPr lang="en-US" sz="1200">
                <a:latin typeface="Arial"/>
                <a:cs typeface="Arial"/>
              </a:rPr>
              <a:t>Selected record… an arrow in the record selector</a:t>
            </a:r>
          </a:p>
          <a:p>
            <a:pPr marL="336550" lvl="1" indent="-207963" defTabSz="811213">
              <a:defRPr/>
            </a:pPr>
            <a:r>
              <a:rPr lang="en-US" sz="1200">
                <a:latin typeface="Arial"/>
                <a:cs typeface="Arial"/>
              </a:rPr>
              <a:t>Editing record or starting new record… a pencil in the record selector</a:t>
            </a:r>
          </a:p>
          <a:p>
            <a:pPr marL="336550" lvl="1" indent="-207963" defTabSz="811213">
              <a:defRPr/>
            </a:pPr>
            <a:r>
              <a:rPr lang="en-US" sz="1200">
                <a:latin typeface="Arial"/>
                <a:cs typeface="Arial"/>
              </a:rPr>
              <a:t>Undo edit or new record… hit esc until pencil disappears.</a:t>
            </a:r>
          </a:p>
          <a:p>
            <a:pPr defTabSz="811213">
              <a:buFontTx/>
              <a:buNone/>
              <a:defRPr/>
            </a:pPr>
            <a:endParaRPr lang="en-US" sz="1200" b="1" u="sng">
              <a:latin typeface="Arial"/>
              <a:cs typeface="Arial"/>
            </a:endParaRPr>
          </a:p>
          <a:p>
            <a:pPr defTabSz="811213">
              <a:buFontTx/>
              <a:buNone/>
              <a:defRPr/>
            </a:pPr>
            <a:endParaRPr lang="en-US" sz="1200">
              <a:latin typeface="Arial"/>
              <a:cs typeface="Arial"/>
            </a:endParaRPr>
          </a:p>
        </p:txBody>
      </p:sp>
    </p:spTree>
    <p:extLst>
      <p:ext uri="{BB962C8B-B14F-4D97-AF65-F5344CB8AC3E}">
        <p14:creationId xmlns:p14="http://schemas.microsoft.com/office/powerpoint/2010/main" val="321167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eaLnBrk="1" hangingPunct="1">
              <a:defRPr/>
            </a:pPr>
            <a:r>
              <a:rPr lang="en-US" smtClean="0">
                <a:cs typeface="+mj-cs"/>
              </a:rPr>
              <a:t>Opening a Project</a:t>
            </a:r>
          </a:p>
        </p:txBody>
      </p:sp>
      <p:pic>
        <p:nvPicPr>
          <p:cNvPr id="590852" name="Picture 4"/>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4917282" y="898842"/>
            <a:ext cx="3630612" cy="2543175"/>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590851" name="Rectangle 3"/>
          <p:cNvSpPr>
            <a:spLocks noGrp="1" noChangeArrowheads="1"/>
          </p:cNvSpPr>
          <p:nvPr>
            <p:ph sz="half" idx="2"/>
          </p:nvPr>
        </p:nvSpPr>
        <p:spPr>
          <a:xfrm>
            <a:off x="788988" y="898842"/>
            <a:ext cx="3630612" cy="4592637"/>
          </a:xfrm>
        </p:spPr>
        <p:txBody>
          <a:bodyPr>
            <a:normAutofit fontScale="92500" lnSpcReduction="20000"/>
          </a:bodyPr>
          <a:lstStyle/>
          <a:p>
            <a:pPr marL="0" indent="0" eaLnBrk="1" hangingPunct="1">
              <a:defRPr/>
            </a:pPr>
            <a:r>
              <a:rPr lang="en-US" sz="1800" dirty="0" smtClean="0">
                <a:cs typeface="+mn-cs"/>
              </a:rPr>
              <a:t>The PSP uses historical data as an aid to planning, you will learn more about this during the class.</a:t>
            </a:r>
          </a:p>
          <a:p>
            <a:pPr marL="0" indent="0" eaLnBrk="1" hangingPunct="1">
              <a:defRPr/>
            </a:pPr>
            <a:endParaRPr lang="en-US" sz="1800" dirty="0" smtClean="0">
              <a:cs typeface="+mn-cs"/>
            </a:endParaRPr>
          </a:p>
          <a:p>
            <a:pPr marL="0" indent="0" eaLnBrk="1" hangingPunct="1">
              <a:defRPr/>
            </a:pPr>
            <a:r>
              <a:rPr lang="en-US" sz="1800" dirty="0" smtClean="0">
                <a:cs typeface="+mn-cs"/>
              </a:rPr>
              <a:t>The historical data are data from completed projects.</a:t>
            </a:r>
          </a:p>
          <a:p>
            <a:pPr lvl="1" eaLnBrk="1" hangingPunct="1">
              <a:defRPr/>
            </a:pPr>
            <a:r>
              <a:rPr lang="en-US" sz="1800" dirty="0" smtClean="0"/>
              <a:t>Time</a:t>
            </a:r>
          </a:p>
          <a:p>
            <a:pPr lvl="1" eaLnBrk="1" hangingPunct="1">
              <a:defRPr/>
            </a:pPr>
            <a:r>
              <a:rPr lang="en-US" sz="1800" dirty="0" smtClean="0"/>
              <a:t>Size</a:t>
            </a:r>
          </a:p>
          <a:p>
            <a:pPr lvl="1" eaLnBrk="1" hangingPunct="1">
              <a:defRPr/>
            </a:pPr>
            <a:r>
              <a:rPr lang="en-US" sz="1800" dirty="0" smtClean="0"/>
              <a:t>Defects</a:t>
            </a:r>
          </a:p>
          <a:p>
            <a:pPr marL="0" indent="0" eaLnBrk="1" hangingPunct="1">
              <a:defRPr/>
            </a:pPr>
            <a:endParaRPr lang="en-US" sz="1800" dirty="0" smtClean="0">
              <a:cs typeface="+mn-cs"/>
            </a:endParaRPr>
          </a:p>
          <a:p>
            <a:pPr marL="0" indent="0" eaLnBrk="1" hangingPunct="1">
              <a:defRPr/>
            </a:pPr>
            <a:r>
              <a:rPr lang="en-US" sz="1800" dirty="0" smtClean="0">
                <a:cs typeface="+mn-cs"/>
              </a:rPr>
              <a:t>When you open a project, a summary snapshot of this data is created and stored with the project.</a:t>
            </a:r>
          </a:p>
          <a:p>
            <a:pPr marL="0" indent="0" eaLnBrk="1" hangingPunct="1">
              <a:defRPr/>
            </a:pPr>
            <a:endParaRPr lang="en-US" sz="1800" dirty="0" smtClean="0">
              <a:cs typeface="+mn-cs"/>
            </a:endParaRPr>
          </a:p>
          <a:p>
            <a:pPr marL="0" indent="0" eaLnBrk="1" hangingPunct="1">
              <a:defRPr/>
            </a:pPr>
            <a:r>
              <a:rPr lang="en-US" sz="1800" dirty="0" smtClean="0">
                <a:cs typeface="+mn-cs"/>
              </a:rPr>
              <a:t>Changes to data on earlier projects will not affect a later project after it has been opened.</a:t>
            </a:r>
          </a:p>
        </p:txBody>
      </p:sp>
      <p:sp>
        <p:nvSpPr>
          <p:cNvPr id="590853" name="Rectangle 5"/>
          <p:cNvSpPr>
            <a:spLocks noGrp="1" noChangeArrowheads="1"/>
          </p:cNvSpPr>
          <p:nvPr>
            <p:ph type="body" sz="half" idx="4294967295"/>
          </p:nvPr>
        </p:nvSpPr>
        <p:spPr>
          <a:xfrm>
            <a:off x="5513388" y="4357688"/>
            <a:ext cx="3630612" cy="1949450"/>
          </a:xfrm>
        </p:spPr>
        <p:txBody>
          <a:bodyPr/>
          <a:lstStyle/>
          <a:p>
            <a:pPr marL="0" indent="0" eaLnBrk="1" hangingPunct="1">
              <a:lnSpc>
                <a:spcPct val="90000"/>
              </a:lnSpc>
              <a:defRPr/>
            </a:pPr>
            <a:r>
              <a:rPr lang="en-US" sz="1600" i="1" dirty="0" smtClean="0">
                <a:cs typeface="+mn-cs"/>
              </a:rPr>
              <a:t>NOTE: The </a:t>
            </a:r>
            <a:r>
              <a:rPr lang="en-US" sz="1600" i="1" dirty="0" err="1" smtClean="0">
                <a:cs typeface="+mn-cs"/>
              </a:rPr>
              <a:t>Replan</a:t>
            </a:r>
            <a:r>
              <a:rPr lang="en-US" sz="1600" i="1" dirty="0" smtClean="0">
                <a:cs typeface="+mn-cs"/>
              </a:rPr>
              <a:t> Project button will recalculate the historical data for the selected project using data from all projects that were completed before the selected project started.</a:t>
            </a:r>
          </a:p>
        </p:txBody>
      </p:sp>
      <p:sp>
        <p:nvSpPr>
          <p:cNvPr id="590855" name="Line 7"/>
          <p:cNvSpPr>
            <a:spLocks noChangeShapeType="1"/>
          </p:cNvSpPr>
          <p:nvPr/>
        </p:nvSpPr>
        <p:spPr bwMode="auto">
          <a:xfrm flipV="1">
            <a:off x="6572250" y="2501900"/>
            <a:ext cx="160338" cy="18589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defRPr/>
            </a:pPr>
            <a:endParaRPr lang="en-US">
              <a:cs typeface="+mn-cs"/>
            </a:endParaRPr>
          </a:p>
        </p:txBody>
      </p:sp>
    </p:spTree>
    <p:extLst>
      <p:ext uri="{BB962C8B-B14F-4D97-AF65-F5344CB8AC3E}">
        <p14:creationId xmlns:p14="http://schemas.microsoft.com/office/powerpoint/2010/main" val="1049428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eaLnBrk="1" hangingPunct="1">
              <a:defRPr/>
            </a:pPr>
            <a:r>
              <a:rPr lang="en-US" smtClean="0">
                <a:cs typeface="+mj-cs"/>
              </a:rPr>
              <a:t>PSP0 Forms -1</a:t>
            </a:r>
          </a:p>
        </p:txBody>
      </p:sp>
      <p:pic>
        <p:nvPicPr>
          <p:cNvPr id="502796" name="Picture 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405" t="11818" r="47328" b="14340"/>
          <a:stretch>
            <a:fillRect/>
          </a:stretch>
        </p:blipFill>
        <p:spPr>
          <a:xfrm>
            <a:off x="4374874" y="898842"/>
            <a:ext cx="4378325" cy="4824413"/>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502794" name="Rectangle 10"/>
          <p:cNvSpPr>
            <a:spLocks noGrp="1" noChangeArrowheads="1"/>
          </p:cNvSpPr>
          <p:nvPr>
            <p:ph type="body" idx="4294967295"/>
          </p:nvPr>
        </p:nvSpPr>
        <p:spPr>
          <a:xfrm>
            <a:off x="0" y="965200"/>
            <a:ext cx="3141663" cy="1604963"/>
          </a:xfrm>
        </p:spPr>
        <p:txBody>
          <a:bodyPr>
            <a:normAutofit fontScale="92500" lnSpcReduction="20000"/>
          </a:bodyPr>
          <a:lstStyle/>
          <a:p>
            <a:pPr marL="0" indent="0" eaLnBrk="1" hangingPunct="1">
              <a:defRPr/>
            </a:pPr>
            <a:r>
              <a:rPr lang="en-US" sz="1800" dirty="0" smtClean="0">
                <a:cs typeface="+mn-cs"/>
              </a:rPr>
              <a:t>This is the PSP0 Project Plan Summary.</a:t>
            </a:r>
          </a:p>
          <a:p>
            <a:pPr marL="0" indent="0" eaLnBrk="1" hangingPunct="1">
              <a:defRPr/>
            </a:pPr>
            <a:endParaRPr lang="en-US" sz="1800" dirty="0" smtClean="0">
              <a:cs typeface="+mn-cs"/>
            </a:endParaRPr>
          </a:p>
          <a:p>
            <a:pPr marL="0" indent="0" eaLnBrk="1" hangingPunct="1">
              <a:defRPr/>
            </a:pPr>
            <a:r>
              <a:rPr lang="en-US" sz="1800" dirty="0" smtClean="0">
                <a:cs typeface="+mn-cs"/>
              </a:rPr>
              <a:t>To open the other PSP0 forms click PSP0 Forms… on the PSP0 menu.</a:t>
            </a:r>
          </a:p>
        </p:txBody>
      </p:sp>
      <p:pic>
        <p:nvPicPr>
          <p:cNvPr id="502799" name="Picture 15"/>
          <p:cNvPicPr>
            <a:picLocks noChangeAspect="1" noChangeArrowheads="1"/>
          </p:cNvPicPr>
          <p:nvPr/>
        </p:nvPicPr>
        <p:blipFill>
          <a:blip r:embed="rId3">
            <a:extLst>
              <a:ext uri="{28A0092B-C50C-407E-A947-70E740481C1C}">
                <a14:useLocalDpi xmlns:a14="http://schemas.microsoft.com/office/drawing/2010/main" val="0"/>
              </a:ext>
            </a:extLst>
          </a:blip>
          <a:srcRect l="38489" t="25105" r="48187" b="63609"/>
          <a:stretch>
            <a:fillRect/>
          </a:stretch>
        </p:blipFill>
        <p:spPr bwMode="auto">
          <a:xfrm>
            <a:off x="611447" y="2675731"/>
            <a:ext cx="2370137" cy="1506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02800" name="Text Box 16"/>
          <p:cNvSpPr txBox="1">
            <a:spLocks noChangeArrowheads="1"/>
          </p:cNvSpPr>
          <p:nvPr/>
        </p:nvSpPr>
        <p:spPr bwMode="auto">
          <a:xfrm>
            <a:off x="508804" y="4478060"/>
            <a:ext cx="2987675" cy="10464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buFontTx/>
              <a:buNone/>
              <a:defRPr/>
            </a:pPr>
            <a:r>
              <a:rPr lang="en-US" sz="1700" dirty="0">
                <a:latin typeface="Arial" panose="020B0604020202020204" pitchFamily="34" charset="0"/>
                <a:cs typeface="Arial" panose="020B0604020202020204" pitchFamily="34" charset="0"/>
              </a:rPr>
              <a:t>Select the form to open</a:t>
            </a:r>
          </a:p>
          <a:p>
            <a:pPr lvl="1">
              <a:defRPr/>
            </a:pPr>
            <a:r>
              <a:rPr lang="en-US" sz="1700" dirty="0">
                <a:latin typeface="Arial" panose="020B0604020202020204" pitchFamily="34" charset="0"/>
                <a:cs typeface="Arial" panose="020B0604020202020204" pitchFamily="34" charset="0"/>
              </a:rPr>
              <a:t>Time Log</a:t>
            </a:r>
          </a:p>
          <a:p>
            <a:pPr lvl="1">
              <a:defRPr/>
            </a:pPr>
            <a:r>
              <a:rPr lang="en-US" sz="1700" dirty="0">
                <a:latin typeface="Arial" panose="020B0604020202020204" pitchFamily="34" charset="0"/>
                <a:cs typeface="Arial" panose="020B0604020202020204" pitchFamily="34" charset="0"/>
              </a:rPr>
              <a:t>Defect Log</a:t>
            </a:r>
          </a:p>
          <a:p>
            <a:pPr lvl="1">
              <a:defRPr/>
            </a:pPr>
            <a:r>
              <a:rPr lang="en-US" sz="1700" dirty="0">
                <a:latin typeface="Arial" panose="020B0604020202020204" pitchFamily="34" charset="0"/>
                <a:cs typeface="Arial" panose="020B0604020202020204" pitchFamily="34" charset="0"/>
              </a:rPr>
              <a:t>Defect Type Standard</a:t>
            </a:r>
          </a:p>
        </p:txBody>
      </p:sp>
    </p:spTree>
    <p:extLst>
      <p:ext uri="{BB962C8B-B14F-4D97-AF65-F5344CB8AC3E}">
        <p14:creationId xmlns:p14="http://schemas.microsoft.com/office/powerpoint/2010/main" val="2139112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eaLnBrk="1" hangingPunct="1">
              <a:defRPr/>
            </a:pPr>
            <a:r>
              <a:rPr lang="en-US" dirty="0" smtClean="0">
                <a:cs typeface="+mj-cs"/>
              </a:rPr>
              <a:t>PSP0 Forms -2</a:t>
            </a:r>
          </a:p>
        </p:txBody>
      </p:sp>
      <p:pic>
        <p:nvPicPr>
          <p:cNvPr id="50995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409722" y="952500"/>
            <a:ext cx="3904955" cy="3610595"/>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pic>
        <p:nvPicPr>
          <p:cNvPr id="509958" name="Picture 6"/>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5249863" y="898525"/>
            <a:ext cx="3894137" cy="3611563"/>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pic>
        <p:nvPicPr>
          <p:cNvPr id="509960" name="Picture 8"/>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0" y="2162175"/>
            <a:ext cx="3663950" cy="3524250"/>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4072186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270164" y="130825"/>
            <a:ext cx="7730836" cy="669854"/>
          </a:xfrm>
        </p:spPr>
        <p:txBody>
          <a:bodyPr lIns="115888" tIns="57150" rIns="115888" bIns="57150" anchor="ctr"/>
          <a:lstStyle/>
          <a:p>
            <a:pPr>
              <a:defRPr/>
            </a:pPr>
            <a:r>
              <a:rPr lang="en-US" dirty="0" smtClean="0">
                <a:cs typeface="+mj-cs"/>
              </a:rPr>
              <a:t>PSP0 Time Recording Log -1</a:t>
            </a:r>
          </a:p>
        </p:txBody>
      </p:sp>
      <p:pic>
        <p:nvPicPr>
          <p:cNvPr id="408582"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4247" r="569" b="54083"/>
          <a:stretch>
            <a:fillRect/>
          </a:stretch>
        </p:blipFill>
        <p:spPr>
          <a:xfrm>
            <a:off x="666750" y="3200400"/>
            <a:ext cx="7334250" cy="2251075"/>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408579" name="Rectangle 3"/>
          <p:cNvSpPr>
            <a:spLocks noGrp="1" noChangeArrowheads="1"/>
          </p:cNvSpPr>
          <p:nvPr>
            <p:ph type="body" idx="4294967295"/>
          </p:nvPr>
        </p:nvSpPr>
        <p:spPr>
          <a:xfrm>
            <a:off x="0" y="898525"/>
            <a:ext cx="7413625" cy="2027238"/>
          </a:xfrm>
        </p:spPr>
        <p:txBody>
          <a:bodyPr lIns="109538" tIns="52388" rIns="109538" bIns="52388">
            <a:normAutofit fontScale="92500" lnSpcReduction="20000"/>
          </a:bodyPr>
          <a:lstStyle/>
          <a:p>
            <a:pPr marL="0" indent="0" eaLnBrk="1" hangingPunct="1">
              <a:defRPr/>
            </a:pPr>
            <a:r>
              <a:rPr lang="en-US" sz="2000" dirty="0" smtClean="0">
                <a:cs typeface="+mn-cs"/>
              </a:rPr>
              <a:t>Phase: Select the phase on which you were working.</a:t>
            </a:r>
          </a:p>
          <a:p>
            <a:pPr marL="0" indent="0" eaLnBrk="1" hangingPunct="1">
              <a:defRPr/>
            </a:pPr>
            <a:endParaRPr lang="en-US" sz="2000" dirty="0" smtClean="0">
              <a:cs typeface="+mn-cs"/>
            </a:endParaRPr>
          </a:p>
          <a:p>
            <a:pPr marL="0" indent="0" eaLnBrk="1" hangingPunct="1">
              <a:defRPr/>
            </a:pPr>
            <a:r>
              <a:rPr lang="en-US" sz="2000" dirty="0" smtClean="0">
                <a:cs typeface="+mn-cs"/>
              </a:rPr>
              <a:t>Start: Enter the date and time you started working. Double click to enter the current date and time or type &lt;ctrl&gt;;&lt;space&gt;&lt;ctrl&gt;:</a:t>
            </a:r>
          </a:p>
          <a:p>
            <a:pPr marL="0" indent="0" eaLnBrk="1" hangingPunct="1">
              <a:defRPr/>
            </a:pPr>
            <a:endParaRPr lang="en-US" sz="2000" dirty="0" smtClean="0">
              <a:cs typeface="+mn-cs"/>
            </a:endParaRPr>
          </a:p>
          <a:p>
            <a:pPr marL="0" indent="0" eaLnBrk="1" hangingPunct="1">
              <a:defRPr/>
            </a:pPr>
            <a:r>
              <a:rPr lang="en-US" sz="2000" dirty="0" smtClean="0">
                <a:cs typeface="+mn-cs"/>
              </a:rPr>
              <a:t>Int.: Enter any interruption time in minutes.</a:t>
            </a:r>
          </a:p>
          <a:p>
            <a:pPr marL="0" indent="0" eaLnBrk="1" hangingPunct="1">
              <a:defRPr/>
            </a:pPr>
            <a:endParaRPr lang="en-US" sz="2000" dirty="0" smtClean="0">
              <a:cs typeface="+mn-cs"/>
            </a:endParaRPr>
          </a:p>
        </p:txBody>
      </p:sp>
    </p:spTree>
    <p:extLst>
      <p:ext uri="{BB962C8B-B14F-4D97-AF65-F5344CB8AC3E}">
        <p14:creationId xmlns:p14="http://schemas.microsoft.com/office/powerpoint/2010/main" val="143724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Rectangle 4"/>
          <p:cNvSpPr>
            <a:spLocks noGrp="1" noChangeArrowheads="1"/>
          </p:cNvSpPr>
          <p:nvPr>
            <p:ph type="title"/>
          </p:nvPr>
        </p:nvSpPr>
        <p:spPr/>
        <p:txBody>
          <a:bodyPr/>
          <a:lstStyle/>
          <a:p>
            <a:pPr eaLnBrk="1" hangingPunct="1">
              <a:defRPr/>
            </a:pPr>
            <a:r>
              <a:rPr lang="en-US" smtClean="0">
                <a:cs typeface="+mj-cs"/>
              </a:rPr>
              <a:t>Tutorial Objectives</a:t>
            </a:r>
          </a:p>
        </p:txBody>
      </p:sp>
      <p:sp>
        <p:nvSpPr>
          <p:cNvPr id="394245" name="Rectangle 5"/>
          <p:cNvSpPr>
            <a:spLocks noGrp="1" noChangeArrowheads="1"/>
          </p:cNvSpPr>
          <p:nvPr>
            <p:ph sz="half" idx="2"/>
          </p:nvPr>
        </p:nvSpPr>
        <p:spPr/>
        <p:txBody>
          <a:bodyPr/>
          <a:lstStyle/>
          <a:p>
            <a:pPr marL="0" indent="0" eaLnBrk="1" hangingPunct="1">
              <a:defRPr/>
            </a:pPr>
            <a:r>
              <a:rPr lang="en-US" smtClean="0">
                <a:cs typeface="+mn-cs"/>
              </a:rPr>
              <a:t>After this tutorial, you will</a:t>
            </a:r>
          </a:p>
          <a:p>
            <a:pPr lvl="1" eaLnBrk="1" hangingPunct="1">
              <a:defRPr/>
            </a:pPr>
            <a:r>
              <a:rPr lang="en-US" smtClean="0"/>
              <a:t>understand the PSP0 process</a:t>
            </a:r>
          </a:p>
          <a:p>
            <a:pPr lvl="1" eaLnBrk="1" hangingPunct="1">
              <a:defRPr/>
            </a:pPr>
            <a:r>
              <a:rPr lang="en-US" smtClean="0"/>
              <a:t>know how to use PSP0 process scripts and forms</a:t>
            </a:r>
          </a:p>
          <a:p>
            <a:pPr lvl="1" eaLnBrk="1" hangingPunct="1">
              <a:defRPr/>
            </a:pPr>
            <a:r>
              <a:rPr lang="en-US" smtClean="0"/>
              <a:t>be prepared to use PSP0 for program 1</a:t>
            </a:r>
          </a:p>
        </p:txBody>
      </p:sp>
    </p:spTree>
    <p:extLst>
      <p:ext uri="{BB962C8B-B14F-4D97-AF65-F5344CB8AC3E}">
        <p14:creationId xmlns:p14="http://schemas.microsoft.com/office/powerpoint/2010/main" val="29307317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315267" y="183852"/>
            <a:ext cx="7599066" cy="563175"/>
          </a:xfrm>
        </p:spPr>
        <p:txBody>
          <a:bodyPr lIns="115888" tIns="57150" rIns="115888" bIns="57150" anchor="ctr"/>
          <a:lstStyle/>
          <a:p>
            <a:pPr>
              <a:defRPr/>
            </a:pPr>
            <a:r>
              <a:rPr lang="en-US" dirty="0" smtClean="0">
                <a:cs typeface="+mj-cs"/>
              </a:rPr>
              <a:t>PSP0 Time Recording Log -2</a:t>
            </a:r>
          </a:p>
        </p:txBody>
      </p:sp>
      <p:pic>
        <p:nvPicPr>
          <p:cNvPr id="7" name="Content Placeholder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4247" r="569" b="54083"/>
          <a:stretch>
            <a:fillRect/>
          </a:stretch>
        </p:blipFill>
        <p:spPr>
          <a:xfrm>
            <a:off x="952500" y="3924300"/>
            <a:ext cx="6723430" cy="2063620"/>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410627" name="Rectangle 3"/>
          <p:cNvSpPr>
            <a:spLocks noGrp="1" noChangeArrowheads="1"/>
          </p:cNvSpPr>
          <p:nvPr>
            <p:ph type="body" sz="half" idx="4294967295"/>
          </p:nvPr>
        </p:nvSpPr>
        <p:spPr>
          <a:xfrm>
            <a:off x="0" y="838200"/>
            <a:ext cx="7450138" cy="2951163"/>
          </a:xfrm>
        </p:spPr>
        <p:txBody>
          <a:bodyPr lIns="109538" tIns="52388" rIns="109538" bIns="52388"/>
          <a:lstStyle/>
          <a:p>
            <a:pPr marL="0" indent="0" eaLnBrk="1" hangingPunct="1">
              <a:defRPr/>
            </a:pPr>
            <a:r>
              <a:rPr lang="en-US" sz="2000" dirty="0" smtClean="0">
                <a:cs typeface="+mn-cs"/>
              </a:rPr>
              <a:t>Stop: Enter the date and time you stop working. Double click to enter the current date and time.</a:t>
            </a:r>
          </a:p>
          <a:p>
            <a:pPr marL="0" indent="0" eaLnBrk="1" hangingPunct="1">
              <a:defRPr/>
            </a:pPr>
            <a:endParaRPr lang="en-US" sz="2000" dirty="0" smtClean="0">
              <a:cs typeface="+mn-cs"/>
            </a:endParaRPr>
          </a:p>
          <a:p>
            <a:pPr marL="0" indent="0" eaLnBrk="1" hangingPunct="1">
              <a:defRPr/>
            </a:pPr>
            <a:r>
              <a:rPr lang="en-US" sz="2000" dirty="0" smtClean="0">
                <a:cs typeface="+mn-cs"/>
              </a:rPr>
              <a:t>Delta Time: The delta time is calculated automatically.</a:t>
            </a:r>
          </a:p>
          <a:p>
            <a:pPr marL="0" indent="0" eaLnBrk="1" hangingPunct="1">
              <a:defRPr/>
            </a:pPr>
            <a:endParaRPr lang="en-US" sz="2000" dirty="0" smtClean="0">
              <a:cs typeface="+mn-cs"/>
            </a:endParaRPr>
          </a:p>
          <a:p>
            <a:pPr marL="0" indent="0" eaLnBrk="1" hangingPunct="1">
              <a:defRPr/>
            </a:pPr>
            <a:r>
              <a:rPr lang="en-US" sz="2000" dirty="0" smtClean="0">
                <a:cs typeface="+mn-cs"/>
              </a:rPr>
              <a:t>Comments:  Use to describe any interruption, the task you were doing or anything else that significantly affects your work</a:t>
            </a:r>
          </a:p>
          <a:p>
            <a:pPr marL="0" indent="0" eaLnBrk="1" hangingPunct="1">
              <a:defRPr/>
            </a:pPr>
            <a:endParaRPr lang="en-US" sz="2000" dirty="0" smtClean="0">
              <a:cs typeface="+mn-cs"/>
            </a:endParaRPr>
          </a:p>
          <a:p>
            <a:pPr marL="0" indent="0" eaLnBrk="1" hangingPunct="1">
              <a:defRPr/>
            </a:pPr>
            <a:endParaRPr lang="en-US" sz="2000" dirty="0" smtClean="0">
              <a:cs typeface="+mn-cs"/>
            </a:endParaRPr>
          </a:p>
        </p:txBody>
      </p:sp>
    </p:spTree>
    <p:extLst>
      <p:ext uri="{BB962C8B-B14F-4D97-AF65-F5344CB8AC3E}">
        <p14:creationId xmlns:p14="http://schemas.microsoft.com/office/powerpoint/2010/main" val="368006442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315267" y="130482"/>
            <a:ext cx="7599066" cy="669854"/>
          </a:xfrm>
        </p:spPr>
        <p:txBody>
          <a:bodyPr lIns="115888" tIns="57150" rIns="115888" bIns="57150" anchor="ctr"/>
          <a:lstStyle/>
          <a:p>
            <a:pPr>
              <a:defRPr/>
            </a:pPr>
            <a:r>
              <a:rPr lang="en-US" dirty="0" smtClean="0">
                <a:cs typeface="+mj-cs"/>
              </a:rPr>
              <a:t>Defect Recording Log -1</a:t>
            </a:r>
          </a:p>
        </p:txBody>
      </p:sp>
      <p:pic>
        <p:nvPicPr>
          <p:cNvPr id="412677"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69" t="16946" r="2843" b="51509"/>
          <a:stretch>
            <a:fillRect/>
          </a:stretch>
        </p:blipFill>
        <p:spPr>
          <a:xfrm>
            <a:off x="1160606" y="4005615"/>
            <a:ext cx="6961188" cy="2273300"/>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412675" name="Rectangle 3"/>
          <p:cNvSpPr>
            <a:spLocks noGrp="1" noChangeArrowheads="1"/>
          </p:cNvSpPr>
          <p:nvPr>
            <p:ph type="body" idx="4294967295"/>
          </p:nvPr>
        </p:nvSpPr>
        <p:spPr>
          <a:xfrm>
            <a:off x="0" y="1081088"/>
            <a:ext cx="8320088" cy="5014912"/>
          </a:xfrm>
        </p:spPr>
        <p:txBody>
          <a:bodyPr lIns="109538" tIns="52388" rIns="109538" bIns="52388"/>
          <a:lstStyle/>
          <a:p>
            <a:pPr marL="0" indent="0" eaLnBrk="1" hangingPunct="1">
              <a:lnSpc>
                <a:spcPct val="80000"/>
              </a:lnSpc>
              <a:defRPr/>
            </a:pPr>
            <a:r>
              <a:rPr lang="en-US" sz="1800" dirty="0" smtClean="0">
                <a:cs typeface="+mn-cs"/>
              </a:rPr>
              <a:t>Type:  Select the defect type</a:t>
            </a:r>
          </a:p>
          <a:p>
            <a:pPr marL="0" indent="0" eaLnBrk="1" hangingPunct="1">
              <a:lnSpc>
                <a:spcPct val="80000"/>
              </a:lnSpc>
              <a:defRPr/>
            </a:pPr>
            <a:endParaRPr lang="en-US" sz="1800" dirty="0" smtClean="0">
              <a:cs typeface="+mn-cs"/>
            </a:endParaRPr>
          </a:p>
          <a:p>
            <a:pPr marL="0" indent="0" eaLnBrk="1" hangingPunct="1">
              <a:lnSpc>
                <a:spcPct val="80000"/>
              </a:lnSpc>
              <a:defRPr/>
            </a:pPr>
            <a:r>
              <a:rPr lang="en-US" sz="1800" dirty="0" smtClean="0">
                <a:cs typeface="+mn-cs"/>
              </a:rPr>
              <a:t>Date: Enter the date the defect was found. Double-click to enter the current date.</a:t>
            </a:r>
          </a:p>
          <a:p>
            <a:pPr marL="0" indent="0" eaLnBrk="1" hangingPunct="1">
              <a:lnSpc>
                <a:spcPct val="80000"/>
              </a:lnSpc>
              <a:defRPr/>
            </a:pPr>
            <a:endParaRPr lang="en-US" sz="1800" dirty="0" smtClean="0">
              <a:cs typeface="+mn-cs"/>
            </a:endParaRPr>
          </a:p>
          <a:p>
            <a:pPr marL="0" indent="0" eaLnBrk="1" hangingPunct="1">
              <a:lnSpc>
                <a:spcPct val="80000"/>
              </a:lnSpc>
              <a:defRPr/>
            </a:pPr>
            <a:r>
              <a:rPr lang="en-US" sz="1800" dirty="0" smtClean="0">
                <a:cs typeface="+mn-cs"/>
              </a:rPr>
              <a:t>Phase Injected:  Select or enter the phase during which you judge the defect was injected.</a:t>
            </a:r>
          </a:p>
          <a:p>
            <a:pPr marL="0" indent="0" eaLnBrk="1" hangingPunct="1">
              <a:lnSpc>
                <a:spcPct val="80000"/>
              </a:lnSpc>
              <a:defRPr/>
            </a:pPr>
            <a:endParaRPr lang="en-US" sz="1800" dirty="0" smtClean="0">
              <a:cs typeface="+mn-cs"/>
            </a:endParaRPr>
          </a:p>
          <a:p>
            <a:pPr marL="0" indent="0" eaLnBrk="1" hangingPunct="1">
              <a:lnSpc>
                <a:spcPct val="80000"/>
              </a:lnSpc>
              <a:defRPr/>
            </a:pPr>
            <a:r>
              <a:rPr lang="en-US" sz="1800" dirty="0" smtClean="0">
                <a:cs typeface="+mn-cs"/>
              </a:rPr>
              <a:t>Phase Removed:  Enter the phase during which you found and fixed the defect.</a:t>
            </a:r>
          </a:p>
          <a:p>
            <a:pPr marL="0" indent="0" eaLnBrk="1" hangingPunct="1">
              <a:lnSpc>
                <a:spcPct val="80000"/>
              </a:lnSpc>
              <a:defRPr/>
            </a:pPr>
            <a:endParaRPr lang="en-US" sz="1800" dirty="0" smtClean="0">
              <a:cs typeface="+mn-cs"/>
            </a:endParaRPr>
          </a:p>
        </p:txBody>
      </p:sp>
    </p:spTree>
    <p:extLst>
      <p:ext uri="{BB962C8B-B14F-4D97-AF65-F5344CB8AC3E}">
        <p14:creationId xmlns:p14="http://schemas.microsoft.com/office/powerpoint/2010/main" val="308731263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315267" y="102773"/>
            <a:ext cx="7599066" cy="669854"/>
          </a:xfrm>
        </p:spPr>
        <p:txBody>
          <a:bodyPr lIns="115888" tIns="57150" rIns="115888" bIns="57150" anchor="ctr"/>
          <a:lstStyle/>
          <a:p>
            <a:pPr>
              <a:defRPr/>
            </a:pPr>
            <a:r>
              <a:rPr lang="en-US" dirty="0" smtClean="0">
                <a:cs typeface="+mj-cs"/>
              </a:rPr>
              <a:t>Defect Recording Log -2</a:t>
            </a:r>
          </a:p>
        </p:txBody>
      </p:sp>
      <p:pic>
        <p:nvPicPr>
          <p:cNvPr id="55296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69" t="16946" r="2843" b="51509"/>
          <a:stretch>
            <a:fillRect/>
          </a:stretch>
        </p:blipFill>
        <p:spPr>
          <a:xfrm>
            <a:off x="1160607" y="4005615"/>
            <a:ext cx="6961188" cy="2273300"/>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552963" name="Rectangle 3"/>
          <p:cNvSpPr>
            <a:spLocks noGrp="1" noChangeArrowheads="1"/>
          </p:cNvSpPr>
          <p:nvPr>
            <p:ph type="body" idx="4294967295"/>
          </p:nvPr>
        </p:nvSpPr>
        <p:spPr>
          <a:xfrm>
            <a:off x="0" y="1081088"/>
            <a:ext cx="8320088" cy="5014912"/>
          </a:xfrm>
        </p:spPr>
        <p:txBody>
          <a:bodyPr lIns="109538" tIns="52388" rIns="109538" bIns="52388"/>
          <a:lstStyle/>
          <a:p>
            <a:pPr marL="0" indent="0" eaLnBrk="1" hangingPunct="1">
              <a:lnSpc>
                <a:spcPct val="80000"/>
              </a:lnSpc>
              <a:defRPr/>
            </a:pPr>
            <a:r>
              <a:rPr lang="en-US" sz="1800" dirty="0" smtClean="0">
                <a:cs typeface="+mn-cs"/>
              </a:rPr>
              <a:t>Fix time:  Enter the time that you took both to find and fix the defect.  You may time it exactly, or use your best judgment.</a:t>
            </a:r>
          </a:p>
          <a:p>
            <a:pPr marL="0" indent="0" eaLnBrk="1" hangingPunct="1">
              <a:lnSpc>
                <a:spcPct val="80000"/>
              </a:lnSpc>
              <a:defRPr/>
            </a:pPr>
            <a:endParaRPr lang="en-US" sz="1800" dirty="0" smtClean="0">
              <a:cs typeface="+mn-cs"/>
            </a:endParaRPr>
          </a:p>
          <a:p>
            <a:pPr marL="0" indent="0" eaLnBrk="1" hangingPunct="1">
              <a:lnSpc>
                <a:spcPct val="80000"/>
              </a:lnSpc>
              <a:defRPr/>
            </a:pPr>
            <a:r>
              <a:rPr lang="en-US" sz="1800" dirty="0" smtClean="0">
                <a:cs typeface="+mn-cs"/>
              </a:rPr>
              <a:t>Fix defect:  If this defect was injected while fixing another defect, enter the number of that defect.</a:t>
            </a:r>
          </a:p>
          <a:p>
            <a:pPr marL="0" indent="0" eaLnBrk="1" hangingPunct="1">
              <a:lnSpc>
                <a:spcPct val="80000"/>
              </a:lnSpc>
              <a:defRPr/>
            </a:pPr>
            <a:endParaRPr lang="en-US" sz="1800" dirty="0" smtClean="0">
              <a:cs typeface="+mn-cs"/>
            </a:endParaRPr>
          </a:p>
          <a:p>
            <a:pPr marL="0" indent="0" eaLnBrk="1" hangingPunct="1">
              <a:lnSpc>
                <a:spcPct val="80000"/>
              </a:lnSpc>
              <a:defRPr/>
            </a:pPr>
            <a:r>
              <a:rPr lang="en-US" sz="1800" dirty="0" smtClean="0">
                <a:cs typeface="+mn-cs"/>
              </a:rPr>
              <a:t>Description:  Enter explanation of what the defect was (not the symptom, but the defect!).</a:t>
            </a:r>
          </a:p>
        </p:txBody>
      </p:sp>
    </p:spTree>
    <p:extLst>
      <p:ext uri="{BB962C8B-B14F-4D97-AF65-F5344CB8AC3E}">
        <p14:creationId xmlns:p14="http://schemas.microsoft.com/office/powerpoint/2010/main" val="656411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r>
              <a:rPr lang="en-US" smtClean="0">
                <a:cs typeface="+mj-cs"/>
              </a:rPr>
              <a:t>Defect Type Standard</a:t>
            </a:r>
          </a:p>
        </p:txBody>
      </p:sp>
      <p:pic>
        <p:nvPicPr>
          <p:cNvPr id="414725"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6100" b="71626"/>
          <a:stretch>
            <a:fillRect/>
          </a:stretch>
        </p:blipFill>
        <p:spPr>
          <a:xfrm>
            <a:off x="1016000" y="3984625"/>
            <a:ext cx="7283450" cy="2217738"/>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414723" name="Rectangle 3"/>
          <p:cNvSpPr>
            <a:spLocks noGrp="1" noChangeArrowheads="1"/>
          </p:cNvSpPr>
          <p:nvPr>
            <p:ph type="body" idx="4294967295"/>
          </p:nvPr>
        </p:nvSpPr>
        <p:spPr>
          <a:xfrm>
            <a:off x="0" y="1081088"/>
            <a:ext cx="8320088" cy="5014912"/>
          </a:xfrm>
        </p:spPr>
        <p:txBody>
          <a:bodyPr/>
          <a:lstStyle/>
          <a:p>
            <a:pPr marL="0" indent="0" eaLnBrk="1" hangingPunct="1">
              <a:defRPr/>
            </a:pPr>
            <a:r>
              <a:rPr lang="en-US" smtClean="0">
                <a:cs typeface="+mn-cs"/>
              </a:rPr>
              <a:t>The defect type standard provides a general set of defect categories.</a:t>
            </a:r>
          </a:p>
          <a:p>
            <a:pPr marL="0" indent="0" eaLnBrk="1" hangingPunct="1">
              <a:defRPr/>
            </a:pPr>
            <a:endParaRPr lang="en-US" smtClean="0">
              <a:cs typeface="+mn-cs"/>
            </a:endParaRPr>
          </a:p>
          <a:p>
            <a:pPr marL="0" indent="0" eaLnBrk="1" hangingPunct="1">
              <a:defRPr/>
            </a:pPr>
            <a:r>
              <a:rPr lang="en-US" smtClean="0">
                <a:cs typeface="+mn-cs"/>
              </a:rPr>
              <a:t>While you may add items or replace this standard with your own, it is generally wise to stick with these simple definitions until you have data to guide your changes.</a:t>
            </a:r>
          </a:p>
          <a:p>
            <a:pPr marL="0" indent="0" eaLnBrk="1" hangingPunct="1">
              <a:defRPr/>
            </a:pPr>
            <a:endParaRPr lang="en-US" smtClean="0">
              <a:cs typeface="+mn-cs"/>
            </a:endParaRPr>
          </a:p>
        </p:txBody>
      </p:sp>
      <p:sp>
        <p:nvSpPr>
          <p:cNvPr id="414724" name="Rectangle 4"/>
          <p:cNvSpPr>
            <a:spLocks noChangeArrowheads="1"/>
          </p:cNvSpPr>
          <p:nvPr/>
        </p:nvSpPr>
        <p:spPr bwMode="auto">
          <a:xfrm>
            <a:off x="838200" y="5562600"/>
            <a:ext cx="76200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a:lnSpc>
                <a:spcPct val="87000"/>
              </a:lnSpc>
              <a:buFontTx/>
              <a:buChar char=" "/>
              <a:defRPr/>
            </a:pPr>
            <a:endParaRPr lang="en-US" sz="2400">
              <a:cs typeface="+mn-cs"/>
            </a:endParaRPr>
          </a:p>
        </p:txBody>
      </p:sp>
    </p:spTree>
    <p:extLst>
      <p:ext uri="{BB962C8B-B14F-4D97-AF65-F5344CB8AC3E}">
        <p14:creationId xmlns:p14="http://schemas.microsoft.com/office/powerpoint/2010/main" val="257031151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350492" y="238126"/>
            <a:ext cx="7421563" cy="561975"/>
          </a:xfrm>
        </p:spPr>
        <p:txBody>
          <a:bodyPr lIns="115888" tIns="57150" rIns="115888" bIns="57150" anchor="ctr"/>
          <a:lstStyle/>
          <a:p>
            <a:pPr>
              <a:defRPr/>
            </a:pPr>
            <a:r>
              <a:rPr lang="en-US" dirty="0" smtClean="0">
                <a:cs typeface="+mj-cs"/>
              </a:rPr>
              <a:t>PSP0 Project Plan Summary</a:t>
            </a:r>
          </a:p>
        </p:txBody>
      </p:sp>
      <p:sp>
        <p:nvSpPr>
          <p:cNvPr id="416771" name="Rectangle 3"/>
          <p:cNvSpPr>
            <a:spLocks noGrp="1" noChangeArrowheads="1"/>
          </p:cNvSpPr>
          <p:nvPr>
            <p:ph type="body" sz="half" idx="1"/>
          </p:nvPr>
        </p:nvSpPr>
        <p:spPr>
          <a:xfrm>
            <a:off x="679657" y="1008857"/>
            <a:ext cx="3194050" cy="887412"/>
          </a:xfrm>
        </p:spPr>
        <p:txBody>
          <a:bodyPr lIns="109538" tIns="52388" rIns="109538" bIns="52388"/>
          <a:lstStyle/>
          <a:p>
            <a:pPr marL="0" indent="0">
              <a:lnSpc>
                <a:spcPct val="89000"/>
              </a:lnSpc>
              <a:defRPr/>
            </a:pPr>
            <a:r>
              <a:rPr lang="en-US" sz="1800" dirty="0" smtClean="0">
                <a:cs typeface="+mn-cs"/>
              </a:rPr>
              <a:t>Enter your best estimate of the total time that the development will take.</a:t>
            </a:r>
          </a:p>
        </p:txBody>
      </p:sp>
      <p:pic>
        <p:nvPicPr>
          <p:cNvPr id="416777" name="Picture 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t="10854" r="9549" b="4286"/>
          <a:stretch>
            <a:fillRect/>
          </a:stretch>
        </p:blipFill>
        <p:spPr>
          <a:xfrm>
            <a:off x="4389024" y="1008857"/>
            <a:ext cx="4029075" cy="4811712"/>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pic>
        <p:nvPicPr>
          <p:cNvPr id="416781" name="Picture 13"/>
          <p:cNvPicPr>
            <a:picLocks noChangeAspect="1" noChangeArrowheads="1"/>
          </p:cNvPicPr>
          <p:nvPr/>
        </p:nvPicPr>
        <p:blipFill>
          <a:blip r:embed="rId3">
            <a:extLst>
              <a:ext uri="{28A0092B-C50C-407E-A947-70E740481C1C}">
                <a14:useLocalDpi xmlns:a14="http://schemas.microsoft.com/office/drawing/2010/main" val="0"/>
              </a:ext>
            </a:extLst>
          </a:blip>
          <a:srcRect l="3976" t="46695" r="68120" b="50485"/>
          <a:stretch>
            <a:fillRect/>
          </a:stretch>
        </p:blipFill>
        <p:spPr bwMode="auto">
          <a:xfrm>
            <a:off x="753476" y="1908968"/>
            <a:ext cx="3046412" cy="392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416782" name="Text Box 14"/>
          <p:cNvSpPr txBox="1">
            <a:spLocks noChangeArrowheads="1"/>
          </p:cNvSpPr>
          <p:nvPr/>
        </p:nvSpPr>
        <p:spPr bwMode="auto">
          <a:xfrm>
            <a:off x="753476" y="2574787"/>
            <a:ext cx="3121025" cy="2720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eaLnBrk="0" hangingPunct="0">
              <a:lnSpc>
                <a:spcPct val="80000"/>
              </a:lnSpc>
              <a:buFontTx/>
              <a:buNone/>
              <a:defRPr/>
            </a:pPr>
            <a:r>
              <a:rPr lang="en-US" sz="1700" dirty="0">
                <a:latin typeface="Arial" panose="020B0604020202020204" pitchFamily="34" charset="0"/>
                <a:cs typeface="Arial" panose="020B0604020202020204" pitchFamily="34" charset="0"/>
              </a:rPr>
              <a:t>The remaining items are calculated automatically.</a:t>
            </a:r>
          </a:p>
          <a:p>
            <a:pPr eaLnBrk="0" hangingPunct="0">
              <a:lnSpc>
                <a:spcPct val="80000"/>
              </a:lnSpc>
              <a:buFontTx/>
              <a:buNone/>
              <a:defRPr/>
            </a:pPr>
            <a:endParaRPr lang="en-US" sz="1700" dirty="0">
              <a:latin typeface="Arial" panose="020B0604020202020204" pitchFamily="34" charset="0"/>
              <a:cs typeface="Arial" panose="020B0604020202020204" pitchFamily="34" charset="0"/>
            </a:endParaRPr>
          </a:p>
          <a:p>
            <a:pPr eaLnBrk="0" hangingPunct="0">
              <a:lnSpc>
                <a:spcPct val="80000"/>
              </a:lnSpc>
              <a:buFontTx/>
              <a:buNone/>
              <a:defRPr/>
            </a:pPr>
            <a:r>
              <a:rPr lang="en-US" sz="1700" dirty="0">
                <a:latin typeface="Arial" panose="020B0604020202020204" pitchFamily="34" charset="0"/>
                <a:cs typeface="Arial" panose="020B0604020202020204" pitchFamily="34" charset="0"/>
              </a:rPr>
              <a:t>Time in phase</a:t>
            </a:r>
          </a:p>
          <a:p>
            <a:pPr lvl="1" eaLnBrk="0" hangingPunct="0">
              <a:lnSpc>
                <a:spcPct val="80000"/>
              </a:lnSpc>
              <a:defRPr/>
            </a:pPr>
            <a:r>
              <a:rPr lang="en-US" sz="1700" dirty="0">
                <a:latin typeface="Arial" panose="020B0604020202020204" pitchFamily="34" charset="0"/>
                <a:cs typeface="Arial" panose="020B0604020202020204" pitchFamily="34" charset="0"/>
              </a:rPr>
              <a:t>Actual time</a:t>
            </a:r>
          </a:p>
          <a:p>
            <a:pPr lvl="1" eaLnBrk="0" hangingPunct="0">
              <a:lnSpc>
                <a:spcPct val="80000"/>
              </a:lnSpc>
              <a:defRPr/>
            </a:pPr>
            <a:r>
              <a:rPr lang="en-US" sz="1700" dirty="0">
                <a:latin typeface="Arial" panose="020B0604020202020204" pitchFamily="34" charset="0"/>
                <a:cs typeface="Arial" panose="020B0604020202020204" pitchFamily="34" charset="0"/>
              </a:rPr>
              <a:t>To Date time</a:t>
            </a:r>
          </a:p>
          <a:p>
            <a:pPr lvl="1" eaLnBrk="0" hangingPunct="0">
              <a:lnSpc>
                <a:spcPct val="80000"/>
              </a:lnSpc>
              <a:defRPr/>
            </a:pPr>
            <a:r>
              <a:rPr lang="en-US" sz="1700" dirty="0">
                <a:latin typeface="Arial" panose="020B0604020202020204" pitchFamily="34" charset="0"/>
                <a:cs typeface="Arial" panose="020B0604020202020204" pitchFamily="34" charset="0"/>
              </a:rPr>
              <a:t>To Date % time</a:t>
            </a:r>
          </a:p>
          <a:p>
            <a:pPr eaLnBrk="0" hangingPunct="0">
              <a:lnSpc>
                <a:spcPct val="80000"/>
              </a:lnSpc>
              <a:buFontTx/>
              <a:buNone/>
              <a:defRPr/>
            </a:pPr>
            <a:endParaRPr lang="en-US" sz="1700" dirty="0">
              <a:latin typeface="Arial" panose="020B0604020202020204" pitchFamily="34" charset="0"/>
              <a:cs typeface="Arial" panose="020B0604020202020204" pitchFamily="34" charset="0"/>
            </a:endParaRPr>
          </a:p>
          <a:p>
            <a:pPr>
              <a:lnSpc>
                <a:spcPct val="80000"/>
              </a:lnSpc>
              <a:buFontTx/>
              <a:buNone/>
              <a:defRPr/>
            </a:pPr>
            <a:r>
              <a:rPr lang="en-US" sz="1700" dirty="0">
                <a:latin typeface="Arial" panose="020B0604020202020204" pitchFamily="34" charset="0"/>
                <a:cs typeface="Arial" panose="020B0604020202020204" pitchFamily="34" charset="0"/>
              </a:rPr>
              <a:t>Defects injected and removed in phase</a:t>
            </a:r>
          </a:p>
          <a:p>
            <a:pPr lvl="1">
              <a:lnSpc>
                <a:spcPct val="80000"/>
              </a:lnSpc>
              <a:defRPr/>
            </a:pPr>
            <a:r>
              <a:rPr lang="en-US" sz="1700" dirty="0">
                <a:latin typeface="Arial" panose="020B0604020202020204" pitchFamily="34" charset="0"/>
                <a:cs typeface="Arial" panose="020B0604020202020204" pitchFamily="34" charset="0"/>
              </a:rPr>
              <a:t>Actual defects</a:t>
            </a:r>
          </a:p>
          <a:p>
            <a:pPr lvl="1">
              <a:lnSpc>
                <a:spcPct val="80000"/>
              </a:lnSpc>
              <a:defRPr/>
            </a:pPr>
            <a:r>
              <a:rPr lang="en-US" sz="1700" dirty="0">
                <a:latin typeface="Arial" panose="020B0604020202020204" pitchFamily="34" charset="0"/>
                <a:cs typeface="Arial" panose="020B0604020202020204" pitchFamily="34" charset="0"/>
              </a:rPr>
              <a:t>To Date defects</a:t>
            </a:r>
          </a:p>
          <a:p>
            <a:pPr lvl="1">
              <a:lnSpc>
                <a:spcPct val="80000"/>
              </a:lnSpc>
              <a:defRPr/>
            </a:pPr>
            <a:r>
              <a:rPr lang="en-US" sz="1700" dirty="0">
                <a:latin typeface="Arial" panose="020B0604020202020204" pitchFamily="34" charset="0"/>
                <a:cs typeface="Arial" panose="020B0604020202020204" pitchFamily="34" charset="0"/>
              </a:rPr>
              <a:t>To Date % defects</a:t>
            </a:r>
          </a:p>
        </p:txBody>
      </p:sp>
    </p:spTree>
    <p:extLst>
      <p:ext uri="{BB962C8B-B14F-4D97-AF65-F5344CB8AC3E}">
        <p14:creationId xmlns:p14="http://schemas.microsoft.com/office/powerpoint/2010/main" val="351501028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pPr eaLnBrk="1" hangingPunct="1">
              <a:defRPr/>
            </a:pPr>
            <a:r>
              <a:rPr lang="en-US" smtClean="0">
                <a:cs typeface="+mj-cs"/>
              </a:rPr>
              <a:t>Project Plan Summary Update</a:t>
            </a:r>
          </a:p>
        </p:txBody>
      </p:sp>
      <p:sp>
        <p:nvSpPr>
          <p:cNvPr id="625668" name="Rectangle 4"/>
          <p:cNvSpPr>
            <a:spLocks noGrp="1" noChangeArrowheads="1"/>
          </p:cNvSpPr>
          <p:nvPr>
            <p:ph sz="half" idx="1"/>
          </p:nvPr>
        </p:nvSpPr>
        <p:spPr>
          <a:xfrm>
            <a:off x="401934" y="795338"/>
            <a:ext cx="3630612" cy="4592637"/>
          </a:xfrm>
        </p:spPr>
        <p:txBody>
          <a:bodyPr/>
          <a:lstStyle/>
          <a:p>
            <a:pPr marL="0" indent="0" eaLnBrk="1" hangingPunct="1">
              <a:defRPr/>
            </a:pPr>
            <a:r>
              <a:rPr lang="en-US" sz="2000" dirty="0" smtClean="0">
                <a:cs typeface="+mn-cs"/>
              </a:rPr>
              <a:t>Starting with version 20061007, all fields that the student enters data in are formatted as shown.</a:t>
            </a:r>
          </a:p>
        </p:txBody>
      </p:sp>
      <p:pic>
        <p:nvPicPr>
          <p:cNvPr id="625670" name="Picture 6"/>
          <p:cNvPicPr>
            <a:picLocks noChangeAspect="1" noChangeArrowheads="1"/>
          </p:cNvPicPr>
          <p:nvPr/>
        </p:nvPicPr>
        <p:blipFill>
          <a:blip r:embed="rId2">
            <a:extLst>
              <a:ext uri="{28A0092B-C50C-407E-A947-70E740481C1C}">
                <a14:useLocalDpi xmlns:a14="http://schemas.microsoft.com/office/drawing/2010/main" val="0"/>
              </a:ext>
            </a:extLst>
          </a:blip>
          <a:srcRect l="4747" t="47348" r="42299" b="15390"/>
          <a:stretch>
            <a:fillRect/>
          </a:stretch>
        </p:blipFill>
        <p:spPr bwMode="auto">
          <a:xfrm>
            <a:off x="4935403" y="795338"/>
            <a:ext cx="3328988" cy="180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25672" name="Line 8"/>
          <p:cNvSpPr>
            <a:spLocks noChangeShapeType="1"/>
          </p:cNvSpPr>
          <p:nvPr/>
        </p:nvSpPr>
        <p:spPr bwMode="auto">
          <a:xfrm>
            <a:off x="4481079" y="1566963"/>
            <a:ext cx="1727200" cy="8223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defRPr/>
            </a:pPr>
            <a:endParaRPr lang="en-US">
              <a:cs typeface="+mn-cs"/>
            </a:endParaRPr>
          </a:p>
        </p:txBody>
      </p:sp>
    </p:spTree>
    <p:extLst>
      <p:ext uri="{BB962C8B-B14F-4D97-AF65-F5344CB8AC3E}">
        <p14:creationId xmlns:p14="http://schemas.microsoft.com/office/powerpoint/2010/main" val="38621424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eaLnBrk="1" hangingPunct="1">
              <a:defRPr/>
            </a:pPr>
            <a:r>
              <a:rPr lang="en-US" smtClean="0">
                <a:cs typeface="+mj-cs"/>
              </a:rPr>
              <a:t>Completing a PSP Project -1</a:t>
            </a:r>
          </a:p>
        </p:txBody>
      </p:sp>
      <p:pic>
        <p:nvPicPr>
          <p:cNvPr id="536588" name="Picture 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7452" r="3368" b="45712"/>
          <a:stretch>
            <a:fillRect/>
          </a:stretch>
        </p:blipFill>
        <p:spPr>
          <a:xfrm>
            <a:off x="914400" y="3201988"/>
            <a:ext cx="7405688" cy="2822575"/>
          </a:xfr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536579" name="Rectangle 3"/>
          <p:cNvSpPr>
            <a:spLocks noGrp="1" noChangeArrowheads="1"/>
          </p:cNvSpPr>
          <p:nvPr>
            <p:ph type="body" idx="4294967295"/>
          </p:nvPr>
        </p:nvSpPr>
        <p:spPr>
          <a:xfrm>
            <a:off x="0" y="1081088"/>
            <a:ext cx="8320088" cy="5014912"/>
          </a:xfrm>
        </p:spPr>
        <p:txBody>
          <a:bodyPr/>
          <a:lstStyle/>
          <a:p>
            <a:pPr marL="0" indent="0" eaLnBrk="1" hangingPunct="1">
              <a:defRPr/>
            </a:pPr>
            <a:r>
              <a:rPr lang="en-US" sz="2000" smtClean="0">
                <a:cs typeface="+mn-cs"/>
              </a:rPr>
              <a:t>Select the project, e.g. Assignment 1.</a:t>
            </a:r>
          </a:p>
          <a:p>
            <a:pPr marL="0" indent="0" eaLnBrk="1" hangingPunct="1">
              <a:defRPr/>
            </a:pPr>
            <a:endParaRPr lang="en-US" sz="2000" smtClean="0">
              <a:cs typeface="+mn-cs"/>
            </a:endParaRPr>
          </a:p>
          <a:p>
            <a:pPr marL="0" indent="0" eaLnBrk="1" hangingPunct="1">
              <a:defRPr/>
            </a:pPr>
            <a:r>
              <a:rPr lang="en-US" sz="2000" smtClean="0">
                <a:cs typeface="+mn-cs"/>
              </a:rPr>
              <a:t>Enter a date in the completed fields or click the completed checkbox to enter today</a:t>
            </a:r>
            <a:r>
              <a:rPr lang="ja-JP" altLang="en-US" sz="2000" smtClean="0">
                <a:latin typeface="Arial"/>
                <a:cs typeface="+mn-cs"/>
              </a:rPr>
              <a:t>’</a:t>
            </a:r>
            <a:r>
              <a:rPr lang="en-US" sz="2000" smtClean="0">
                <a:cs typeface="+mn-cs"/>
              </a:rPr>
              <a:t>s date.</a:t>
            </a:r>
          </a:p>
        </p:txBody>
      </p:sp>
    </p:spTree>
    <p:extLst>
      <p:ext uri="{BB962C8B-B14F-4D97-AF65-F5344CB8AC3E}">
        <p14:creationId xmlns:p14="http://schemas.microsoft.com/office/powerpoint/2010/main" val="19384537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eaLnBrk="1" hangingPunct="1">
              <a:defRPr/>
            </a:pPr>
            <a:r>
              <a:rPr lang="en-US" smtClean="0">
                <a:cs typeface="+mj-cs"/>
              </a:rPr>
              <a:t>Completing a PSP Project -2</a:t>
            </a:r>
          </a:p>
        </p:txBody>
      </p:sp>
      <p:sp>
        <p:nvSpPr>
          <p:cNvPr id="580611" name="Rectangle 3"/>
          <p:cNvSpPr>
            <a:spLocks noGrp="1" noChangeArrowheads="1"/>
          </p:cNvSpPr>
          <p:nvPr>
            <p:ph idx="1"/>
          </p:nvPr>
        </p:nvSpPr>
        <p:spPr/>
        <p:txBody>
          <a:bodyPr/>
          <a:lstStyle/>
          <a:p>
            <a:pPr marL="0" indent="0" eaLnBrk="1" hangingPunct="1">
              <a:defRPr/>
            </a:pPr>
            <a:r>
              <a:rPr lang="en-US" sz="2000" smtClean="0">
                <a:cs typeface="+mn-cs"/>
              </a:rPr>
              <a:t>Some notes on completing a project…</a:t>
            </a:r>
          </a:p>
          <a:p>
            <a:pPr lvl="1" eaLnBrk="1" hangingPunct="1">
              <a:defRPr/>
            </a:pPr>
            <a:r>
              <a:rPr lang="en-US" sz="2000" smtClean="0"/>
              <a:t>Each project</a:t>
            </a:r>
            <a:r>
              <a:rPr lang="ja-JP" altLang="en-US" sz="2000" smtClean="0">
                <a:latin typeface="Arial"/>
              </a:rPr>
              <a:t>’</a:t>
            </a:r>
            <a:r>
              <a:rPr lang="en-US" sz="2000" smtClean="0"/>
              <a:t>s plan is based on historical data from prior projects.</a:t>
            </a:r>
          </a:p>
          <a:p>
            <a:pPr lvl="1" eaLnBrk="1" hangingPunct="1">
              <a:defRPr/>
            </a:pPr>
            <a:r>
              <a:rPr lang="en-US" sz="2000" smtClean="0"/>
              <a:t>When a project is first opened, it takes a snapshot of the current historical data for use in planning.</a:t>
            </a:r>
          </a:p>
          <a:p>
            <a:pPr lvl="1" eaLnBrk="1" hangingPunct="1">
              <a:defRPr/>
            </a:pPr>
            <a:r>
              <a:rPr lang="en-US" sz="2000" smtClean="0"/>
              <a:t>If these data are in error, the plan will be in error.</a:t>
            </a:r>
          </a:p>
          <a:p>
            <a:pPr lvl="1" eaLnBrk="1" hangingPunct="1">
              <a:defRPr/>
            </a:pPr>
            <a:r>
              <a:rPr lang="en-US" sz="2000" smtClean="0"/>
              <a:t>With the limited data available in the course, projects are prevented from being opened until the prior project is completed.</a:t>
            </a:r>
          </a:p>
          <a:p>
            <a:pPr lvl="1" eaLnBrk="1" hangingPunct="1">
              <a:defRPr/>
            </a:pPr>
            <a:r>
              <a:rPr lang="en-US" sz="2000" smtClean="0"/>
              <a:t>You must still do your part and make sure that the project data are complete and self-consistent before marking a project complete.</a:t>
            </a:r>
          </a:p>
          <a:p>
            <a:pPr lvl="1" eaLnBrk="1" hangingPunct="1">
              <a:defRPr/>
            </a:pPr>
            <a:r>
              <a:rPr lang="en-US" sz="2000" smtClean="0"/>
              <a:t>If you</a:t>
            </a:r>
            <a:r>
              <a:rPr lang="ja-JP" altLang="en-US" sz="2000" smtClean="0">
                <a:latin typeface="Arial"/>
              </a:rPr>
              <a:t>’</a:t>
            </a:r>
            <a:r>
              <a:rPr lang="en-US" sz="2000" smtClean="0"/>
              <a:t>re not sure that your data are right, don</a:t>
            </a:r>
            <a:r>
              <a:rPr lang="ja-JP" altLang="en-US" sz="2000" smtClean="0">
                <a:latin typeface="Arial"/>
              </a:rPr>
              <a:t>’</a:t>
            </a:r>
            <a:r>
              <a:rPr lang="en-US" sz="2000" smtClean="0"/>
              <a:t>t guess…check the text or ask an instructor.</a:t>
            </a:r>
          </a:p>
        </p:txBody>
      </p:sp>
    </p:spTree>
    <p:extLst>
      <p:ext uri="{BB962C8B-B14F-4D97-AF65-F5344CB8AC3E}">
        <p14:creationId xmlns:p14="http://schemas.microsoft.com/office/powerpoint/2010/main" val="36020555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eaLnBrk="1" hangingPunct="1">
              <a:defRPr/>
            </a:pPr>
            <a:r>
              <a:rPr lang="en-US" smtClean="0">
                <a:cs typeface="+mj-cs"/>
              </a:rPr>
              <a:t>Some Common Errors</a:t>
            </a:r>
          </a:p>
        </p:txBody>
      </p:sp>
      <p:sp>
        <p:nvSpPr>
          <p:cNvPr id="581635" name="Rectangle 3"/>
          <p:cNvSpPr>
            <a:spLocks noGrp="1" noChangeArrowheads="1"/>
          </p:cNvSpPr>
          <p:nvPr>
            <p:ph idx="1"/>
          </p:nvPr>
        </p:nvSpPr>
        <p:spPr/>
        <p:txBody>
          <a:bodyPr/>
          <a:lstStyle/>
          <a:p>
            <a:pPr marL="0" indent="0" eaLnBrk="1" hangingPunct="1">
              <a:defRPr/>
            </a:pPr>
            <a:r>
              <a:rPr lang="en-US" smtClean="0">
                <a:cs typeface="+mn-cs"/>
              </a:rPr>
              <a:t>The following are common errors students make.</a:t>
            </a:r>
          </a:p>
          <a:p>
            <a:pPr lvl="1" eaLnBrk="1" hangingPunct="1">
              <a:defRPr/>
            </a:pPr>
            <a:r>
              <a:rPr lang="en-US" smtClean="0"/>
              <a:t>Not tracking time in planning and postmortem</a:t>
            </a:r>
          </a:p>
          <a:p>
            <a:pPr lvl="1" eaLnBrk="1" hangingPunct="1">
              <a:defRPr/>
            </a:pPr>
            <a:r>
              <a:rPr lang="en-US" smtClean="0"/>
              <a:t>Skipping phases or executing phases out of order</a:t>
            </a:r>
          </a:p>
          <a:p>
            <a:pPr lvl="1" eaLnBrk="1" hangingPunct="1">
              <a:defRPr/>
            </a:pPr>
            <a:r>
              <a:rPr lang="en-US" smtClean="0"/>
              <a:t>Omitting some defects found in compile or test</a:t>
            </a:r>
          </a:p>
          <a:p>
            <a:pPr lvl="1" eaLnBrk="1" hangingPunct="1">
              <a:defRPr/>
            </a:pPr>
            <a:r>
              <a:rPr lang="en-US" smtClean="0"/>
              <a:t>Forgetting to record the measured actual size of programs developed (PSP1.x and above)</a:t>
            </a:r>
          </a:p>
          <a:p>
            <a:pPr lvl="1" eaLnBrk="1" hangingPunct="1">
              <a:defRPr/>
            </a:pPr>
            <a:r>
              <a:rPr lang="en-US" smtClean="0"/>
              <a:t>Confusing phases with activity, e.g. counting time spent re-designing or re-coding during test as design time or coding time.</a:t>
            </a:r>
          </a:p>
          <a:p>
            <a:pPr marL="0" indent="0" eaLnBrk="1" hangingPunct="1">
              <a:defRPr/>
            </a:pPr>
            <a:endParaRPr lang="en-US" smtClean="0">
              <a:cs typeface="+mn-cs"/>
            </a:endParaRPr>
          </a:p>
          <a:p>
            <a:pPr marL="0" indent="0" eaLnBrk="1" hangingPunct="1">
              <a:defRPr/>
            </a:pPr>
            <a:r>
              <a:rPr lang="en-US" smtClean="0">
                <a:cs typeface="+mn-cs"/>
              </a:rPr>
              <a:t>The next few slides address some specific problems with time and defect tracking.</a:t>
            </a:r>
          </a:p>
        </p:txBody>
      </p:sp>
    </p:spTree>
    <p:extLst>
      <p:ext uri="{BB962C8B-B14F-4D97-AF65-F5344CB8AC3E}">
        <p14:creationId xmlns:p14="http://schemas.microsoft.com/office/powerpoint/2010/main" val="29085272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1" name="Rectangle 5"/>
          <p:cNvSpPr>
            <a:spLocks noGrp="1" noChangeArrowheads="1"/>
          </p:cNvSpPr>
          <p:nvPr>
            <p:ph type="title"/>
          </p:nvPr>
        </p:nvSpPr>
        <p:spPr/>
        <p:txBody>
          <a:bodyPr/>
          <a:lstStyle/>
          <a:p>
            <a:pPr eaLnBrk="1" hangingPunct="1">
              <a:defRPr/>
            </a:pPr>
            <a:r>
              <a:rPr lang="en-US" smtClean="0">
                <a:cs typeface="+mj-cs"/>
              </a:rPr>
              <a:t>Defect Fix Time</a:t>
            </a:r>
          </a:p>
        </p:txBody>
      </p:sp>
      <p:sp>
        <p:nvSpPr>
          <p:cNvPr id="429062" name="Rectangle 6"/>
          <p:cNvSpPr>
            <a:spLocks noGrp="1" noChangeArrowheads="1"/>
          </p:cNvSpPr>
          <p:nvPr>
            <p:ph idx="1"/>
          </p:nvPr>
        </p:nvSpPr>
        <p:spPr/>
        <p:txBody>
          <a:bodyPr>
            <a:normAutofit fontScale="92500" lnSpcReduction="20000"/>
          </a:bodyPr>
          <a:lstStyle/>
          <a:p>
            <a:pPr marL="0" indent="0" eaLnBrk="1" hangingPunct="1">
              <a:defRPr/>
            </a:pPr>
            <a:r>
              <a:rPr lang="en-US" dirty="0" smtClean="0">
                <a:cs typeface="+mn-cs"/>
              </a:rPr>
              <a:t>Defect fix time is often misunderstood.</a:t>
            </a:r>
          </a:p>
          <a:p>
            <a:pPr marL="0" indent="0" eaLnBrk="1" hangingPunct="1">
              <a:defRPr/>
            </a:pPr>
            <a:endParaRPr lang="en-US" dirty="0" smtClean="0">
              <a:cs typeface="+mn-cs"/>
            </a:endParaRPr>
          </a:p>
          <a:p>
            <a:pPr marL="0" indent="0" eaLnBrk="1" hangingPunct="1">
              <a:defRPr/>
            </a:pPr>
            <a:r>
              <a:rPr lang="en-US" dirty="0" smtClean="0">
                <a:cs typeface="+mn-cs"/>
              </a:rPr>
              <a:t>It is the time taken both to find and fix the defect.</a:t>
            </a:r>
          </a:p>
          <a:p>
            <a:pPr marL="0" indent="0" eaLnBrk="1" hangingPunct="1">
              <a:defRPr/>
            </a:pPr>
            <a:endParaRPr lang="en-US" dirty="0" smtClean="0">
              <a:cs typeface="+mn-cs"/>
            </a:endParaRPr>
          </a:p>
          <a:p>
            <a:pPr marL="0" indent="0" eaLnBrk="1" hangingPunct="1">
              <a:defRPr/>
            </a:pPr>
            <a:r>
              <a:rPr lang="en-US" dirty="0" smtClean="0">
                <a:cs typeface="+mn-cs"/>
              </a:rPr>
              <a:t>Example</a:t>
            </a:r>
          </a:p>
          <a:p>
            <a:pPr marL="0" indent="0" eaLnBrk="1" hangingPunct="1">
              <a:defRPr/>
            </a:pPr>
            <a:endParaRPr lang="en-US" dirty="0" smtClean="0">
              <a:cs typeface="+mn-cs"/>
            </a:endParaRPr>
          </a:p>
          <a:p>
            <a:pPr marL="0" indent="0" eaLnBrk="1" hangingPunct="1">
              <a:defRPr/>
            </a:pPr>
            <a:r>
              <a:rPr lang="en-US" dirty="0" smtClean="0">
                <a:cs typeface="+mn-cs"/>
              </a:rPr>
              <a:t>8:05    run compiler on p1a.c, </a:t>
            </a:r>
            <a:r>
              <a:rPr lang="ja-JP" altLang="en-US" dirty="0" smtClean="0">
                <a:latin typeface="Arial"/>
                <a:cs typeface="+mn-cs"/>
              </a:rPr>
              <a:t>“</a:t>
            </a:r>
            <a:r>
              <a:rPr lang="en-US" dirty="0" smtClean="0">
                <a:cs typeface="+mn-cs"/>
              </a:rPr>
              <a:t>line 23 - type mismatch</a:t>
            </a:r>
            <a:r>
              <a:rPr lang="ja-JP" altLang="en-US" dirty="0" smtClean="0">
                <a:latin typeface="Arial"/>
                <a:cs typeface="+mn-cs"/>
              </a:rPr>
              <a:t>”</a:t>
            </a:r>
            <a:endParaRPr lang="en-US" dirty="0" smtClean="0">
              <a:cs typeface="+mn-cs"/>
            </a:endParaRPr>
          </a:p>
          <a:p>
            <a:pPr marL="0" indent="0" eaLnBrk="1" hangingPunct="1">
              <a:defRPr/>
            </a:pPr>
            <a:r>
              <a:rPr lang="en-US" dirty="0" smtClean="0">
                <a:cs typeface="+mn-cs"/>
              </a:rPr>
              <a:t>8:06    run editor on p1a.c</a:t>
            </a:r>
          </a:p>
          <a:p>
            <a:pPr marL="0" indent="0" eaLnBrk="1" hangingPunct="1">
              <a:defRPr/>
            </a:pPr>
            <a:r>
              <a:rPr lang="en-US" dirty="0" smtClean="0">
                <a:cs typeface="+mn-cs"/>
              </a:rPr>
              <a:t>8:15    change declaration on line 6 from integer to real</a:t>
            </a:r>
          </a:p>
          <a:p>
            <a:pPr marL="0" indent="0" eaLnBrk="1" hangingPunct="1">
              <a:defRPr/>
            </a:pPr>
            <a:r>
              <a:rPr lang="en-US" dirty="0" smtClean="0">
                <a:cs typeface="+mn-cs"/>
              </a:rPr>
              <a:t>8:16    run compiler on p1a.c, </a:t>
            </a:r>
            <a:r>
              <a:rPr lang="ja-JP" altLang="en-US" dirty="0" smtClean="0">
                <a:latin typeface="Arial"/>
                <a:cs typeface="+mn-cs"/>
              </a:rPr>
              <a:t>“</a:t>
            </a:r>
            <a:r>
              <a:rPr lang="en-US" dirty="0" smtClean="0">
                <a:cs typeface="+mn-cs"/>
              </a:rPr>
              <a:t>no errors</a:t>
            </a:r>
            <a:r>
              <a:rPr lang="ja-JP" altLang="en-US" dirty="0" smtClean="0">
                <a:latin typeface="Arial"/>
                <a:cs typeface="+mn-cs"/>
              </a:rPr>
              <a:t>”</a:t>
            </a:r>
            <a:endParaRPr lang="en-US" dirty="0" smtClean="0">
              <a:cs typeface="+mn-cs"/>
            </a:endParaRPr>
          </a:p>
          <a:p>
            <a:pPr marL="0" indent="0" eaLnBrk="1" hangingPunct="1">
              <a:defRPr/>
            </a:pPr>
            <a:endParaRPr lang="en-US" dirty="0" smtClean="0">
              <a:cs typeface="+mn-cs"/>
            </a:endParaRPr>
          </a:p>
          <a:p>
            <a:pPr marL="0" indent="0" eaLnBrk="1" hangingPunct="1">
              <a:defRPr/>
            </a:pPr>
            <a:r>
              <a:rPr lang="en-US" dirty="0" smtClean="0">
                <a:cs typeface="+mn-cs"/>
              </a:rPr>
              <a:t>Q: What is the defect fix time?</a:t>
            </a:r>
          </a:p>
          <a:p>
            <a:pPr marL="0" indent="0" eaLnBrk="1" hangingPunct="1">
              <a:defRPr/>
            </a:pPr>
            <a:r>
              <a:rPr lang="en-US" dirty="0" smtClean="0">
                <a:cs typeface="+mn-cs"/>
              </a:rPr>
              <a:t>A: 10 minutes</a:t>
            </a:r>
          </a:p>
        </p:txBody>
      </p:sp>
    </p:spTree>
    <p:extLst>
      <p:ext uri="{BB962C8B-B14F-4D97-AF65-F5344CB8AC3E}">
        <p14:creationId xmlns:p14="http://schemas.microsoft.com/office/powerpoint/2010/main" val="1550690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dirty="0" smtClean="0"/>
              <a:t>Before You Begin</a:t>
            </a:r>
          </a:p>
        </p:txBody>
      </p:sp>
      <p:sp>
        <p:nvSpPr>
          <p:cNvPr id="557059" name="Rectangle 3"/>
          <p:cNvSpPr>
            <a:spLocks noGrp="1" noChangeArrowheads="1"/>
          </p:cNvSpPr>
          <p:nvPr>
            <p:ph idx="1"/>
          </p:nvPr>
        </p:nvSpPr>
        <p:spPr/>
        <p:txBody>
          <a:bodyPr>
            <a:normAutofit/>
          </a:bodyPr>
          <a:lstStyle/>
          <a:p>
            <a:pPr>
              <a:spcBef>
                <a:spcPts val="1600"/>
              </a:spcBef>
            </a:pPr>
            <a:r>
              <a:rPr lang="en-US" dirty="0" smtClean="0"/>
              <a:t>The PSP is not </a:t>
            </a:r>
            <a:r>
              <a:rPr lang="en-US" i="1" dirty="0" smtClean="0"/>
              <a:t>the</a:t>
            </a:r>
            <a:r>
              <a:rPr lang="en-US" dirty="0" smtClean="0"/>
              <a:t> process for writing software.</a:t>
            </a:r>
          </a:p>
          <a:p>
            <a:pPr>
              <a:spcBef>
                <a:spcPts val="1600"/>
              </a:spcBef>
            </a:pPr>
            <a:r>
              <a:rPr lang="en-US" dirty="0" smtClean="0"/>
              <a:t>The PSP is a process for learning about process.</a:t>
            </a:r>
          </a:p>
          <a:p>
            <a:pPr>
              <a:spcBef>
                <a:spcPts val="1600"/>
              </a:spcBef>
            </a:pPr>
            <a:r>
              <a:rPr lang="en-US" dirty="0" smtClean="0"/>
              <a:t>It’s the process equivalent of a code sample.</a:t>
            </a:r>
          </a:p>
          <a:p>
            <a:pPr>
              <a:spcBef>
                <a:spcPts val="1600"/>
              </a:spcBef>
            </a:pPr>
            <a:r>
              <a:rPr lang="en-US" dirty="0" smtClean="0"/>
              <a:t>It works so well for some students that they can use it on the job, but that’s not its intended purpose.</a:t>
            </a:r>
          </a:p>
          <a:p>
            <a:pPr>
              <a:spcBef>
                <a:spcPts val="1600"/>
              </a:spcBef>
            </a:pPr>
            <a:r>
              <a:rPr lang="en-US" dirty="0" smtClean="0"/>
              <a:t>After you’ve completed the course you should</a:t>
            </a:r>
          </a:p>
          <a:p>
            <a:pPr lvl="1"/>
            <a:r>
              <a:rPr lang="en-US" dirty="0" smtClean="0"/>
              <a:t>examine your PSP data</a:t>
            </a:r>
          </a:p>
          <a:p>
            <a:pPr lvl="1"/>
            <a:r>
              <a:rPr lang="en-US" dirty="0" smtClean="0"/>
              <a:t>review your experience and PIPs</a:t>
            </a:r>
          </a:p>
          <a:p>
            <a:pPr lvl="1"/>
            <a:r>
              <a:rPr lang="en-US" dirty="0" smtClean="0"/>
              <a:t>tailor the PSP to meet your needs.</a:t>
            </a:r>
          </a:p>
        </p:txBody>
      </p:sp>
    </p:spTree>
    <p:extLst>
      <p:ext uri="{BB962C8B-B14F-4D97-AF65-F5344CB8AC3E}">
        <p14:creationId xmlns:p14="http://schemas.microsoft.com/office/powerpoint/2010/main" val="30625983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87" name="Rectangle 59"/>
          <p:cNvSpPr>
            <a:spLocks noGrp="1" noChangeArrowheads="1"/>
          </p:cNvSpPr>
          <p:nvPr>
            <p:ph type="title"/>
          </p:nvPr>
        </p:nvSpPr>
        <p:spPr/>
        <p:txBody>
          <a:bodyPr/>
          <a:lstStyle/>
          <a:p>
            <a:pPr eaLnBrk="1" hangingPunct="1">
              <a:defRPr/>
            </a:pPr>
            <a:r>
              <a:rPr lang="en-US" smtClean="0">
                <a:cs typeface="+mj-cs"/>
              </a:rPr>
              <a:t>Defect Phase Injected</a:t>
            </a:r>
          </a:p>
        </p:txBody>
      </p:sp>
      <p:sp>
        <p:nvSpPr>
          <p:cNvPr id="2" name="Content Placeholder 1"/>
          <p:cNvSpPr>
            <a:spLocks noGrp="1"/>
          </p:cNvSpPr>
          <p:nvPr>
            <p:ph sz="half" idx="1"/>
          </p:nvPr>
        </p:nvSpPr>
        <p:spPr>
          <a:xfrm>
            <a:off x="4659216" y="1076898"/>
            <a:ext cx="4065683" cy="5253564"/>
          </a:xfrm>
        </p:spPr>
        <p:txBody>
          <a:bodyPr>
            <a:normAutofit fontScale="70000" lnSpcReduction="20000"/>
          </a:bodyPr>
          <a:lstStyle/>
          <a:p>
            <a:pPr>
              <a:lnSpc>
                <a:spcPct val="110000"/>
              </a:lnSpc>
              <a:spcBef>
                <a:spcPts val="1600"/>
              </a:spcBef>
              <a:defRPr/>
            </a:pPr>
            <a:r>
              <a:rPr lang="en-US" sz="2400" dirty="0"/>
              <a:t>The injected phase for a defect </a:t>
            </a:r>
            <a:r>
              <a:rPr lang="en-US" sz="2400" dirty="0" smtClean="0"/>
              <a:t>depends </a:t>
            </a:r>
            <a:r>
              <a:rPr lang="en-US" sz="2400" dirty="0"/>
              <a:t>on the phase the program </a:t>
            </a:r>
            <a:r>
              <a:rPr lang="en-US" sz="2400" dirty="0" smtClean="0"/>
              <a:t>is </a:t>
            </a:r>
            <a:r>
              <a:rPr lang="en-US" sz="2400" dirty="0"/>
              <a:t>in</a:t>
            </a:r>
            <a:r>
              <a:rPr lang="en-US" sz="2400" dirty="0" smtClean="0"/>
              <a:t>.</a:t>
            </a:r>
            <a:endParaRPr lang="en-US" sz="2400" dirty="0"/>
          </a:p>
          <a:p>
            <a:pPr>
              <a:lnSpc>
                <a:spcPct val="110000"/>
              </a:lnSpc>
              <a:spcBef>
                <a:spcPts val="1600"/>
              </a:spcBef>
              <a:defRPr/>
            </a:pPr>
            <a:r>
              <a:rPr lang="en-US" sz="2400" dirty="0"/>
              <a:t>Example</a:t>
            </a:r>
            <a:r>
              <a:rPr lang="en-US" sz="2400" dirty="0" smtClean="0"/>
              <a:t>:</a:t>
            </a:r>
            <a:endParaRPr lang="en-US" sz="2400" dirty="0"/>
          </a:p>
          <a:p>
            <a:pPr>
              <a:lnSpc>
                <a:spcPct val="110000"/>
              </a:lnSpc>
              <a:spcBef>
                <a:spcPts val="1600"/>
              </a:spcBef>
              <a:defRPr/>
            </a:pPr>
            <a:r>
              <a:rPr lang="en-US" sz="2400" dirty="0"/>
              <a:t>Tom finds a major logic error in his program during test. He has to redesign and code part of his program</a:t>
            </a:r>
            <a:r>
              <a:rPr lang="en-US" sz="2400" dirty="0" smtClean="0"/>
              <a:t>.</a:t>
            </a:r>
            <a:endParaRPr lang="en-US" sz="2400" dirty="0"/>
          </a:p>
          <a:p>
            <a:pPr>
              <a:lnSpc>
                <a:spcPct val="110000"/>
              </a:lnSpc>
              <a:spcBef>
                <a:spcPts val="1600"/>
              </a:spcBef>
              <a:defRPr/>
            </a:pPr>
            <a:r>
              <a:rPr lang="en-US" sz="2400" dirty="0"/>
              <a:t>Q: What phase is Tom</a:t>
            </a:r>
            <a:r>
              <a:rPr lang="ja-JP" altLang="en-US" sz="2400" dirty="0">
                <a:latin typeface="Arial"/>
              </a:rPr>
              <a:t>’</a:t>
            </a:r>
            <a:r>
              <a:rPr lang="en-US" sz="2400" dirty="0"/>
              <a:t>s program in?</a:t>
            </a:r>
          </a:p>
          <a:p>
            <a:pPr>
              <a:lnSpc>
                <a:spcPct val="110000"/>
              </a:lnSpc>
              <a:spcBef>
                <a:spcPts val="1600"/>
              </a:spcBef>
              <a:defRPr/>
            </a:pPr>
            <a:r>
              <a:rPr lang="en-US" sz="2400" dirty="0"/>
              <a:t>A: </a:t>
            </a:r>
            <a:r>
              <a:rPr lang="en-US" sz="2400" dirty="0" smtClean="0"/>
              <a:t>Test</a:t>
            </a:r>
            <a:endParaRPr lang="en-US" sz="2400" dirty="0"/>
          </a:p>
          <a:p>
            <a:pPr>
              <a:lnSpc>
                <a:spcPct val="110000"/>
              </a:lnSpc>
              <a:spcBef>
                <a:spcPts val="1600"/>
              </a:spcBef>
              <a:defRPr/>
            </a:pPr>
            <a:r>
              <a:rPr lang="en-US" sz="2400" dirty="0"/>
              <a:t>Tom finds a defect in the new code he </a:t>
            </a:r>
            <a:r>
              <a:rPr lang="en-US" sz="2400" dirty="0" smtClean="0"/>
              <a:t/>
            </a:r>
            <a:br>
              <a:rPr lang="en-US" sz="2400" dirty="0" smtClean="0"/>
            </a:br>
            <a:r>
              <a:rPr lang="en-US" sz="2400" dirty="0" smtClean="0"/>
              <a:t>has </a:t>
            </a:r>
            <a:r>
              <a:rPr lang="en-US" sz="2400" dirty="0"/>
              <a:t>written. </a:t>
            </a:r>
          </a:p>
          <a:p>
            <a:pPr>
              <a:lnSpc>
                <a:spcPct val="110000"/>
              </a:lnSpc>
              <a:spcBef>
                <a:spcPts val="1600"/>
              </a:spcBef>
              <a:defRPr/>
            </a:pPr>
            <a:r>
              <a:rPr lang="en-US" sz="2400" dirty="0"/>
              <a:t>Q: In what PSP phase was the defect injected?</a:t>
            </a:r>
          </a:p>
          <a:p>
            <a:pPr>
              <a:lnSpc>
                <a:spcPct val="110000"/>
              </a:lnSpc>
              <a:spcBef>
                <a:spcPts val="1600"/>
              </a:spcBef>
              <a:defRPr/>
            </a:pPr>
            <a:r>
              <a:rPr lang="en-US" sz="2400" dirty="0"/>
              <a:t>A: </a:t>
            </a:r>
            <a:r>
              <a:rPr lang="en-US" sz="2400" dirty="0" smtClean="0"/>
              <a:t>Test</a:t>
            </a:r>
            <a:endParaRPr lang="en-US" sz="2400" dirty="0"/>
          </a:p>
        </p:txBody>
      </p:sp>
      <p:pic>
        <p:nvPicPr>
          <p:cNvPr id="100355" name="Picture 63" descr="S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333218"/>
            <a:ext cx="3027363" cy="428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233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57" name="Rectangle 49"/>
          <p:cNvSpPr>
            <a:spLocks noGrp="1" noChangeArrowheads="1"/>
          </p:cNvSpPr>
          <p:nvPr>
            <p:ph type="title"/>
          </p:nvPr>
        </p:nvSpPr>
        <p:spPr/>
        <p:txBody>
          <a:bodyPr/>
          <a:lstStyle/>
          <a:p>
            <a:pPr eaLnBrk="1" hangingPunct="1">
              <a:defRPr/>
            </a:pPr>
            <a:r>
              <a:rPr lang="en-US" sz="3200" smtClean="0">
                <a:cs typeface="+mj-cs"/>
              </a:rPr>
              <a:t>Measurement in the Cyclic Process</a:t>
            </a:r>
          </a:p>
        </p:txBody>
      </p:sp>
      <p:sp>
        <p:nvSpPr>
          <p:cNvPr id="2" name="Content Placeholder 1"/>
          <p:cNvSpPr>
            <a:spLocks noGrp="1"/>
          </p:cNvSpPr>
          <p:nvPr>
            <p:ph sz="half" idx="1"/>
          </p:nvPr>
        </p:nvSpPr>
        <p:spPr>
          <a:xfrm>
            <a:off x="4659216" y="1076897"/>
            <a:ext cx="4065683" cy="5147725"/>
          </a:xfrm>
        </p:spPr>
        <p:txBody>
          <a:bodyPr/>
          <a:lstStyle/>
          <a:p>
            <a:pPr>
              <a:lnSpc>
                <a:spcPct val="90000"/>
              </a:lnSpc>
              <a:defRPr/>
            </a:pPr>
            <a:r>
              <a:rPr lang="en-US" sz="1800" dirty="0"/>
              <a:t>Considerations</a:t>
            </a:r>
          </a:p>
          <a:p>
            <a:pPr lvl="1">
              <a:lnSpc>
                <a:spcPct val="90000"/>
              </a:lnSpc>
              <a:defRPr/>
            </a:pPr>
            <a:r>
              <a:rPr lang="en-US" sz="1800" dirty="0"/>
              <a:t>Include a program part identifier in the notes field on time log entries.</a:t>
            </a:r>
          </a:p>
          <a:p>
            <a:pPr lvl="1">
              <a:lnSpc>
                <a:spcPct val="90000"/>
              </a:lnSpc>
              <a:defRPr/>
            </a:pPr>
            <a:r>
              <a:rPr lang="en-US" sz="1800" dirty="0"/>
              <a:t>Add a similar annotation to  defect log entries.</a:t>
            </a:r>
          </a:p>
          <a:p>
            <a:pPr lvl="1">
              <a:lnSpc>
                <a:spcPct val="90000"/>
              </a:lnSpc>
              <a:defRPr/>
            </a:pPr>
            <a:r>
              <a:rPr lang="en-US" sz="1800" dirty="0"/>
              <a:t>Use </a:t>
            </a:r>
            <a:r>
              <a:rPr lang="ja-JP" altLang="en-US" sz="1800" dirty="0">
                <a:latin typeface="Arial"/>
              </a:rPr>
              <a:t>“</a:t>
            </a:r>
            <a:r>
              <a:rPr lang="en-US" sz="1800" dirty="0"/>
              <a:t>Test</a:t>
            </a:r>
            <a:r>
              <a:rPr lang="ja-JP" altLang="en-US" sz="1800" dirty="0">
                <a:latin typeface="Arial"/>
              </a:rPr>
              <a:t>”</a:t>
            </a:r>
            <a:r>
              <a:rPr lang="en-US" sz="1800" dirty="0"/>
              <a:t> as the phase removed when defects are found in a previously tested part</a:t>
            </a:r>
            <a:r>
              <a:rPr lang="en-US" sz="1800" dirty="0" smtClean="0"/>
              <a:t>.</a:t>
            </a:r>
            <a:endParaRPr lang="en-US" sz="1800" dirty="0"/>
          </a:p>
          <a:p>
            <a:pPr>
              <a:lnSpc>
                <a:spcPct val="90000"/>
              </a:lnSpc>
              <a:spcBef>
                <a:spcPts val="1600"/>
              </a:spcBef>
              <a:defRPr/>
            </a:pPr>
            <a:r>
              <a:rPr lang="en-US" sz="1800" dirty="0" smtClean="0"/>
              <a:t>Example</a:t>
            </a:r>
            <a:endParaRPr lang="en-US" sz="1800" dirty="0"/>
          </a:p>
          <a:p>
            <a:pPr>
              <a:lnSpc>
                <a:spcPct val="90000"/>
              </a:lnSpc>
              <a:spcBef>
                <a:spcPts val="1600"/>
              </a:spcBef>
              <a:defRPr/>
            </a:pPr>
            <a:r>
              <a:rPr lang="en-US" sz="1800" dirty="0"/>
              <a:t>Tom finds and fixes an interface error in part A of his program while coding part B</a:t>
            </a:r>
            <a:r>
              <a:rPr lang="en-US" sz="1800" dirty="0" smtClean="0"/>
              <a:t>.</a:t>
            </a:r>
            <a:endParaRPr lang="en-US" sz="1800" dirty="0"/>
          </a:p>
          <a:p>
            <a:pPr>
              <a:lnSpc>
                <a:spcPct val="90000"/>
              </a:lnSpc>
              <a:spcBef>
                <a:spcPts val="1600"/>
              </a:spcBef>
              <a:defRPr/>
            </a:pPr>
            <a:r>
              <a:rPr lang="en-US" sz="1800" dirty="0"/>
              <a:t>Q: In what PSP phase was this defect removed?</a:t>
            </a:r>
          </a:p>
          <a:p>
            <a:pPr>
              <a:lnSpc>
                <a:spcPct val="90000"/>
              </a:lnSpc>
              <a:spcBef>
                <a:spcPts val="1600"/>
              </a:spcBef>
              <a:defRPr/>
            </a:pPr>
            <a:r>
              <a:rPr lang="en-US" sz="1800" dirty="0"/>
              <a:t>A: </a:t>
            </a:r>
            <a:r>
              <a:rPr lang="en-US" sz="1800" dirty="0" smtClean="0"/>
              <a:t>Test</a:t>
            </a:r>
            <a:endParaRPr lang="en-US" sz="1800" dirty="0"/>
          </a:p>
        </p:txBody>
      </p:sp>
      <p:pic>
        <p:nvPicPr>
          <p:cNvPr id="102403" name="Picture 52" descr="S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812" y="1111250"/>
            <a:ext cx="3857625" cy="428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914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en-US" smtClean="0">
                <a:cs typeface="+mj-cs"/>
              </a:rPr>
              <a:t>Measurement Hints</a:t>
            </a:r>
          </a:p>
        </p:txBody>
      </p:sp>
      <p:sp>
        <p:nvSpPr>
          <p:cNvPr id="427011" name="Rectangle 3"/>
          <p:cNvSpPr>
            <a:spLocks noGrp="1" noChangeArrowheads="1"/>
          </p:cNvSpPr>
          <p:nvPr>
            <p:ph idx="1"/>
          </p:nvPr>
        </p:nvSpPr>
        <p:spPr/>
        <p:txBody>
          <a:bodyPr/>
          <a:lstStyle/>
          <a:p>
            <a:pPr marL="0" indent="0" eaLnBrk="1" hangingPunct="1">
              <a:defRPr/>
            </a:pPr>
            <a:r>
              <a:rPr lang="en-US" dirty="0" smtClean="0">
                <a:cs typeface="+mn-cs"/>
              </a:rPr>
              <a:t>Gather and record data on your process as you work, not afterwards.  If you forget, promptly make your best guess.</a:t>
            </a:r>
          </a:p>
          <a:p>
            <a:pPr marL="0" indent="0" eaLnBrk="1" hangingPunct="1">
              <a:defRPr/>
            </a:pPr>
            <a:endParaRPr lang="en-US" dirty="0" smtClean="0">
              <a:cs typeface="+mn-cs"/>
            </a:endParaRPr>
          </a:p>
          <a:p>
            <a:pPr marL="0" indent="0" eaLnBrk="1" hangingPunct="1">
              <a:defRPr/>
            </a:pPr>
            <a:r>
              <a:rPr lang="en-US" dirty="0" smtClean="0">
                <a:cs typeface="+mn-cs"/>
              </a:rPr>
              <a:t>Be precise and accurate.</a:t>
            </a:r>
          </a:p>
          <a:p>
            <a:pPr lvl="1" eaLnBrk="1" hangingPunct="1">
              <a:defRPr/>
            </a:pPr>
            <a:r>
              <a:rPr lang="en-US" dirty="0" smtClean="0"/>
              <a:t>Track time in minutes.</a:t>
            </a:r>
          </a:p>
          <a:p>
            <a:pPr lvl="1" eaLnBrk="1" hangingPunct="1">
              <a:defRPr/>
            </a:pPr>
            <a:r>
              <a:rPr lang="en-US" dirty="0" smtClean="0"/>
              <a:t>Count every defect.</a:t>
            </a:r>
          </a:p>
          <a:p>
            <a:pPr marL="0" indent="0" eaLnBrk="1" hangingPunct="1">
              <a:defRPr/>
            </a:pPr>
            <a:endParaRPr lang="en-US" dirty="0" smtClean="0">
              <a:cs typeface="+mn-cs"/>
            </a:endParaRPr>
          </a:p>
          <a:p>
            <a:pPr marL="0" indent="0" eaLnBrk="1" hangingPunct="1">
              <a:defRPr/>
            </a:pPr>
            <a:r>
              <a:rPr lang="en-US" dirty="0" smtClean="0">
                <a:cs typeface="+mn-cs"/>
              </a:rPr>
              <a:t>You will be using your own data to manage your process; gather data that is worthy of your trust.</a:t>
            </a:r>
          </a:p>
          <a:p>
            <a:pPr marL="0" indent="0" eaLnBrk="1" hangingPunct="1">
              <a:defRPr/>
            </a:pPr>
            <a:endParaRPr lang="en-US" dirty="0" smtClean="0">
              <a:cs typeface="+mn-cs"/>
            </a:endParaRPr>
          </a:p>
          <a:p>
            <a:pPr marL="0" indent="0" eaLnBrk="1" hangingPunct="1">
              <a:defRPr/>
            </a:pPr>
            <a:endParaRPr lang="en-US" dirty="0" smtClean="0">
              <a:cs typeface="+mn-cs"/>
            </a:endParaRPr>
          </a:p>
        </p:txBody>
      </p:sp>
    </p:spTree>
    <p:extLst>
      <p:ext uri="{BB962C8B-B14F-4D97-AF65-F5344CB8AC3E}">
        <p14:creationId xmlns:p14="http://schemas.microsoft.com/office/powerpoint/2010/main" val="26979563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defRPr/>
            </a:pPr>
            <a:r>
              <a:rPr lang="en-US" smtClean="0">
                <a:cs typeface="+mj-cs"/>
              </a:rPr>
              <a:t>Messages to Remember</a:t>
            </a:r>
          </a:p>
        </p:txBody>
      </p:sp>
      <p:sp>
        <p:nvSpPr>
          <p:cNvPr id="431107" name="Rectangle 3"/>
          <p:cNvSpPr>
            <a:spLocks noGrp="1" noChangeArrowheads="1"/>
          </p:cNvSpPr>
          <p:nvPr>
            <p:ph idx="1"/>
          </p:nvPr>
        </p:nvSpPr>
        <p:spPr/>
        <p:txBody>
          <a:bodyPr/>
          <a:lstStyle/>
          <a:p>
            <a:pPr marL="0" indent="0" eaLnBrk="1" hangingPunct="1">
              <a:defRPr/>
            </a:pPr>
            <a:r>
              <a:rPr lang="en-US" smtClean="0">
                <a:cs typeface="+mn-cs"/>
              </a:rPr>
              <a:t>In using PSP0, your principal objective is to learn to gather and report accurate and complete data on your work.   </a:t>
            </a:r>
          </a:p>
          <a:p>
            <a:pPr marL="0" indent="0" eaLnBrk="1" hangingPunct="1">
              <a:defRPr/>
            </a:pPr>
            <a:endParaRPr lang="en-US" smtClean="0">
              <a:cs typeface="+mn-cs"/>
            </a:endParaRPr>
          </a:p>
          <a:p>
            <a:pPr marL="0" indent="0" eaLnBrk="1" hangingPunct="1">
              <a:defRPr/>
            </a:pPr>
            <a:r>
              <a:rPr lang="en-US" smtClean="0">
                <a:cs typeface="+mn-cs"/>
              </a:rPr>
              <a:t>Once you have completed this course, you will know how to adjust and extend the PSP to meet your future needs.</a:t>
            </a:r>
          </a:p>
          <a:p>
            <a:pPr marL="0" indent="0" eaLnBrk="1" hangingPunct="1">
              <a:defRPr/>
            </a:pPr>
            <a:endParaRPr lang="en-US" smtClean="0">
              <a:cs typeface="+mn-cs"/>
            </a:endParaRPr>
          </a:p>
          <a:p>
            <a:pPr marL="0" indent="0" eaLnBrk="1" hangingPunct="1">
              <a:defRPr/>
            </a:pPr>
            <a:r>
              <a:rPr lang="en-US" smtClean="0">
                <a:cs typeface="+mn-cs"/>
              </a:rPr>
              <a:t>Until then, make your best effort to follow the PSP process scripts and instructions.</a:t>
            </a:r>
          </a:p>
        </p:txBody>
      </p:sp>
    </p:spTree>
    <p:extLst>
      <p:ext uri="{BB962C8B-B14F-4D97-AF65-F5344CB8AC3E}">
        <p14:creationId xmlns:p14="http://schemas.microsoft.com/office/powerpoint/2010/main" val="70258937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4"/>
          <p:cNvSpPr>
            <a:spLocks noGrp="1" noChangeArrowheads="1"/>
          </p:cNvSpPr>
          <p:nvPr>
            <p:ph type="title"/>
          </p:nvPr>
        </p:nvSpPr>
        <p:spPr/>
        <p:txBody>
          <a:bodyPr/>
          <a:lstStyle/>
          <a:p>
            <a:pPr eaLnBrk="1" hangingPunct="1">
              <a:defRPr/>
            </a:pPr>
            <a:r>
              <a:rPr lang="en-US" smtClean="0">
                <a:cs typeface="+mj-cs"/>
              </a:rPr>
              <a:t>PSP0 Process </a:t>
            </a:r>
          </a:p>
        </p:txBody>
      </p:sp>
      <p:sp>
        <p:nvSpPr>
          <p:cNvPr id="398341" name="Rectangle 5"/>
          <p:cNvSpPr>
            <a:spLocks noGrp="1" noChangeArrowheads="1"/>
          </p:cNvSpPr>
          <p:nvPr>
            <p:ph idx="1"/>
          </p:nvPr>
        </p:nvSpPr>
        <p:spPr/>
        <p:txBody>
          <a:bodyPr/>
          <a:lstStyle/>
          <a:p>
            <a:pPr marL="0" indent="0" eaLnBrk="1" hangingPunct="1">
              <a:defRPr/>
            </a:pPr>
            <a:r>
              <a:rPr lang="en-US" dirty="0" smtClean="0">
                <a:cs typeface="+mn-cs"/>
              </a:rPr>
              <a:t>PSP0 is a simple, defined, personal process.</a:t>
            </a:r>
          </a:p>
          <a:p>
            <a:pPr lvl="1" eaLnBrk="1" hangingPunct="1">
              <a:defRPr/>
            </a:pPr>
            <a:r>
              <a:rPr lang="en-US" dirty="0" smtClean="0"/>
              <a:t>Make a plan.</a:t>
            </a:r>
          </a:p>
          <a:p>
            <a:pPr lvl="1" eaLnBrk="1" hangingPunct="1">
              <a:defRPr/>
            </a:pPr>
            <a:r>
              <a:rPr lang="en-US" dirty="0" smtClean="0"/>
              <a:t>Use your current design and development methods to produce a small program.</a:t>
            </a:r>
          </a:p>
          <a:p>
            <a:pPr lvl="1" eaLnBrk="1" hangingPunct="1">
              <a:defRPr/>
            </a:pPr>
            <a:r>
              <a:rPr lang="en-US" dirty="0" smtClean="0"/>
              <a:t>Gather time and defect data on your work.</a:t>
            </a:r>
          </a:p>
          <a:p>
            <a:pPr lvl="1" eaLnBrk="1" hangingPunct="1">
              <a:defRPr/>
            </a:pPr>
            <a:r>
              <a:rPr lang="en-US" dirty="0" smtClean="0"/>
              <a:t>Prepare a summary report. </a:t>
            </a:r>
          </a:p>
        </p:txBody>
      </p:sp>
    </p:spTree>
    <p:extLst>
      <p:ext uri="{BB962C8B-B14F-4D97-AF65-F5344CB8AC3E}">
        <p14:creationId xmlns:p14="http://schemas.microsoft.com/office/powerpoint/2010/main" val="18353010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4"/>
          <p:cNvSpPr>
            <a:spLocks noGrp="1" noChangeArrowheads="1"/>
          </p:cNvSpPr>
          <p:nvPr>
            <p:ph type="title"/>
          </p:nvPr>
        </p:nvSpPr>
        <p:spPr/>
        <p:txBody>
          <a:bodyPr/>
          <a:lstStyle/>
          <a:p>
            <a:r>
              <a:rPr lang="en-US" dirty="0" smtClean="0"/>
              <a:t>PSP0 Objective</a:t>
            </a:r>
          </a:p>
        </p:txBody>
      </p:sp>
      <p:sp>
        <p:nvSpPr>
          <p:cNvPr id="396293" name="Rectangle 5"/>
          <p:cNvSpPr>
            <a:spLocks noGrp="1" noChangeArrowheads="1"/>
          </p:cNvSpPr>
          <p:nvPr>
            <p:ph idx="1"/>
          </p:nvPr>
        </p:nvSpPr>
        <p:spPr/>
        <p:txBody>
          <a:bodyPr/>
          <a:lstStyle/>
          <a:p>
            <a:r>
              <a:rPr lang="en-US" smtClean="0"/>
              <a:t>The objective for PSP0 is to</a:t>
            </a:r>
          </a:p>
          <a:p>
            <a:pPr lvl="1"/>
            <a:r>
              <a:rPr lang="en-US" smtClean="0"/>
              <a:t>demonstrate the use of a defined process in writing small programs</a:t>
            </a:r>
          </a:p>
          <a:p>
            <a:pPr lvl="1"/>
            <a:r>
              <a:rPr lang="en-US" smtClean="0"/>
              <a:t>incorporate basic measurements in the software development process</a:t>
            </a:r>
          </a:p>
          <a:p>
            <a:pPr lvl="1"/>
            <a:r>
              <a:rPr lang="en-US" smtClean="0"/>
              <a:t>require minimal changes to your personal practices</a:t>
            </a:r>
          </a:p>
          <a:p>
            <a:endParaRPr lang="en-US" dirty="0" smtClean="0"/>
          </a:p>
        </p:txBody>
      </p:sp>
    </p:spTree>
    <p:extLst>
      <p:ext uri="{BB962C8B-B14F-4D97-AF65-F5344CB8AC3E}">
        <p14:creationId xmlns:p14="http://schemas.microsoft.com/office/powerpoint/2010/main" val="9025157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27" name="Rectangle 31"/>
          <p:cNvSpPr>
            <a:spLocks noGrp="1" noChangeArrowheads="1"/>
          </p:cNvSpPr>
          <p:nvPr>
            <p:ph type="title"/>
          </p:nvPr>
        </p:nvSpPr>
        <p:spPr/>
        <p:txBody>
          <a:bodyPr/>
          <a:lstStyle/>
          <a:p>
            <a:pPr eaLnBrk="1" hangingPunct="1">
              <a:defRPr/>
            </a:pPr>
            <a:r>
              <a:rPr lang="en-US" smtClean="0">
                <a:cs typeface="+mj-cs"/>
              </a:rPr>
              <a:t>PSP0 Process Phases -1</a:t>
            </a:r>
          </a:p>
        </p:txBody>
      </p:sp>
      <p:sp>
        <p:nvSpPr>
          <p:cNvPr id="3" name="Content Placeholder 2"/>
          <p:cNvSpPr>
            <a:spLocks noGrp="1"/>
          </p:cNvSpPr>
          <p:nvPr>
            <p:ph sz="half" idx="1"/>
          </p:nvPr>
        </p:nvSpPr>
        <p:spPr>
          <a:xfrm>
            <a:off x="4659216" y="1076897"/>
            <a:ext cx="4065683" cy="5144373"/>
          </a:xfrm>
        </p:spPr>
        <p:txBody>
          <a:bodyPr>
            <a:normAutofit/>
          </a:bodyPr>
          <a:lstStyle/>
          <a:p>
            <a:pPr>
              <a:defRPr/>
            </a:pPr>
            <a:r>
              <a:rPr lang="en-US" sz="2000" dirty="0"/>
              <a:t>PSP0 has six phases.</a:t>
            </a:r>
          </a:p>
          <a:p>
            <a:pPr>
              <a:defRPr/>
            </a:pPr>
            <a:endParaRPr lang="en-US" sz="2000" dirty="0"/>
          </a:p>
          <a:p>
            <a:pPr>
              <a:defRPr/>
            </a:pPr>
            <a:r>
              <a:rPr lang="en-US" sz="2000" dirty="0"/>
              <a:t>Planning – produces a plan for developing the program defined by the requirements.</a:t>
            </a:r>
          </a:p>
          <a:p>
            <a:pPr>
              <a:defRPr/>
            </a:pPr>
            <a:endParaRPr lang="en-US" sz="2000" dirty="0"/>
          </a:p>
          <a:p>
            <a:pPr>
              <a:defRPr/>
            </a:pPr>
            <a:r>
              <a:rPr lang="en-US" sz="2000" dirty="0"/>
              <a:t>Design – produces a design specification for the program defined by the requirements.</a:t>
            </a:r>
          </a:p>
          <a:p>
            <a:pPr>
              <a:defRPr/>
            </a:pPr>
            <a:endParaRPr lang="en-US" sz="2000" dirty="0"/>
          </a:p>
          <a:p>
            <a:pPr>
              <a:defRPr/>
            </a:pPr>
            <a:r>
              <a:rPr lang="en-US" sz="2000" dirty="0"/>
              <a:t>Coding – transforms the design specification into programming language statements</a:t>
            </a:r>
            <a:r>
              <a:rPr lang="en-US" sz="2000" dirty="0" smtClean="0"/>
              <a:t>.</a:t>
            </a:r>
            <a:endParaRPr lang="en-US" sz="2000" dirty="0"/>
          </a:p>
        </p:txBody>
      </p:sp>
      <p:pic>
        <p:nvPicPr>
          <p:cNvPr id="15363" name="Picture 34" descr="S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4375" y="2039975"/>
            <a:ext cx="952500" cy="278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1832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703" name="Rectangle 23"/>
          <p:cNvSpPr>
            <a:spLocks noGrp="1" noChangeArrowheads="1"/>
          </p:cNvSpPr>
          <p:nvPr>
            <p:ph type="title"/>
          </p:nvPr>
        </p:nvSpPr>
        <p:spPr/>
        <p:txBody>
          <a:bodyPr/>
          <a:lstStyle/>
          <a:p>
            <a:r>
              <a:rPr lang="en-US" smtClean="0"/>
              <a:t>PSP0 Process Phases -2</a:t>
            </a:r>
          </a:p>
        </p:txBody>
      </p:sp>
      <p:sp>
        <p:nvSpPr>
          <p:cNvPr id="3" name="Content Placeholder 2"/>
          <p:cNvSpPr>
            <a:spLocks noGrp="1"/>
          </p:cNvSpPr>
          <p:nvPr>
            <p:ph sz="half" idx="1"/>
          </p:nvPr>
        </p:nvSpPr>
        <p:spPr/>
        <p:txBody>
          <a:bodyPr/>
          <a:lstStyle/>
          <a:p>
            <a:pPr>
              <a:spcBef>
                <a:spcPts val="1600"/>
              </a:spcBef>
            </a:pPr>
            <a:r>
              <a:rPr lang="en-US" dirty="0" smtClean="0"/>
              <a:t>Compile – translates the programming language statements into executable code.</a:t>
            </a:r>
          </a:p>
          <a:p>
            <a:pPr>
              <a:spcBef>
                <a:spcPts val="1600"/>
              </a:spcBef>
            </a:pPr>
            <a:r>
              <a:rPr lang="en-US" dirty="0" smtClean="0"/>
              <a:t>Test – verifies that the executable code satisfies the requirements.</a:t>
            </a:r>
          </a:p>
          <a:p>
            <a:pPr>
              <a:spcBef>
                <a:spcPts val="1600"/>
              </a:spcBef>
            </a:pPr>
            <a:r>
              <a:rPr lang="en-US" dirty="0" smtClean="0"/>
              <a:t>Postmortem – summarizes and analyzes the project data.</a:t>
            </a:r>
            <a:endParaRPr lang="en-US" dirty="0"/>
          </a:p>
        </p:txBody>
      </p:sp>
      <p:pic>
        <p:nvPicPr>
          <p:cNvPr id="17411" name="Picture 26" descr="S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1339" y="1178284"/>
            <a:ext cx="1409700" cy="3141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179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5914</TotalTime>
  <Words>2720</Words>
  <Application>Microsoft Office PowerPoint</Application>
  <PresentationFormat>On-screen Show (4:3)</PresentationFormat>
  <Paragraphs>462</Paragraphs>
  <Slides>53</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MS PGothic</vt:lpstr>
      <vt:lpstr>Arial</vt:lpstr>
      <vt:lpstr>Calibri</vt:lpstr>
      <vt:lpstr>Times New Roman</vt:lpstr>
      <vt:lpstr>SEI_Template</vt:lpstr>
      <vt:lpstr>Tutorial: Using PSP0</vt:lpstr>
      <vt:lpstr>PowerPoint Presentation</vt:lpstr>
      <vt:lpstr>PowerPoint Presentation</vt:lpstr>
      <vt:lpstr>Tutorial Objectives</vt:lpstr>
      <vt:lpstr>Before You Begin</vt:lpstr>
      <vt:lpstr>PSP0 Process </vt:lpstr>
      <vt:lpstr>PSP0 Objective</vt:lpstr>
      <vt:lpstr>PSP0 Process Phases -1</vt:lpstr>
      <vt:lpstr>PSP0 Process Phases -2</vt:lpstr>
      <vt:lpstr>Phase Order</vt:lpstr>
      <vt:lpstr>Process Flow</vt:lpstr>
      <vt:lpstr>Cyclic Process Flow -1</vt:lpstr>
      <vt:lpstr>Cyclic Process Flow -2</vt:lpstr>
      <vt:lpstr>Process Scripts</vt:lpstr>
      <vt:lpstr>The PSP0 Scripts -1</vt:lpstr>
      <vt:lpstr>The PSP0 Scripts -2</vt:lpstr>
      <vt:lpstr>Using Process Scripts</vt:lpstr>
      <vt:lpstr>PSP0 Measures and Forms</vt:lpstr>
      <vt:lpstr>PSP Student Workbook</vt:lpstr>
      <vt:lpstr>Installing the PSP Student Workbook </vt:lpstr>
      <vt:lpstr>What’s in the Folder</vt:lpstr>
      <vt:lpstr>Open the PSP Student Workbook</vt:lpstr>
      <vt:lpstr>The Welcome Form</vt:lpstr>
      <vt:lpstr>Complete the Student Profile</vt:lpstr>
      <vt:lpstr>PSP Student Workbook Main Form</vt:lpstr>
      <vt:lpstr>Project Directory</vt:lpstr>
      <vt:lpstr>Import/Export</vt:lpstr>
      <vt:lpstr>Process Directory</vt:lpstr>
      <vt:lpstr>Size Measures</vt:lpstr>
      <vt:lpstr>Analysis Tools</vt:lpstr>
      <vt:lpstr>Scripts/Forms</vt:lpstr>
      <vt:lpstr>Course Materials</vt:lpstr>
      <vt:lpstr>Back to the Project Directory -1</vt:lpstr>
      <vt:lpstr>Back to the Project Directory -2</vt:lpstr>
      <vt:lpstr>Getting Started: Opening a Project</vt:lpstr>
      <vt:lpstr>Opening a Project</vt:lpstr>
      <vt:lpstr>PSP0 Forms -1</vt:lpstr>
      <vt:lpstr>PSP0 Forms -2</vt:lpstr>
      <vt:lpstr>PSP0 Time Recording Log -1</vt:lpstr>
      <vt:lpstr>PSP0 Time Recording Log -2</vt:lpstr>
      <vt:lpstr>Defect Recording Log -1</vt:lpstr>
      <vt:lpstr>Defect Recording Log -2</vt:lpstr>
      <vt:lpstr>Defect Type Standard</vt:lpstr>
      <vt:lpstr>PSP0 Project Plan Summary</vt:lpstr>
      <vt:lpstr>Project Plan Summary Update</vt:lpstr>
      <vt:lpstr>Completing a PSP Project -1</vt:lpstr>
      <vt:lpstr>Completing a PSP Project -2</vt:lpstr>
      <vt:lpstr>Some Common Errors</vt:lpstr>
      <vt:lpstr>Defect Fix Time</vt:lpstr>
      <vt:lpstr>Defect Phase Injected</vt:lpstr>
      <vt:lpstr>Measurement in the Cyclic Process</vt:lpstr>
      <vt:lpstr>Measurement Hints</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37</cp:revision>
  <cp:lastPrinted>2015-11-05T19:18:24Z</cp:lastPrinted>
  <dcterms:created xsi:type="dcterms:W3CDTF">2016-03-14T18:33:10Z</dcterms:created>
  <dcterms:modified xsi:type="dcterms:W3CDTF">2018-09-06T00:13:46Z</dcterms:modified>
</cp:coreProperties>
</file>