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handoutMasterIdLst>
    <p:handoutMasterId r:id="rId29"/>
  </p:handoutMasterIdLst>
  <p:sldIdLst>
    <p:sldId id="256" r:id="rId2"/>
    <p:sldId id="282" r:id="rId3"/>
    <p:sldId id="28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488">
          <p15:clr>
            <a:srgbClr val="A4A3A4"/>
          </p15:clr>
        </p15:guide>
        <p15:guide id="3" pos="2549">
          <p15:clr>
            <a:srgbClr val="A4A3A4"/>
          </p15:clr>
        </p15:guide>
        <p15:guide id="4"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708"/>
        <p:guide pos="5488"/>
        <p:guide pos="2549"/>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CBE5449-F124-1740-A89D-173A36034466}" type="slidenum">
              <a:rPr lang="en-US"/>
              <a:pPr>
                <a:defRPr/>
              </a:pPr>
              <a:t>12</a:t>
            </a:fld>
            <a:endParaRPr lang="en-US"/>
          </a:p>
        </p:txBody>
      </p:sp>
      <p:sp>
        <p:nvSpPr>
          <p:cNvPr id="706562"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06563"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1373620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993006C-9CDB-854E-9FCF-CEAFE3765B42}" type="slidenum">
              <a:rPr lang="en-US"/>
              <a:pPr>
                <a:defRPr/>
              </a:pPr>
              <a:t>13</a:t>
            </a:fld>
            <a:endParaRPr lang="en-US"/>
          </a:p>
        </p:txBody>
      </p:sp>
      <p:sp>
        <p:nvSpPr>
          <p:cNvPr id="719874"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19875"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2584167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A48E8AE-2F92-764F-9297-1ABC6537D130}" type="slidenum">
              <a:rPr lang="en-US"/>
              <a:pPr>
                <a:defRPr/>
              </a:pPr>
              <a:t>15</a:t>
            </a:fld>
            <a:endParaRPr lang="en-US"/>
          </a:p>
        </p:txBody>
      </p:sp>
      <p:sp>
        <p:nvSpPr>
          <p:cNvPr id="711682"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11683"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286541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4233FD5-E11C-4F47-A986-BF9271B1E681}" type="slidenum">
              <a:rPr lang="en-US"/>
              <a:pPr>
                <a:defRPr/>
              </a:pPr>
              <a:t>16</a:t>
            </a:fld>
            <a:endParaRPr lang="en-US"/>
          </a:p>
        </p:txBody>
      </p:sp>
      <p:sp>
        <p:nvSpPr>
          <p:cNvPr id="715778"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15779"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1273366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0007443-7C52-FF4C-B0E4-7AAC08BA717A}" type="slidenum">
              <a:rPr lang="en-US"/>
              <a:pPr>
                <a:defRPr/>
              </a:pPr>
              <a:t>17</a:t>
            </a:fld>
            <a:endParaRPr lang="en-US"/>
          </a:p>
        </p:txBody>
      </p:sp>
      <p:sp>
        <p:nvSpPr>
          <p:cNvPr id="717826"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17827"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184266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ACC95AB-8B24-1A4A-AB2B-E1AFBAFF00CC}" type="slidenum">
              <a:rPr lang="en-US"/>
              <a:pPr>
                <a:defRPr/>
              </a:pPr>
              <a:t>20</a:t>
            </a:fld>
            <a:endParaRPr lang="en-US"/>
          </a:p>
        </p:txBody>
      </p:sp>
      <p:sp>
        <p:nvSpPr>
          <p:cNvPr id="731138"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31139"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210289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3EAF7BA-2DF1-D94D-9131-55EBCA286345}" type="slidenum">
              <a:rPr lang="en-US"/>
              <a:pPr>
                <a:defRPr/>
              </a:pPr>
              <a:t>21</a:t>
            </a:fld>
            <a:endParaRPr lang="en-US"/>
          </a:p>
        </p:txBody>
      </p:sp>
      <p:sp>
        <p:nvSpPr>
          <p:cNvPr id="680962"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 xmlns:ma14="http://schemas.microsoft.com/office/mac/drawingml/2011/main" val="1"/>
            </a:ext>
          </a:extLst>
        </p:spPr>
      </p:sp>
      <p:sp>
        <p:nvSpPr>
          <p:cNvPr id="680963" name="Rectangle 3"/>
          <p:cNvSpPr>
            <a:spLocks noGrp="1" noChangeArrowheads="1"/>
          </p:cNvSpPr>
          <p:nvPr>
            <p:ph type="body" idx="1"/>
          </p:nvPr>
        </p:nvSpPr>
        <p:spPr>
          <a:xfrm>
            <a:off x="976119" y="4558634"/>
            <a:ext cx="5362964" cy="4323121"/>
          </a:xfrm>
          <a:ln/>
        </p:spPr>
        <p:txBody>
          <a:bodyPr lIns="98021" tIns="49902" rIns="98021" bIns="49902"/>
          <a:lstStyle/>
          <a:p>
            <a:pPr defTabSz="967457">
              <a:defRPr/>
            </a:pPr>
            <a:endParaRPr lang="en-US" smtClean="0">
              <a:cs typeface="+mn-cs"/>
            </a:endParaRPr>
          </a:p>
        </p:txBody>
      </p:sp>
    </p:spTree>
    <p:extLst>
      <p:ext uri="{BB962C8B-B14F-4D97-AF65-F5344CB8AC3E}">
        <p14:creationId xmlns:p14="http://schemas.microsoft.com/office/powerpoint/2010/main" val="2050966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D8FE0DB-1F14-D24E-94E6-5CD35543B3BE}" type="slidenum">
              <a:rPr lang="en-US"/>
              <a:pPr>
                <a:defRPr/>
              </a:pPr>
              <a:t>22</a:t>
            </a:fld>
            <a:endParaRPr lang="en-US"/>
          </a:p>
        </p:txBody>
      </p:sp>
      <p:sp>
        <p:nvSpPr>
          <p:cNvPr id="737282"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37283"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3990660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C588140-F8AC-4B40-B07E-59657067D172}" type="slidenum">
              <a:rPr lang="en-US"/>
              <a:pPr>
                <a:defRPr/>
              </a:pPr>
              <a:t>23</a:t>
            </a:fld>
            <a:endParaRPr lang="en-US"/>
          </a:p>
        </p:txBody>
      </p:sp>
      <p:sp>
        <p:nvSpPr>
          <p:cNvPr id="739330"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39331"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4079433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8B722D5-0ABC-B141-84C9-E0DECE7F132F}" type="slidenum">
              <a:rPr lang="en-US"/>
              <a:pPr>
                <a:defRPr/>
              </a:pPr>
              <a:t>24</a:t>
            </a:fld>
            <a:endParaRPr lang="en-US"/>
          </a:p>
        </p:txBody>
      </p:sp>
      <p:sp>
        <p:nvSpPr>
          <p:cNvPr id="741378"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41379"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126526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C5C5498-05B9-6742-9912-51CBE9CFA1C0}" type="slidenum">
              <a:rPr lang="en-US"/>
              <a:pPr>
                <a:defRPr/>
              </a:pPr>
              <a:t>4</a:t>
            </a:fld>
            <a:endParaRPr lang="en-US"/>
          </a:p>
        </p:txBody>
      </p:sp>
      <p:sp>
        <p:nvSpPr>
          <p:cNvPr id="666626"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666627"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154938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865E742-BF58-EA4E-9CDC-F2ED788FC45F}" type="slidenum">
              <a:rPr lang="en-US"/>
              <a:pPr>
                <a:defRPr/>
              </a:pPr>
              <a:t>25</a:t>
            </a:fld>
            <a:endParaRPr lang="en-US"/>
          </a:p>
        </p:txBody>
      </p:sp>
      <p:sp>
        <p:nvSpPr>
          <p:cNvPr id="743426"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43427"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3111498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03CD4A2-F3A0-2F4A-B786-69F5FBAC06F4}" type="slidenum">
              <a:rPr lang="en-US"/>
              <a:pPr>
                <a:defRPr/>
              </a:pPr>
              <a:t>26</a:t>
            </a:fld>
            <a:endParaRPr lang="en-US"/>
          </a:p>
        </p:txBody>
      </p:sp>
      <p:sp>
        <p:nvSpPr>
          <p:cNvPr id="689154"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689155"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41741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15629F6-82E6-B647-BE02-7B019216BF6E}" type="slidenum">
              <a:rPr lang="en-US"/>
              <a:pPr>
                <a:defRPr/>
              </a:pPr>
              <a:t>5</a:t>
            </a:fld>
            <a:endParaRPr lang="en-US"/>
          </a:p>
        </p:txBody>
      </p:sp>
      <p:sp>
        <p:nvSpPr>
          <p:cNvPr id="668674"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668675"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1594880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F999F8A-F47E-9D46-962A-022C9FC3F27C}" type="slidenum">
              <a:rPr lang="en-US"/>
              <a:pPr>
                <a:defRPr/>
              </a:pPr>
              <a:t>6</a:t>
            </a:fld>
            <a:endParaRPr lang="en-US"/>
          </a:p>
        </p:txBody>
      </p:sp>
      <p:sp>
        <p:nvSpPr>
          <p:cNvPr id="670722"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670723"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229647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40E8B17-3D4E-534B-9033-5BED2E86274E}" type="slidenum">
              <a:rPr lang="en-US"/>
              <a:pPr>
                <a:defRPr/>
              </a:pPr>
              <a:t>7</a:t>
            </a:fld>
            <a:endParaRPr lang="en-US"/>
          </a:p>
        </p:txBody>
      </p:sp>
      <p:sp>
        <p:nvSpPr>
          <p:cNvPr id="696322"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696323"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1265200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96AEA25-4015-B04F-BC18-187FA5443215}" type="slidenum">
              <a:rPr lang="en-US"/>
              <a:pPr>
                <a:defRPr/>
              </a:pPr>
              <a:t>8</a:t>
            </a:fld>
            <a:endParaRPr lang="en-US"/>
          </a:p>
        </p:txBody>
      </p:sp>
      <p:sp>
        <p:nvSpPr>
          <p:cNvPr id="702466"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702467"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2941162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6A68B77-3C8A-6D4A-A9B8-43E1B21DCB04}" type="slidenum">
              <a:rPr lang="en-US"/>
              <a:pPr>
                <a:defRPr/>
              </a:pPr>
              <a:t>9</a:t>
            </a:fld>
            <a:endParaRPr lang="en-US"/>
          </a:p>
        </p:txBody>
      </p:sp>
      <p:sp>
        <p:nvSpPr>
          <p:cNvPr id="687106"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687107"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218633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E982D01-17A3-7547-9012-675982B0E6E0}" type="slidenum">
              <a:rPr lang="en-US"/>
              <a:pPr>
                <a:defRPr/>
              </a:pPr>
              <a:t>10</a:t>
            </a:fld>
            <a:endParaRPr lang="en-US"/>
          </a:p>
        </p:txBody>
      </p:sp>
      <p:sp>
        <p:nvSpPr>
          <p:cNvPr id="693250" name="Rectangle 2"/>
          <p:cNvSpPr>
            <a:spLocks noGrp="1" noRot="1" noChangeAspect="1" noChangeArrowheads="1" noTextEdit="1"/>
          </p:cNvSpPr>
          <p:nvPr>
            <p:ph type="sldImg"/>
          </p:nvPr>
        </p:nvSpPr>
        <p:spPr>
          <a:xfrm>
            <a:off x="1303338" y="754063"/>
            <a:ext cx="4706937" cy="3529012"/>
          </a:xfrm>
          <a:ln cap="flat"/>
          <a:extLst>
            <a:ext uri="{FAA26D3D-D897-4be2-8F04-BA451C77F1D7}">
              <ma14:placeholderFlag xmlns="" xmlns:ma14="http://schemas.microsoft.com/office/mac/drawingml/2011/main" val="1"/>
            </a:ext>
          </a:extLst>
        </p:spPr>
      </p:sp>
      <p:sp>
        <p:nvSpPr>
          <p:cNvPr id="693251" name="Rectangle 3"/>
          <p:cNvSpPr>
            <a:spLocks noGrp="1" noChangeArrowheads="1"/>
          </p:cNvSpPr>
          <p:nvPr>
            <p:ph type="body" idx="1"/>
          </p:nvPr>
        </p:nvSpPr>
        <p:spPr>
          <a:xfrm>
            <a:off x="976119" y="4558635"/>
            <a:ext cx="5362964" cy="4321508"/>
          </a:xfrm>
          <a:ln w="12700" cap="flat">
            <a:solidFill>
              <a:schemeClr val="tx1"/>
            </a:solidFill>
            <a:prstDash val="sysDot"/>
            <a:miter lim="800000"/>
            <a:headEnd/>
            <a:tailEnd/>
          </a:ln>
        </p:spPr>
        <p:txBody>
          <a:bodyPr lIns="96240" tIns="46337" rIns="96240" bIns="46337"/>
          <a:lstStyle/>
          <a:p>
            <a:pPr defTabSz="967457">
              <a:defRPr/>
            </a:pPr>
            <a:endParaRPr lang="en-US" smtClean="0">
              <a:cs typeface="+mn-cs"/>
            </a:endParaRPr>
          </a:p>
        </p:txBody>
      </p:sp>
    </p:spTree>
    <p:extLst>
      <p:ext uri="{BB962C8B-B14F-4D97-AF65-F5344CB8AC3E}">
        <p14:creationId xmlns:p14="http://schemas.microsoft.com/office/powerpoint/2010/main" val="13412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6E7F540-EF5A-3B45-95DA-F35A3E9D5312}" type="slidenum">
              <a:rPr lang="en-US"/>
              <a:pPr>
                <a:defRPr/>
              </a:pPr>
              <a:t>11</a:t>
            </a:fld>
            <a:endParaRPr lang="en-US"/>
          </a:p>
        </p:txBody>
      </p:sp>
      <p:sp>
        <p:nvSpPr>
          <p:cNvPr id="613378" name="Rectangle 2"/>
          <p:cNvSpPr>
            <a:spLocks noGrp="1" noChangeArrowheads="1"/>
          </p:cNvSpPr>
          <p:nvPr>
            <p:ph type="body" idx="1"/>
          </p:nvPr>
        </p:nvSpPr>
        <p:spPr>
          <a:xfrm>
            <a:off x="612308" y="2934239"/>
            <a:ext cx="6101955" cy="6074953"/>
          </a:xfrm>
          <a:ln w="25400" cap="flat">
            <a:solidFill>
              <a:schemeClr val="tx1"/>
            </a:solidFill>
            <a:prstDash val="sysDot"/>
            <a:miter lim="800000"/>
            <a:headEnd/>
            <a:tailEnd/>
          </a:ln>
        </p:spPr>
        <p:txBody>
          <a:bodyPr lIns="98018" tIns="49900" rIns="98018" bIns="49900"/>
          <a:lstStyle/>
          <a:p>
            <a:pPr defTabSz="912451">
              <a:defRPr/>
            </a:pPr>
            <a:r>
              <a:rPr lang="en-US" smtClean="0">
                <a:cs typeface="+mn-cs"/>
              </a:rPr>
              <a:t>Describe the steps in the PROBE method</a:t>
            </a:r>
          </a:p>
        </p:txBody>
      </p:sp>
      <p:sp>
        <p:nvSpPr>
          <p:cNvPr id="613379" name="Rectangle 3"/>
          <p:cNvSpPr>
            <a:spLocks noGrp="1" noRot="1" noChangeAspect="1" noChangeArrowheads="1" noTextEdit="1"/>
          </p:cNvSpPr>
          <p:nvPr>
            <p:ph type="sldImg"/>
          </p:nvPr>
        </p:nvSpPr>
        <p:spPr>
          <a:xfrm>
            <a:off x="2085975" y="633413"/>
            <a:ext cx="2916238" cy="218757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810386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9782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132743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633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87241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317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6984256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10762204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209451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057104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40820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749405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79494263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5383637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7162931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201657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8837454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1339839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2995689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1980530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4780208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190094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558522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06604056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1141595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8755341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602261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6268411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1325415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2381561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0717984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8992164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94890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79692133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Part 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smtClean="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80848" y="6545185"/>
            <a:ext cx="2325222"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14682216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33861951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43571306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7072910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62994001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73"/>
          <p:cNvSpPr>
            <a:spLocks noChangeArrowheads="1"/>
          </p:cNvSpPr>
          <p:nvPr userDrawn="1"/>
        </p:nvSpPr>
        <p:spPr bwMode="white">
          <a:xfrm>
            <a:off x="4413250" y="6411779"/>
            <a:ext cx="2019300"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eaLnBrk="0" hangingPunct="0">
              <a:spcBef>
                <a:spcPct val="0"/>
              </a:spcBef>
            </a:pPr>
            <a:r>
              <a:rPr lang="en-US" sz="600" dirty="0" smtClean="0">
                <a:solidFill>
                  <a:srgbClr val="FFFFFF"/>
                </a:solidFill>
                <a:latin typeface="Arial" panose="020B0604020202020204" pitchFamily="34" charset="0"/>
                <a:cs typeface="Arial" panose="020B0604020202020204" pitchFamily="34" charset="0"/>
              </a:rPr>
              <a:t>© 2016 Carnegie Mellon University</a:t>
            </a:r>
            <a:endParaRPr lang="en-US" sz="600" dirty="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80848" y="6545185"/>
            <a:ext cx="2325222"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03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49611236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209608912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4733099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9357147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Tree>
    <p:extLst>
      <p:ext uri="{BB962C8B-B14F-4D97-AF65-F5344CB8AC3E}">
        <p14:creationId xmlns:p14="http://schemas.microsoft.com/office/powerpoint/2010/main" val="880190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6076768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3839861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53"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99668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 id="2147483732" r:id="rId36"/>
    <p:sldLayoutId id="2147483733" r:id="rId37"/>
    <p:sldLayoutId id="2147483734" r:id="rId38"/>
    <p:sldLayoutId id="2147483672" r:id="rId39"/>
    <p:sldLayoutId id="2147483673" r:id="rId40"/>
    <p:sldLayoutId id="2147483677" r:id="rId41"/>
    <p:sldLayoutId id="2147483674" r:id="rId42"/>
    <p:sldLayoutId id="2147483675" r:id="rId43"/>
    <p:sldLayoutId id="2147483683" r:id="rId44"/>
    <p:sldLayoutId id="2147483684" r:id="rId45"/>
    <p:sldLayoutId id="2147483685" r:id="rId46"/>
    <p:sldLayoutId id="2147483686" r:id="rId47"/>
    <p:sldLayoutId id="2147483687" r:id="rId48"/>
    <p:sldLayoutId id="2147483688" r:id="rId49"/>
    <p:sldLayoutId id="2147483689" r:id="rId50"/>
    <p:sldLayoutId id="2147483690" r:id="rId51"/>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68">
          <p15:clr>
            <a:srgbClr val="A4A3A4"/>
          </p15:clr>
        </p15:guide>
        <p15:guide id="4294967295" pos="240">
          <p15:clr>
            <a:srgbClr val="A4A3A4"/>
          </p15:clr>
        </p15:guide>
        <p15:guide id="4294967295" pos="600">
          <p15:clr>
            <a:srgbClr val="A4A3A4"/>
          </p15:clr>
        </p15:guide>
        <p15:guide id="4294967295" pos="696">
          <p15:clr>
            <a:srgbClr val="A4A3A4"/>
          </p15:clr>
        </p15:guide>
        <p15:guide id="4294967295" pos="1056">
          <p15:clr>
            <a:srgbClr val="A4A3A4"/>
          </p15:clr>
        </p15:guide>
        <p15:guide id="4294967295" pos="1152">
          <p15:clr>
            <a:srgbClr val="A4A3A4"/>
          </p15:clr>
        </p15:guide>
        <p15:guide id="4294967295" pos="1488">
          <p15:clr>
            <a:srgbClr val="A4A3A4"/>
          </p15:clr>
        </p15:guide>
        <p15:guide id="4294967295" pos="1584">
          <p15:clr>
            <a:srgbClr val="A4A3A4"/>
          </p15:clr>
        </p15:guide>
        <p15:guide id="4294967295" pos="1944">
          <p15:clr>
            <a:srgbClr val="A4A3A4"/>
          </p15:clr>
        </p15:guide>
        <p15:guide id="4294967295" pos="2040">
          <p15:clr>
            <a:srgbClr val="A4A3A4"/>
          </p15:clr>
        </p15:guide>
        <p15:guide id="4294967295" pos="2376">
          <p15:clr>
            <a:srgbClr val="A4A3A4"/>
          </p15:clr>
        </p15:guide>
        <p15:guide id="4294967295" pos="2472">
          <p15:clr>
            <a:srgbClr val="A4A3A4"/>
          </p15:clr>
        </p15:guide>
        <p15:guide id="4294967295" pos="2832">
          <p15:clr>
            <a:srgbClr val="A4A3A4"/>
          </p15:clr>
        </p15:guide>
        <p15:guide id="4294967295" pos="2928">
          <p15:clr>
            <a:srgbClr val="A4A3A4"/>
          </p15:clr>
        </p15:guide>
        <p15:guide id="4294967295" pos="3264">
          <p15:clr>
            <a:srgbClr val="A4A3A4"/>
          </p15:clr>
        </p15:guide>
        <p15:guide id="4294967295" pos="3360">
          <p15:clr>
            <a:srgbClr val="A4A3A4"/>
          </p15:clr>
        </p15:guide>
        <p15:guide id="4294967295" pos="3720">
          <p15:clr>
            <a:srgbClr val="A4A3A4"/>
          </p15:clr>
        </p15:guide>
        <p15:guide id="4294967295" pos="3816">
          <p15:clr>
            <a:srgbClr val="A4A3A4"/>
          </p15:clr>
        </p15:guide>
        <p15:guide id="4294967295" pos="4176">
          <p15:clr>
            <a:srgbClr val="A4A3A4"/>
          </p15:clr>
        </p15:guide>
        <p15:guide id="4294967295" pos="4272">
          <p15:clr>
            <a:srgbClr val="A4A3A4"/>
          </p15:clr>
        </p15:guide>
        <p15:guide id="4294967295" pos="4608">
          <p15:clr>
            <a:srgbClr val="A4A3A4"/>
          </p15:clr>
        </p15:guide>
        <p15:guide id="4294967295" pos="4704">
          <p15:clr>
            <a:srgbClr val="A4A3A4"/>
          </p15:clr>
        </p15:guide>
        <p15:guide id="4294967295" pos="5040">
          <p15:clr>
            <a:srgbClr val="A4A3A4"/>
          </p15:clr>
        </p15:guide>
        <p15:guide id="4294967295" pos="5136">
          <p15:clr>
            <a:srgbClr val="A4A3A4"/>
          </p15:clr>
        </p15:guide>
        <p15:guide id="4294967295" pos="5496">
          <p15:clr>
            <a:srgbClr val="A4A3A4"/>
          </p15:clr>
        </p15:guide>
        <p15:guide id="4294967295" orient="horz" pos="600">
          <p15:clr>
            <a:srgbClr val="A4A3A4"/>
          </p15:clr>
        </p15:guide>
        <p15:guide id="4294967295" orient="horz" pos="720">
          <p15:clr>
            <a:srgbClr val="A4A3A4"/>
          </p15:clr>
        </p15:guide>
        <p15:guide id="4294967295" orient="horz" pos="1104">
          <p15:clr>
            <a:srgbClr val="A4A3A4"/>
          </p15:clr>
        </p15:guide>
        <p15:guide id="4294967295" orient="horz" pos="1200">
          <p15:clr>
            <a:srgbClr val="A4A3A4"/>
          </p15:clr>
        </p15:guide>
        <p15:guide id="4294967295" orient="horz" pos="1560">
          <p15:clr>
            <a:srgbClr val="A4A3A4"/>
          </p15:clr>
        </p15:guide>
        <p15:guide id="4294967295" orient="horz" pos="1656">
          <p15:clr>
            <a:srgbClr val="A4A3A4"/>
          </p15:clr>
        </p15:guide>
        <p15:guide id="4294967295" orient="horz" pos="2016">
          <p15:clr>
            <a:srgbClr val="A4A3A4"/>
          </p15:clr>
        </p15:guide>
        <p15:guide id="4294967295" orient="horz" pos="2112">
          <p15:clr>
            <a:srgbClr val="A4A3A4"/>
          </p15:clr>
        </p15:guide>
        <p15:guide id="4294967295" orient="horz" pos="2472">
          <p15:clr>
            <a:srgbClr val="A4A3A4"/>
          </p15:clr>
        </p15:guide>
        <p15:guide id="4294967295" orient="horz" pos="2568">
          <p15:clr>
            <a:srgbClr val="A4A3A4"/>
          </p15:clr>
        </p15:guide>
        <p15:guide id="4294967295" orient="horz" pos="2928">
          <p15:clr>
            <a:srgbClr val="A4A3A4"/>
          </p15:clr>
        </p15:guide>
        <p15:guide id="4294967295" orient="horz" pos="3024">
          <p15:clr>
            <a:srgbClr val="A4A3A4"/>
          </p15:clr>
        </p15:guide>
        <p15:guide id="4294967295" orient="horz" pos="3384">
          <p15:clr>
            <a:srgbClr val="A4A3A4"/>
          </p15:clr>
        </p15:guide>
        <p15:guide id="4294967295" orient="horz" pos="3480">
          <p15:clr>
            <a:srgbClr val="A4A3A4"/>
          </p15:clr>
        </p15:guide>
        <p15:guide id="4294967295" orient="horz" pos="3840">
          <p15:clr>
            <a:srgbClr val="A4A3A4"/>
          </p15:clr>
        </p15:guide>
        <p15:guide id="4294967295" pos="28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3.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 Using PSP1</a:t>
            </a:r>
          </a:p>
        </p:txBody>
      </p:sp>
      <p:sp>
        <p:nvSpPr>
          <p:cNvPr id="3" name="Subtitle 2"/>
          <p:cNvSpPr>
            <a:spLocks noGrp="1"/>
          </p:cNvSpPr>
          <p:nvPr>
            <p:ph type="subTitle" idx="1"/>
          </p:nvPr>
        </p:nvSpPr>
        <p:spPr/>
        <p:txBody>
          <a:bodyPr/>
          <a:lstStyle/>
          <a:p>
            <a:r>
              <a:rPr lang="en-US" dirty="0"/>
              <a:t>Personal Software Process </a:t>
            </a:r>
            <a:r>
              <a:rPr lang="en-US" dirty="0" smtClean="0"/>
              <a:t/>
            </a:r>
            <a:br>
              <a:rPr lang="en-US" dirty="0" smtClean="0"/>
            </a:br>
            <a:r>
              <a:rPr lang="en-US" dirty="0" smtClean="0"/>
              <a:t>for </a:t>
            </a:r>
            <a:r>
              <a:rPr lang="en-US" dirty="0"/>
              <a:t>Engineers: Part I</a:t>
            </a:r>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3" name="Rectangle 9"/>
          <p:cNvSpPr>
            <a:spLocks noGrp="1" noChangeArrowheads="1"/>
          </p:cNvSpPr>
          <p:nvPr>
            <p:ph type="title"/>
          </p:nvPr>
        </p:nvSpPr>
        <p:spPr/>
        <p:txBody>
          <a:bodyPr/>
          <a:lstStyle/>
          <a:p>
            <a:pPr eaLnBrk="1" hangingPunct="1">
              <a:defRPr/>
            </a:pPr>
            <a:r>
              <a:rPr lang="en-US" sz="2800" smtClean="0">
                <a:cs typeface="+mj-cs"/>
              </a:rPr>
              <a:t>PROBE and the Size Estimating Template</a:t>
            </a:r>
          </a:p>
        </p:txBody>
      </p:sp>
      <p:sp>
        <p:nvSpPr>
          <p:cNvPr id="2" name="Content Placeholder 1"/>
          <p:cNvSpPr>
            <a:spLocks noGrp="1"/>
          </p:cNvSpPr>
          <p:nvPr>
            <p:ph sz="half" idx="1"/>
          </p:nvPr>
        </p:nvSpPr>
        <p:spPr>
          <a:xfrm>
            <a:off x="4659216" y="1076897"/>
            <a:ext cx="4065683" cy="5069663"/>
          </a:xfrm>
        </p:spPr>
        <p:txBody>
          <a:bodyPr/>
          <a:lstStyle/>
          <a:p>
            <a:pPr>
              <a:defRPr/>
            </a:pPr>
            <a:r>
              <a:rPr lang="en-US" sz="2000" dirty="0"/>
              <a:t>Starting with PSP1, the PROBE method is used for making size and time estimates.</a:t>
            </a:r>
          </a:p>
          <a:p>
            <a:pPr>
              <a:defRPr/>
            </a:pPr>
            <a:endParaRPr lang="en-US" sz="2000" dirty="0"/>
          </a:p>
          <a:p>
            <a:pPr>
              <a:defRPr/>
            </a:pPr>
            <a:r>
              <a:rPr lang="en-US" sz="2000" dirty="0"/>
              <a:t>The Size Estimating Template is used to</a:t>
            </a:r>
          </a:p>
          <a:p>
            <a:pPr lvl="1">
              <a:defRPr/>
            </a:pPr>
            <a:r>
              <a:rPr lang="en-US" sz="2000" dirty="0"/>
              <a:t>record input to the PROBE method</a:t>
            </a:r>
          </a:p>
          <a:p>
            <a:pPr lvl="1">
              <a:defRPr/>
            </a:pPr>
            <a:r>
              <a:rPr lang="en-US" sz="2000" dirty="0"/>
              <a:t>calculate the estimated size and time</a:t>
            </a:r>
          </a:p>
          <a:p>
            <a:pPr lvl="1">
              <a:defRPr/>
            </a:pPr>
            <a:r>
              <a:rPr lang="en-US" sz="2000" dirty="0"/>
              <a:t>record actual </a:t>
            </a:r>
            <a:r>
              <a:rPr lang="en-US" sz="2000" dirty="0" smtClean="0"/>
              <a:t>size</a:t>
            </a:r>
            <a:endParaRPr lang="en-US" sz="2000"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l="1277" t="6757" r="7613" b="2385"/>
          <a:stretch>
            <a:fillRect/>
          </a:stretch>
        </p:blipFill>
        <p:spPr>
          <a:xfrm>
            <a:off x="388938" y="1123950"/>
            <a:ext cx="3560762" cy="5046662"/>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6927273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mtClean="0"/>
              <a:t>Steps in the PROBE Method</a:t>
            </a:r>
          </a:p>
        </p:txBody>
      </p:sp>
      <p:pic>
        <p:nvPicPr>
          <p:cNvPr id="21506" name="Picture 35" descr="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113" y="1123950"/>
            <a:ext cx="7089775" cy="4995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894386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42" name="Rectangle 6"/>
          <p:cNvSpPr>
            <a:spLocks noGrp="1" noChangeArrowheads="1"/>
          </p:cNvSpPr>
          <p:nvPr>
            <p:ph type="title"/>
          </p:nvPr>
        </p:nvSpPr>
        <p:spPr/>
        <p:txBody>
          <a:bodyPr/>
          <a:lstStyle/>
          <a:p>
            <a:pPr eaLnBrk="1" hangingPunct="1">
              <a:defRPr/>
            </a:pPr>
            <a:r>
              <a:rPr lang="en-US" smtClean="0">
                <a:cs typeface="+mj-cs"/>
              </a:rPr>
              <a:t>Conceptual Design</a:t>
            </a:r>
          </a:p>
        </p:txBody>
      </p:sp>
      <p:sp>
        <p:nvSpPr>
          <p:cNvPr id="705543" name="Rectangle 7"/>
          <p:cNvSpPr>
            <a:spLocks noGrp="1" noChangeArrowheads="1"/>
          </p:cNvSpPr>
          <p:nvPr>
            <p:ph idx="1"/>
          </p:nvPr>
        </p:nvSpPr>
        <p:spPr/>
        <p:txBody>
          <a:bodyPr/>
          <a:lstStyle/>
          <a:p>
            <a:pPr marL="0" indent="0" eaLnBrk="1" hangingPunct="1">
              <a:defRPr/>
            </a:pPr>
            <a:r>
              <a:rPr lang="en-US" smtClean="0">
                <a:cs typeface="+mn-cs"/>
              </a:rPr>
              <a:t>Conceptual design relates the requirements to the parts needed to produce the program.</a:t>
            </a:r>
          </a:p>
          <a:p>
            <a:pPr marL="0" indent="0" eaLnBrk="1" hangingPunct="1">
              <a:defRPr/>
            </a:pPr>
            <a:endParaRPr lang="en-US" smtClean="0">
              <a:cs typeface="+mn-cs"/>
            </a:endParaRPr>
          </a:p>
          <a:p>
            <a:pPr marL="0" indent="0" eaLnBrk="1" hangingPunct="1">
              <a:defRPr/>
            </a:pPr>
            <a:r>
              <a:rPr lang="en-US" smtClean="0">
                <a:cs typeface="+mn-cs"/>
              </a:rPr>
              <a:t>The parts needed are</a:t>
            </a:r>
          </a:p>
          <a:p>
            <a:pPr lvl="1" eaLnBrk="1" hangingPunct="1">
              <a:defRPr/>
            </a:pPr>
            <a:r>
              <a:rPr lang="en-US" smtClean="0"/>
              <a:t>base parts – an existing part that can be used but will require modifications.</a:t>
            </a:r>
          </a:p>
          <a:p>
            <a:pPr lvl="1" eaLnBrk="1" hangingPunct="1">
              <a:defRPr/>
            </a:pPr>
            <a:r>
              <a:rPr lang="en-US" smtClean="0"/>
              <a:t>added parts – new parts that need to be developed.</a:t>
            </a:r>
          </a:p>
          <a:p>
            <a:pPr lvl="1" eaLnBrk="1" hangingPunct="1">
              <a:defRPr/>
            </a:pPr>
            <a:r>
              <a:rPr lang="en-US" smtClean="0"/>
              <a:t>reused parts – an existing part that can be used as-is.</a:t>
            </a:r>
          </a:p>
          <a:p>
            <a:pPr marL="0" indent="0" eaLnBrk="1" hangingPunct="1">
              <a:defRPr/>
            </a:pPr>
            <a:endParaRPr lang="en-US" smtClean="0">
              <a:cs typeface="+mn-cs"/>
            </a:endParaRPr>
          </a:p>
        </p:txBody>
      </p:sp>
    </p:spTree>
    <p:extLst>
      <p:ext uri="{BB962C8B-B14F-4D97-AF65-F5344CB8AC3E}">
        <p14:creationId xmlns:p14="http://schemas.microsoft.com/office/powerpoint/2010/main" val="17333397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2" name="Rectangle 4"/>
          <p:cNvSpPr>
            <a:spLocks noGrp="1" noChangeArrowheads="1"/>
          </p:cNvSpPr>
          <p:nvPr>
            <p:ph type="title"/>
          </p:nvPr>
        </p:nvSpPr>
        <p:spPr/>
        <p:txBody>
          <a:bodyPr/>
          <a:lstStyle/>
          <a:p>
            <a:pPr eaLnBrk="1" hangingPunct="1">
              <a:defRPr/>
            </a:pPr>
            <a:r>
              <a:rPr lang="en-US" smtClean="0">
                <a:cs typeface="+mj-cs"/>
              </a:rPr>
              <a:t>Identify and Size Proxies</a:t>
            </a:r>
          </a:p>
        </p:txBody>
      </p:sp>
      <p:sp>
        <p:nvSpPr>
          <p:cNvPr id="718853" name="Rectangle 5"/>
          <p:cNvSpPr>
            <a:spLocks noGrp="1" noChangeArrowheads="1"/>
          </p:cNvSpPr>
          <p:nvPr>
            <p:ph idx="1"/>
          </p:nvPr>
        </p:nvSpPr>
        <p:spPr/>
        <p:txBody>
          <a:bodyPr/>
          <a:lstStyle/>
          <a:p>
            <a:pPr marL="0" indent="0" eaLnBrk="1" hangingPunct="1">
              <a:defRPr/>
            </a:pPr>
            <a:r>
              <a:rPr lang="en-US" dirty="0" smtClean="0">
                <a:cs typeface="+mn-cs"/>
              </a:rPr>
              <a:t>Added parts are new parts that must be developed and their size must be estimated.</a:t>
            </a:r>
          </a:p>
          <a:p>
            <a:pPr marL="0" indent="0" eaLnBrk="1" hangingPunct="1">
              <a:defRPr/>
            </a:pPr>
            <a:endParaRPr lang="en-US" dirty="0" smtClean="0">
              <a:cs typeface="+mn-cs"/>
            </a:endParaRPr>
          </a:p>
          <a:p>
            <a:pPr marL="0" indent="0" eaLnBrk="1" hangingPunct="1">
              <a:defRPr/>
            </a:pPr>
            <a:r>
              <a:rPr lang="en-US" dirty="0" smtClean="0">
                <a:cs typeface="+mn-cs"/>
              </a:rPr>
              <a:t>The size of an added part is determined by using a proxy.</a:t>
            </a:r>
          </a:p>
          <a:p>
            <a:pPr lvl="1" eaLnBrk="1" hangingPunct="1">
              <a:defRPr/>
            </a:pPr>
            <a:r>
              <a:rPr lang="en-US" dirty="0" smtClean="0"/>
              <a:t>Identify the part type, e.g. calculation, IO, etc.</a:t>
            </a:r>
          </a:p>
          <a:p>
            <a:pPr lvl="1" eaLnBrk="1" hangingPunct="1">
              <a:defRPr/>
            </a:pPr>
            <a:r>
              <a:rPr lang="en-US" dirty="0" smtClean="0"/>
              <a:t>Estimate the number of items, e.g. methods.</a:t>
            </a:r>
          </a:p>
          <a:p>
            <a:pPr lvl="1" eaLnBrk="1" hangingPunct="1">
              <a:defRPr/>
            </a:pPr>
            <a:r>
              <a:rPr lang="en-US" dirty="0" smtClean="0"/>
              <a:t>Estimate the relative size, i.e. very small, small, medium, large, or very large.</a:t>
            </a:r>
          </a:p>
          <a:p>
            <a:pPr lvl="1" eaLnBrk="1" hangingPunct="1">
              <a:defRPr/>
            </a:pPr>
            <a:r>
              <a:rPr lang="en-US" dirty="0" smtClean="0"/>
              <a:t>Find the size of an item of this part type and relative size in the relative size table.</a:t>
            </a:r>
          </a:p>
          <a:p>
            <a:pPr lvl="1" eaLnBrk="1" hangingPunct="1">
              <a:defRPr/>
            </a:pPr>
            <a:r>
              <a:rPr lang="en-US" dirty="0" smtClean="0"/>
              <a:t>Calculate the estimated size = size of an item * number of items</a:t>
            </a:r>
          </a:p>
        </p:txBody>
      </p:sp>
    </p:spTree>
    <p:extLst>
      <p:ext uri="{BB962C8B-B14F-4D97-AF65-F5344CB8AC3E}">
        <p14:creationId xmlns:p14="http://schemas.microsoft.com/office/powerpoint/2010/main" val="172787067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0" name="Rectangle 4"/>
          <p:cNvSpPr>
            <a:spLocks noGrp="1" noChangeArrowheads="1"/>
          </p:cNvSpPr>
          <p:nvPr>
            <p:ph type="title"/>
          </p:nvPr>
        </p:nvSpPr>
        <p:spPr/>
        <p:txBody>
          <a:bodyPr/>
          <a:lstStyle/>
          <a:p>
            <a:pPr eaLnBrk="1" hangingPunct="1">
              <a:defRPr/>
            </a:pPr>
            <a:r>
              <a:rPr lang="en-US" smtClean="0">
                <a:cs typeface="+mj-cs"/>
              </a:rPr>
              <a:t>Estimate Other Element Sizes</a:t>
            </a:r>
          </a:p>
        </p:txBody>
      </p:sp>
      <p:sp>
        <p:nvSpPr>
          <p:cNvPr id="720901" name="Rectangle 5"/>
          <p:cNvSpPr>
            <a:spLocks noGrp="1" noChangeArrowheads="1"/>
          </p:cNvSpPr>
          <p:nvPr>
            <p:ph idx="1"/>
          </p:nvPr>
        </p:nvSpPr>
        <p:spPr/>
        <p:txBody>
          <a:bodyPr/>
          <a:lstStyle/>
          <a:p>
            <a:pPr marL="0" indent="0" eaLnBrk="1" hangingPunct="1">
              <a:defRPr/>
            </a:pPr>
            <a:r>
              <a:rPr lang="en-US" smtClean="0">
                <a:cs typeface="+mn-cs"/>
              </a:rPr>
              <a:t>Base parts are existing parts that will be changed by adding, deleting, or modifying.</a:t>
            </a:r>
          </a:p>
          <a:p>
            <a:pPr marL="0" indent="0" eaLnBrk="1" hangingPunct="1">
              <a:defRPr/>
            </a:pPr>
            <a:endParaRPr lang="en-US" smtClean="0">
              <a:cs typeface="+mn-cs"/>
            </a:endParaRPr>
          </a:p>
          <a:p>
            <a:pPr marL="0" indent="0" eaLnBrk="1" hangingPunct="1">
              <a:defRPr/>
            </a:pPr>
            <a:r>
              <a:rPr lang="en-US" smtClean="0">
                <a:cs typeface="+mn-cs"/>
              </a:rPr>
              <a:t>The size estimate of a base part is its actual size and an estimate of the additions, deletions, and modifications.</a:t>
            </a:r>
          </a:p>
          <a:p>
            <a:pPr marL="0" indent="0" eaLnBrk="1" hangingPunct="1">
              <a:defRPr/>
            </a:pPr>
            <a:endParaRPr lang="en-US" smtClean="0">
              <a:cs typeface="+mn-cs"/>
            </a:endParaRPr>
          </a:p>
          <a:p>
            <a:pPr marL="0" indent="0" eaLnBrk="1" hangingPunct="1">
              <a:defRPr/>
            </a:pPr>
            <a:r>
              <a:rPr lang="en-US" smtClean="0">
                <a:cs typeface="+mn-cs"/>
              </a:rPr>
              <a:t>Reused parts are parts that are used without modification.</a:t>
            </a:r>
          </a:p>
          <a:p>
            <a:pPr marL="0" indent="0" eaLnBrk="1" hangingPunct="1">
              <a:defRPr/>
            </a:pPr>
            <a:endParaRPr lang="en-US" smtClean="0">
              <a:cs typeface="+mn-cs"/>
            </a:endParaRPr>
          </a:p>
          <a:p>
            <a:pPr marL="0" indent="0" eaLnBrk="1" hangingPunct="1">
              <a:defRPr/>
            </a:pPr>
            <a:r>
              <a:rPr lang="en-US" smtClean="0">
                <a:cs typeface="+mn-cs"/>
              </a:rPr>
              <a:t>The size estimate of a reused part is its actual size. </a:t>
            </a:r>
          </a:p>
          <a:p>
            <a:pPr marL="0" indent="0" eaLnBrk="1" hangingPunct="1">
              <a:defRPr/>
            </a:pPr>
            <a:endParaRPr lang="en-US" smtClean="0">
              <a:cs typeface="+mn-cs"/>
            </a:endParaRPr>
          </a:p>
        </p:txBody>
      </p:sp>
    </p:spTree>
    <p:extLst>
      <p:ext uri="{BB962C8B-B14F-4D97-AF65-F5344CB8AC3E}">
        <p14:creationId xmlns:p14="http://schemas.microsoft.com/office/powerpoint/2010/main" val="2707689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en-US" smtClean="0"/>
              <a:t>Estimating Base Parts</a:t>
            </a:r>
          </a:p>
        </p:txBody>
      </p:sp>
      <p:sp>
        <p:nvSpPr>
          <p:cNvPr id="710659" name="Rectangle 3"/>
          <p:cNvSpPr>
            <a:spLocks noGrp="1" noChangeArrowheads="1"/>
          </p:cNvSpPr>
          <p:nvPr>
            <p:ph idx="1"/>
          </p:nvPr>
        </p:nvSpPr>
        <p:spPr/>
        <p:txBody>
          <a:bodyPr/>
          <a:lstStyle/>
          <a:p>
            <a:r>
              <a:rPr lang="en-US" dirty="0" smtClean="0"/>
              <a:t>During planning, enter each base part</a:t>
            </a:r>
          </a:p>
          <a:p>
            <a:pPr marL="628650" lvl="1" indent="-457200">
              <a:buFont typeface="+mj-lt"/>
              <a:buAutoNum type="arabicPeriod"/>
            </a:pPr>
            <a:r>
              <a:rPr lang="en-US" dirty="0" smtClean="0"/>
              <a:t>Enter the name of the base part or use the combo box to select a part from the parts library.</a:t>
            </a:r>
          </a:p>
          <a:p>
            <a:pPr marL="628650" lvl="1" indent="-457200">
              <a:buFont typeface="+mj-lt"/>
              <a:buAutoNum type="arabicPeriod"/>
            </a:pPr>
            <a:r>
              <a:rPr lang="en-US" dirty="0" smtClean="0"/>
              <a:t>Enter the planned size of the base part</a:t>
            </a:r>
          </a:p>
          <a:p>
            <a:pPr lvl="2">
              <a:buFont typeface="Arial"/>
              <a:buChar char="•"/>
            </a:pPr>
            <a:r>
              <a:rPr lang="en-US" dirty="0" smtClean="0"/>
              <a:t>Enter the base size if the part was not selected from the parts library</a:t>
            </a:r>
          </a:p>
          <a:p>
            <a:pPr lvl="2">
              <a:buFont typeface="Arial"/>
              <a:buChar char="•"/>
            </a:pPr>
            <a:r>
              <a:rPr lang="en-US" dirty="0" smtClean="0"/>
              <a:t>Enter the estimated deleted, modified, and added size.</a:t>
            </a:r>
          </a:p>
        </p:txBody>
      </p:sp>
      <p:pic>
        <p:nvPicPr>
          <p:cNvPr id="9" name="Picture 7" descr="S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3773386"/>
            <a:ext cx="8346068" cy="17958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93574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pPr eaLnBrk="1" hangingPunct="1">
              <a:defRPr/>
            </a:pPr>
            <a:r>
              <a:rPr lang="en-US" smtClean="0">
                <a:cs typeface="+mj-cs"/>
              </a:rPr>
              <a:t>Estimating Added Parts</a:t>
            </a:r>
          </a:p>
        </p:txBody>
      </p:sp>
      <p:sp>
        <p:nvSpPr>
          <p:cNvPr id="714755" name="Rectangle 3"/>
          <p:cNvSpPr>
            <a:spLocks noGrp="1" noChangeArrowheads="1"/>
          </p:cNvSpPr>
          <p:nvPr>
            <p:ph idx="1"/>
          </p:nvPr>
        </p:nvSpPr>
        <p:spPr/>
        <p:txBody>
          <a:bodyPr>
            <a:normAutofit/>
          </a:bodyPr>
          <a:lstStyle/>
          <a:p>
            <a:pPr marL="419100" indent="-419100" eaLnBrk="1" hangingPunct="1">
              <a:defRPr/>
            </a:pPr>
            <a:r>
              <a:rPr lang="en-US" dirty="0" smtClean="0">
                <a:cs typeface="+mn-cs"/>
              </a:rPr>
              <a:t>During planning, enter each added part</a:t>
            </a:r>
          </a:p>
          <a:p>
            <a:pPr marL="547688" lvl="1" indent="-419100" eaLnBrk="1" hangingPunct="1">
              <a:buFontTx/>
              <a:buAutoNum type="arabicPeriod"/>
              <a:defRPr/>
            </a:pPr>
            <a:r>
              <a:rPr lang="en-US" dirty="0" smtClean="0"/>
              <a:t>Enter the part name.</a:t>
            </a:r>
          </a:p>
          <a:p>
            <a:pPr marL="547688" lvl="1" indent="-419100" eaLnBrk="1" hangingPunct="1">
              <a:buFontTx/>
              <a:buAutoNum type="arabicPeriod"/>
              <a:defRPr/>
            </a:pPr>
            <a:r>
              <a:rPr lang="en-US" dirty="0" smtClean="0"/>
              <a:t>Select a part type.</a:t>
            </a:r>
          </a:p>
          <a:p>
            <a:pPr marL="547688" lvl="1" indent="-419100" eaLnBrk="1" hangingPunct="1">
              <a:buFontTx/>
              <a:buAutoNum type="arabicPeriod"/>
              <a:defRPr/>
            </a:pPr>
            <a:r>
              <a:rPr lang="en-US" dirty="0" smtClean="0"/>
              <a:t>Enter the planned number of items.</a:t>
            </a:r>
          </a:p>
          <a:p>
            <a:pPr marL="547688" lvl="1" indent="-419100" eaLnBrk="1" hangingPunct="1">
              <a:buFontTx/>
              <a:buAutoNum type="arabicPeriod"/>
              <a:defRPr/>
            </a:pPr>
            <a:r>
              <a:rPr lang="en-US" dirty="0" smtClean="0"/>
              <a:t>Enter the planned relative size.</a:t>
            </a:r>
          </a:p>
          <a:p>
            <a:pPr marL="547688" lvl="1" indent="-419100" eaLnBrk="1" hangingPunct="1">
              <a:buFontTx/>
              <a:buAutoNum type="arabicPeriod"/>
              <a:defRPr/>
            </a:pPr>
            <a:r>
              <a:rPr lang="en-US" dirty="0" smtClean="0"/>
              <a:t>Planned size is automatically calculated.</a:t>
            </a:r>
          </a:p>
        </p:txBody>
      </p:sp>
      <p:pic>
        <p:nvPicPr>
          <p:cNvPr id="5" name="Picture 10" descr="S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925" y="3677833"/>
            <a:ext cx="8297386" cy="2363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13175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pPr eaLnBrk="1" hangingPunct="1">
              <a:defRPr/>
            </a:pPr>
            <a:r>
              <a:rPr lang="en-US" smtClean="0">
                <a:cs typeface="+mj-cs"/>
              </a:rPr>
              <a:t>Estimating Reused Parts</a:t>
            </a:r>
          </a:p>
        </p:txBody>
      </p:sp>
      <p:sp>
        <p:nvSpPr>
          <p:cNvPr id="716803" name="Rectangle 3"/>
          <p:cNvSpPr>
            <a:spLocks noGrp="1" noChangeArrowheads="1"/>
          </p:cNvSpPr>
          <p:nvPr>
            <p:ph idx="1"/>
          </p:nvPr>
        </p:nvSpPr>
        <p:spPr/>
        <p:txBody>
          <a:bodyPr/>
          <a:lstStyle/>
          <a:p>
            <a:pPr marL="419100" indent="-419100" eaLnBrk="1" hangingPunct="1">
              <a:defRPr/>
            </a:pPr>
            <a:r>
              <a:rPr lang="en-US" smtClean="0">
                <a:cs typeface="+mn-cs"/>
              </a:rPr>
              <a:t>During planning, enter each reused part</a:t>
            </a:r>
          </a:p>
          <a:p>
            <a:pPr marL="547688" lvl="1" indent="-419100" eaLnBrk="1" hangingPunct="1">
              <a:buFontTx/>
              <a:buAutoNum type="arabicPeriod"/>
              <a:defRPr/>
            </a:pPr>
            <a:r>
              <a:rPr lang="en-US" smtClean="0"/>
              <a:t>Enter the name of the reuse part or use the combo box to select a part from the parts library.</a:t>
            </a:r>
          </a:p>
          <a:p>
            <a:pPr marL="547688" lvl="1" indent="-419100" eaLnBrk="1" hangingPunct="1">
              <a:buFontTx/>
              <a:buAutoNum type="arabicPeriod"/>
              <a:defRPr/>
            </a:pPr>
            <a:r>
              <a:rPr lang="en-US" smtClean="0"/>
              <a:t>Enter the planned size of the reuse part if the part was not selected from the parts library.</a:t>
            </a:r>
          </a:p>
        </p:txBody>
      </p:sp>
      <p:pic>
        <p:nvPicPr>
          <p:cNvPr id="5" name="Picture 11" descr="S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719" y="3226005"/>
            <a:ext cx="8292229" cy="1976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3339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8" name="Rectangle 4"/>
          <p:cNvSpPr>
            <a:spLocks noGrp="1" noChangeArrowheads="1"/>
          </p:cNvSpPr>
          <p:nvPr>
            <p:ph type="title"/>
          </p:nvPr>
        </p:nvSpPr>
        <p:spPr/>
        <p:txBody>
          <a:bodyPr/>
          <a:lstStyle/>
          <a:p>
            <a:pPr eaLnBrk="1" hangingPunct="1">
              <a:defRPr/>
            </a:pPr>
            <a:r>
              <a:rPr lang="en-US" smtClean="0">
                <a:cs typeface="+mj-cs"/>
              </a:rPr>
              <a:t>Estimate Projected Size and Time</a:t>
            </a:r>
          </a:p>
        </p:txBody>
      </p:sp>
      <p:sp>
        <p:nvSpPr>
          <p:cNvPr id="3" name="Content Placeholder 2"/>
          <p:cNvSpPr>
            <a:spLocks noGrp="1"/>
          </p:cNvSpPr>
          <p:nvPr>
            <p:ph sz="half" idx="1"/>
          </p:nvPr>
        </p:nvSpPr>
        <p:spPr>
          <a:xfrm>
            <a:off x="4659216" y="1076898"/>
            <a:ext cx="4065683" cy="5157956"/>
          </a:xfrm>
        </p:spPr>
        <p:txBody>
          <a:bodyPr>
            <a:normAutofit/>
          </a:bodyPr>
          <a:lstStyle/>
          <a:p>
            <a:pPr>
              <a:defRPr/>
            </a:pPr>
            <a:r>
              <a:rPr lang="en-US" dirty="0"/>
              <a:t>Projected size and time are calculated from estimated part size using historical data and PROBE method A, B, C, or D</a:t>
            </a:r>
            <a:r>
              <a:rPr lang="en-US" dirty="0" smtClean="0"/>
              <a:t>.</a:t>
            </a:r>
            <a:endParaRPr lang="en-US" dirty="0"/>
          </a:p>
          <a:p>
            <a:pPr>
              <a:defRPr/>
            </a:pPr>
            <a:r>
              <a:rPr lang="en-US" dirty="0"/>
              <a:t>The PROBE Calculation Worksheet automates these calculations.</a:t>
            </a:r>
          </a:p>
          <a:p>
            <a:pPr defTabSz="811213">
              <a:defRPr/>
            </a:pPr>
            <a:r>
              <a:rPr lang="en-US" dirty="0"/>
              <a:t>During planning, select a </a:t>
            </a:r>
            <a:r>
              <a:rPr lang="en-US" dirty="0" smtClean="0"/>
              <a:t/>
            </a:r>
            <a:br>
              <a:rPr lang="en-US" dirty="0" smtClean="0"/>
            </a:br>
            <a:r>
              <a:rPr lang="en-US" dirty="0" smtClean="0"/>
              <a:t>PROBE method</a:t>
            </a:r>
            <a:endParaRPr lang="en-US" dirty="0"/>
          </a:p>
          <a:p>
            <a:pPr marL="509588" lvl="1" indent="-381000" defTabSz="811213">
              <a:buFontTx/>
              <a:buAutoNum type="arabicPeriod"/>
              <a:defRPr/>
            </a:pPr>
            <a:r>
              <a:rPr lang="en-US" dirty="0"/>
              <a:t>Select a method for program size (A, B, C, or D)</a:t>
            </a:r>
          </a:p>
          <a:p>
            <a:pPr marL="509588" lvl="1" indent="-381000" defTabSz="811213">
              <a:buFontTx/>
              <a:buAutoNum type="arabicPeriod"/>
              <a:defRPr/>
            </a:pPr>
            <a:r>
              <a:rPr lang="en-US" dirty="0"/>
              <a:t>Select a method for time </a:t>
            </a:r>
            <a:r>
              <a:rPr lang="en-US" dirty="0" smtClean="0"/>
              <a:t/>
            </a:r>
            <a:br>
              <a:rPr lang="en-US" dirty="0" smtClean="0"/>
            </a:br>
            <a:r>
              <a:rPr lang="en-US" dirty="0" smtClean="0"/>
              <a:t>(</a:t>
            </a:r>
            <a:r>
              <a:rPr lang="en-US" dirty="0"/>
              <a:t>A, B, C, or D) </a:t>
            </a:r>
          </a:p>
        </p:txBody>
      </p:sp>
      <p:sp>
        <p:nvSpPr>
          <p:cNvPr id="722953" name="Rectangle 9"/>
          <p:cNvSpPr>
            <a:spLocks noChangeArrowheads="1"/>
          </p:cNvSpPr>
          <p:nvPr/>
        </p:nvSpPr>
        <p:spPr bwMode="auto">
          <a:xfrm>
            <a:off x="990600" y="4697413"/>
            <a:ext cx="7532688" cy="1755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9C2108"/>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marL="509588" lvl="1" indent="-381000" defTabSz="811213">
              <a:buFontTx/>
              <a:buNone/>
              <a:defRPr/>
            </a:pPr>
            <a:endParaRPr lang="en-US" dirty="0">
              <a:cs typeface="+mn-cs"/>
            </a:endParaRPr>
          </a:p>
        </p:txBody>
      </p:sp>
      <p:pic>
        <p:nvPicPr>
          <p:cNvPr id="8" name="Picture 13" descr="S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938" y="1123950"/>
            <a:ext cx="4107441" cy="284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65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80" name="Rectangle 12"/>
          <p:cNvSpPr>
            <a:spLocks noGrp="1" noChangeArrowheads="1"/>
          </p:cNvSpPr>
          <p:nvPr>
            <p:ph type="title"/>
          </p:nvPr>
        </p:nvSpPr>
        <p:spPr/>
        <p:txBody>
          <a:bodyPr/>
          <a:lstStyle/>
          <a:p>
            <a:pPr eaLnBrk="1" hangingPunct="1">
              <a:defRPr/>
            </a:pPr>
            <a:r>
              <a:rPr lang="en-US" smtClean="0">
                <a:cs typeface="+mj-cs"/>
              </a:rPr>
              <a:t>Selecting PROBE Methods</a:t>
            </a:r>
          </a:p>
        </p:txBody>
      </p:sp>
      <p:sp>
        <p:nvSpPr>
          <p:cNvPr id="2" name="Content Placeholder 1"/>
          <p:cNvSpPr>
            <a:spLocks noGrp="1"/>
          </p:cNvSpPr>
          <p:nvPr>
            <p:ph sz="half" idx="1"/>
          </p:nvPr>
        </p:nvSpPr>
        <p:spPr>
          <a:xfrm>
            <a:off x="4659216" y="1076897"/>
            <a:ext cx="4065683" cy="5144373"/>
          </a:xfrm>
        </p:spPr>
        <p:txBody>
          <a:bodyPr>
            <a:normAutofit lnSpcReduction="10000"/>
          </a:bodyPr>
          <a:lstStyle/>
          <a:p>
            <a:pPr>
              <a:defRPr/>
            </a:pPr>
            <a:r>
              <a:rPr lang="en-US" dirty="0"/>
              <a:t>The PROBE script includes guidelines for selecting methods</a:t>
            </a:r>
            <a:r>
              <a:rPr lang="en-US" dirty="0" smtClean="0"/>
              <a:t>.</a:t>
            </a:r>
            <a:endParaRPr lang="en-US" dirty="0"/>
          </a:p>
          <a:p>
            <a:pPr>
              <a:defRPr/>
            </a:pPr>
            <a:r>
              <a:rPr lang="en-US" dirty="0"/>
              <a:t>The parameters referenced in the script can be found at the bottom of the size estimating template</a:t>
            </a:r>
            <a:r>
              <a:rPr lang="en-US" dirty="0" smtClean="0"/>
              <a:t>.</a:t>
            </a:r>
          </a:p>
          <a:p>
            <a:pPr marL="381000" indent="-381000" defTabSz="811213">
              <a:defRPr/>
            </a:pPr>
            <a:r>
              <a:rPr lang="en-US" dirty="0"/>
              <a:t>Method selection data</a:t>
            </a:r>
          </a:p>
          <a:p>
            <a:pPr marL="509588" lvl="1" indent="-381000" defTabSz="811213">
              <a:buFontTx/>
              <a:buAutoNum type="arabicPeriod"/>
              <a:defRPr/>
            </a:pPr>
            <a:r>
              <a:rPr lang="en-US" dirty="0"/>
              <a:t>method C</a:t>
            </a:r>
          </a:p>
          <a:p>
            <a:pPr marL="509588" lvl="1" indent="-381000" defTabSz="811213">
              <a:buFontTx/>
              <a:buAutoNum type="arabicPeriod"/>
              <a:defRPr/>
            </a:pPr>
            <a:r>
              <a:rPr lang="en-US" dirty="0"/>
              <a:t>method B</a:t>
            </a:r>
          </a:p>
          <a:p>
            <a:pPr marL="509588" lvl="1" indent="-381000" defTabSz="811213">
              <a:buFontTx/>
              <a:buAutoNum type="arabicPeriod"/>
              <a:defRPr/>
            </a:pPr>
            <a:r>
              <a:rPr lang="en-US" dirty="0"/>
              <a:t>method </a:t>
            </a:r>
            <a:r>
              <a:rPr lang="en-US" dirty="0" smtClean="0"/>
              <a:t>A</a:t>
            </a:r>
          </a:p>
          <a:p>
            <a:pPr marL="381000" indent="-381000" defTabSz="811213">
              <a:defRPr/>
            </a:pPr>
            <a:r>
              <a:rPr lang="en-US" dirty="0"/>
              <a:t>Method data can be graphed</a:t>
            </a:r>
          </a:p>
          <a:p>
            <a:pPr marL="509588" lvl="1" indent="-381000" defTabSz="811213">
              <a:buFontTx/>
              <a:buAutoNum type="arabicPeriod" startAt="4"/>
              <a:defRPr/>
            </a:pPr>
            <a:r>
              <a:rPr lang="en-US" dirty="0"/>
              <a:t>method C and B</a:t>
            </a:r>
          </a:p>
          <a:p>
            <a:pPr marL="509588" lvl="1" indent="-381000" defTabSz="811213">
              <a:buFontTx/>
              <a:buAutoNum type="arabicPeriod" startAt="4"/>
              <a:defRPr/>
            </a:pPr>
            <a:r>
              <a:rPr lang="en-US" dirty="0"/>
              <a:t>method </a:t>
            </a:r>
            <a:r>
              <a:rPr lang="en-US" dirty="0" smtClean="0"/>
              <a:t>A</a:t>
            </a:r>
            <a:endParaRPr lang="en-US" dirty="0"/>
          </a:p>
          <a:p>
            <a:endParaRPr lang="en-US" dirty="0"/>
          </a:p>
        </p:txBody>
      </p:sp>
      <p:sp>
        <p:nvSpPr>
          <p:cNvPr id="749578" name="Rectangle 10"/>
          <p:cNvSpPr>
            <a:spLocks noChangeArrowheads="1"/>
          </p:cNvSpPr>
          <p:nvPr/>
        </p:nvSpPr>
        <p:spPr bwMode="auto">
          <a:xfrm>
            <a:off x="1020763" y="4676775"/>
            <a:ext cx="2800350" cy="1166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9C2108"/>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marL="381000" indent="-381000" defTabSz="811213">
              <a:buFontTx/>
              <a:buNone/>
              <a:defRPr/>
            </a:pPr>
            <a:endParaRPr lang="en-US" dirty="0">
              <a:cs typeface="+mn-cs"/>
            </a:endParaRPr>
          </a:p>
        </p:txBody>
      </p:sp>
      <p:pic>
        <p:nvPicPr>
          <p:cNvPr id="8" name="Picture 18" descr="S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561" y="1123950"/>
            <a:ext cx="4264041" cy="3302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019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pPr eaLnBrk="1" hangingPunct="1">
              <a:defRPr/>
            </a:pPr>
            <a:r>
              <a:rPr lang="en-US" sz="2800" smtClean="0">
                <a:cs typeface="+mj-cs"/>
              </a:rPr>
              <a:t>Estimates Transferred to Plan Summary</a:t>
            </a:r>
          </a:p>
        </p:txBody>
      </p:sp>
      <p:sp>
        <p:nvSpPr>
          <p:cNvPr id="730121" name="Rectangle 9"/>
          <p:cNvSpPr>
            <a:spLocks noGrp="1" noChangeArrowheads="1"/>
          </p:cNvSpPr>
          <p:nvPr>
            <p:ph idx="1"/>
          </p:nvPr>
        </p:nvSpPr>
        <p:spPr/>
        <p:txBody>
          <a:bodyPr/>
          <a:lstStyle/>
          <a:p>
            <a:pPr marL="0" indent="0" eaLnBrk="1" hangingPunct="1">
              <a:defRPr/>
            </a:pPr>
            <a:r>
              <a:rPr lang="en-US" sz="2000" smtClean="0">
                <a:cs typeface="+mn-cs"/>
              </a:rPr>
              <a:t>Estimates are automatically transferred to the Plan Summary</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l="1228" t="6987" r="8447" b="5046"/>
          <a:stretch>
            <a:fillRect/>
          </a:stretch>
        </p:blipFill>
        <p:spPr>
          <a:xfrm>
            <a:off x="4643438" y="1672546"/>
            <a:ext cx="3040063" cy="4319587"/>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l="1277" t="6757" r="7613" b="2385"/>
          <a:stretch>
            <a:fillRect/>
          </a:stretch>
        </p:blipFill>
        <p:spPr>
          <a:xfrm>
            <a:off x="388938" y="1672546"/>
            <a:ext cx="3040063" cy="4319587"/>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
        <p:nvSpPr>
          <p:cNvPr id="9" name="AutoShape 8"/>
          <p:cNvSpPr>
            <a:spLocks noChangeArrowheads="1"/>
          </p:cNvSpPr>
          <p:nvPr/>
        </p:nvSpPr>
        <p:spPr bwMode="auto">
          <a:xfrm>
            <a:off x="3579157" y="3283858"/>
            <a:ext cx="923653" cy="1079500"/>
          </a:xfrm>
          <a:prstGeom prst="rightArrow">
            <a:avLst>
              <a:gd name="adj1" fmla="val 50000"/>
              <a:gd name="adj2" fmla="val 39451"/>
            </a:avLst>
          </a:prstGeom>
          <a:solidFill>
            <a:schemeClr val="tx2"/>
          </a:solidFill>
          <a:ln w="9525">
            <a:noFill/>
            <a:miter lim="800000"/>
            <a:headEnd/>
            <a:tailEnd/>
          </a:ln>
          <a:effectLst/>
          <a:extLst/>
        </p:spPr>
        <p:txBody>
          <a:bodyPr wrap="square" lIns="0" tIns="0" rIns="0" bIns="0" anchor="ctr">
            <a:spAutoFit/>
          </a:bodyPr>
          <a:lstStyle/>
          <a:p>
            <a:pPr>
              <a:defRPr/>
            </a:pPr>
            <a:endParaRPr lang="en-US">
              <a:cs typeface="+mn-cs"/>
            </a:endParaRPr>
          </a:p>
        </p:txBody>
      </p:sp>
    </p:spTree>
    <p:extLst>
      <p:ext uri="{BB962C8B-B14F-4D97-AF65-F5344CB8AC3E}">
        <p14:creationId xmlns:p14="http://schemas.microsoft.com/office/powerpoint/2010/main" val="354579045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3" name="Rectangle 7"/>
          <p:cNvSpPr>
            <a:spLocks noGrp="1" noChangeArrowheads="1"/>
          </p:cNvSpPr>
          <p:nvPr>
            <p:ph type="title"/>
          </p:nvPr>
        </p:nvSpPr>
        <p:spPr/>
        <p:txBody>
          <a:bodyPr/>
          <a:lstStyle/>
          <a:p>
            <a:pPr eaLnBrk="1" hangingPunct="1">
              <a:defRPr/>
            </a:pPr>
            <a:r>
              <a:rPr lang="en-US" smtClean="0">
                <a:cs typeface="+mj-cs"/>
              </a:rPr>
              <a:t>After Development</a:t>
            </a:r>
          </a:p>
        </p:txBody>
      </p:sp>
      <p:sp>
        <p:nvSpPr>
          <p:cNvPr id="679944" name="Rectangle 8"/>
          <p:cNvSpPr>
            <a:spLocks noGrp="1" noChangeArrowheads="1"/>
          </p:cNvSpPr>
          <p:nvPr>
            <p:ph sz="half" idx="1"/>
          </p:nvPr>
        </p:nvSpPr>
        <p:spPr/>
        <p:txBody>
          <a:bodyPr/>
          <a:lstStyle/>
          <a:p>
            <a:pPr marL="0" indent="0" eaLnBrk="1" hangingPunct="1">
              <a:defRPr/>
            </a:pPr>
            <a:r>
              <a:rPr lang="en-US" sz="2000" dirty="0" smtClean="0">
                <a:cs typeface="+mn-cs"/>
              </a:rPr>
              <a:t>During postmortem the actual size of parts is entered on the size estimating template.</a:t>
            </a:r>
          </a:p>
          <a:p>
            <a:pPr marL="0" indent="0" eaLnBrk="1" hangingPunct="1">
              <a:defRPr/>
            </a:pPr>
            <a:endParaRPr lang="en-US" sz="2000" dirty="0" smtClean="0">
              <a:cs typeface="+mn-cs"/>
            </a:endParaRPr>
          </a:p>
          <a:p>
            <a:pPr marL="0" indent="0" eaLnBrk="1" hangingPunct="1">
              <a:defRPr/>
            </a:pPr>
            <a:r>
              <a:rPr lang="en-US" sz="2000" dirty="0" smtClean="0">
                <a:cs typeface="+mn-cs"/>
              </a:rPr>
              <a:t>The actual size of the program is entered in Total, under Actual, in </a:t>
            </a:r>
            <a:br>
              <a:rPr lang="en-US" sz="2000" dirty="0" smtClean="0">
                <a:cs typeface="+mn-cs"/>
              </a:rPr>
            </a:br>
            <a:r>
              <a:rPr lang="en-US" sz="2000" dirty="0" smtClean="0">
                <a:cs typeface="+mn-cs"/>
              </a:rPr>
              <a:t>the Program Size Summary section of the project plan summary.</a:t>
            </a:r>
          </a:p>
        </p:txBody>
      </p:sp>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l="1277" t="6757" r="7613" b="2385"/>
          <a:stretch>
            <a:fillRect/>
          </a:stretch>
        </p:blipFill>
        <p:spPr>
          <a:xfrm>
            <a:off x="5221287" y="1123950"/>
            <a:ext cx="3490913" cy="4960937"/>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pic>
        <p:nvPicPr>
          <p:cNvPr id="8" name="Picture 18"/>
          <p:cNvPicPr>
            <a:picLocks noChangeAspect="1" noChangeArrowheads="1"/>
          </p:cNvPicPr>
          <p:nvPr/>
        </p:nvPicPr>
        <p:blipFill>
          <a:blip r:embed="rId4">
            <a:extLst>
              <a:ext uri="{28A0092B-C50C-407E-A947-70E740481C1C}">
                <a14:useLocalDpi xmlns:a14="http://schemas.microsoft.com/office/drawing/2010/main" val="0"/>
              </a:ext>
            </a:extLst>
          </a:blip>
          <a:srcRect l="1228" t="22279" r="12184" b="57654"/>
          <a:stretch>
            <a:fillRect/>
          </a:stretch>
        </p:blipFill>
        <p:spPr>
          <a:xfrm>
            <a:off x="388938" y="4337050"/>
            <a:ext cx="3994607" cy="1408796"/>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835342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eaLnBrk="1" hangingPunct="1">
              <a:defRPr/>
            </a:pPr>
            <a:r>
              <a:rPr lang="en-US" smtClean="0">
                <a:cs typeface="+mj-cs"/>
              </a:rPr>
              <a:t>Recording Base Part Size</a:t>
            </a:r>
          </a:p>
        </p:txBody>
      </p:sp>
      <p:sp>
        <p:nvSpPr>
          <p:cNvPr id="736259" name="Rectangle 3"/>
          <p:cNvSpPr>
            <a:spLocks noGrp="1" noChangeArrowheads="1"/>
          </p:cNvSpPr>
          <p:nvPr>
            <p:ph idx="1"/>
          </p:nvPr>
        </p:nvSpPr>
        <p:spPr/>
        <p:txBody>
          <a:bodyPr>
            <a:normAutofit/>
          </a:bodyPr>
          <a:lstStyle/>
          <a:p>
            <a:pPr marL="419100" indent="-419100" eaLnBrk="1" hangingPunct="1">
              <a:defRPr/>
            </a:pPr>
            <a:r>
              <a:rPr lang="en-US" dirty="0" smtClean="0">
                <a:cs typeface="+mn-cs"/>
              </a:rPr>
              <a:t>During postmortem, enter the size of each base part</a:t>
            </a:r>
          </a:p>
          <a:p>
            <a:pPr marL="547688" lvl="1" indent="-419100" eaLnBrk="1" hangingPunct="1">
              <a:buFontTx/>
              <a:buAutoNum type="arabicPeriod"/>
              <a:defRPr/>
            </a:pPr>
            <a:r>
              <a:rPr lang="en-US" dirty="0" smtClean="0"/>
              <a:t>Measure and enter the actual base, deleted, modified, </a:t>
            </a:r>
            <a:br>
              <a:rPr lang="en-US" dirty="0" smtClean="0"/>
            </a:br>
            <a:r>
              <a:rPr lang="en-US" dirty="0" smtClean="0"/>
              <a:t>and added size.</a:t>
            </a:r>
          </a:p>
          <a:p>
            <a:pPr marL="419100" indent="-419100" eaLnBrk="1" hangingPunct="1">
              <a:defRPr/>
            </a:pPr>
            <a:endParaRPr lang="en-US" dirty="0" smtClean="0">
              <a:cs typeface="+mn-cs"/>
            </a:endParaRPr>
          </a:p>
          <a:p>
            <a:pPr marL="419100" indent="-419100" eaLnBrk="1" hangingPunct="1">
              <a:defRPr/>
            </a:pPr>
            <a:r>
              <a:rPr lang="en-US" dirty="0" smtClean="0">
                <a:cs typeface="+mn-cs"/>
              </a:rPr>
              <a:t>Note:</a:t>
            </a:r>
          </a:p>
          <a:p>
            <a:pPr marL="339725" lvl="1" eaLnBrk="1" hangingPunct="1">
              <a:defRPr/>
            </a:pPr>
            <a:r>
              <a:rPr lang="en-US" dirty="0" smtClean="0"/>
              <a:t>For a part not estimated, add it and enter zeros in plan.</a:t>
            </a:r>
          </a:p>
          <a:p>
            <a:pPr marL="339725" lvl="1" eaLnBrk="1" hangingPunct="1">
              <a:defRPr/>
            </a:pPr>
            <a:r>
              <a:rPr lang="en-US" dirty="0" smtClean="0"/>
              <a:t>For  a part not used, enter zeros in actual.</a:t>
            </a:r>
          </a:p>
        </p:txBody>
      </p:sp>
      <p:pic>
        <p:nvPicPr>
          <p:cNvPr id="5" name="Picture 7" descr="S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4075068"/>
            <a:ext cx="8329607" cy="1792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86294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pPr eaLnBrk="1" hangingPunct="1">
              <a:defRPr/>
            </a:pPr>
            <a:r>
              <a:rPr lang="en-US" smtClean="0">
                <a:cs typeface="+mj-cs"/>
              </a:rPr>
              <a:t>Recording Added Part Size</a:t>
            </a:r>
          </a:p>
        </p:txBody>
      </p:sp>
      <p:sp>
        <p:nvSpPr>
          <p:cNvPr id="738307" name="Rectangle 3"/>
          <p:cNvSpPr>
            <a:spLocks noGrp="1" noChangeArrowheads="1"/>
          </p:cNvSpPr>
          <p:nvPr>
            <p:ph idx="1"/>
          </p:nvPr>
        </p:nvSpPr>
        <p:spPr/>
        <p:txBody>
          <a:bodyPr>
            <a:normAutofit/>
          </a:bodyPr>
          <a:lstStyle/>
          <a:p>
            <a:pPr marL="419100" indent="-419100" eaLnBrk="1" hangingPunct="1">
              <a:defRPr/>
            </a:pPr>
            <a:r>
              <a:rPr lang="en-US" dirty="0" smtClean="0">
                <a:cs typeface="+mn-cs"/>
              </a:rPr>
              <a:t>During postmortem, enter the size of each added part.</a:t>
            </a:r>
          </a:p>
          <a:p>
            <a:pPr marL="547688" lvl="1" indent="-419100" eaLnBrk="1" hangingPunct="1">
              <a:buFontTx/>
              <a:buAutoNum type="arabicPeriod"/>
              <a:defRPr/>
            </a:pPr>
            <a:r>
              <a:rPr lang="en-US" dirty="0" smtClean="0"/>
              <a:t>Measure and enter the actual number of items.</a:t>
            </a:r>
          </a:p>
          <a:p>
            <a:pPr marL="547688" lvl="1" indent="-419100" eaLnBrk="1" hangingPunct="1">
              <a:buFontTx/>
              <a:buAutoNum type="arabicPeriod"/>
              <a:defRPr/>
            </a:pPr>
            <a:r>
              <a:rPr lang="en-US" dirty="0" smtClean="0"/>
              <a:t>Measure and enter the actual size.</a:t>
            </a:r>
            <a:endParaRPr lang="en-US" dirty="0" smtClean="0">
              <a:cs typeface="+mn-cs"/>
            </a:endParaRPr>
          </a:p>
          <a:p>
            <a:pPr marL="419100" indent="-419100" eaLnBrk="1" hangingPunct="1">
              <a:defRPr/>
            </a:pPr>
            <a:r>
              <a:rPr lang="en-US" dirty="0" smtClean="0">
                <a:cs typeface="+mn-cs"/>
              </a:rPr>
              <a:t>Note:</a:t>
            </a:r>
          </a:p>
          <a:p>
            <a:pPr marL="547688" lvl="1" indent="-419100" eaLnBrk="1" hangingPunct="1">
              <a:defRPr/>
            </a:pPr>
            <a:r>
              <a:rPr lang="en-US" dirty="0" smtClean="0"/>
              <a:t>For a part not estimated, add it and enter zeros in plan,</a:t>
            </a:r>
          </a:p>
          <a:p>
            <a:pPr marL="547688" lvl="1" indent="-419100" eaLnBrk="1" hangingPunct="1">
              <a:defRPr/>
            </a:pPr>
            <a:r>
              <a:rPr lang="en-US" dirty="0" smtClean="0"/>
              <a:t>For  a part not used, enter zeros in actual.</a:t>
            </a:r>
          </a:p>
        </p:txBody>
      </p:sp>
      <p:pic>
        <p:nvPicPr>
          <p:cNvPr id="43011" name="Picture 10" descr="S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512" y="3749063"/>
            <a:ext cx="8315055" cy="23697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30018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pPr eaLnBrk="1" hangingPunct="1">
              <a:defRPr/>
            </a:pPr>
            <a:r>
              <a:rPr lang="en-US" smtClean="0">
                <a:cs typeface="+mj-cs"/>
              </a:rPr>
              <a:t>Recording Reused Part Size</a:t>
            </a:r>
          </a:p>
        </p:txBody>
      </p:sp>
      <p:sp>
        <p:nvSpPr>
          <p:cNvPr id="740355" name="Rectangle 3"/>
          <p:cNvSpPr>
            <a:spLocks noGrp="1" noChangeArrowheads="1"/>
          </p:cNvSpPr>
          <p:nvPr>
            <p:ph idx="1"/>
          </p:nvPr>
        </p:nvSpPr>
        <p:spPr/>
        <p:txBody>
          <a:bodyPr>
            <a:normAutofit/>
          </a:bodyPr>
          <a:lstStyle/>
          <a:p>
            <a:pPr marL="419100" indent="-419100" eaLnBrk="1" hangingPunct="1">
              <a:defRPr/>
            </a:pPr>
            <a:r>
              <a:rPr lang="en-US" dirty="0" smtClean="0">
                <a:cs typeface="+mn-cs"/>
              </a:rPr>
              <a:t>During postmortem, enter the size of each reuse part.</a:t>
            </a:r>
          </a:p>
          <a:p>
            <a:pPr marL="547688" lvl="1" indent="-419100" eaLnBrk="1" hangingPunct="1">
              <a:buFontTx/>
              <a:buAutoNum type="arabicPeriod"/>
              <a:defRPr/>
            </a:pPr>
            <a:r>
              <a:rPr lang="en-US" dirty="0" smtClean="0"/>
              <a:t>Measure and enter the actual size of the reuse part.</a:t>
            </a:r>
          </a:p>
          <a:p>
            <a:pPr marL="419100" indent="-419100" eaLnBrk="1" hangingPunct="1">
              <a:defRPr/>
            </a:pPr>
            <a:endParaRPr lang="en-US" dirty="0" smtClean="0">
              <a:cs typeface="+mn-cs"/>
            </a:endParaRPr>
          </a:p>
          <a:p>
            <a:pPr marL="419100" indent="-419100" eaLnBrk="1" hangingPunct="1">
              <a:defRPr/>
            </a:pPr>
            <a:r>
              <a:rPr lang="en-US" dirty="0" smtClean="0">
                <a:cs typeface="+mn-cs"/>
              </a:rPr>
              <a:t>Note:</a:t>
            </a:r>
          </a:p>
          <a:p>
            <a:pPr marL="339725" lvl="1" eaLnBrk="1" hangingPunct="1">
              <a:defRPr/>
            </a:pPr>
            <a:r>
              <a:rPr lang="en-US" dirty="0" smtClean="0"/>
              <a:t>For a part not estimated, add it and enter zeros in plan.</a:t>
            </a:r>
          </a:p>
          <a:p>
            <a:pPr marL="339725" lvl="1" eaLnBrk="1" hangingPunct="1">
              <a:defRPr/>
            </a:pPr>
            <a:r>
              <a:rPr lang="en-US" dirty="0" smtClean="0"/>
              <a:t>For a part not used, enter zeros in actual.</a:t>
            </a:r>
          </a:p>
        </p:txBody>
      </p:sp>
      <p:pic>
        <p:nvPicPr>
          <p:cNvPr id="45059" name="Picture 7" descr="S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4190528"/>
            <a:ext cx="8333688" cy="1986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016064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eaLnBrk="1" hangingPunct="1">
              <a:defRPr/>
            </a:pPr>
            <a:r>
              <a:rPr lang="en-US" smtClean="0">
                <a:cs typeface="+mj-cs"/>
              </a:rPr>
              <a:t>Recording Total Actual Size</a:t>
            </a:r>
          </a:p>
        </p:txBody>
      </p:sp>
      <p:sp>
        <p:nvSpPr>
          <p:cNvPr id="742403" name="Rectangle 3"/>
          <p:cNvSpPr>
            <a:spLocks noGrp="1" noChangeArrowheads="1"/>
          </p:cNvSpPr>
          <p:nvPr>
            <p:ph idx="1"/>
          </p:nvPr>
        </p:nvSpPr>
        <p:spPr/>
        <p:txBody>
          <a:bodyPr/>
          <a:lstStyle/>
          <a:p>
            <a:pPr marL="419100" indent="-419100" eaLnBrk="1" hangingPunct="1">
              <a:defRPr/>
            </a:pPr>
            <a:r>
              <a:rPr lang="en-US" smtClean="0">
                <a:cs typeface="+mn-cs"/>
              </a:rPr>
              <a:t>During postmortem</a:t>
            </a:r>
          </a:p>
          <a:p>
            <a:pPr marL="547688" lvl="1" indent="-419100" eaLnBrk="1" hangingPunct="1">
              <a:buFontTx/>
              <a:buAutoNum type="arabicPeriod"/>
              <a:defRPr/>
            </a:pPr>
            <a:r>
              <a:rPr lang="en-US" smtClean="0"/>
              <a:t>Measure and enter the actual total size.</a:t>
            </a:r>
          </a:p>
        </p:txBody>
      </p:sp>
      <p:pic>
        <p:nvPicPr>
          <p:cNvPr id="47107" name="Picture 6" descr="S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7" y="2730296"/>
            <a:ext cx="8323181" cy="27418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510437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2" name="Rectangle 4"/>
          <p:cNvSpPr>
            <a:spLocks noGrp="1" noChangeArrowheads="1"/>
          </p:cNvSpPr>
          <p:nvPr>
            <p:ph type="title"/>
          </p:nvPr>
        </p:nvSpPr>
        <p:spPr/>
        <p:txBody>
          <a:bodyPr/>
          <a:lstStyle/>
          <a:p>
            <a:pPr eaLnBrk="1" hangingPunct="1">
              <a:defRPr/>
            </a:pPr>
            <a:r>
              <a:rPr lang="en-US" smtClean="0">
                <a:cs typeface="+mj-cs"/>
              </a:rPr>
              <a:t>Messages to Remember</a:t>
            </a:r>
          </a:p>
        </p:txBody>
      </p:sp>
      <p:sp>
        <p:nvSpPr>
          <p:cNvPr id="688133" name="Rectangle 5"/>
          <p:cNvSpPr>
            <a:spLocks noGrp="1" noChangeArrowheads="1"/>
          </p:cNvSpPr>
          <p:nvPr>
            <p:ph idx="1"/>
          </p:nvPr>
        </p:nvSpPr>
        <p:spPr/>
        <p:txBody>
          <a:bodyPr/>
          <a:lstStyle/>
          <a:p>
            <a:pPr marL="0" indent="0" eaLnBrk="1" hangingPunct="1">
              <a:defRPr/>
            </a:pPr>
            <a:r>
              <a:rPr lang="en-US" smtClean="0">
                <a:cs typeface="+mn-cs"/>
              </a:rPr>
              <a:t>Estimating accuracy will fluctuate.</a:t>
            </a:r>
          </a:p>
          <a:p>
            <a:pPr marL="0" indent="0" eaLnBrk="1" hangingPunct="1">
              <a:defRPr/>
            </a:pPr>
            <a:endParaRPr lang="en-US" smtClean="0">
              <a:cs typeface="+mn-cs"/>
            </a:endParaRPr>
          </a:p>
          <a:p>
            <a:pPr marL="0" indent="0" eaLnBrk="1" hangingPunct="1">
              <a:defRPr/>
            </a:pPr>
            <a:r>
              <a:rPr lang="en-US" smtClean="0">
                <a:cs typeface="+mn-cs"/>
              </a:rPr>
              <a:t>Your estimates will have some bias.</a:t>
            </a:r>
          </a:p>
          <a:p>
            <a:pPr marL="0" indent="0" eaLnBrk="1" hangingPunct="1">
              <a:defRPr/>
            </a:pPr>
            <a:endParaRPr lang="en-US" smtClean="0">
              <a:cs typeface="+mn-cs"/>
            </a:endParaRPr>
          </a:p>
          <a:p>
            <a:pPr marL="0" indent="0" eaLnBrk="1" hangingPunct="1">
              <a:defRPr/>
            </a:pPr>
            <a:r>
              <a:rPr lang="en-US" smtClean="0">
                <a:cs typeface="+mn-cs"/>
              </a:rPr>
              <a:t>PROBE adjusts for bias using historical data.</a:t>
            </a:r>
          </a:p>
          <a:p>
            <a:pPr marL="0" indent="0" eaLnBrk="1" hangingPunct="1">
              <a:defRPr/>
            </a:pPr>
            <a:endParaRPr lang="en-US" smtClean="0">
              <a:cs typeface="+mn-cs"/>
            </a:endParaRPr>
          </a:p>
          <a:p>
            <a:pPr marL="0" indent="0" eaLnBrk="1" hangingPunct="1">
              <a:defRPr/>
            </a:pPr>
            <a:r>
              <a:rPr lang="en-US" smtClean="0">
                <a:cs typeface="+mn-cs"/>
              </a:rPr>
              <a:t>Engineering judgment is still required.</a:t>
            </a:r>
          </a:p>
        </p:txBody>
      </p:sp>
    </p:spTree>
    <p:extLst>
      <p:ext uri="{BB962C8B-B14F-4D97-AF65-F5344CB8AC3E}">
        <p14:creationId xmlns:p14="http://schemas.microsoft.com/office/powerpoint/2010/main" val="42476256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8415" y="229703"/>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2016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Carnegie Mellon</a:t>
            </a:r>
            <a:r>
              <a:rPr lang="en-US" sz="1000" baseline="30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is registered in the U.S. Patent and Trademark Office by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Personal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DM-0004310</a:t>
            </a:r>
          </a:p>
        </p:txBody>
      </p:sp>
    </p:spTree>
    <p:extLst>
      <p:ext uri="{BB962C8B-B14F-4D97-AF65-F5344CB8AC3E}">
        <p14:creationId xmlns:p14="http://schemas.microsoft.com/office/powerpoint/2010/main" val="1323915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4" name="Rectangle 4"/>
          <p:cNvSpPr>
            <a:spLocks noGrp="1" noChangeArrowheads="1"/>
          </p:cNvSpPr>
          <p:nvPr>
            <p:ph type="title"/>
          </p:nvPr>
        </p:nvSpPr>
        <p:spPr/>
        <p:txBody>
          <a:bodyPr/>
          <a:lstStyle/>
          <a:p>
            <a:pPr eaLnBrk="1" hangingPunct="1">
              <a:defRPr/>
            </a:pPr>
            <a:r>
              <a:rPr lang="en-US" smtClean="0">
                <a:cs typeface="+mj-cs"/>
              </a:rPr>
              <a:t>Tutorial Objectives</a:t>
            </a:r>
          </a:p>
        </p:txBody>
      </p:sp>
      <p:sp>
        <p:nvSpPr>
          <p:cNvPr id="665605" name="Rectangle 5"/>
          <p:cNvSpPr>
            <a:spLocks noGrp="1" noChangeArrowheads="1"/>
          </p:cNvSpPr>
          <p:nvPr>
            <p:ph sz="half" idx="2"/>
          </p:nvPr>
        </p:nvSpPr>
        <p:spPr/>
        <p:txBody>
          <a:bodyPr/>
          <a:lstStyle/>
          <a:p>
            <a:pPr marL="0" indent="0" eaLnBrk="1" hangingPunct="1">
              <a:defRPr/>
            </a:pPr>
            <a:r>
              <a:rPr lang="en-US" smtClean="0">
                <a:cs typeface="+mn-cs"/>
              </a:rPr>
              <a:t>After this tutorial, you will</a:t>
            </a:r>
          </a:p>
          <a:p>
            <a:pPr lvl="1" eaLnBrk="1" hangingPunct="1">
              <a:defRPr/>
            </a:pPr>
            <a:r>
              <a:rPr lang="en-US" smtClean="0"/>
              <a:t>understand the new elements of PSP1</a:t>
            </a:r>
          </a:p>
          <a:p>
            <a:pPr lvl="1" eaLnBrk="1" hangingPunct="1">
              <a:defRPr/>
            </a:pPr>
            <a:r>
              <a:rPr lang="en-US" smtClean="0"/>
              <a:t>know how to use the PSP1 process scripts and forms</a:t>
            </a:r>
          </a:p>
          <a:p>
            <a:pPr lvl="1" eaLnBrk="1" hangingPunct="1">
              <a:defRPr/>
            </a:pPr>
            <a:r>
              <a:rPr lang="en-US" smtClean="0"/>
              <a:t>be prepared to use PSP1 for program 3</a:t>
            </a:r>
          </a:p>
        </p:txBody>
      </p:sp>
    </p:spTree>
    <p:extLst>
      <p:ext uri="{BB962C8B-B14F-4D97-AF65-F5344CB8AC3E}">
        <p14:creationId xmlns:p14="http://schemas.microsoft.com/office/powerpoint/2010/main" val="946540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2" name="Rectangle 4"/>
          <p:cNvSpPr>
            <a:spLocks noGrp="1" noChangeArrowheads="1"/>
          </p:cNvSpPr>
          <p:nvPr>
            <p:ph type="title"/>
          </p:nvPr>
        </p:nvSpPr>
        <p:spPr/>
        <p:txBody>
          <a:bodyPr/>
          <a:lstStyle/>
          <a:p>
            <a:pPr eaLnBrk="1" hangingPunct="1">
              <a:defRPr/>
            </a:pPr>
            <a:r>
              <a:rPr lang="en-US" smtClean="0">
                <a:cs typeface="+mj-cs"/>
              </a:rPr>
              <a:t>PSP1 Objective</a:t>
            </a:r>
          </a:p>
        </p:txBody>
      </p:sp>
      <p:sp>
        <p:nvSpPr>
          <p:cNvPr id="667653" name="Rectangle 5"/>
          <p:cNvSpPr>
            <a:spLocks noGrp="1" noChangeArrowheads="1"/>
          </p:cNvSpPr>
          <p:nvPr>
            <p:ph idx="1"/>
          </p:nvPr>
        </p:nvSpPr>
        <p:spPr/>
        <p:txBody>
          <a:bodyPr/>
          <a:lstStyle/>
          <a:p>
            <a:pPr marL="0" indent="0" eaLnBrk="1" hangingPunct="1">
              <a:defRPr/>
            </a:pPr>
            <a:r>
              <a:rPr lang="en-US" smtClean="0">
                <a:cs typeface="+mn-cs"/>
              </a:rPr>
              <a:t>The objective of PSP1 is to establish an orderly and repeatable procedure for developing software size estimates.</a:t>
            </a:r>
          </a:p>
        </p:txBody>
      </p:sp>
    </p:spTree>
    <p:extLst>
      <p:ext uri="{BB962C8B-B14F-4D97-AF65-F5344CB8AC3E}">
        <p14:creationId xmlns:p14="http://schemas.microsoft.com/office/powerpoint/2010/main" val="177191539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0" name="Rectangle 4"/>
          <p:cNvSpPr>
            <a:spLocks noGrp="1" noChangeArrowheads="1"/>
          </p:cNvSpPr>
          <p:nvPr>
            <p:ph type="title"/>
          </p:nvPr>
        </p:nvSpPr>
        <p:spPr/>
        <p:txBody>
          <a:bodyPr/>
          <a:lstStyle/>
          <a:p>
            <a:pPr eaLnBrk="1" hangingPunct="1">
              <a:defRPr/>
            </a:pPr>
            <a:r>
              <a:rPr lang="en-US" smtClean="0">
                <a:cs typeface="+mj-cs"/>
              </a:rPr>
              <a:t>New Process Elements</a:t>
            </a:r>
          </a:p>
        </p:txBody>
      </p:sp>
      <p:sp>
        <p:nvSpPr>
          <p:cNvPr id="669701" name="Rectangle 5"/>
          <p:cNvSpPr>
            <a:spLocks noGrp="1" noChangeArrowheads="1"/>
          </p:cNvSpPr>
          <p:nvPr>
            <p:ph idx="1"/>
          </p:nvPr>
        </p:nvSpPr>
        <p:spPr/>
        <p:txBody>
          <a:bodyPr/>
          <a:lstStyle/>
          <a:p>
            <a:pPr marL="0" indent="0" eaLnBrk="1" hangingPunct="1">
              <a:defRPr/>
            </a:pPr>
            <a:r>
              <a:rPr lang="en-US" smtClean="0">
                <a:cs typeface="+mn-cs"/>
              </a:rPr>
              <a:t>The new process elements are:</a:t>
            </a:r>
          </a:p>
          <a:p>
            <a:pPr lvl="1" eaLnBrk="1" hangingPunct="1">
              <a:defRPr/>
            </a:pPr>
            <a:r>
              <a:rPr lang="en-US" smtClean="0"/>
              <a:t>PROBE size estimating method and size estimating template</a:t>
            </a:r>
          </a:p>
          <a:p>
            <a:pPr lvl="1" eaLnBrk="1" hangingPunct="1">
              <a:defRPr/>
            </a:pPr>
            <a:r>
              <a:rPr lang="en-US" smtClean="0"/>
              <a:t>test report template</a:t>
            </a:r>
          </a:p>
          <a:p>
            <a:pPr marL="0" indent="0" eaLnBrk="1" hangingPunct="1">
              <a:defRPr/>
            </a:pPr>
            <a:endParaRPr lang="en-US" smtClean="0">
              <a:cs typeface="+mn-cs"/>
            </a:endParaRPr>
          </a:p>
          <a:p>
            <a:pPr marL="0" indent="0" eaLnBrk="1" hangingPunct="1">
              <a:defRPr/>
            </a:pPr>
            <a:r>
              <a:rPr lang="en-US" smtClean="0">
                <a:cs typeface="+mn-cs"/>
              </a:rPr>
              <a:t>The project plan summary has been expanded.</a:t>
            </a:r>
          </a:p>
          <a:p>
            <a:pPr lvl="1" eaLnBrk="1" hangingPunct="1">
              <a:defRPr/>
            </a:pPr>
            <a:r>
              <a:rPr lang="en-US" smtClean="0"/>
              <a:t>Summary section has been added with plan, actual, and to-date productivity</a:t>
            </a:r>
          </a:p>
          <a:p>
            <a:pPr lvl="1" eaLnBrk="1" hangingPunct="1">
              <a:defRPr/>
            </a:pPr>
            <a:r>
              <a:rPr lang="en-US" smtClean="0"/>
              <a:t>Program Size summary includes planned size for all size accounting types</a:t>
            </a:r>
          </a:p>
          <a:p>
            <a:pPr lvl="1" eaLnBrk="1" hangingPunct="1">
              <a:defRPr/>
            </a:pPr>
            <a:r>
              <a:rPr lang="en-US" smtClean="0"/>
              <a:t>All values except the Total Size under Actual in the Program Size Summary are now calculated.</a:t>
            </a:r>
          </a:p>
          <a:p>
            <a:pPr marL="0" indent="0" eaLnBrk="1" hangingPunct="1">
              <a:defRPr/>
            </a:pPr>
            <a:endParaRPr lang="en-US" smtClean="0">
              <a:cs typeface="+mn-cs"/>
            </a:endParaRPr>
          </a:p>
        </p:txBody>
      </p:sp>
    </p:spTree>
    <p:extLst>
      <p:ext uri="{BB962C8B-B14F-4D97-AF65-F5344CB8AC3E}">
        <p14:creationId xmlns:p14="http://schemas.microsoft.com/office/powerpoint/2010/main" val="8349980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en-US" smtClean="0"/>
              <a:t>PSP1 Project Plan Summary -1</a:t>
            </a:r>
          </a:p>
        </p:txBody>
      </p:sp>
      <p:sp>
        <p:nvSpPr>
          <p:cNvPr id="6" name="Content Placeholder 5"/>
          <p:cNvSpPr>
            <a:spLocks noGrp="1"/>
          </p:cNvSpPr>
          <p:nvPr>
            <p:ph sz="half" idx="1"/>
          </p:nvPr>
        </p:nvSpPr>
        <p:spPr>
          <a:xfrm>
            <a:off x="4659216" y="1076897"/>
            <a:ext cx="4065683" cy="5198707"/>
          </a:xfrm>
        </p:spPr>
        <p:txBody>
          <a:bodyPr>
            <a:normAutofit fontScale="92500"/>
          </a:bodyPr>
          <a:lstStyle/>
          <a:p>
            <a:r>
              <a:rPr lang="en-US" dirty="0"/>
              <a:t>The PSP1 Project Plan Summary includes a new summary section.</a:t>
            </a:r>
          </a:p>
          <a:p>
            <a:endParaRPr lang="en-US" dirty="0"/>
          </a:p>
          <a:p>
            <a:r>
              <a:rPr lang="en-US" dirty="0"/>
              <a:t>The summary section includes plan, actual, and to-date productivity.</a:t>
            </a:r>
          </a:p>
          <a:p>
            <a:endParaRPr lang="en-US" dirty="0"/>
          </a:p>
          <a:p>
            <a:r>
              <a:rPr lang="en-US" dirty="0"/>
              <a:t>The program size summary section has been expanded to report planned size for all size accounting types.</a:t>
            </a:r>
          </a:p>
          <a:p>
            <a:endParaRPr lang="en-US" dirty="0"/>
          </a:p>
          <a:p>
            <a:r>
              <a:rPr lang="en-US" dirty="0"/>
              <a:t>All values except total actual size are calculated.</a:t>
            </a:r>
          </a:p>
          <a:p>
            <a:endParaRPr lang="en-US" dirty="0"/>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l="1228" t="6987" r="8447" b="5046"/>
          <a:stretch>
            <a:fillRect/>
          </a:stretch>
        </p:blipFill>
        <p:spPr>
          <a:xfrm>
            <a:off x="388938" y="1123950"/>
            <a:ext cx="3644900" cy="5043487"/>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350736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eaLnBrk="1" hangingPunct="1">
              <a:defRPr/>
            </a:pPr>
            <a:r>
              <a:rPr lang="en-US" smtClean="0">
                <a:cs typeface="+mj-cs"/>
              </a:rPr>
              <a:t>PSP1 Project Plan Summary -2</a:t>
            </a:r>
          </a:p>
        </p:txBody>
      </p:sp>
      <p:sp>
        <p:nvSpPr>
          <p:cNvPr id="701443" name="Rectangle 3"/>
          <p:cNvSpPr>
            <a:spLocks noGrp="1" noChangeArrowheads="1"/>
          </p:cNvSpPr>
          <p:nvPr>
            <p:ph idx="1"/>
          </p:nvPr>
        </p:nvSpPr>
        <p:spPr/>
        <p:txBody>
          <a:bodyPr/>
          <a:lstStyle/>
          <a:p>
            <a:pPr marL="0" indent="0" eaLnBrk="1" hangingPunct="1">
              <a:defRPr/>
            </a:pPr>
            <a:r>
              <a:rPr lang="en-US" dirty="0" smtClean="0">
                <a:cs typeface="+mn-cs"/>
              </a:rPr>
              <a:t>Plan, actual, and to-date productivity is automatically calculated.</a:t>
            </a:r>
          </a:p>
          <a:p>
            <a:pPr marL="0" indent="0" eaLnBrk="1" hangingPunct="1">
              <a:defRPr/>
            </a:pPr>
            <a:endParaRPr lang="en-US" dirty="0" smtClean="0">
              <a:cs typeface="+mn-cs"/>
            </a:endParaRPr>
          </a:p>
          <a:p>
            <a:pPr marL="0" indent="0" eaLnBrk="1" hangingPunct="1">
              <a:defRPr/>
            </a:pPr>
            <a:r>
              <a:rPr lang="en-US" dirty="0" smtClean="0">
                <a:cs typeface="+mn-cs"/>
              </a:rPr>
              <a:t>It is the number of added and modified size units per hour.</a:t>
            </a:r>
          </a:p>
          <a:p>
            <a:pPr marL="0" indent="0" eaLnBrk="1" hangingPunct="1">
              <a:defRPr/>
            </a:pPr>
            <a:r>
              <a:rPr lang="en-US" dirty="0" smtClean="0">
                <a:cs typeface="+mn-cs"/>
              </a:rPr>
              <a:t> </a:t>
            </a:r>
          </a:p>
          <a:p>
            <a:pPr marL="0" indent="0" eaLnBrk="1" hangingPunct="1">
              <a:defRPr/>
            </a:pPr>
            <a:r>
              <a:rPr lang="en-US" i="1" dirty="0" smtClean="0">
                <a:cs typeface="+mn-cs"/>
              </a:rPr>
              <a:t>Productivity = A&amp;M Size / Total Development Time * 60</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l="1228" t="17880" r="27063" b="77066"/>
          <a:stretch>
            <a:fillRect/>
          </a:stretch>
        </p:blipFill>
        <p:spPr>
          <a:xfrm>
            <a:off x="391390" y="3891691"/>
            <a:ext cx="8309112" cy="832242"/>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6156336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Rectangle 3"/>
          <p:cNvSpPr>
            <a:spLocks noGrp="1" noChangeArrowheads="1"/>
          </p:cNvSpPr>
          <p:nvPr>
            <p:ph type="title"/>
          </p:nvPr>
        </p:nvSpPr>
        <p:spPr/>
        <p:txBody>
          <a:bodyPr/>
          <a:lstStyle/>
          <a:p>
            <a:r>
              <a:rPr lang="en-US" smtClean="0"/>
              <a:t>Test Report Template</a:t>
            </a:r>
          </a:p>
        </p:txBody>
      </p:sp>
      <p:sp>
        <p:nvSpPr>
          <p:cNvPr id="6" name="Content Placeholder 5"/>
          <p:cNvSpPr>
            <a:spLocks noGrp="1"/>
          </p:cNvSpPr>
          <p:nvPr>
            <p:ph sz="half" idx="1"/>
          </p:nvPr>
        </p:nvSpPr>
        <p:spPr>
          <a:xfrm>
            <a:off x="4659216" y="1076897"/>
            <a:ext cx="4065683" cy="4994953"/>
          </a:xfrm>
        </p:spPr>
        <p:txBody>
          <a:bodyPr/>
          <a:lstStyle/>
          <a:p>
            <a:r>
              <a:rPr lang="en-US" dirty="0"/>
              <a:t>Use this form to record data on each of your tests.</a:t>
            </a:r>
          </a:p>
          <a:p>
            <a:pPr lvl="1"/>
            <a:r>
              <a:rPr lang="en-US" dirty="0"/>
              <a:t>what test was run</a:t>
            </a:r>
          </a:p>
          <a:p>
            <a:pPr lvl="1"/>
            <a:r>
              <a:rPr lang="en-US" dirty="0"/>
              <a:t>which test data were used</a:t>
            </a:r>
          </a:p>
          <a:p>
            <a:pPr lvl="1"/>
            <a:r>
              <a:rPr lang="en-US" dirty="0"/>
              <a:t>results that were obtained</a:t>
            </a:r>
          </a:p>
          <a:p>
            <a:endParaRPr lang="en-US" dirty="0"/>
          </a:p>
          <a:p>
            <a:r>
              <a:rPr lang="en-US" dirty="0"/>
              <a:t>Helpful for</a:t>
            </a:r>
          </a:p>
          <a:p>
            <a:pPr lvl="1"/>
            <a:r>
              <a:rPr lang="en-US" dirty="0"/>
              <a:t>developing and recording </a:t>
            </a:r>
            <a:r>
              <a:rPr lang="en-US" dirty="0" smtClean="0"/>
              <a:t/>
            </a:r>
            <a:br>
              <a:rPr lang="en-US" dirty="0" smtClean="0"/>
            </a:br>
            <a:r>
              <a:rPr lang="en-US" dirty="0" smtClean="0"/>
              <a:t>test </a:t>
            </a:r>
            <a:r>
              <a:rPr lang="en-US" dirty="0"/>
              <a:t>cases</a:t>
            </a:r>
          </a:p>
          <a:p>
            <a:pPr lvl="1"/>
            <a:r>
              <a:rPr lang="en-US" dirty="0"/>
              <a:t>performing regression testing</a:t>
            </a:r>
          </a:p>
          <a:p>
            <a:endParaRPr lang="en-US" dirty="0"/>
          </a:p>
          <a:p>
            <a:endParaRPr lang="en-US" dirty="0"/>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l="2541" t="7146" r="10265" b="23471"/>
          <a:stretch>
            <a:fillRect/>
          </a:stretch>
        </p:blipFill>
        <p:spPr>
          <a:xfrm>
            <a:off x="388938" y="1123950"/>
            <a:ext cx="3875087" cy="4441825"/>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346923748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332</TotalTime>
  <Words>1043</Words>
  <Application>Microsoft Office PowerPoint</Application>
  <PresentationFormat>On-screen Show (4:3)</PresentationFormat>
  <Paragraphs>168</Paragraphs>
  <Slides>26</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MS PGothic</vt:lpstr>
      <vt:lpstr>Arial</vt:lpstr>
      <vt:lpstr>Calibri</vt:lpstr>
      <vt:lpstr>Times New Roman</vt:lpstr>
      <vt:lpstr>SEI_Template</vt:lpstr>
      <vt:lpstr>Tutorial: Using PSP1</vt:lpstr>
      <vt:lpstr>PowerPoint Presentation</vt:lpstr>
      <vt:lpstr>PowerPoint Presentation</vt:lpstr>
      <vt:lpstr>Tutorial Objectives</vt:lpstr>
      <vt:lpstr>PSP1 Objective</vt:lpstr>
      <vt:lpstr>New Process Elements</vt:lpstr>
      <vt:lpstr>PSP1 Project Plan Summary -1</vt:lpstr>
      <vt:lpstr>PSP1 Project Plan Summary -2</vt:lpstr>
      <vt:lpstr>Test Report Template</vt:lpstr>
      <vt:lpstr>PROBE and the Size Estimating Template</vt:lpstr>
      <vt:lpstr>Steps in the PROBE Method</vt:lpstr>
      <vt:lpstr>Conceptual Design</vt:lpstr>
      <vt:lpstr>Identify and Size Proxies</vt:lpstr>
      <vt:lpstr>Estimate Other Element Sizes</vt:lpstr>
      <vt:lpstr>Estimating Base Parts</vt:lpstr>
      <vt:lpstr>Estimating Added Parts</vt:lpstr>
      <vt:lpstr>Estimating Reused Parts</vt:lpstr>
      <vt:lpstr>Estimate Projected Size and Time</vt:lpstr>
      <vt:lpstr>Selecting PROBE Methods</vt:lpstr>
      <vt:lpstr>Estimates Transferred to Plan Summary</vt:lpstr>
      <vt:lpstr>After Development</vt:lpstr>
      <vt:lpstr>Recording Base Part Size</vt:lpstr>
      <vt:lpstr>Recording Added Part Size</vt:lpstr>
      <vt:lpstr>Recording Reused Part Size</vt:lpstr>
      <vt:lpstr>Recording Total Actual Size</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25</cp:revision>
  <cp:lastPrinted>2015-11-05T19:18:24Z</cp:lastPrinted>
  <dcterms:created xsi:type="dcterms:W3CDTF">2016-03-14T18:33:10Z</dcterms:created>
  <dcterms:modified xsi:type="dcterms:W3CDTF">2018-09-06T00:13:48Z</dcterms:modified>
</cp:coreProperties>
</file>