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sldIdLst>
    <p:sldId id="257"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7" r:id="rId18"/>
    <p:sldId id="278" r:id="rId19"/>
    <p:sldId id="279" r:id="rId20"/>
    <p:sldId id="283" r:id="rId21"/>
    <p:sldId id="280" r:id="rId22"/>
    <p:sldId id="281" r:id="rId23"/>
    <p:sldId id="282" r:id="rId24"/>
    <p:sldId id="274" r:id="rId25"/>
    <p:sldId id="275" r:id="rId26"/>
    <p:sldId id="284" r:id="rId27"/>
    <p:sldId id="276" r:id="rId28"/>
    <p:sldId id="286" r:id="rId29"/>
    <p:sldId id="287" r:id="rId30"/>
    <p:sldId id="288" r:id="rId31"/>
    <p:sldId id="289" r:id="rId32"/>
    <p:sldId id="285"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266" r:id="rId5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4F87A4-7CDA-4381-AAE3-2231669DE510}" v="32" dt="2024-01-16T07:50:06.33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629"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a, Bibek" userId="f13d306e-eb04-40cd-a00c-b7c714d6a570" providerId="ADAL" clId="{094F87A4-7CDA-4381-AAE3-2231669DE510}"/>
    <pc:docChg chg="undo custSel addSld delSld modSld sldOrd">
      <pc:chgData name="Jha, Bibek" userId="f13d306e-eb04-40cd-a00c-b7c714d6a570" providerId="ADAL" clId="{094F87A4-7CDA-4381-AAE3-2231669DE510}" dt="2024-01-16T07:50:42.382" v="457" actId="20577"/>
      <pc:docMkLst>
        <pc:docMk/>
      </pc:docMkLst>
      <pc:sldChg chg="del">
        <pc:chgData name="Jha, Bibek" userId="f13d306e-eb04-40cd-a00c-b7c714d6a570" providerId="ADAL" clId="{094F87A4-7CDA-4381-AAE3-2231669DE510}" dt="2024-01-16T06:58:27.952" v="0" actId="47"/>
        <pc:sldMkLst>
          <pc:docMk/>
          <pc:sldMk cId="0" sldId="256"/>
        </pc:sldMkLst>
      </pc:sldChg>
      <pc:sldChg chg="addSp delSp modSp mod">
        <pc:chgData name="Jha, Bibek" userId="f13d306e-eb04-40cd-a00c-b7c714d6a570" providerId="ADAL" clId="{094F87A4-7CDA-4381-AAE3-2231669DE510}" dt="2024-01-16T07:22:20.157" v="276" actId="14100"/>
        <pc:sldMkLst>
          <pc:docMk/>
          <pc:sldMk cId="0" sldId="257"/>
        </pc:sldMkLst>
        <pc:spChg chg="add del">
          <ac:chgData name="Jha, Bibek" userId="f13d306e-eb04-40cd-a00c-b7c714d6a570" providerId="ADAL" clId="{094F87A4-7CDA-4381-AAE3-2231669DE510}" dt="2024-01-16T07:00:25.402" v="18" actId="478"/>
          <ac:spMkLst>
            <pc:docMk/>
            <pc:sldMk cId="0" sldId="257"/>
            <ac:spMk id="2" creationId="{382F04DC-7AD5-C416-DA68-DA8E1D4BF110}"/>
          </ac:spMkLst>
        </pc:spChg>
        <pc:spChg chg="add mod">
          <ac:chgData name="Jha, Bibek" userId="f13d306e-eb04-40cd-a00c-b7c714d6a570" providerId="ADAL" clId="{094F87A4-7CDA-4381-AAE3-2231669DE510}" dt="2024-01-16T07:02:02.725" v="35" actId="14100"/>
          <ac:spMkLst>
            <pc:docMk/>
            <pc:sldMk cId="0" sldId="257"/>
            <ac:spMk id="4" creationId="{708B4130-FF19-AFBA-CD2C-51DE7BD77378}"/>
          </ac:spMkLst>
        </pc:spChg>
        <pc:spChg chg="mod">
          <ac:chgData name="Jha, Bibek" userId="f13d306e-eb04-40cd-a00c-b7c714d6a570" providerId="ADAL" clId="{094F87A4-7CDA-4381-AAE3-2231669DE510}" dt="2024-01-16T07:20:55.091" v="274" actId="20577"/>
          <ac:spMkLst>
            <pc:docMk/>
            <pc:sldMk cId="0" sldId="257"/>
            <ac:spMk id="185" creationId="{00000000-0000-0000-0000-000000000000}"/>
          </ac:spMkLst>
        </pc:spChg>
        <pc:spChg chg="del">
          <ac:chgData name="Jha, Bibek" userId="f13d306e-eb04-40cd-a00c-b7c714d6a570" providerId="ADAL" clId="{094F87A4-7CDA-4381-AAE3-2231669DE510}" dt="2024-01-16T06:59:13.221" v="16" actId="478"/>
          <ac:spMkLst>
            <pc:docMk/>
            <pc:sldMk cId="0" sldId="257"/>
            <ac:spMk id="188" creationId="{00000000-0000-0000-0000-000000000000}"/>
          </ac:spMkLst>
        </pc:spChg>
        <pc:picChg chg="add mod">
          <ac:chgData name="Jha, Bibek" userId="f13d306e-eb04-40cd-a00c-b7c714d6a570" providerId="ADAL" clId="{094F87A4-7CDA-4381-AAE3-2231669DE510}" dt="2024-01-16T07:22:20.157" v="276" actId="14100"/>
          <ac:picMkLst>
            <pc:docMk/>
            <pc:sldMk cId="0" sldId="257"/>
            <ac:picMk id="1027" creationId="{CE1F85E8-4BB2-489B-9018-0999DF129CE8}"/>
          </ac:picMkLst>
        </pc:picChg>
      </pc:sldChg>
      <pc:sldChg chg="addSp delSp modSp mod">
        <pc:chgData name="Jha, Bibek" userId="f13d306e-eb04-40cd-a00c-b7c714d6a570" providerId="ADAL" clId="{094F87A4-7CDA-4381-AAE3-2231669DE510}" dt="2024-01-16T07:06:09.959" v="67" actId="1076"/>
        <pc:sldMkLst>
          <pc:docMk/>
          <pc:sldMk cId="0" sldId="258"/>
        </pc:sldMkLst>
        <pc:spChg chg="add mod">
          <ac:chgData name="Jha, Bibek" userId="f13d306e-eb04-40cd-a00c-b7c714d6a570" providerId="ADAL" clId="{094F87A4-7CDA-4381-AAE3-2231669DE510}" dt="2024-01-16T07:06:09.959" v="67" actId="1076"/>
          <ac:spMkLst>
            <pc:docMk/>
            <pc:sldMk cId="0" sldId="258"/>
            <ac:spMk id="3" creationId="{3B7004AF-2AEF-D958-867F-10CFFBC00B82}"/>
          </ac:spMkLst>
        </pc:spChg>
        <pc:spChg chg="add del mod">
          <ac:chgData name="Jha, Bibek" userId="f13d306e-eb04-40cd-a00c-b7c714d6a570" providerId="ADAL" clId="{094F87A4-7CDA-4381-AAE3-2231669DE510}" dt="2024-01-16T07:05:18.471" v="53" actId="478"/>
          <ac:spMkLst>
            <pc:docMk/>
            <pc:sldMk cId="0" sldId="258"/>
            <ac:spMk id="195" creationId="{00000000-0000-0000-0000-000000000000}"/>
          </ac:spMkLst>
        </pc:spChg>
        <pc:spChg chg="del">
          <ac:chgData name="Jha, Bibek" userId="f13d306e-eb04-40cd-a00c-b7c714d6a570" providerId="ADAL" clId="{094F87A4-7CDA-4381-AAE3-2231669DE510}" dt="2024-01-16T07:04:59.266" v="47" actId="478"/>
          <ac:spMkLst>
            <pc:docMk/>
            <pc:sldMk cId="0" sldId="258"/>
            <ac:spMk id="198" creationId="{00000000-0000-0000-0000-000000000000}"/>
          </ac:spMkLst>
        </pc:spChg>
      </pc:sldChg>
      <pc:sldChg chg="addSp modSp mod">
        <pc:chgData name="Jha, Bibek" userId="f13d306e-eb04-40cd-a00c-b7c714d6a570" providerId="ADAL" clId="{094F87A4-7CDA-4381-AAE3-2231669DE510}" dt="2024-01-16T07:20:31.589" v="263" actId="14100"/>
        <pc:sldMkLst>
          <pc:docMk/>
          <pc:sldMk cId="0" sldId="259"/>
        </pc:sldMkLst>
        <pc:spChg chg="add mod">
          <ac:chgData name="Jha, Bibek" userId="f13d306e-eb04-40cd-a00c-b7c714d6a570" providerId="ADAL" clId="{094F87A4-7CDA-4381-AAE3-2231669DE510}" dt="2024-01-16T07:08:45.526" v="88" actId="1076"/>
          <ac:spMkLst>
            <pc:docMk/>
            <pc:sldMk cId="0" sldId="259"/>
            <ac:spMk id="2" creationId="{AA766529-2CB2-83AB-E09C-6FE2BAAEA463}"/>
          </ac:spMkLst>
        </pc:spChg>
        <pc:spChg chg="mod">
          <ac:chgData name="Jha, Bibek" userId="f13d306e-eb04-40cd-a00c-b7c714d6a570" providerId="ADAL" clId="{094F87A4-7CDA-4381-AAE3-2231669DE510}" dt="2024-01-16T07:09:58.652" v="105" actId="6559"/>
          <ac:spMkLst>
            <pc:docMk/>
            <pc:sldMk cId="0" sldId="259"/>
            <ac:spMk id="205" creationId="{00000000-0000-0000-0000-000000000000}"/>
          </ac:spMkLst>
        </pc:spChg>
        <pc:spChg chg="mod">
          <ac:chgData name="Jha, Bibek" userId="f13d306e-eb04-40cd-a00c-b7c714d6a570" providerId="ADAL" clId="{094F87A4-7CDA-4381-AAE3-2231669DE510}" dt="2024-01-16T07:20:31.589" v="263" actId="14100"/>
          <ac:spMkLst>
            <pc:docMk/>
            <pc:sldMk cId="0" sldId="259"/>
            <ac:spMk id="208" creationId="{00000000-0000-0000-0000-000000000000}"/>
          </ac:spMkLst>
        </pc:spChg>
        <pc:picChg chg="mod">
          <ac:chgData name="Jha, Bibek" userId="f13d306e-eb04-40cd-a00c-b7c714d6a570" providerId="ADAL" clId="{094F87A4-7CDA-4381-AAE3-2231669DE510}" dt="2024-01-16T07:08:41.147" v="87" actId="1076"/>
          <ac:picMkLst>
            <pc:docMk/>
            <pc:sldMk cId="0" sldId="259"/>
            <ac:picMk id="207" creationId="{00000000-0000-0000-0000-000000000000}"/>
          </ac:picMkLst>
        </pc:picChg>
      </pc:sldChg>
      <pc:sldChg chg="addSp delSp modSp mod">
        <pc:chgData name="Jha, Bibek" userId="f13d306e-eb04-40cd-a00c-b7c714d6a570" providerId="ADAL" clId="{094F87A4-7CDA-4381-AAE3-2231669DE510}" dt="2024-01-16T07:10:36.781" v="132" actId="6559"/>
        <pc:sldMkLst>
          <pc:docMk/>
          <pc:sldMk cId="0" sldId="260"/>
        </pc:sldMkLst>
        <pc:spChg chg="add del">
          <ac:chgData name="Jha, Bibek" userId="f13d306e-eb04-40cd-a00c-b7c714d6a570" providerId="ADAL" clId="{094F87A4-7CDA-4381-AAE3-2231669DE510}" dt="2024-01-16T07:10:06.425" v="107"/>
          <ac:spMkLst>
            <pc:docMk/>
            <pc:sldMk cId="0" sldId="260"/>
            <ac:spMk id="2" creationId="{A7992C52-5919-2FCC-3926-1040E25BBF79}"/>
          </ac:spMkLst>
        </pc:spChg>
        <pc:spChg chg="mod">
          <ac:chgData name="Jha, Bibek" userId="f13d306e-eb04-40cd-a00c-b7c714d6a570" providerId="ADAL" clId="{094F87A4-7CDA-4381-AAE3-2231669DE510}" dt="2024-01-16T07:10:36.781" v="132" actId="6559"/>
          <ac:spMkLst>
            <pc:docMk/>
            <pc:sldMk cId="0" sldId="260"/>
            <ac:spMk id="215" creationId="{00000000-0000-0000-0000-000000000000}"/>
          </ac:spMkLst>
        </pc:spChg>
        <pc:spChg chg="mod">
          <ac:chgData name="Jha, Bibek" userId="f13d306e-eb04-40cd-a00c-b7c714d6a570" providerId="ADAL" clId="{094F87A4-7CDA-4381-AAE3-2231669DE510}" dt="2024-01-16T07:10:18.154" v="110" actId="20577"/>
          <ac:spMkLst>
            <pc:docMk/>
            <pc:sldMk cId="0" sldId="260"/>
            <ac:spMk id="218" creationId="{00000000-0000-0000-0000-000000000000}"/>
          </ac:spMkLst>
        </pc:spChg>
      </pc:sldChg>
      <pc:sldChg chg="addSp modSp mod">
        <pc:chgData name="Jha, Bibek" userId="f13d306e-eb04-40cd-a00c-b7c714d6a570" providerId="ADAL" clId="{094F87A4-7CDA-4381-AAE3-2231669DE510}" dt="2024-01-16T07:13:09.252" v="157" actId="14100"/>
        <pc:sldMkLst>
          <pc:docMk/>
          <pc:sldMk cId="0" sldId="261"/>
        </pc:sldMkLst>
        <pc:spChg chg="mod">
          <ac:chgData name="Jha, Bibek" userId="f13d306e-eb04-40cd-a00c-b7c714d6a570" providerId="ADAL" clId="{094F87A4-7CDA-4381-AAE3-2231669DE510}" dt="2024-01-16T07:12:16.206" v="151" actId="20577"/>
          <ac:spMkLst>
            <pc:docMk/>
            <pc:sldMk cId="0" sldId="261"/>
            <ac:spMk id="225" creationId="{00000000-0000-0000-0000-000000000000}"/>
          </ac:spMkLst>
        </pc:spChg>
        <pc:spChg chg="mod">
          <ac:chgData name="Jha, Bibek" userId="f13d306e-eb04-40cd-a00c-b7c714d6a570" providerId="ADAL" clId="{094F87A4-7CDA-4381-AAE3-2231669DE510}" dt="2024-01-16T07:12:33.822" v="153" actId="1076"/>
          <ac:spMkLst>
            <pc:docMk/>
            <pc:sldMk cId="0" sldId="261"/>
            <ac:spMk id="228" creationId="{00000000-0000-0000-0000-000000000000}"/>
          </ac:spMkLst>
        </pc:spChg>
        <pc:picChg chg="add mod">
          <ac:chgData name="Jha, Bibek" userId="f13d306e-eb04-40cd-a00c-b7c714d6a570" providerId="ADAL" clId="{094F87A4-7CDA-4381-AAE3-2231669DE510}" dt="2024-01-16T07:13:09.252" v="157" actId="14100"/>
          <ac:picMkLst>
            <pc:docMk/>
            <pc:sldMk cId="0" sldId="261"/>
            <ac:picMk id="3" creationId="{0B57E021-5225-BDDE-44DA-97871EC44494}"/>
          </ac:picMkLst>
        </pc:picChg>
      </pc:sldChg>
      <pc:sldChg chg="modSp mod">
        <pc:chgData name="Jha, Bibek" userId="f13d306e-eb04-40cd-a00c-b7c714d6a570" providerId="ADAL" clId="{094F87A4-7CDA-4381-AAE3-2231669DE510}" dt="2024-01-16T07:16:21.804" v="198" actId="113"/>
        <pc:sldMkLst>
          <pc:docMk/>
          <pc:sldMk cId="0" sldId="262"/>
        </pc:sldMkLst>
        <pc:spChg chg="mod">
          <ac:chgData name="Jha, Bibek" userId="f13d306e-eb04-40cd-a00c-b7c714d6a570" providerId="ADAL" clId="{094F87A4-7CDA-4381-AAE3-2231669DE510}" dt="2024-01-16T07:16:13.796" v="197" actId="6559"/>
          <ac:spMkLst>
            <pc:docMk/>
            <pc:sldMk cId="0" sldId="262"/>
            <ac:spMk id="235" creationId="{00000000-0000-0000-0000-000000000000}"/>
          </ac:spMkLst>
        </pc:spChg>
        <pc:spChg chg="mod">
          <ac:chgData name="Jha, Bibek" userId="f13d306e-eb04-40cd-a00c-b7c714d6a570" providerId="ADAL" clId="{094F87A4-7CDA-4381-AAE3-2231669DE510}" dt="2024-01-16T07:16:21.804" v="198" actId="113"/>
          <ac:spMkLst>
            <pc:docMk/>
            <pc:sldMk cId="0" sldId="262"/>
            <ac:spMk id="238" creationId="{00000000-0000-0000-0000-000000000000}"/>
          </ac:spMkLst>
        </pc:spChg>
      </pc:sldChg>
      <pc:sldChg chg="addSp modSp mod">
        <pc:chgData name="Jha, Bibek" userId="f13d306e-eb04-40cd-a00c-b7c714d6a570" providerId="ADAL" clId="{094F87A4-7CDA-4381-AAE3-2231669DE510}" dt="2024-01-16T07:34:36.394" v="299" actId="6559"/>
        <pc:sldMkLst>
          <pc:docMk/>
          <pc:sldMk cId="0" sldId="263"/>
        </pc:sldMkLst>
        <pc:spChg chg="add mod">
          <ac:chgData name="Jha, Bibek" userId="f13d306e-eb04-40cd-a00c-b7c714d6a570" providerId="ADAL" clId="{094F87A4-7CDA-4381-AAE3-2231669DE510}" dt="2024-01-16T07:17:50.502" v="222" actId="14100"/>
          <ac:spMkLst>
            <pc:docMk/>
            <pc:sldMk cId="0" sldId="263"/>
            <ac:spMk id="3" creationId="{F4B55DC6-E095-DC11-5BE2-04774C68AD1D}"/>
          </ac:spMkLst>
        </pc:spChg>
        <pc:spChg chg="mod">
          <ac:chgData name="Jha, Bibek" userId="f13d306e-eb04-40cd-a00c-b7c714d6a570" providerId="ADAL" clId="{094F87A4-7CDA-4381-AAE3-2231669DE510}" dt="2024-01-16T07:34:36.394" v="299" actId="6559"/>
          <ac:spMkLst>
            <pc:docMk/>
            <pc:sldMk cId="0" sldId="263"/>
            <ac:spMk id="245" creationId="{00000000-0000-0000-0000-000000000000}"/>
          </ac:spMkLst>
        </pc:spChg>
        <pc:spChg chg="mod">
          <ac:chgData name="Jha, Bibek" userId="f13d306e-eb04-40cd-a00c-b7c714d6a570" providerId="ADAL" clId="{094F87A4-7CDA-4381-AAE3-2231669DE510}" dt="2024-01-16T07:17:42.816" v="220" actId="14100"/>
          <ac:spMkLst>
            <pc:docMk/>
            <pc:sldMk cId="0" sldId="263"/>
            <ac:spMk id="248" creationId="{00000000-0000-0000-0000-000000000000}"/>
          </ac:spMkLst>
        </pc:spChg>
      </pc:sldChg>
      <pc:sldChg chg="addSp modSp mod">
        <pc:chgData name="Jha, Bibek" userId="f13d306e-eb04-40cd-a00c-b7c714d6a570" providerId="ADAL" clId="{094F87A4-7CDA-4381-AAE3-2231669DE510}" dt="2024-01-16T07:18:47.160" v="239" actId="6559"/>
        <pc:sldMkLst>
          <pc:docMk/>
          <pc:sldMk cId="0" sldId="264"/>
        </pc:sldMkLst>
        <pc:spChg chg="mod">
          <ac:chgData name="Jha, Bibek" userId="f13d306e-eb04-40cd-a00c-b7c714d6a570" providerId="ADAL" clId="{094F87A4-7CDA-4381-AAE3-2231669DE510}" dt="2024-01-16T07:18:47.160" v="239" actId="6559"/>
          <ac:spMkLst>
            <pc:docMk/>
            <pc:sldMk cId="0" sldId="264"/>
            <ac:spMk id="255" creationId="{00000000-0000-0000-0000-000000000000}"/>
          </ac:spMkLst>
        </pc:spChg>
        <pc:picChg chg="add mod">
          <ac:chgData name="Jha, Bibek" userId="f13d306e-eb04-40cd-a00c-b7c714d6a570" providerId="ADAL" clId="{094F87A4-7CDA-4381-AAE3-2231669DE510}" dt="2024-01-16T07:18:34.868" v="226" actId="1076"/>
          <ac:picMkLst>
            <pc:docMk/>
            <pc:sldMk cId="0" sldId="264"/>
            <ac:picMk id="3" creationId="{2366CE61-1C8A-8374-A46F-DCAE60770C52}"/>
          </ac:picMkLst>
        </pc:picChg>
      </pc:sldChg>
      <pc:sldChg chg="delSp modSp mod">
        <pc:chgData name="Jha, Bibek" userId="f13d306e-eb04-40cd-a00c-b7c714d6a570" providerId="ADAL" clId="{094F87A4-7CDA-4381-AAE3-2231669DE510}" dt="2024-01-16T07:20:05.571" v="261" actId="478"/>
        <pc:sldMkLst>
          <pc:docMk/>
          <pc:sldMk cId="0" sldId="265"/>
        </pc:sldMkLst>
        <pc:spChg chg="del">
          <ac:chgData name="Jha, Bibek" userId="f13d306e-eb04-40cd-a00c-b7c714d6a570" providerId="ADAL" clId="{094F87A4-7CDA-4381-AAE3-2231669DE510}" dt="2024-01-16T07:20:05.571" v="261" actId="478"/>
          <ac:spMkLst>
            <pc:docMk/>
            <pc:sldMk cId="0" sldId="265"/>
            <ac:spMk id="265" creationId="{00000000-0000-0000-0000-000000000000}"/>
          </ac:spMkLst>
        </pc:spChg>
        <pc:spChg chg="mod">
          <ac:chgData name="Jha, Bibek" userId="f13d306e-eb04-40cd-a00c-b7c714d6a570" providerId="ADAL" clId="{094F87A4-7CDA-4381-AAE3-2231669DE510}" dt="2024-01-16T07:20:01.803" v="260" actId="403"/>
          <ac:spMkLst>
            <pc:docMk/>
            <pc:sldMk cId="0" sldId="265"/>
            <ac:spMk id="268" creationId="{00000000-0000-0000-0000-000000000000}"/>
          </ac:spMkLst>
        </pc:spChg>
      </pc:sldChg>
      <pc:sldChg chg="addSp delSp modSp add mod ord">
        <pc:chgData name="Jha, Bibek" userId="f13d306e-eb04-40cd-a00c-b7c714d6a570" providerId="ADAL" clId="{094F87A4-7CDA-4381-AAE3-2231669DE510}" dt="2024-01-16T07:41:33.283" v="346" actId="1076"/>
        <pc:sldMkLst>
          <pc:docMk/>
          <pc:sldMk cId="2381499200" sldId="267"/>
        </pc:sldMkLst>
        <pc:spChg chg="mod">
          <ac:chgData name="Jha, Bibek" userId="f13d306e-eb04-40cd-a00c-b7c714d6a570" providerId="ADAL" clId="{094F87A4-7CDA-4381-AAE3-2231669DE510}" dt="2024-01-16T07:40:37.284" v="341" actId="20577"/>
          <ac:spMkLst>
            <pc:docMk/>
            <pc:sldMk cId="2381499200" sldId="267"/>
            <ac:spMk id="185" creationId="{00000000-0000-0000-0000-000000000000}"/>
          </ac:spMkLst>
        </pc:spChg>
        <pc:picChg chg="del">
          <ac:chgData name="Jha, Bibek" userId="f13d306e-eb04-40cd-a00c-b7c714d6a570" providerId="ADAL" clId="{094F87A4-7CDA-4381-AAE3-2231669DE510}" dt="2024-01-16T07:40:43.998" v="342" actId="478"/>
          <ac:picMkLst>
            <pc:docMk/>
            <pc:sldMk cId="2381499200" sldId="267"/>
            <ac:picMk id="1027" creationId="{CE1F85E8-4BB2-489B-9018-0999DF129CE8}"/>
          </ac:picMkLst>
        </pc:picChg>
        <pc:picChg chg="add mod">
          <ac:chgData name="Jha, Bibek" userId="f13d306e-eb04-40cd-a00c-b7c714d6a570" providerId="ADAL" clId="{094F87A4-7CDA-4381-AAE3-2231669DE510}" dt="2024-01-16T07:41:33.283" v="346" actId="1076"/>
          <ac:picMkLst>
            <pc:docMk/>
            <pc:sldMk cId="2381499200" sldId="267"/>
            <ac:picMk id="3074" creationId="{EEF3152B-9EA6-9C1E-083F-2E052E02E85D}"/>
          </ac:picMkLst>
        </pc:picChg>
      </pc:sldChg>
      <pc:sldChg chg="addSp delSp modSp add mod ord">
        <pc:chgData name="Jha, Bibek" userId="f13d306e-eb04-40cd-a00c-b7c714d6a570" providerId="ADAL" clId="{094F87A4-7CDA-4381-AAE3-2231669DE510}" dt="2024-01-16T07:43:18.438" v="360" actId="1076"/>
        <pc:sldMkLst>
          <pc:docMk/>
          <pc:sldMk cId="357253356" sldId="268"/>
        </pc:sldMkLst>
        <pc:spChg chg="add del">
          <ac:chgData name="Jha, Bibek" userId="f13d306e-eb04-40cd-a00c-b7c714d6a570" providerId="ADAL" clId="{094F87A4-7CDA-4381-AAE3-2231669DE510}" dt="2024-01-16T07:42:08.808" v="352"/>
          <ac:spMkLst>
            <pc:docMk/>
            <pc:sldMk cId="357253356" sldId="268"/>
            <ac:spMk id="2" creationId="{F5D07A70-A2A2-D5F7-C0CF-779E9FCEB910}"/>
          </ac:spMkLst>
        </pc:spChg>
        <pc:spChg chg="mod">
          <ac:chgData name="Jha, Bibek" userId="f13d306e-eb04-40cd-a00c-b7c714d6a570" providerId="ADAL" clId="{094F87A4-7CDA-4381-AAE3-2231669DE510}" dt="2024-01-16T07:43:12.337" v="357" actId="1076"/>
          <ac:spMkLst>
            <pc:docMk/>
            <pc:sldMk cId="357253356" sldId="268"/>
            <ac:spMk id="268" creationId="{00000000-0000-0000-0000-000000000000}"/>
          </ac:spMkLst>
        </pc:spChg>
        <pc:picChg chg="add mod">
          <ac:chgData name="Jha, Bibek" userId="f13d306e-eb04-40cd-a00c-b7c714d6a570" providerId="ADAL" clId="{094F87A4-7CDA-4381-AAE3-2231669DE510}" dt="2024-01-16T07:43:18.438" v="360" actId="1076"/>
          <ac:picMkLst>
            <pc:docMk/>
            <pc:sldMk cId="357253356" sldId="268"/>
            <ac:picMk id="4" creationId="{ED5F0735-6FAA-5F19-871C-2EFACF1CFDAE}"/>
          </ac:picMkLst>
        </pc:picChg>
      </pc:sldChg>
      <pc:sldChg chg="addSp delSp modSp add mod">
        <pc:chgData name="Jha, Bibek" userId="f13d306e-eb04-40cd-a00c-b7c714d6a570" providerId="ADAL" clId="{094F87A4-7CDA-4381-AAE3-2231669DE510}" dt="2024-01-16T07:46:20.924" v="391" actId="1076"/>
        <pc:sldMkLst>
          <pc:docMk/>
          <pc:sldMk cId="2002569575" sldId="269"/>
        </pc:sldMkLst>
        <pc:spChg chg="add mod">
          <ac:chgData name="Jha, Bibek" userId="f13d306e-eb04-40cd-a00c-b7c714d6a570" providerId="ADAL" clId="{094F87A4-7CDA-4381-AAE3-2231669DE510}" dt="2024-01-16T07:46:20.924" v="391" actId="1076"/>
          <ac:spMkLst>
            <pc:docMk/>
            <pc:sldMk cId="2002569575" sldId="269"/>
            <ac:spMk id="6" creationId="{490CEC31-F687-16FF-9E3A-FBF232AEBF86}"/>
          </ac:spMkLst>
        </pc:spChg>
        <pc:spChg chg="mod">
          <ac:chgData name="Jha, Bibek" userId="f13d306e-eb04-40cd-a00c-b7c714d6a570" providerId="ADAL" clId="{094F87A4-7CDA-4381-AAE3-2231669DE510}" dt="2024-01-16T07:45:11.892" v="376" actId="1076"/>
          <ac:spMkLst>
            <pc:docMk/>
            <pc:sldMk cId="2002569575" sldId="269"/>
            <ac:spMk id="268" creationId="{00000000-0000-0000-0000-000000000000}"/>
          </ac:spMkLst>
        </pc:spChg>
        <pc:picChg chg="add mod">
          <ac:chgData name="Jha, Bibek" userId="f13d306e-eb04-40cd-a00c-b7c714d6a570" providerId="ADAL" clId="{094F87A4-7CDA-4381-AAE3-2231669DE510}" dt="2024-01-16T07:45:16.378" v="379" actId="1076"/>
          <ac:picMkLst>
            <pc:docMk/>
            <pc:sldMk cId="2002569575" sldId="269"/>
            <ac:picMk id="3" creationId="{3264AB88-2F48-15FA-F4F7-285773059D66}"/>
          </ac:picMkLst>
        </pc:picChg>
        <pc:picChg chg="del">
          <ac:chgData name="Jha, Bibek" userId="f13d306e-eb04-40cd-a00c-b7c714d6a570" providerId="ADAL" clId="{094F87A4-7CDA-4381-AAE3-2231669DE510}" dt="2024-01-16T07:43:48.518" v="364" actId="478"/>
          <ac:picMkLst>
            <pc:docMk/>
            <pc:sldMk cId="2002569575" sldId="269"/>
            <ac:picMk id="4" creationId="{ED5F0735-6FAA-5F19-871C-2EFACF1CFDAE}"/>
          </ac:picMkLst>
        </pc:picChg>
      </pc:sldChg>
      <pc:sldChg chg="add del">
        <pc:chgData name="Jha, Bibek" userId="f13d306e-eb04-40cd-a00c-b7c714d6a570" providerId="ADAL" clId="{094F87A4-7CDA-4381-AAE3-2231669DE510}" dt="2024-01-16T07:44:03.055" v="368" actId="47"/>
        <pc:sldMkLst>
          <pc:docMk/>
          <pc:sldMk cId="2644680569" sldId="270"/>
        </pc:sldMkLst>
      </pc:sldChg>
      <pc:sldChg chg="addSp modSp add mod">
        <pc:chgData name="Jha, Bibek" userId="f13d306e-eb04-40cd-a00c-b7c714d6a570" providerId="ADAL" clId="{094F87A4-7CDA-4381-AAE3-2231669DE510}" dt="2024-01-16T07:47:52.322" v="405" actId="1076"/>
        <pc:sldMkLst>
          <pc:docMk/>
          <pc:sldMk cId="2732594710" sldId="270"/>
        </pc:sldMkLst>
        <pc:spChg chg="add mod">
          <ac:chgData name="Jha, Bibek" userId="f13d306e-eb04-40cd-a00c-b7c714d6a570" providerId="ADAL" clId="{094F87A4-7CDA-4381-AAE3-2231669DE510}" dt="2024-01-16T07:47:52.322" v="405" actId="1076"/>
          <ac:spMkLst>
            <pc:docMk/>
            <pc:sldMk cId="2732594710" sldId="270"/>
            <ac:spMk id="5" creationId="{FF146921-2E9A-0EE8-8EFF-142551E2DCFD}"/>
          </ac:spMkLst>
        </pc:spChg>
        <pc:spChg chg="mod">
          <ac:chgData name="Jha, Bibek" userId="f13d306e-eb04-40cd-a00c-b7c714d6a570" providerId="ADAL" clId="{094F87A4-7CDA-4381-AAE3-2231669DE510}" dt="2024-01-16T07:46:51.450" v="393" actId="1076"/>
          <ac:spMkLst>
            <pc:docMk/>
            <pc:sldMk cId="2732594710" sldId="270"/>
            <ac:spMk id="268" creationId="{00000000-0000-0000-0000-000000000000}"/>
          </ac:spMkLst>
        </pc:spChg>
        <pc:picChg chg="add mod">
          <ac:chgData name="Jha, Bibek" userId="f13d306e-eb04-40cd-a00c-b7c714d6a570" providerId="ADAL" clId="{094F87A4-7CDA-4381-AAE3-2231669DE510}" dt="2024-01-16T07:47:17.372" v="396" actId="1076"/>
          <ac:picMkLst>
            <pc:docMk/>
            <pc:sldMk cId="2732594710" sldId="270"/>
            <ac:picMk id="3" creationId="{C6BAB9BF-7EB1-A466-2D99-132AFB8EAC95}"/>
          </ac:picMkLst>
        </pc:picChg>
      </pc:sldChg>
      <pc:sldChg chg="addSp delSp modSp add mod ord">
        <pc:chgData name="Jha, Bibek" userId="f13d306e-eb04-40cd-a00c-b7c714d6a570" providerId="ADAL" clId="{094F87A4-7CDA-4381-AAE3-2231669DE510}" dt="2024-01-16T07:50:06.337" v="451" actId="1076"/>
        <pc:sldMkLst>
          <pc:docMk/>
          <pc:sldMk cId="1429536168" sldId="271"/>
        </pc:sldMkLst>
        <pc:spChg chg="del mod">
          <ac:chgData name="Jha, Bibek" userId="f13d306e-eb04-40cd-a00c-b7c714d6a570" providerId="ADAL" clId="{094F87A4-7CDA-4381-AAE3-2231669DE510}" dt="2024-01-16T07:49:04.399" v="446" actId="478"/>
          <ac:spMkLst>
            <pc:docMk/>
            <pc:sldMk cId="1429536168" sldId="271"/>
            <ac:spMk id="4" creationId="{708B4130-FF19-AFBA-CD2C-51DE7BD77378}"/>
          </ac:spMkLst>
        </pc:spChg>
        <pc:spChg chg="mod">
          <ac:chgData name="Jha, Bibek" userId="f13d306e-eb04-40cd-a00c-b7c714d6a570" providerId="ADAL" clId="{094F87A4-7CDA-4381-AAE3-2231669DE510}" dt="2024-01-16T07:48:53.040" v="444" actId="20577"/>
          <ac:spMkLst>
            <pc:docMk/>
            <pc:sldMk cId="1429536168" sldId="271"/>
            <ac:spMk id="185" creationId="{00000000-0000-0000-0000-000000000000}"/>
          </ac:spMkLst>
        </pc:spChg>
        <pc:picChg chg="del">
          <ac:chgData name="Jha, Bibek" userId="f13d306e-eb04-40cd-a00c-b7c714d6a570" providerId="ADAL" clId="{094F87A4-7CDA-4381-AAE3-2231669DE510}" dt="2024-01-16T07:49:56.153" v="447" actId="478"/>
          <ac:picMkLst>
            <pc:docMk/>
            <pc:sldMk cId="1429536168" sldId="271"/>
            <ac:picMk id="3074" creationId="{EEF3152B-9EA6-9C1E-083F-2E052E02E85D}"/>
          </ac:picMkLst>
        </pc:picChg>
        <pc:picChg chg="add mod">
          <ac:chgData name="Jha, Bibek" userId="f13d306e-eb04-40cd-a00c-b7c714d6a570" providerId="ADAL" clId="{094F87A4-7CDA-4381-AAE3-2231669DE510}" dt="2024-01-16T07:50:06.337" v="451" actId="1076"/>
          <ac:picMkLst>
            <pc:docMk/>
            <pc:sldMk cId="1429536168" sldId="271"/>
            <ac:picMk id="5122" creationId="{C9EF72DF-269A-C9C1-6FED-74AFCE3A70AC}"/>
          </ac:picMkLst>
        </pc:picChg>
      </pc:sldChg>
      <pc:sldChg chg="add del">
        <pc:chgData name="Jha, Bibek" userId="f13d306e-eb04-40cd-a00c-b7c714d6a570" providerId="ADAL" clId="{094F87A4-7CDA-4381-AAE3-2231669DE510}" dt="2024-01-16T07:48:03.122" v="406" actId="47"/>
        <pc:sldMkLst>
          <pc:docMk/>
          <pc:sldMk cId="3318922405" sldId="271"/>
        </pc:sldMkLst>
      </pc:sldChg>
      <pc:sldChg chg="add del">
        <pc:chgData name="Jha, Bibek" userId="f13d306e-eb04-40cd-a00c-b7c714d6a570" providerId="ADAL" clId="{094F87A4-7CDA-4381-AAE3-2231669DE510}" dt="2024-01-16T07:44:04.130" v="369" actId="47"/>
        <pc:sldMkLst>
          <pc:docMk/>
          <pc:sldMk cId="3720693519" sldId="271"/>
        </pc:sldMkLst>
      </pc:sldChg>
      <pc:sldChg chg="delSp modSp add mod ord">
        <pc:chgData name="Jha, Bibek" userId="f13d306e-eb04-40cd-a00c-b7c714d6a570" providerId="ADAL" clId="{094F87A4-7CDA-4381-AAE3-2231669DE510}" dt="2024-01-16T07:50:42.382" v="457" actId="20577"/>
        <pc:sldMkLst>
          <pc:docMk/>
          <pc:sldMk cId="1492812934" sldId="272"/>
        </pc:sldMkLst>
        <pc:spChg chg="mod">
          <ac:chgData name="Jha, Bibek" userId="f13d306e-eb04-40cd-a00c-b7c714d6a570" providerId="ADAL" clId="{094F87A4-7CDA-4381-AAE3-2231669DE510}" dt="2024-01-16T07:50:42.382" v="457" actId="20577"/>
          <ac:spMkLst>
            <pc:docMk/>
            <pc:sldMk cId="1492812934" sldId="272"/>
            <ac:spMk id="5" creationId="{FF146921-2E9A-0EE8-8EFF-142551E2DCFD}"/>
          </ac:spMkLst>
        </pc:spChg>
        <pc:picChg chg="del">
          <ac:chgData name="Jha, Bibek" userId="f13d306e-eb04-40cd-a00c-b7c714d6a570" providerId="ADAL" clId="{094F87A4-7CDA-4381-AAE3-2231669DE510}" dt="2024-01-16T07:50:32.296" v="455" actId="478"/>
          <ac:picMkLst>
            <pc:docMk/>
            <pc:sldMk cId="1492812934" sldId="272"/>
            <ac:picMk id="3" creationId="{C6BAB9BF-7EB1-A466-2D99-132AFB8EAC95}"/>
          </ac:picMkLst>
        </pc:picChg>
      </pc:sldChg>
      <pc:sldChg chg="add del">
        <pc:chgData name="Jha, Bibek" userId="f13d306e-eb04-40cd-a00c-b7c714d6a570" providerId="ADAL" clId="{094F87A4-7CDA-4381-AAE3-2231669DE510}" dt="2024-01-16T07:48:08.370" v="407" actId="47"/>
        <pc:sldMkLst>
          <pc:docMk/>
          <pc:sldMk cId="2521562294"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18187682"/>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0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11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1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2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2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3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3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45" name="Bowl with salmon cakes, salad and houmo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46"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54"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5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oumo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72"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2"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8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9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9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 Id="rId5" Type="http://schemas.openxmlformats.org/officeDocument/2006/relationships/hyperlink" Target="mailto:info@skillaura.com" TargetMode="External"/><Relationship Id="rId4" Type="http://schemas.openxmlformats.org/officeDocument/2006/relationships/hyperlink" Target="http://www.skillaura.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8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8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18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185" name="Heading Here"/>
          <p:cNvSpPr txBox="1"/>
          <p:nvPr/>
        </p:nvSpPr>
        <p:spPr>
          <a:xfrm>
            <a:off x="2633874" y="1118211"/>
            <a:ext cx="9433673" cy="795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lvl1pPr>
          </a:lstStyle>
          <a:p>
            <a:r>
              <a:rPr lang="en-US" spc="300" dirty="0"/>
              <a:t>Module 6.3 Node JS Console</a:t>
            </a:r>
            <a:endParaRPr spc="300" dirty="0"/>
          </a:p>
        </p:txBody>
      </p:sp>
      <p:sp>
        <p:nvSpPr>
          <p:cNvPr id="18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187" name="pasted-movie.png" descr="pasted-movie.png"/>
          <p:cNvPicPr>
            <a:picLocks noChangeAspect="1"/>
          </p:cNvPicPr>
          <p:nvPr/>
        </p:nvPicPr>
        <p:blipFill>
          <a:blip r:embed="rId3">
            <a:alphaModFix amt="7306"/>
          </a:blip>
          <a:stretch>
            <a:fillRect/>
          </a:stretch>
        </p:blipFill>
        <p:spPr>
          <a:xfrm>
            <a:off x="7082187" y="1291637"/>
            <a:ext cx="10223932" cy="11132726"/>
          </a:xfrm>
          <a:prstGeom prst="rect">
            <a:avLst/>
          </a:prstGeom>
          <a:ln w="12700">
            <a:miter lim="400000"/>
          </a:ln>
        </p:spPr>
      </p:pic>
      <p:sp>
        <p:nvSpPr>
          <p:cNvPr id="18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4" name="TextBox 3">
            <a:extLst>
              <a:ext uri="{FF2B5EF4-FFF2-40B4-BE49-F238E27FC236}">
                <a16:creationId xmlns:a16="http://schemas.microsoft.com/office/drawing/2014/main" xmlns="" id="{708B4130-FF19-AFBA-CD2C-51DE7BD77378}"/>
              </a:ext>
            </a:extLst>
          </p:cNvPr>
          <p:cNvSpPr txBox="1"/>
          <p:nvPr/>
        </p:nvSpPr>
        <p:spPr>
          <a:xfrm>
            <a:off x="2565493" y="2505771"/>
            <a:ext cx="9906923" cy="66987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200" dirty="0"/>
              <a:t>The </a:t>
            </a:r>
            <a:r>
              <a:rPr lang="en-US" sz="3200" dirty="0" err="1"/>
              <a:t>node:console</a:t>
            </a:r>
            <a:r>
              <a:rPr lang="en-US" sz="3200" dirty="0"/>
              <a:t> module provides a simple debugging console that is similar to the JavaScript console mechanism provided by web browsers.</a:t>
            </a:r>
          </a:p>
          <a:p>
            <a:r>
              <a:rPr lang="en-US" sz="3200" dirty="0"/>
              <a:t>The module exports two specific components:</a:t>
            </a:r>
          </a:p>
          <a:p>
            <a:r>
              <a:rPr lang="en-US" sz="3200" dirty="0"/>
              <a:t>A Console class with methods such as console.log(), console.error(), and </a:t>
            </a:r>
            <a:r>
              <a:rPr lang="en-US" sz="3200" dirty="0" err="1"/>
              <a:t>console.warn</a:t>
            </a:r>
            <a:r>
              <a:rPr lang="en-US" sz="3200" dirty="0"/>
              <a:t>() that can be used to write to any Node.js stream.</a:t>
            </a:r>
          </a:p>
          <a:p>
            <a:r>
              <a:rPr lang="en-US" sz="3200" dirty="0"/>
              <a:t>A global console instance configured to write to </a:t>
            </a:r>
            <a:r>
              <a:rPr lang="en-US" sz="3200" dirty="0" err="1"/>
              <a:t>process.stdout</a:t>
            </a:r>
            <a:r>
              <a:rPr lang="en-US" sz="3200" dirty="0"/>
              <a:t> and </a:t>
            </a:r>
            <a:r>
              <a:rPr lang="en-US" sz="3200" dirty="0" err="1"/>
              <a:t>process.stderr</a:t>
            </a:r>
            <a:r>
              <a:rPr lang="en-US" sz="3200" dirty="0"/>
              <a:t>. The global console can be used without calling require('node:console').</a:t>
            </a:r>
          </a:p>
        </p:txBody>
      </p:sp>
      <p:pic>
        <p:nvPicPr>
          <p:cNvPr id="1027" name="Picture 3" descr="Node.js Console/REPL">
            <a:extLst>
              <a:ext uri="{FF2B5EF4-FFF2-40B4-BE49-F238E27FC236}">
                <a16:creationId xmlns:a16="http://schemas.microsoft.com/office/drawing/2014/main" xmlns="" id="{CE1F85E8-4BB2-489B-9018-0999DF129C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1" y="3639627"/>
            <a:ext cx="11588652" cy="39133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8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83" name="www.skillaura.com"/>
          <p:cNvSpPr txBox="1"/>
          <p:nvPr/>
        </p:nvSpPr>
        <p:spPr>
          <a:xfrm>
            <a:off x="7821621" y="13067182"/>
            <a:ext cx="3522778" cy="572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a:lvl1pPr>
          </a:lstStyle>
          <a:p>
            <a:r>
              <a:t>www.skillaura.com</a:t>
            </a:r>
          </a:p>
        </p:txBody>
      </p:sp>
      <p:sp>
        <p:nvSpPr>
          <p:cNvPr id="18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185" name="Heading Here"/>
          <p:cNvSpPr txBox="1"/>
          <p:nvPr/>
        </p:nvSpPr>
        <p:spPr>
          <a:xfrm>
            <a:off x="2633874" y="1118211"/>
            <a:ext cx="15026549" cy="795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000"/>
            </a:lvl1pPr>
          </a:lstStyle>
          <a:p>
            <a:r>
              <a:rPr lang="en-US" b="1" spc="300" dirty="0"/>
              <a:t>Module 6.4 Node JS Command Line Utilities</a:t>
            </a:r>
            <a:endParaRPr b="1" spc="300" dirty="0"/>
          </a:p>
        </p:txBody>
      </p:sp>
      <p:sp>
        <p:nvSpPr>
          <p:cNvPr id="18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187" name="pasted-movie.png" descr="pasted-movie.png"/>
          <p:cNvPicPr>
            <a:picLocks noChangeAspect="1"/>
          </p:cNvPicPr>
          <p:nvPr/>
        </p:nvPicPr>
        <p:blipFill>
          <a:blip r:embed="rId3">
            <a:alphaModFix amt="7306"/>
          </a:blip>
          <a:stretch>
            <a:fillRect/>
          </a:stretch>
        </p:blipFill>
        <p:spPr>
          <a:xfrm>
            <a:off x="7082187" y="1291637"/>
            <a:ext cx="10223932" cy="11132726"/>
          </a:xfrm>
          <a:prstGeom prst="rect">
            <a:avLst/>
          </a:prstGeom>
          <a:ln w="12700">
            <a:miter lim="400000"/>
          </a:ln>
        </p:spPr>
      </p:pic>
      <p:sp>
        <p:nvSpPr>
          <p:cNvPr id="18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4" name="TextBox 3">
            <a:extLst>
              <a:ext uri="{FF2B5EF4-FFF2-40B4-BE49-F238E27FC236}">
                <a16:creationId xmlns:a16="http://schemas.microsoft.com/office/drawing/2014/main" xmlns="" id="{708B4130-FF19-AFBA-CD2C-51DE7BD77378}"/>
              </a:ext>
            </a:extLst>
          </p:cNvPr>
          <p:cNvSpPr txBox="1"/>
          <p:nvPr/>
        </p:nvSpPr>
        <p:spPr>
          <a:xfrm>
            <a:off x="2565493" y="2505771"/>
            <a:ext cx="9906923" cy="66987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200" dirty="0"/>
              <a:t>The </a:t>
            </a:r>
            <a:r>
              <a:rPr lang="en-US" sz="3200" dirty="0" err="1"/>
              <a:t>node:console</a:t>
            </a:r>
            <a:r>
              <a:rPr lang="en-US" sz="3200" dirty="0"/>
              <a:t> module provides a simple debugging console that is similar to the JavaScript console mechanism provided by web browsers.</a:t>
            </a:r>
          </a:p>
          <a:p>
            <a:r>
              <a:rPr lang="en-US" sz="3200" dirty="0"/>
              <a:t>The module exports two specific components:</a:t>
            </a:r>
          </a:p>
          <a:p>
            <a:r>
              <a:rPr lang="en-US" sz="3200" dirty="0"/>
              <a:t>A Console class with methods such as console.log(), console.error(), and </a:t>
            </a:r>
            <a:r>
              <a:rPr lang="en-US" sz="3200" dirty="0" err="1"/>
              <a:t>console.warn</a:t>
            </a:r>
            <a:r>
              <a:rPr lang="en-US" sz="3200" dirty="0"/>
              <a:t>() that can be used to write to any Node.js stream.</a:t>
            </a:r>
          </a:p>
          <a:p>
            <a:r>
              <a:rPr lang="en-US" sz="3200" dirty="0"/>
              <a:t>A global console instance configured to write to </a:t>
            </a:r>
            <a:r>
              <a:rPr lang="en-US" sz="3200" dirty="0" err="1"/>
              <a:t>process.stdout</a:t>
            </a:r>
            <a:r>
              <a:rPr lang="en-US" sz="3200" dirty="0"/>
              <a:t> and </a:t>
            </a:r>
            <a:r>
              <a:rPr lang="en-US" sz="3200" dirty="0" err="1"/>
              <a:t>process.stderr</a:t>
            </a:r>
            <a:r>
              <a:rPr lang="en-US" sz="3200" dirty="0"/>
              <a:t>. The global console can be used without calling require('node:console').</a:t>
            </a:r>
          </a:p>
        </p:txBody>
      </p:sp>
      <p:pic>
        <p:nvPicPr>
          <p:cNvPr id="3074" name="Picture 2" descr="75 Best Node.js Command Line Apps &amp; Utilities | FireBear">
            <a:extLst>
              <a:ext uri="{FF2B5EF4-FFF2-40B4-BE49-F238E27FC236}">
                <a16:creationId xmlns:a16="http://schemas.microsoft.com/office/drawing/2014/main" xmlns="" id="{EEF3152B-9EA6-9C1E-083F-2E052E02E8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4083" y="2871108"/>
            <a:ext cx="11683456" cy="6833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49920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2187" y="1291637"/>
            <a:ext cx="10223932" cy="11132726"/>
          </a:xfrm>
          <a:prstGeom prst="rect">
            <a:avLst/>
          </a:prstGeom>
          <a:ln w="12700">
            <a:miter lim="400000"/>
          </a:ln>
        </p:spPr>
      </p:pic>
      <p:sp>
        <p:nvSpPr>
          <p:cNvPr id="268" name="Skill Aura"/>
          <p:cNvSpPr txBox="1"/>
          <p:nvPr/>
        </p:nvSpPr>
        <p:spPr>
          <a:xfrm>
            <a:off x="2744189" y="1515755"/>
            <a:ext cx="17875244" cy="52455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3200" dirty="0"/>
              <a:t>In Node.js, there are several built-in modules and utilities that provide command-line functionalities. These utilities allow you to interact with the command line and perform tasks such as parsing command-line arguments, running external commands, and displaying colored output. Let's explore some of the commonly used command utilities in Node.js:</a:t>
            </a:r>
          </a:p>
          <a:p>
            <a:pPr>
              <a:defRPr sz="3600">
                <a:latin typeface="Times New Roman"/>
                <a:ea typeface="Times New Roman"/>
                <a:cs typeface="Times New Roman"/>
                <a:sym typeface="Times New Roman"/>
              </a:defRPr>
            </a:pPr>
            <a:r>
              <a:rPr lang="en-US" sz="3200" b="1" dirty="0" err="1"/>
              <a:t>process.argv</a:t>
            </a:r>
            <a:r>
              <a:rPr lang="en-US" sz="3200" b="1" dirty="0"/>
              <a:t>: </a:t>
            </a:r>
            <a:r>
              <a:rPr lang="en-US" sz="3200" dirty="0"/>
              <a:t>The </a:t>
            </a:r>
            <a:r>
              <a:rPr lang="en-US" sz="3200" dirty="0" err="1"/>
              <a:t>process.argv</a:t>
            </a:r>
            <a:r>
              <a:rPr lang="en-US" sz="3200" dirty="0"/>
              <a:t> property is an array that contains the command-line arguments passed to the Node.js process. The first element (</a:t>
            </a:r>
            <a:r>
              <a:rPr lang="en-US" sz="3200" dirty="0" err="1"/>
              <a:t>process.argv</a:t>
            </a:r>
            <a:r>
              <a:rPr lang="en-US" sz="3200" dirty="0"/>
              <a:t>[0]) is always the path to the Node.js executable, and the second element (</a:t>
            </a:r>
            <a:r>
              <a:rPr lang="en-US" sz="3200" dirty="0" err="1"/>
              <a:t>process.argv</a:t>
            </a:r>
            <a:r>
              <a:rPr lang="en-US" sz="3200" dirty="0"/>
              <a:t>[1]) is the path to the JavaScript file being executed. The subsequent elements in the array are the command-line arguments.</a:t>
            </a:r>
          </a:p>
          <a:p>
            <a:pPr>
              <a:defRPr sz="3600">
                <a:latin typeface="Times New Roman"/>
                <a:ea typeface="Times New Roman"/>
                <a:cs typeface="Times New Roman"/>
                <a:sym typeface="Times New Roman"/>
              </a:defRPr>
            </a:pPr>
            <a:r>
              <a:rPr lang="en-US" sz="3200" dirty="0"/>
              <a:t>Here's an example of how you can access and parse the command-line arguments using </a:t>
            </a:r>
            <a:r>
              <a:rPr lang="en-US" sz="3200" dirty="0" err="1"/>
              <a:t>process.argv</a:t>
            </a:r>
            <a:r>
              <a:rPr lang="en-US" sz="3200" dirty="0"/>
              <a:t>:</a:t>
            </a:r>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4" name="Picture 3">
            <a:extLst>
              <a:ext uri="{FF2B5EF4-FFF2-40B4-BE49-F238E27FC236}">
                <a16:creationId xmlns:a16="http://schemas.microsoft.com/office/drawing/2014/main" xmlns="" id="{ED5F0735-6FAA-5F19-871C-2EFACF1CFDAE}"/>
              </a:ext>
            </a:extLst>
          </p:cNvPr>
          <p:cNvPicPr>
            <a:picLocks noChangeAspect="1"/>
          </p:cNvPicPr>
          <p:nvPr/>
        </p:nvPicPr>
        <p:blipFill>
          <a:blip r:embed="rId4"/>
          <a:stretch>
            <a:fillRect/>
          </a:stretch>
        </p:blipFill>
        <p:spPr>
          <a:xfrm>
            <a:off x="5808686" y="6896520"/>
            <a:ext cx="9921621" cy="5153838"/>
          </a:xfrm>
          <a:prstGeom prst="rect">
            <a:avLst/>
          </a:prstGeom>
        </p:spPr>
      </p:pic>
    </p:spTree>
    <p:extLst>
      <p:ext uri="{BB962C8B-B14F-4D97-AF65-F5344CB8AC3E}">
        <p14:creationId xmlns:p14="http://schemas.microsoft.com/office/powerpoint/2010/main" val="35725335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2187" y="1291637"/>
            <a:ext cx="10223932" cy="11132726"/>
          </a:xfrm>
          <a:prstGeom prst="rect">
            <a:avLst/>
          </a:prstGeom>
          <a:ln w="12700">
            <a:miter lim="400000"/>
          </a:ln>
        </p:spPr>
      </p:pic>
      <p:sp>
        <p:nvSpPr>
          <p:cNvPr id="268" name="Skill Aura"/>
          <p:cNvSpPr txBox="1"/>
          <p:nvPr/>
        </p:nvSpPr>
        <p:spPr>
          <a:xfrm>
            <a:off x="2744189" y="788017"/>
            <a:ext cx="17875244" cy="24524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3200" b="1" dirty="0" err="1"/>
              <a:t>child_process</a:t>
            </a:r>
            <a:r>
              <a:rPr lang="en-US" sz="3200" b="1" dirty="0"/>
              <a:t> module: </a:t>
            </a:r>
            <a:r>
              <a:rPr lang="en-US" sz="3200" dirty="0"/>
              <a:t>The </a:t>
            </a:r>
            <a:r>
              <a:rPr lang="en-US" sz="3200" dirty="0" err="1"/>
              <a:t>child_process</a:t>
            </a:r>
            <a:r>
              <a:rPr lang="en-US" sz="3200" dirty="0"/>
              <a:t> module provides methods to spawn child processes and execute commands in the system's shell. It allows you to run external commands and interact with them programmatically.</a:t>
            </a:r>
          </a:p>
          <a:p>
            <a:pPr>
              <a:defRPr sz="3600">
                <a:latin typeface="Times New Roman"/>
                <a:ea typeface="Times New Roman"/>
                <a:cs typeface="Times New Roman"/>
                <a:sym typeface="Times New Roman"/>
              </a:defRPr>
            </a:pPr>
            <a:r>
              <a:rPr lang="en-US" sz="3200" dirty="0"/>
              <a:t>Here's an example of how you can use the </a:t>
            </a:r>
            <a:r>
              <a:rPr lang="en-US" sz="3200" dirty="0" err="1"/>
              <a:t>child_process</a:t>
            </a:r>
            <a:r>
              <a:rPr lang="en-US" sz="3200" dirty="0"/>
              <a:t> module to execute an external command:</a:t>
            </a:r>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3" name="Picture 2">
            <a:extLst>
              <a:ext uri="{FF2B5EF4-FFF2-40B4-BE49-F238E27FC236}">
                <a16:creationId xmlns:a16="http://schemas.microsoft.com/office/drawing/2014/main" xmlns="" id="{3264AB88-2F48-15FA-F4F7-285773059D66}"/>
              </a:ext>
            </a:extLst>
          </p:cNvPr>
          <p:cNvPicPr>
            <a:picLocks noChangeAspect="1"/>
          </p:cNvPicPr>
          <p:nvPr/>
        </p:nvPicPr>
        <p:blipFill>
          <a:blip r:embed="rId4"/>
          <a:stretch>
            <a:fillRect/>
          </a:stretch>
        </p:blipFill>
        <p:spPr>
          <a:xfrm>
            <a:off x="5808686" y="3375709"/>
            <a:ext cx="10595038" cy="6080454"/>
          </a:xfrm>
          <a:prstGeom prst="rect">
            <a:avLst/>
          </a:prstGeom>
        </p:spPr>
      </p:pic>
      <p:sp>
        <p:nvSpPr>
          <p:cNvPr id="6" name="TextBox 5">
            <a:extLst>
              <a:ext uri="{FF2B5EF4-FFF2-40B4-BE49-F238E27FC236}">
                <a16:creationId xmlns:a16="http://schemas.microsoft.com/office/drawing/2014/main" xmlns="" id="{490CEC31-F687-16FF-9E3A-FBF232AEBF86}"/>
              </a:ext>
            </a:extLst>
          </p:cNvPr>
          <p:cNvSpPr txBox="1"/>
          <p:nvPr/>
        </p:nvSpPr>
        <p:spPr>
          <a:xfrm>
            <a:off x="893983" y="6940723"/>
            <a:ext cx="23162033" cy="5115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endParaRPr lang="en-US" sz="2800" dirty="0"/>
          </a:p>
          <a:p>
            <a:endParaRPr lang="en-US" sz="2800" dirty="0"/>
          </a:p>
          <a:p>
            <a:endParaRPr lang="en-US" sz="2800" dirty="0"/>
          </a:p>
          <a:p>
            <a:r>
              <a:rPr lang="en-US" sz="2800" dirty="0"/>
              <a:t>In the above example, the exec function executes the command ls -l, and the callback function is called when the command finishes executing. Any error or output from the command is handled within the callback.</a:t>
            </a:r>
          </a:p>
          <a:p>
            <a:r>
              <a:rPr lang="en-US" sz="2800" dirty="0" err="1"/>
              <a:t>readline</a:t>
            </a:r>
            <a:r>
              <a:rPr lang="en-US" sz="2800" dirty="0"/>
              <a:t> module: The </a:t>
            </a:r>
            <a:r>
              <a:rPr lang="en-US" sz="2800" dirty="0" err="1"/>
              <a:t>readline</a:t>
            </a:r>
            <a:r>
              <a:rPr lang="en-US" sz="2800" dirty="0"/>
              <a:t> module provides an interface for reading input from a readable stream, such as the command line. It allows you to prompt users for input and read their responses.</a:t>
            </a:r>
          </a:p>
        </p:txBody>
      </p:sp>
    </p:spTree>
    <p:extLst>
      <p:ext uri="{BB962C8B-B14F-4D97-AF65-F5344CB8AC3E}">
        <p14:creationId xmlns:p14="http://schemas.microsoft.com/office/powerpoint/2010/main" val="200256957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2187" y="1291637"/>
            <a:ext cx="10223932" cy="11132726"/>
          </a:xfrm>
          <a:prstGeom prst="rect">
            <a:avLst/>
          </a:prstGeom>
          <a:ln w="12700">
            <a:miter lim="400000"/>
          </a:ln>
        </p:spPr>
      </p:pic>
      <p:sp>
        <p:nvSpPr>
          <p:cNvPr id="268" name="Skill Aura"/>
          <p:cNvSpPr txBox="1"/>
          <p:nvPr/>
        </p:nvSpPr>
        <p:spPr>
          <a:xfrm>
            <a:off x="3124998" y="1732847"/>
            <a:ext cx="17875244" cy="5457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3200" b="1" dirty="0"/>
              <a:t>Here's an example of how you can use the </a:t>
            </a:r>
            <a:r>
              <a:rPr lang="en-US" sz="3200" b="1" dirty="0" err="1"/>
              <a:t>readline</a:t>
            </a:r>
            <a:r>
              <a:rPr lang="en-US" sz="3200" b="1" dirty="0"/>
              <a:t> module to read user input:</a:t>
            </a:r>
            <a:endParaRPr lang="en-US" sz="32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3" name="Picture 2">
            <a:extLst>
              <a:ext uri="{FF2B5EF4-FFF2-40B4-BE49-F238E27FC236}">
                <a16:creationId xmlns:a16="http://schemas.microsoft.com/office/drawing/2014/main" xmlns="" id="{C6BAB9BF-7EB1-A466-2D99-132AFB8EAC95}"/>
              </a:ext>
            </a:extLst>
          </p:cNvPr>
          <p:cNvPicPr>
            <a:picLocks noChangeAspect="1"/>
          </p:cNvPicPr>
          <p:nvPr/>
        </p:nvPicPr>
        <p:blipFill>
          <a:blip r:embed="rId4"/>
          <a:stretch>
            <a:fillRect/>
          </a:stretch>
        </p:blipFill>
        <p:spPr>
          <a:xfrm>
            <a:off x="4435043" y="2413863"/>
            <a:ext cx="11533977" cy="5789255"/>
          </a:xfrm>
          <a:prstGeom prst="rect">
            <a:avLst/>
          </a:prstGeom>
        </p:spPr>
      </p:pic>
      <p:sp>
        <p:nvSpPr>
          <p:cNvPr id="5" name="TextBox 4">
            <a:extLst>
              <a:ext uri="{FF2B5EF4-FFF2-40B4-BE49-F238E27FC236}">
                <a16:creationId xmlns:a16="http://schemas.microsoft.com/office/drawing/2014/main" xmlns="" id="{FF146921-2E9A-0EE8-8EFF-142551E2DCFD}"/>
              </a:ext>
            </a:extLst>
          </p:cNvPr>
          <p:cNvSpPr txBox="1"/>
          <p:nvPr/>
        </p:nvSpPr>
        <p:spPr>
          <a:xfrm>
            <a:off x="2271895" y="8938651"/>
            <a:ext cx="20717501" cy="28854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200" dirty="0"/>
              <a:t>In the above example, the </a:t>
            </a:r>
            <a:r>
              <a:rPr lang="en-US" sz="3200" dirty="0" err="1"/>
              <a:t>createInterface</a:t>
            </a:r>
            <a:r>
              <a:rPr lang="en-US" sz="3200" dirty="0"/>
              <a:t> method is used to create an instance of the </a:t>
            </a:r>
            <a:r>
              <a:rPr lang="en-US" sz="3200" dirty="0" err="1"/>
              <a:t>readline.Interface</a:t>
            </a:r>
            <a:r>
              <a:rPr lang="en-US" sz="3200" dirty="0"/>
              <a:t> class. The question method prompts the user with the specified question, and the callback function is called with the user's response.</a:t>
            </a:r>
          </a:p>
          <a:p>
            <a:r>
              <a:rPr lang="en-US" sz="3200" dirty="0"/>
              <a:t>These are just a few examples of the command utilities available in Node.js. There are many other useful modules and libraries you can explore to enhance your command-line applications.</a:t>
            </a:r>
          </a:p>
        </p:txBody>
      </p:sp>
    </p:spTree>
    <p:extLst>
      <p:ext uri="{BB962C8B-B14F-4D97-AF65-F5344CB8AC3E}">
        <p14:creationId xmlns:p14="http://schemas.microsoft.com/office/powerpoint/2010/main" val="273259471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8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8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18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185" name="Heading Here"/>
          <p:cNvSpPr txBox="1"/>
          <p:nvPr/>
        </p:nvSpPr>
        <p:spPr>
          <a:xfrm>
            <a:off x="2633874" y="1118211"/>
            <a:ext cx="7239161" cy="795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lvl1pPr>
          </a:lstStyle>
          <a:p>
            <a:r>
              <a:rPr lang="en-US" b="1" spc="300" dirty="0"/>
              <a:t>6.5 Node JS Modules</a:t>
            </a:r>
            <a:endParaRPr b="1" spc="300" dirty="0"/>
          </a:p>
        </p:txBody>
      </p:sp>
      <p:sp>
        <p:nvSpPr>
          <p:cNvPr id="18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187" name="pasted-movie.png" descr="pasted-movie.png"/>
          <p:cNvPicPr>
            <a:picLocks noChangeAspect="1"/>
          </p:cNvPicPr>
          <p:nvPr/>
        </p:nvPicPr>
        <p:blipFill>
          <a:blip r:embed="rId3">
            <a:alphaModFix amt="7306"/>
          </a:blip>
          <a:stretch>
            <a:fillRect/>
          </a:stretch>
        </p:blipFill>
        <p:spPr>
          <a:xfrm>
            <a:off x="7082187" y="1291637"/>
            <a:ext cx="10223932" cy="11132726"/>
          </a:xfrm>
          <a:prstGeom prst="rect">
            <a:avLst/>
          </a:prstGeom>
          <a:ln w="12700">
            <a:miter lim="400000"/>
          </a:ln>
        </p:spPr>
      </p:pic>
      <p:sp>
        <p:nvSpPr>
          <p:cNvPr id="18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5122" name="Picture 2" descr="NodeJS Modules| How to create Modules in Nodejs - Knoldus Blogs">
            <a:extLst>
              <a:ext uri="{FF2B5EF4-FFF2-40B4-BE49-F238E27FC236}">
                <a16:creationId xmlns:a16="http://schemas.microsoft.com/office/drawing/2014/main" xmlns="" id="{C9EF72DF-269A-C9C1-6FED-74AFCE3A70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2529" y="1913300"/>
            <a:ext cx="19340183" cy="9556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53616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3124998" y="1677447"/>
            <a:ext cx="1787524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300" dirty="0"/>
              <a:t>Modules in NodeJS</a:t>
            </a:r>
            <a:endParaRPr lang="en-US" sz="4000" spc="3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5" name="TextBox 4">
            <a:extLst>
              <a:ext uri="{FF2B5EF4-FFF2-40B4-BE49-F238E27FC236}">
                <a16:creationId xmlns:a16="http://schemas.microsoft.com/office/drawing/2014/main" xmlns="" id="{FF146921-2E9A-0EE8-8EFF-142551E2DCFD}"/>
              </a:ext>
            </a:extLst>
          </p:cNvPr>
          <p:cNvSpPr txBox="1"/>
          <p:nvPr/>
        </p:nvSpPr>
        <p:spPr>
          <a:xfrm>
            <a:off x="2838823" y="2871108"/>
            <a:ext cx="20717501" cy="19990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200" dirty="0"/>
              <a:t>CommonJS modules are the original way to package JavaScript code for Node.js. Node.js also supports the ECMAScript modules standard used by browsers and other JavaScript runtimes.</a:t>
            </a:r>
          </a:p>
          <a:p>
            <a:r>
              <a:rPr lang="en-US" sz="3200" dirty="0"/>
              <a:t>In Node.js, each file is treated as a separate module. For example, consider a file named foo.js:</a:t>
            </a:r>
          </a:p>
        </p:txBody>
      </p:sp>
      <p:pic>
        <p:nvPicPr>
          <p:cNvPr id="3" name="Picture 2">
            <a:extLst>
              <a:ext uri="{FF2B5EF4-FFF2-40B4-BE49-F238E27FC236}">
                <a16:creationId xmlns:a16="http://schemas.microsoft.com/office/drawing/2014/main" xmlns="" id="{58F46786-57B4-04D4-2FBA-1C89F23181ED}"/>
              </a:ext>
            </a:extLst>
          </p:cNvPr>
          <p:cNvPicPr>
            <a:picLocks noChangeAspect="1"/>
          </p:cNvPicPr>
          <p:nvPr/>
        </p:nvPicPr>
        <p:blipFill>
          <a:blip r:embed="rId4"/>
          <a:stretch>
            <a:fillRect/>
          </a:stretch>
        </p:blipFill>
        <p:spPr>
          <a:xfrm>
            <a:off x="2665991" y="5462588"/>
            <a:ext cx="11964409" cy="1752599"/>
          </a:xfrm>
          <a:prstGeom prst="rect">
            <a:avLst/>
          </a:prstGeom>
        </p:spPr>
      </p:pic>
      <p:sp>
        <p:nvSpPr>
          <p:cNvPr id="6" name="TextBox 5">
            <a:extLst>
              <a:ext uri="{FF2B5EF4-FFF2-40B4-BE49-F238E27FC236}">
                <a16:creationId xmlns:a16="http://schemas.microsoft.com/office/drawing/2014/main" xmlns="" id="{6535D45F-78E8-5AA4-48AC-5F32A4E8081A}"/>
              </a:ext>
            </a:extLst>
          </p:cNvPr>
          <p:cNvSpPr txBox="1"/>
          <p:nvPr/>
        </p:nvSpPr>
        <p:spPr>
          <a:xfrm>
            <a:off x="2665991" y="7325953"/>
            <a:ext cx="14337792" cy="21652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600" dirty="0"/>
              <a:t>On the first line, foo.js loads the module circle.js that is in the same directory as foo.js.</a:t>
            </a:r>
          </a:p>
          <a:p>
            <a:r>
              <a:rPr lang="en-US" sz="3600" dirty="0"/>
              <a:t>Here are the contents of circle.js:</a:t>
            </a:r>
          </a:p>
        </p:txBody>
      </p:sp>
      <p:pic>
        <p:nvPicPr>
          <p:cNvPr id="8" name="Picture 7">
            <a:extLst>
              <a:ext uri="{FF2B5EF4-FFF2-40B4-BE49-F238E27FC236}">
                <a16:creationId xmlns:a16="http://schemas.microsoft.com/office/drawing/2014/main" xmlns="" id="{44BC7209-3F0C-4A4D-8C72-97A39E0A9DC5}"/>
              </a:ext>
            </a:extLst>
          </p:cNvPr>
          <p:cNvPicPr>
            <a:picLocks noChangeAspect="1"/>
          </p:cNvPicPr>
          <p:nvPr/>
        </p:nvPicPr>
        <p:blipFill>
          <a:blip r:embed="rId5"/>
          <a:stretch>
            <a:fillRect/>
          </a:stretch>
        </p:blipFill>
        <p:spPr>
          <a:xfrm>
            <a:off x="9834887" y="9098873"/>
            <a:ext cx="9867205" cy="3570529"/>
          </a:xfrm>
          <a:prstGeom prst="rect">
            <a:avLst/>
          </a:prstGeom>
        </p:spPr>
      </p:pic>
    </p:spTree>
    <p:extLst>
      <p:ext uri="{BB962C8B-B14F-4D97-AF65-F5344CB8AC3E}">
        <p14:creationId xmlns:p14="http://schemas.microsoft.com/office/powerpoint/2010/main" val="149281293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3124998" y="1677447"/>
            <a:ext cx="1787524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300" dirty="0"/>
              <a:t>Modules in NodeJS</a:t>
            </a:r>
            <a:endParaRPr lang="en-US" sz="4000" spc="3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5" name="TextBox 4">
            <a:extLst>
              <a:ext uri="{FF2B5EF4-FFF2-40B4-BE49-F238E27FC236}">
                <a16:creationId xmlns:a16="http://schemas.microsoft.com/office/drawing/2014/main" xmlns="" id="{FF146921-2E9A-0EE8-8EFF-142551E2DCFD}"/>
              </a:ext>
            </a:extLst>
          </p:cNvPr>
          <p:cNvSpPr txBox="1"/>
          <p:nvPr/>
        </p:nvSpPr>
        <p:spPr>
          <a:xfrm>
            <a:off x="2838823" y="2871108"/>
            <a:ext cx="20717501" cy="34624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200" dirty="0"/>
              <a:t>The module circle.js has exported the functions area() and circumference(). Functions and objects are added to the root of a module by specifying additional properties on the special exports object.</a:t>
            </a:r>
          </a:p>
          <a:p>
            <a:r>
              <a:rPr lang="en-US" sz="3200" dirty="0"/>
              <a:t>Variables local to the module will be private, because the module is wrapped in a function by Node.js (see module wrapper). In this example, the variable PI is private to circle.js.</a:t>
            </a:r>
          </a:p>
          <a:p>
            <a:r>
              <a:rPr lang="en-US" sz="3200" dirty="0"/>
              <a:t>The </a:t>
            </a:r>
            <a:r>
              <a:rPr lang="en-US" sz="3200" dirty="0" err="1"/>
              <a:t>module.exports</a:t>
            </a:r>
            <a:r>
              <a:rPr lang="en-US" sz="3200" dirty="0"/>
              <a:t> property can be assigned a new value (such as a function or object).</a:t>
            </a:r>
          </a:p>
        </p:txBody>
      </p:sp>
    </p:spTree>
    <p:extLst>
      <p:ext uri="{BB962C8B-B14F-4D97-AF65-F5344CB8AC3E}">
        <p14:creationId xmlns:p14="http://schemas.microsoft.com/office/powerpoint/2010/main" val="300591240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3124998" y="1677447"/>
            <a:ext cx="1787524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dirty="0"/>
              <a:t>Types of  </a:t>
            </a:r>
            <a:r>
              <a:rPr lang="en-US" sz="4000" b="1" spc="300" dirty="0"/>
              <a:t>Modules in NodeJS</a:t>
            </a:r>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5" name="TextBox 4">
            <a:extLst>
              <a:ext uri="{FF2B5EF4-FFF2-40B4-BE49-F238E27FC236}">
                <a16:creationId xmlns:a16="http://schemas.microsoft.com/office/drawing/2014/main" xmlns="" id="{FF146921-2E9A-0EE8-8EFF-142551E2DCFD}"/>
              </a:ext>
            </a:extLst>
          </p:cNvPr>
          <p:cNvSpPr txBox="1"/>
          <p:nvPr/>
        </p:nvSpPr>
        <p:spPr>
          <a:xfrm>
            <a:off x="2838823" y="2871108"/>
            <a:ext cx="20717501" cy="50598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200" dirty="0"/>
              <a:t>There are three main types of Node modules that you will work with as a Node.js developer. They include the following.</a:t>
            </a:r>
          </a:p>
          <a:p>
            <a:pPr marL="457200" indent="-457200">
              <a:buFont typeface="Arial" panose="020B0604020202020204" pitchFamily="34" charset="0"/>
              <a:buChar char="•"/>
            </a:pPr>
            <a:r>
              <a:rPr lang="en-US" sz="3200" b="1" dirty="0"/>
              <a:t>Built-in modules</a:t>
            </a:r>
          </a:p>
          <a:p>
            <a:pPr marL="457200" indent="-457200">
              <a:buFont typeface="Arial" panose="020B0604020202020204" pitchFamily="34" charset="0"/>
              <a:buChar char="•"/>
            </a:pPr>
            <a:r>
              <a:rPr lang="en-US" sz="3200" b="1" dirty="0"/>
              <a:t>Local modules</a:t>
            </a:r>
          </a:p>
          <a:p>
            <a:pPr marL="457200" indent="-457200">
              <a:buFont typeface="Arial" panose="020B0604020202020204" pitchFamily="34" charset="0"/>
              <a:buChar char="•"/>
            </a:pPr>
            <a:r>
              <a:rPr lang="en-US" sz="3200" b="1" dirty="0"/>
              <a:t>Third-party modules</a:t>
            </a:r>
          </a:p>
          <a:p>
            <a:endParaRPr lang="en-US" sz="3200" dirty="0"/>
          </a:p>
        </p:txBody>
      </p:sp>
    </p:spTree>
    <p:extLst>
      <p:ext uri="{BB962C8B-B14F-4D97-AF65-F5344CB8AC3E}">
        <p14:creationId xmlns:p14="http://schemas.microsoft.com/office/powerpoint/2010/main" val="272330943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3" name="Picture 2">
            <a:extLst>
              <a:ext uri="{FF2B5EF4-FFF2-40B4-BE49-F238E27FC236}">
                <a16:creationId xmlns:a16="http://schemas.microsoft.com/office/drawing/2014/main" xmlns="" id="{1850D4A3-6F8D-5E90-75D9-E6361F5B4417}"/>
              </a:ext>
            </a:extLst>
          </p:cNvPr>
          <p:cNvPicPr>
            <a:picLocks noChangeAspect="1"/>
          </p:cNvPicPr>
          <p:nvPr/>
        </p:nvPicPr>
        <p:blipFill>
          <a:blip r:embed="rId4"/>
          <a:stretch>
            <a:fillRect/>
          </a:stretch>
        </p:blipFill>
        <p:spPr>
          <a:xfrm>
            <a:off x="2413070" y="638346"/>
            <a:ext cx="10223932" cy="8054835"/>
          </a:xfrm>
          <a:prstGeom prst="rect">
            <a:avLst/>
          </a:prstGeom>
        </p:spPr>
      </p:pic>
      <p:sp>
        <p:nvSpPr>
          <p:cNvPr id="7" name="TextBox 6">
            <a:extLst>
              <a:ext uri="{FF2B5EF4-FFF2-40B4-BE49-F238E27FC236}">
                <a16:creationId xmlns:a16="http://schemas.microsoft.com/office/drawing/2014/main" xmlns="" id="{D943FFBD-46B9-2FF6-D9E0-ABAB800A7D88}"/>
              </a:ext>
            </a:extLst>
          </p:cNvPr>
          <p:cNvSpPr txBox="1"/>
          <p:nvPr/>
        </p:nvSpPr>
        <p:spPr>
          <a:xfrm>
            <a:off x="12015630" y="1291637"/>
            <a:ext cx="9955300" cy="10378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600" dirty="0"/>
              <a:t>You load the module with the require function. You need to pass the name of the module you're loading as an argument to the require function.</a:t>
            </a:r>
          </a:p>
          <a:p>
            <a:endParaRPr lang="en-US" sz="3600" dirty="0"/>
          </a:p>
          <a:p>
            <a:r>
              <a:rPr lang="en-US" sz="3600" dirty="0"/>
              <a:t>Note: The name of the module must be in quotation marks. Also, using const to declare the variable ensures that you do not overwrite the value when calling it.</a:t>
            </a:r>
          </a:p>
          <a:p>
            <a:endParaRPr lang="en-US" sz="3600" dirty="0"/>
          </a:p>
          <a:p>
            <a:r>
              <a:rPr lang="en-US" sz="3600" dirty="0"/>
              <a:t>You also need to save the returned value from the require function in </a:t>
            </a:r>
            <a:r>
              <a:rPr lang="en-US" sz="3600" dirty="0" err="1"/>
              <a:t>someVariable</a:t>
            </a:r>
            <a:r>
              <a:rPr lang="en-US" sz="3600" dirty="0"/>
              <a:t>. You can name that variable anything you want. But often, you will see programmers give the same to the variable as the name of the module (see example below).</a:t>
            </a:r>
          </a:p>
        </p:txBody>
      </p:sp>
    </p:spTree>
    <p:extLst>
      <p:ext uri="{BB962C8B-B14F-4D97-AF65-F5344CB8AC3E}">
        <p14:creationId xmlns:p14="http://schemas.microsoft.com/office/powerpoint/2010/main" val="144015886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4" name="Picture 3">
            <a:extLst>
              <a:ext uri="{FF2B5EF4-FFF2-40B4-BE49-F238E27FC236}">
                <a16:creationId xmlns:a16="http://schemas.microsoft.com/office/drawing/2014/main" xmlns="" id="{2C9CB667-7BB5-1C06-07A6-15F9CBF2F4FF}"/>
              </a:ext>
            </a:extLst>
          </p:cNvPr>
          <p:cNvPicPr>
            <a:picLocks noChangeAspect="1"/>
          </p:cNvPicPr>
          <p:nvPr/>
        </p:nvPicPr>
        <p:blipFill>
          <a:blip r:embed="rId4"/>
          <a:stretch>
            <a:fillRect/>
          </a:stretch>
        </p:blipFill>
        <p:spPr>
          <a:xfrm>
            <a:off x="2671829" y="2412717"/>
            <a:ext cx="12964286" cy="8998123"/>
          </a:xfrm>
          <a:prstGeom prst="rect">
            <a:avLst/>
          </a:prstGeom>
        </p:spPr>
      </p:pic>
      <p:sp>
        <p:nvSpPr>
          <p:cNvPr id="5" name="TextBox 4">
            <a:extLst>
              <a:ext uri="{FF2B5EF4-FFF2-40B4-BE49-F238E27FC236}">
                <a16:creationId xmlns:a16="http://schemas.microsoft.com/office/drawing/2014/main" xmlns="" id="{2D65F39B-2750-BDE0-5424-96DFAD21F3E2}"/>
              </a:ext>
            </a:extLst>
          </p:cNvPr>
          <p:cNvSpPr txBox="1"/>
          <p:nvPr/>
        </p:nvSpPr>
        <p:spPr>
          <a:xfrm>
            <a:off x="3968496" y="881573"/>
            <a:ext cx="8942829"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sz="4800" b="1" i="0" u="none" strike="noStrike" cap="none" spc="300" normalizeH="0" baseline="0" dirty="0">
                <a:ln>
                  <a:noFill/>
                </a:ln>
                <a:solidFill>
                  <a:srgbClr val="000000"/>
                </a:solidFill>
                <a:effectLst/>
                <a:uFillTx/>
                <a:latin typeface="+mn-lt"/>
                <a:ea typeface="+mn-ea"/>
                <a:cs typeface="+mn-cs"/>
                <a:sym typeface="Helvetica Neue"/>
              </a:rPr>
              <a:t>Built-in Module Example</a:t>
            </a:r>
          </a:p>
        </p:txBody>
      </p:sp>
    </p:spTree>
    <p:extLst>
      <p:ext uri="{BB962C8B-B14F-4D97-AF65-F5344CB8AC3E}">
        <p14:creationId xmlns:p14="http://schemas.microsoft.com/office/powerpoint/2010/main" val="113622320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9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9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19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19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197" name="pasted-movie.png" descr="pasted-movie.png"/>
          <p:cNvPicPr>
            <a:picLocks noChangeAspect="1"/>
          </p:cNvPicPr>
          <p:nvPr/>
        </p:nvPicPr>
        <p:blipFill>
          <a:blip r:embed="rId3">
            <a:alphaModFix amt="7306"/>
          </a:blip>
          <a:stretch>
            <a:fillRect/>
          </a:stretch>
        </p:blipFill>
        <p:spPr>
          <a:xfrm>
            <a:off x="7082187" y="1291637"/>
            <a:ext cx="10223932" cy="11132726"/>
          </a:xfrm>
          <a:prstGeom prst="rect">
            <a:avLst/>
          </a:prstGeom>
          <a:ln w="12700">
            <a:miter lim="400000"/>
          </a:ln>
        </p:spPr>
      </p:pic>
      <p:sp>
        <p:nvSpPr>
          <p:cNvPr id="19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3" name="TextBox 2">
            <a:extLst>
              <a:ext uri="{FF2B5EF4-FFF2-40B4-BE49-F238E27FC236}">
                <a16:creationId xmlns:a16="http://schemas.microsoft.com/office/drawing/2014/main" xmlns="" id="{3B7004AF-2AEF-D958-867F-10CFFBC00B82}"/>
              </a:ext>
            </a:extLst>
          </p:cNvPr>
          <p:cNvSpPr txBox="1"/>
          <p:nvPr/>
        </p:nvSpPr>
        <p:spPr>
          <a:xfrm>
            <a:off x="2622229" y="2532828"/>
            <a:ext cx="19348701" cy="8420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600" b="1" spc="300" dirty="0"/>
              <a:t>Example using the global console:</a:t>
            </a:r>
          </a:p>
          <a:p>
            <a:r>
              <a:rPr lang="en-US" sz="2800" dirty="0"/>
              <a:t>console.log('hello world');</a:t>
            </a:r>
          </a:p>
          <a:p>
            <a:r>
              <a:rPr lang="en-US" sz="2800" dirty="0"/>
              <a:t>// Prints: hello world, to </a:t>
            </a:r>
            <a:r>
              <a:rPr lang="en-US" sz="2800" dirty="0" err="1"/>
              <a:t>stdout</a:t>
            </a:r>
            <a:endParaRPr lang="en-US" sz="2800" dirty="0"/>
          </a:p>
          <a:p>
            <a:r>
              <a:rPr lang="en-US" sz="2800" dirty="0"/>
              <a:t>console.log('hello %s', 'world');</a:t>
            </a:r>
          </a:p>
          <a:p>
            <a:r>
              <a:rPr lang="en-US" sz="2800" dirty="0"/>
              <a:t>// Prints: hello world, to </a:t>
            </a:r>
            <a:r>
              <a:rPr lang="en-US" sz="2800" dirty="0" err="1"/>
              <a:t>stdout</a:t>
            </a:r>
            <a:endParaRPr lang="en-US" sz="2800" dirty="0"/>
          </a:p>
          <a:p>
            <a:r>
              <a:rPr lang="en-US" sz="2800" dirty="0"/>
              <a:t>console.error(new Error('Whoops, something bad happened'));const name = 'Ramesh';</a:t>
            </a:r>
          </a:p>
          <a:p>
            <a:r>
              <a:rPr lang="en-US" sz="2800" dirty="0"/>
              <a:t>console.warn(`Danger ${name}! Danger!`);</a:t>
            </a:r>
          </a:p>
          <a:p>
            <a:r>
              <a:rPr lang="en-US" sz="2800" dirty="0"/>
              <a:t>// Prints: Danger Ramesh! Danger!, to stderr </a:t>
            </a:r>
          </a:p>
          <a:p>
            <a:r>
              <a:rPr lang="en-US" sz="3600" dirty="0"/>
              <a:t>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3" name="Picture 2">
            <a:extLst>
              <a:ext uri="{FF2B5EF4-FFF2-40B4-BE49-F238E27FC236}">
                <a16:creationId xmlns:a16="http://schemas.microsoft.com/office/drawing/2014/main" xmlns="" id="{C3375A30-98BE-9BFE-404F-606B05ED9A22}"/>
              </a:ext>
            </a:extLst>
          </p:cNvPr>
          <p:cNvPicPr>
            <a:picLocks noChangeAspect="1"/>
          </p:cNvPicPr>
          <p:nvPr/>
        </p:nvPicPr>
        <p:blipFill>
          <a:blip r:embed="rId4"/>
          <a:stretch>
            <a:fillRect/>
          </a:stretch>
        </p:blipFill>
        <p:spPr>
          <a:xfrm>
            <a:off x="2413070" y="1132434"/>
            <a:ext cx="12446507" cy="10055467"/>
          </a:xfrm>
          <a:prstGeom prst="rect">
            <a:avLst/>
          </a:prstGeom>
        </p:spPr>
      </p:pic>
    </p:spTree>
    <p:extLst>
      <p:ext uri="{BB962C8B-B14F-4D97-AF65-F5344CB8AC3E}">
        <p14:creationId xmlns:p14="http://schemas.microsoft.com/office/powerpoint/2010/main" val="154334010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3" name="Picture 2">
            <a:extLst>
              <a:ext uri="{FF2B5EF4-FFF2-40B4-BE49-F238E27FC236}">
                <a16:creationId xmlns:a16="http://schemas.microsoft.com/office/drawing/2014/main" xmlns="" id="{447CDDBF-E5CF-6911-7192-3B9ECEA7088A}"/>
              </a:ext>
            </a:extLst>
          </p:cNvPr>
          <p:cNvPicPr>
            <a:picLocks noChangeAspect="1"/>
          </p:cNvPicPr>
          <p:nvPr/>
        </p:nvPicPr>
        <p:blipFill>
          <a:blip r:embed="rId4"/>
          <a:stretch>
            <a:fillRect/>
          </a:stretch>
        </p:blipFill>
        <p:spPr>
          <a:xfrm>
            <a:off x="2554271" y="1118573"/>
            <a:ext cx="13328667" cy="8857114"/>
          </a:xfrm>
          <a:prstGeom prst="rect">
            <a:avLst/>
          </a:prstGeom>
        </p:spPr>
      </p:pic>
    </p:spTree>
    <p:extLst>
      <p:ext uri="{BB962C8B-B14F-4D97-AF65-F5344CB8AC3E}">
        <p14:creationId xmlns:p14="http://schemas.microsoft.com/office/powerpoint/2010/main" val="314616671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3" name="Picture 2">
            <a:extLst>
              <a:ext uri="{FF2B5EF4-FFF2-40B4-BE49-F238E27FC236}">
                <a16:creationId xmlns:a16="http://schemas.microsoft.com/office/drawing/2014/main" xmlns="" id="{C1362F22-2715-8982-BCDA-666DDAC090E6}"/>
              </a:ext>
            </a:extLst>
          </p:cNvPr>
          <p:cNvPicPr>
            <a:picLocks noChangeAspect="1"/>
          </p:cNvPicPr>
          <p:nvPr/>
        </p:nvPicPr>
        <p:blipFill>
          <a:blip r:embed="rId4"/>
          <a:stretch>
            <a:fillRect/>
          </a:stretch>
        </p:blipFill>
        <p:spPr>
          <a:xfrm>
            <a:off x="2413070" y="1114557"/>
            <a:ext cx="11881103" cy="9839038"/>
          </a:xfrm>
          <a:prstGeom prst="rect">
            <a:avLst/>
          </a:prstGeom>
        </p:spPr>
      </p:pic>
    </p:spTree>
    <p:extLst>
      <p:ext uri="{BB962C8B-B14F-4D97-AF65-F5344CB8AC3E}">
        <p14:creationId xmlns:p14="http://schemas.microsoft.com/office/powerpoint/2010/main" val="304191514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3" name="Picture 2">
            <a:extLst>
              <a:ext uri="{FF2B5EF4-FFF2-40B4-BE49-F238E27FC236}">
                <a16:creationId xmlns:a16="http://schemas.microsoft.com/office/drawing/2014/main" xmlns="" id="{BAF2A50F-5B60-FAE5-E38C-9D232B569498}"/>
              </a:ext>
            </a:extLst>
          </p:cNvPr>
          <p:cNvPicPr>
            <a:picLocks noChangeAspect="1"/>
          </p:cNvPicPr>
          <p:nvPr/>
        </p:nvPicPr>
        <p:blipFill>
          <a:blip r:embed="rId4"/>
          <a:stretch>
            <a:fillRect/>
          </a:stretch>
        </p:blipFill>
        <p:spPr>
          <a:xfrm>
            <a:off x="5149543" y="1002679"/>
            <a:ext cx="13064535" cy="11212493"/>
          </a:xfrm>
          <a:prstGeom prst="rect">
            <a:avLst/>
          </a:prstGeom>
        </p:spPr>
      </p:pic>
    </p:spTree>
    <p:extLst>
      <p:ext uri="{BB962C8B-B14F-4D97-AF65-F5344CB8AC3E}">
        <p14:creationId xmlns:p14="http://schemas.microsoft.com/office/powerpoint/2010/main" val="257046805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3124998" y="1677447"/>
            <a:ext cx="1787524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300" dirty="0"/>
              <a:t>Some more Examples of Modules in NodeJS</a:t>
            </a:r>
            <a:endParaRPr lang="en-US" sz="4000" spc="3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5" name="TextBox 4">
            <a:extLst>
              <a:ext uri="{FF2B5EF4-FFF2-40B4-BE49-F238E27FC236}">
                <a16:creationId xmlns:a16="http://schemas.microsoft.com/office/drawing/2014/main" xmlns="" id="{FF146921-2E9A-0EE8-8EFF-142551E2DCFD}"/>
              </a:ext>
            </a:extLst>
          </p:cNvPr>
          <p:cNvSpPr txBox="1"/>
          <p:nvPr/>
        </p:nvSpPr>
        <p:spPr>
          <a:xfrm>
            <a:off x="2838823" y="2871108"/>
            <a:ext cx="20717501" cy="15558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200" dirty="0"/>
              <a:t>The </a:t>
            </a:r>
            <a:r>
              <a:rPr lang="en-US" sz="3200" dirty="0" err="1"/>
              <a:t>module.exports</a:t>
            </a:r>
            <a:r>
              <a:rPr lang="en-US" sz="3200" dirty="0"/>
              <a:t> property can be assigned a new value (such as a function or object).</a:t>
            </a:r>
          </a:p>
          <a:p>
            <a:r>
              <a:rPr lang="en-US" sz="3200" dirty="0"/>
              <a:t>Below, bar.js makes use of the square module, which exports a Square class:</a:t>
            </a:r>
          </a:p>
        </p:txBody>
      </p:sp>
      <p:pic>
        <p:nvPicPr>
          <p:cNvPr id="3" name="Picture 2">
            <a:extLst>
              <a:ext uri="{FF2B5EF4-FFF2-40B4-BE49-F238E27FC236}">
                <a16:creationId xmlns:a16="http://schemas.microsoft.com/office/drawing/2014/main" xmlns="" id="{97F4AFC5-F0EC-9FB5-C990-A424EDF5BE7F}"/>
              </a:ext>
            </a:extLst>
          </p:cNvPr>
          <p:cNvPicPr>
            <a:picLocks noChangeAspect="1"/>
          </p:cNvPicPr>
          <p:nvPr/>
        </p:nvPicPr>
        <p:blipFill>
          <a:blip r:embed="rId4"/>
          <a:stretch>
            <a:fillRect/>
          </a:stretch>
        </p:blipFill>
        <p:spPr>
          <a:xfrm>
            <a:off x="9377767" y="4525165"/>
            <a:ext cx="13638665" cy="8356443"/>
          </a:xfrm>
          <a:prstGeom prst="rect">
            <a:avLst/>
          </a:prstGeom>
        </p:spPr>
      </p:pic>
    </p:spTree>
    <p:extLst>
      <p:ext uri="{BB962C8B-B14F-4D97-AF65-F5344CB8AC3E}">
        <p14:creationId xmlns:p14="http://schemas.microsoft.com/office/powerpoint/2010/main" val="102791176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2838823" y="804139"/>
            <a:ext cx="1787524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300" dirty="0"/>
              <a:t>Examples Contd… Modules in NodeJS</a:t>
            </a:r>
            <a:endParaRPr lang="en-US" sz="4000" spc="3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5" name="TextBox 4">
            <a:extLst>
              <a:ext uri="{FF2B5EF4-FFF2-40B4-BE49-F238E27FC236}">
                <a16:creationId xmlns:a16="http://schemas.microsoft.com/office/drawing/2014/main" xmlns="" id="{FF146921-2E9A-0EE8-8EFF-142551E2DCFD}"/>
              </a:ext>
            </a:extLst>
          </p:cNvPr>
          <p:cNvSpPr txBox="1"/>
          <p:nvPr/>
        </p:nvSpPr>
        <p:spPr>
          <a:xfrm>
            <a:off x="2710807" y="1750574"/>
            <a:ext cx="20717501" cy="107414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00000"/>
              </a:lnSpc>
            </a:pPr>
            <a:r>
              <a:rPr lang="en-US" sz="2800" dirty="0"/>
              <a:t>Enabling#</a:t>
            </a:r>
          </a:p>
          <a:p>
            <a:pPr>
              <a:lnSpc>
                <a:spcPct val="100000"/>
              </a:lnSpc>
            </a:pPr>
            <a:r>
              <a:rPr lang="en-US" sz="2800" dirty="0"/>
              <a:t>Node.js has two module systems: CommonJS modules and ECMAScript modules.</a:t>
            </a:r>
          </a:p>
          <a:p>
            <a:pPr>
              <a:lnSpc>
                <a:spcPct val="100000"/>
              </a:lnSpc>
            </a:pPr>
            <a:r>
              <a:rPr lang="en-US" sz="2800" dirty="0"/>
              <a:t>By default, Node.js will treat the following as CommonJS modules:</a:t>
            </a:r>
          </a:p>
          <a:p>
            <a:pPr>
              <a:lnSpc>
                <a:spcPct val="100000"/>
              </a:lnSpc>
            </a:pPr>
            <a:r>
              <a:rPr lang="en-US" sz="2800" dirty="0"/>
              <a:t>Files with a .</a:t>
            </a:r>
            <a:r>
              <a:rPr lang="en-US" sz="2800" dirty="0" err="1"/>
              <a:t>cjs</a:t>
            </a:r>
            <a:r>
              <a:rPr lang="en-US" sz="2800" dirty="0"/>
              <a:t> extension;</a:t>
            </a:r>
          </a:p>
          <a:p>
            <a:pPr>
              <a:lnSpc>
                <a:spcPct val="100000"/>
              </a:lnSpc>
            </a:pPr>
            <a:r>
              <a:rPr lang="en-US" sz="2800" dirty="0"/>
              <a:t>Files with a .</a:t>
            </a:r>
            <a:r>
              <a:rPr lang="en-US" sz="2800" dirty="0" err="1"/>
              <a:t>js</a:t>
            </a:r>
            <a:r>
              <a:rPr lang="en-US" sz="2800" dirty="0"/>
              <a:t> extension when the nearest parent </a:t>
            </a:r>
            <a:r>
              <a:rPr lang="en-US" sz="2800" dirty="0" err="1"/>
              <a:t>package.json</a:t>
            </a:r>
            <a:r>
              <a:rPr lang="en-US" sz="2800" dirty="0"/>
              <a:t> file contains a top-level field "type" with a value of "</a:t>
            </a:r>
            <a:r>
              <a:rPr lang="en-US" sz="2800" dirty="0" err="1"/>
              <a:t>commonjs</a:t>
            </a:r>
            <a:r>
              <a:rPr lang="en-US" sz="2800" dirty="0"/>
              <a:t>".</a:t>
            </a:r>
          </a:p>
          <a:p>
            <a:pPr>
              <a:lnSpc>
                <a:spcPct val="100000"/>
              </a:lnSpc>
            </a:pPr>
            <a:r>
              <a:rPr lang="en-US" sz="2800" dirty="0"/>
              <a:t>Files with a .</a:t>
            </a:r>
            <a:r>
              <a:rPr lang="en-US" sz="2800" dirty="0" err="1"/>
              <a:t>js</a:t>
            </a:r>
            <a:r>
              <a:rPr lang="en-US" sz="2800" dirty="0"/>
              <a:t> extension or without an extension, when the nearest parent </a:t>
            </a:r>
            <a:r>
              <a:rPr lang="en-US" sz="2800" dirty="0" err="1"/>
              <a:t>package.json</a:t>
            </a:r>
            <a:r>
              <a:rPr lang="en-US" sz="2800" dirty="0"/>
              <a:t> file doesn't contain a top-level field "type" or there is no </a:t>
            </a:r>
            <a:r>
              <a:rPr lang="en-US" sz="2800" dirty="0" err="1"/>
              <a:t>package.json</a:t>
            </a:r>
            <a:r>
              <a:rPr lang="en-US" sz="2800" dirty="0"/>
              <a:t> in any parent folder; unless the file contains syntax that errors unless it is evaluated as an ES module. Package authors should include the "type" field, even in packages where all sources are CommonJS. Being explicit about the type of the package will make things easier for build tools and loaders to determine how the files in the package should be interpreted.</a:t>
            </a:r>
          </a:p>
          <a:p>
            <a:pPr>
              <a:lnSpc>
                <a:spcPct val="100000"/>
              </a:lnSpc>
            </a:pPr>
            <a:r>
              <a:rPr lang="en-US" sz="2800" dirty="0"/>
              <a:t>Files with an extension that is not .</a:t>
            </a:r>
            <a:r>
              <a:rPr lang="en-US" sz="2800" dirty="0" err="1"/>
              <a:t>mjs</a:t>
            </a:r>
            <a:r>
              <a:rPr lang="en-US" sz="2800" dirty="0"/>
              <a:t>, .</a:t>
            </a:r>
            <a:r>
              <a:rPr lang="en-US" sz="2800" dirty="0" err="1"/>
              <a:t>cjs</a:t>
            </a:r>
            <a:r>
              <a:rPr lang="en-US" sz="2800" dirty="0"/>
              <a:t>, .</a:t>
            </a:r>
            <a:r>
              <a:rPr lang="en-US" sz="2800" dirty="0" err="1"/>
              <a:t>json</a:t>
            </a:r>
            <a:r>
              <a:rPr lang="en-US" sz="2800" dirty="0"/>
              <a:t>, .node, or .</a:t>
            </a:r>
            <a:r>
              <a:rPr lang="en-US" sz="2800" dirty="0" err="1"/>
              <a:t>js</a:t>
            </a:r>
            <a:r>
              <a:rPr lang="en-US" sz="2800" dirty="0"/>
              <a:t> (when the nearest parent </a:t>
            </a:r>
            <a:r>
              <a:rPr lang="en-US" sz="2800" dirty="0" err="1"/>
              <a:t>package.json</a:t>
            </a:r>
            <a:r>
              <a:rPr lang="en-US" sz="2800" dirty="0"/>
              <a:t> file contains a top-level field "type" with a value of "module", those files will be recognized as CommonJS modules only if they are being included via require(), not when used as the command-line entry point of the program).</a:t>
            </a:r>
          </a:p>
          <a:p>
            <a:pPr>
              <a:lnSpc>
                <a:spcPct val="100000"/>
              </a:lnSpc>
            </a:pPr>
            <a:r>
              <a:rPr lang="en-US" sz="2800" dirty="0"/>
              <a:t>See Determining module system for more details.</a:t>
            </a:r>
          </a:p>
          <a:p>
            <a:pPr>
              <a:lnSpc>
                <a:spcPct val="100000"/>
              </a:lnSpc>
            </a:pPr>
            <a:r>
              <a:rPr lang="en-US" sz="2800" dirty="0"/>
              <a:t>Calling require() always use the CommonJS module loader. Calling import() always use the ECMAScript module loader.</a:t>
            </a:r>
          </a:p>
        </p:txBody>
      </p:sp>
    </p:spTree>
    <p:extLst>
      <p:ext uri="{BB962C8B-B14F-4D97-AF65-F5344CB8AC3E}">
        <p14:creationId xmlns:p14="http://schemas.microsoft.com/office/powerpoint/2010/main" val="142131794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3" name="TextBox 2">
            <a:extLst>
              <a:ext uri="{FF2B5EF4-FFF2-40B4-BE49-F238E27FC236}">
                <a16:creationId xmlns:a16="http://schemas.microsoft.com/office/drawing/2014/main" xmlns="" id="{8B79E15D-E66E-08E0-EF0E-7626C421B7CC}"/>
              </a:ext>
            </a:extLst>
          </p:cNvPr>
          <p:cNvSpPr txBox="1"/>
          <p:nvPr/>
        </p:nvSpPr>
        <p:spPr>
          <a:xfrm>
            <a:off x="2761488" y="1366105"/>
            <a:ext cx="14337792" cy="42380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spc="600" dirty="0"/>
              <a:t>Conclusion</a:t>
            </a:r>
          </a:p>
          <a:p>
            <a:endParaRPr lang="en-US" b="1" spc="600" dirty="0"/>
          </a:p>
          <a:p>
            <a:r>
              <a:rPr lang="en-US" sz="4000" dirty="0"/>
              <a:t>In this article, you learned about what Node modules are and the three types of node modules. You also learned about how to use the different types in your application.</a:t>
            </a:r>
          </a:p>
        </p:txBody>
      </p:sp>
    </p:spTree>
    <p:extLst>
      <p:ext uri="{BB962C8B-B14F-4D97-AF65-F5344CB8AC3E}">
        <p14:creationId xmlns:p14="http://schemas.microsoft.com/office/powerpoint/2010/main" val="4232200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2838823" y="1187460"/>
            <a:ext cx="1787524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600" dirty="0"/>
              <a:t>Module 6.6 NodeJS Concepts</a:t>
            </a:r>
            <a:endParaRPr lang="en-US" sz="4000" spc="6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1027" name="Picture 3" descr="Basic Concepts of Node.js - DEV Community">
            <a:extLst>
              <a:ext uri="{FF2B5EF4-FFF2-40B4-BE49-F238E27FC236}">
                <a16:creationId xmlns:a16="http://schemas.microsoft.com/office/drawing/2014/main" xmlns="" id="{98FDBE62-67CF-D33C-E584-5B2FB5CC1B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7084" y="3409415"/>
            <a:ext cx="15289831" cy="6421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42203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2838823" y="1187460"/>
            <a:ext cx="1787524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600" dirty="0"/>
              <a:t>Module 6.6 NodeJS Concepts</a:t>
            </a:r>
            <a:endParaRPr lang="en-US" sz="4000" spc="6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3" name="TextBox 2">
            <a:extLst>
              <a:ext uri="{FF2B5EF4-FFF2-40B4-BE49-F238E27FC236}">
                <a16:creationId xmlns:a16="http://schemas.microsoft.com/office/drawing/2014/main" xmlns="" id="{27EB9BC6-F1EB-1C2B-926F-0E607F221BFD}"/>
              </a:ext>
            </a:extLst>
          </p:cNvPr>
          <p:cNvSpPr txBox="1"/>
          <p:nvPr/>
        </p:nvSpPr>
        <p:spPr>
          <a:xfrm>
            <a:off x="2838823" y="3605766"/>
            <a:ext cx="14337792" cy="38179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600" dirty="0"/>
              <a:t>In NodeJS, Core Concepts are basically divided into three categories:</a:t>
            </a:r>
          </a:p>
          <a:p>
            <a:pPr marL="571500" indent="-571500">
              <a:buFont typeface="Arial" panose="020B0604020202020204" pitchFamily="34" charset="0"/>
              <a:buChar char="•"/>
            </a:pPr>
            <a:r>
              <a:rPr lang="en-US" sz="3600" dirty="0"/>
              <a:t>The Node.js Event Loop</a:t>
            </a:r>
          </a:p>
          <a:p>
            <a:pPr marL="571500" indent="-571500">
              <a:buFont typeface="Arial" panose="020B0604020202020204" pitchFamily="34" charset="0"/>
              <a:buChar char="•"/>
            </a:pPr>
            <a:r>
              <a:rPr lang="en-US" sz="3600" dirty="0"/>
              <a:t> Node.js Timers</a:t>
            </a:r>
          </a:p>
          <a:p>
            <a:pPr marL="571500" indent="-571500">
              <a:buFont typeface="Arial" panose="020B0604020202020204" pitchFamily="34" charset="0"/>
              <a:buChar char="•"/>
            </a:pPr>
            <a:r>
              <a:rPr lang="en-US" sz="3600" dirty="0"/>
              <a:t>Node.js </a:t>
            </a:r>
            <a:r>
              <a:rPr lang="en-US" sz="3600" dirty="0" err="1"/>
              <a:t>process.nextTick</a:t>
            </a:r>
            <a:r>
              <a:rPr lang="en-US" sz="3600" dirty="0"/>
              <a:t>()</a:t>
            </a:r>
          </a:p>
        </p:txBody>
      </p:sp>
    </p:spTree>
    <p:extLst>
      <p:ext uri="{BB962C8B-B14F-4D97-AF65-F5344CB8AC3E}">
        <p14:creationId xmlns:p14="http://schemas.microsoft.com/office/powerpoint/2010/main" val="341581791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2838823" y="1187460"/>
            <a:ext cx="1787524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600" dirty="0"/>
              <a:t>Module 6.6 NodeJS Concepts</a:t>
            </a:r>
            <a:endParaRPr lang="en-US" sz="4000" spc="6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3" name="TextBox 2">
            <a:extLst>
              <a:ext uri="{FF2B5EF4-FFF2-40B4-BE49-F238E27FC236}">
                <a16:creationId xmlns:a16="http://schemas.microsoft.com/office/drawing/2014/main" xmlns="" id="{5D33F56C-395F-F072-1892-3660E849B60C}"/>
              </a:ext>
            </a:extLst>
          </p:cNvPr>
          <p:cNvSpPr txBox="1"/>
          <p:nvPr/>
        </p:nvSpPr>
        <p:spPr>
          <a:xfrm>
            <a:off x="2154310" y="2697607"/>
            <a:ext cx="21996820" cy="78529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200" dirty="0"/>
              <a:t>What is the Event Loop?</a:t>
            </a:r>
          </a:p>
          <a:p>
            <a:r>
              <a:rPr lang="en-US" sz="3200" dirty="0"/>
              <a:t>The event loop is what allows Node.js to perform non-blocking I/O operations — despite the fact that JavaScript is single-threaded — by offloading operations to the system kernel whenever possible.</a:t>
            </a:r>
          </a:p>
          <a:p>
            <a:endParaRPr lang="en-US" sz="3200" dirty="0"/>
          </a:p>
          <a:p>
            <a:r>
              <a:rPr lang="en-US" sz="3200" dirty="0"/>
              <a:t>Since most modern kernels are multi-threaded, they can handle multiple operations executing in the background. When one of these operations completes, the kernel tells Node.js so that the appropriate callback may be added to the poll queue to eventually be executed. We'll explain this in further detail later in this topic.</a:t>
            </a:r>
          </a:p>
          <a:p>
            <a:r>
              <a:rPr lang="en-US" sz="3200" b="1" dirty="0"/>
              <a:t>Event Loop Explained</a:t>
            </a:r>
          </a:p>
          <a:p>
            <a:r>
              <a:rPr lang="en-US" sz="3200" dirty="0"/>
              <a:t>When Node.js starts, it initializes the event loop, processes the provided input script (or drops into the REPL, which is not covered in this document) which may make async API calls, schedule timers, or call </a:t>
            </a:r>
            <a:r>
              <a:rPr lang="en-US" sz="3200" dirty="0" err="1"/>
              <a:t>process.nextTick</a:t>
            </a:r>
            <a:r>
              <a:rPr lang="en-US" sz="3200" dirty="0"/>
              <a:t>(), then begins processing the event loop.</a:t>
            </a:r>
          </a:p>
        </p:txBody>
      </p:sp>
    </p:spTree>
    <p:extLst>
      <p:ext uri="{BB962C8B-B14F-4D97-AF65-F5344CB8AC3E}">
        <p14:creationId xmlns:p14="http://schemas.microsoft.com/office/powerpoint/2010/main" val="115565744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0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0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0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05" name="Heading Here"/>
          <p:cNvSpPr txBox="1"/>
          <p:nvPr/>
        </p:nvSpPr>
        <p:spPr>
          <a:xfrm>
            <a:off x="2633874" y="1159760"/>
            <a:ext cx="4493218" cy="7119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lvl1pPr>
          </a:lstStyle>
          <a:p>
            <a:r>
              <a:rPr lang="en-US" sz="4400" b="1" spc="300" dirty="0"/>
              <a:t>Console Class</a:t>
            </a:r>
            <a:endParaRPr sz="4400" b="1" spc="300" dirty="0"/>
          </a:p>
        </p:txBody>
      </p:sp>
      <p:sp>
        <p:nvSpPr>
          <p:cNvPr id="20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0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08" name="Skill Aura"/>
          <p:cNvSpPr txBox="1"/>
          <p:nvPr/>
        </p:nvSpPr>
        <p:spPr>
          <a:xfrm>
            <a:off x="2633873" y="3583335"/>
            <a:ext cx="7519483" cy="58918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3600">
                <a:latin typeface="Times New Roman"/>
                <a:ea typeface="Times New Roman"/>
                <a:cs typeface="Times New Roman"/>
                <a:sym typeface="Times New Roman"/>
              </a:defRPr>
            </a:pPr>
            <a:r>
              <a:rPr lang="en-US" sz="2400" b="1" dirty="0"/>
              <a:t>Example using the Console class:</a:t>
            </a:r>
          </a:p>
          <a:p>
            <a:pPr>
              <a:defRPr sz="3600">
                <a:latin typeface="Times New Roman"/>
                <a:ea typeface="Times New Roman"/>
                <a:cs typeface="Times New Roman"/>
                <a:sym typeface="Times New Roman"/>
              </a:defRPr>
            </a:pPr>
            <a:r>
              <a:rPr lang="en-US" sz="2400" dirty="0"/>
              <a:t>const out = </a:t>
            </a:r>
            <a:r>
              <a:rPr lang="en-US" sz="2400" dirty="0" err="1"/>
              <a:t>getStreamSomehow</a:t>
            </a:r>
            <a:r>
              <a:rPr lang="en-US" sz="2400" dirty="0"/>
              <a:t>();</a:t>
            </a:r>
          </a:p>
          <a:p>
            <a:pPr>
              <a:defRPr sz="3600">
                <a:latin typeface="Times New Roman"/>
                <a:ea typeface="Times New Roman"/>
                <a:cs typeface="Times New Roman"/>
                <a:sym typeface="Times New Roman"/>
              </a:defRPr>
            </a:pPr>
            <a:r>
              <a:rPr lang="en-US" sz="2400" dirty="0"/>
              <a:t>const err = </a:t>
            </a:r>
            <a:r>
              <a:rPr lang="en-US" sz="2400" dirty="0" err="1"/>
              <a:t>getStreamSomehow</a:t>
            </a:r>
            <a:r>
              <a:rPr lang="en-US" sz="2400" dirty="0"/>
              <a:t>();</a:t>
            </a:r>
          </a:p>
          <a:p>
            <a:pPr>
              <a:defRPr sz="3600">
                <a:latin typeface="Times New Roman"/>
                <a:ea typeface="Times New Roman"/>
                <a:cs typeface="Times New Roman"/>
                <a:sym typeface="Times New Roman"/>
              </a:defRPr>
            </a:pPr>
            <a:r>
              <a:rPr lang="en-US" sz="2400" dirty="0"/>
              <a:t>const </a:t>
            </a:r>
            <a:r>
              <a:rPr lang="en-US" sz="2400" dirty="0" err="1"/>
              <a:t>myConsole</a:t>
            </a:r>
            <a:r>
              <a:rPr lang="en-US" sz="2400" dirty="0"/>
              <a:t> = new </a:t>
            </a:r>
            <a:r>
              <a:rPr lang="en-US" sz="2400" dirty="0" err="1"/>
              <a:t>console.Console</a:t>
            </a:r>
            <a:r>
              <a:rPr lang="en-US" sz="2400" dirty="0"/>
              <a:t>(out, err);</a:t>
            </a:r>
          </a:p>
          <a:p>
            <a:pPr>
              <a:defRPr sz="3600">
                <a:latin typeface="Times New Roman"/>
                <a:ea typeface="Times New Roman"/>
                <a:cs typeface="Times New Roman"/>
                <a:sym typeface="Times New Roman"/>
              </a:defRPr>
            </a:pPr>
            <a:r>
              <a:rPr lang="en-US" sz="2400" dirty="0"/>
              <a:t>myConsole.log('hello world');</a:t>
            </a:r>
          </a:p>
          <a:p>
            <a:pPr>
              <a:defRPr sz="3600">
                <a:latin typeface="Times New Roman"/>
                <a:ea typeface="Times New Roman"/>
                <a:cs typeface="Times New Roman"/>
                <a:sym typeface="Times New Roman"/>
              </a:defRPr>
            </a:pPr>
            <a:r>
              <a:rPr lang="en-US" sz="2400" dirty="0"/>
              <a:t>// Prints: hello world, to out</a:t>
            </a:r>
          </a:p>
          <a:p>
            <a:pPr>
              <a:defRPr sz="3600">
                <a:latin typeface="Times New Roman"/>
                <a:ea typeface="Times New Roman"/>
                <a:cs typeface="Times New Roman"/>
                <a:sym typeface="Times New Roman"/>
              </a:defRPr>
            </a:pPr>
            <a:endParaRPr sz="2400" dirty="0"/>
          </a:p>
        </p:txBody>
      </p:sp>
      <p:sp>
        <p:nvSpPr>
          <p:cNvPr id="20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 name="Skill Aura">
            <a:extLst>
              <a:ext uri="{FF2B5EF4-FFF2-40B4-BE49-F238E27FC236}">
                <a16:creationId xmlns:a16="http://schemas.microsoft.com/office/drawing/2014/main" xmlns="" id="{AA766529-2CB2-83AB-E09C-6FE2BAAEA463}"/>
              </a:ext>
            </a:extLst>
          </p:cNvPr>
          <p:cNvSpPr txBox="1"/>
          <p:nvPr/>
        </p:nvSpPr>
        <p:spPr>
          <a:xfrm>
            <a:off x="13429231" y="2978144"/>
            <a:ext cx="7150609" cy="65566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3600">
                <a:latin typeface="Times New Roman"/>
                <a:ea typeface="Times New Roman"/>
                <a:cs typeface="Times New Roman"/>
                <a:sym typeface="Times New Roman"/>
              </a:defRPr>
            </a:pPr>
            <a:r>
              <a:rPr lang="en-US" sz="2400" dirty="0"/>
              <a:t>myConsole.log('hello %s', 'world');</a:t>
            </a:r>
          </a:p>
          <a:p>
            <a:pPr>
              <a:defRPr sz="3600">
                <a:latin typeface="Times New Roman"/>
                <a:ea typeface="Times New Roman"/>
                <a:cs typeface="Times New Roman"/>
                <a:sym typeface="Times New Roman"/>
              </a:defRPr>
            </a:pPr>
            <a:r>
              <a:rPr lang="en-US" sz="2400" dirty="0"/>
              <a:t>// Prints: hello world, to out</a:t>
            </a:r>
          </a:p>
          <a:p>
            <a:pPr>
              <a:defRPr sz="3600">
                <a:latin typeface="Times New Roman"/>
                <a:ea typeface="Times New Roman"/>
                <a:cs typeface="Times New Roman"/>
                <a:sym typeface="Times New Roman"/>
              </a:defRPr>
            </a:pPr>
            <a:r>
              <a:rPr lang="en-US" sz="2400" dirty="0"/>
              <a:t>myConsole.error(new Error('Whoops, something bad happened'));</a:t>
            </a:r>
          </a:p>
          <a:p>
            <a:pPr>
              <a:defRPr sz="3600">
                <a:latin typeface="Times New Roman"/>
                <a:ea typeface="Times New Roman"/>
                <a:cs typeface="Times New Roman"/>
                <a:sym typeface="Times New Roman"/>
              </a:defRPr>
            </a:pPr>
            <a:r>
              <a:rPr lang="en-US" sz="2400" dirty="0"/>
              <a:t>// Prints: [Error: Whoops, something bad happened], to err</a:t>
            </a:r>
          </a:p>
          <a:p>
            <a:pPr>
              <a:defRPr sz="3600">
                <a:latin typeface="Times New Roman"/>
                <a:ea typeface="Times New Roman"/>
                <a:cs typeface="Times New Roman"/>
                <a:sym typeface="Times New Roman"/>
              </a:defRPr>
            </a:pPr>
            <a:r>
              <a:rPr lang="en-US" sz="2400" dirty="0"/>
              <a:t>const name = 'Will Robinson';</a:t>
            </a:r>
          </a:p>
          <a:p>
            <a:pPr>
              <a:defRPr sz="3600">
                <a:latin typeface="Times New Roman"/>
                <a:ea typeface="Times New Roman"/>
                <a:cs typeface="Times New Roman"/>
                <a:sym typeface="Times New Roman"/>
              </a:defRPr>
            </a:pPr>
            <a:r>
              <a:rPr lang="en-US" sz="2400" dirty="0" err="1"/>
              <a:t>myConsole.warn</a:t>
            </a:r>
            <a:r>
              <a:rPr lang="en-US" sz="2400" dirty="0"/>
              <a:t>(`Danger ${name}! Danger!`);</a:t>
            </a:r>
          </a:p>
          <a:p>
            <a:pPr>
              <a:defRPr sz="3600">
                <a:latin typeface="Times New Roman"/>
                <a:ea typeface="Times New Roman"/>
                <a:cs typeface="Times New Roman"/>
                <a:sym typeface="Times New Roman"/>
              </a:defRPr>
            </a:pPr>
            <a:r>
              <a:rPr lang="en-US" sz="2400" dirty="0"/>
              <a:t>// Prints: Danger Will Robinson! Danger!, to err</a:t>
            </a:r>
            <a:endParaRPr sz="2400"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2838823" y="1187460"/>
            <a:ext cx="1787524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600" dirty="0"/>
              <a:t>Module 6.6 NodeJS Concepts</a:t>
            </a:r>
            <a:endParaRPr lang="en-US" sz="4000" spc="6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3" name="TextBox 2">
            <a:extLst>
              <a:ext uri="{FF2B5EF4-FFF2-40B4-BE49-F238E27FC236}">
                <a16:creationId xmlns:a16="http://schemas.microsoft.com/office/drawing/2014/main" xmlns="" id="{CC43DAE0-5655-D196-63ED-03EBDC9048BF}"/>
              </a:ext>
            </a:extLst>
          </p:cNvPr>
          <p:cNvSpPr txBox="1"/>
          <p:nvPr/>
        </p:nvSpPr>
        <p:spPr>
          <a:xfrm>
            <a:off x="2838823" y="2287878"/>
            <a:ext cx="14337792" cy="21652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600" dirty="0"/>
              <a:t>The following diagram shows a simplified overview of the event loop's order of operations.</a:t>
            </a:r>
          </a:p>
          <a:p>
            <a:endParaRPr lang="en-US" sz="3600" dirty="0"/>
          </a:p>
        </p:txBody>
      </p:sp>
      <p:pic>
        <p:nvPicPr>
          <p:cNvPr id="5" name="Picture 4">
            <a:extLst>
              <a:ext uri="{FF2B5EF4-FFF2-40B4-BE49-F238E27FC236}">
                <a16:creationId xmlns:a16="http://schemas.microsoft.com/office/drawing/2014/main" xmlns="" id="{44C6AC5D-CA27-D354-D4A5-7A64C21BE6FE}"/>
              </a:ext>
            </a:extLst>
          </p:cNvPr>
          <p:cNvPicPr>
            <a:picLocks noChangeAspect="1"/>
          </p:cNvPicPr>
          <p:nvPr/>
        </p:nvPicPr>
        <p:blipFill>
          <a:blip r:embed="rId4"/>
          <a:stretch>
            <a:fillRect/>
          </a:stretch>
        </p:blipFill>
        <p:spPr>
          <a:xfrm>
            <a:off x="2838823" y="3370482"/>
            <a:ext cx="14772521" cy="8579606"/>
          </a:xfrm>
          <a:prstGeom prst="rect">
            <a:avLst/>
          </a:prstGeom>
        </p:spPr>
      </p:pic>
    </p:spTree>
    <p:extLst>
      <p:ext uri="{BB962C8B-B14F-4D97-AF65-F5344CB8AC3E}">
        <p14:creationId xmlns:p14="http://schemas.microsoft.com/office/powerpoint/2010/main" val="133928807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2805658" y="822217"/>
            <a:ext cx="1787524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600" dirty="0"/>
              <a:t>Module 6.6 NodeJS Concepts</a:t>
            </a:r>
            <a:endParaRPr lang="en-US" sz="4000" spc="6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3" name="Picture 2">
            <a:extLst>
              <a:ext uri="{FF2B5EF4-FFF2-40B4-BE49-F238E27FC236}">
                <a16:creationId xmlns:a16="http://schemas.microsoft.com/office/drawing/2014/main" xmlns="" id="{FD1BDBCC-47F9-D99C-7EF8-9CD24A4C116A}"/>
              </a:ext>
            </a:extLst>
          </p:cNvPr>
          <p:cNvPicPr>
            <a:picLocks noChangeAspect="1"/>
          </p:cNvPicPr>
          <p:nvPr/>
        </p:nvPicPr>
        <p:blipFill>
          <a:blip r:embed="rId4"/>
          <a:stretch>
            <a:fillRect/>
          </a:stretch>
        </p:blipFill>
        <p:spPr>
          <a:xfrm>
            <a:off x="2637527" y="1366105"/>
            <a:ext cx="15138407" cy="11209745"/>
          </a:xfrm>
          <a:prstGeom prst="rect">
            <a:avLst/>
          </a:prstGeom>
        </p:spPr>
      </p:pic>
    </p:spTree>
    <p:extLst>
      <p:ext uri="{BB962C8B-B14F-4D97-AF65-F5344CB8AC3E}">
        <p14:creationId xmlns:p14="http://schemas.microsoft.com/office/powerpoint/2010/main" val="108962829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2838823" y="1187460"/>
            <a:ext cx="1787524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600" dirty="0"/>
              <a:t>Module 6.7 NodeJS Events</a:t>
            </a:r>
            <a:endParaRPr lang="en-US" sz="4000" spc="6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4" name="TextBox 3">
            <a:extLst>
              <a:ext uri="{FF2B5EF4-FFF2-40B4-BE49-F238E27FC236}">
                <a16:creationId xmlns:a16="http://schemas.microsoft.com/office/drawing/2014/main" xmlns="" id="{FEA78E03-0FB7-8908-7ACD-9508C6CB2DC2}"/>
              </a:ext>
            </a:extLst>
          </p:cNvPr>
          <p:cNvSpPr txBox="1"/>
          <p:nvPr/>
        </p:nvSpPr>
        <p:spPr>
          <a:xfrm>
            <a:off x="2669912" y="2562403"/>
            <a:ext cx="20391118" cy="324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600" b="1" dirty="0"/>
              <a:t>Events in Node.js</a:t>
            </a:r>
          </a:p>
          <a:p>
            <a:r>
              <a:rPr lang="en-US" sz="3600" dirty="0"/>
              <a:t>Every action on a computer is an event. Like when a connection is made or a file is opened.</a:t>
            </a:r>
          </a:p>
          <a:p>
            <a:r>
              <a:rPr lang="en-US" sz="3600" dirty="0"/>
              <a:t>Objects in Node.js can fire events, like the </a:t>
            </a:r>
            <a:r>
              <a:rPr lang="en-US" sz="3600" dirty="0" err="1"/>
              <a:t>readStream</a:t>
            </a:r>
            <a:r>
              <a:rPr lang="en-US" sz="3600" dirty="0"/>
              <a:t> object fires events when opening and closing a file:</a:t>
            </a:r>
          </a:p>
        </p:txBody>
      </p:sp>
      <p:pic>
        <p:nvPicPr>
          <p:cNvPr id="3" name="Picture 2">
            <a:extLst>
              <a:ext uri="{FF2B5EF4-FFF2-40B4-BE49-F238E27FC236}">
                <a16:creationId xmlns:a16="http://schemas.microsoft.com/office/drawing/2014/main" xmlns="" id="{46356AD6-69A9-C0AB-4AD5-9B2123500DA2}"/>
              </a:ext>
            </a:extLst>
          </p:cNvPr>
          <p:cNvPicPr>
            <a:picLocks noChangeAspect="1"/>
          </p:cNvPicPr>
          <p:nvPr/>
        </p:nvPicPr>
        <p:blipFill>
          <a:blip r:embed="rId4"/>
          <a:stretch>
            <a:fillRect/>
          </a:stretch>
        </p:blipFill>
        <p:spPr>
          <a:xfrm>
            <a:off x="2838823" y="6087056"/>
            <a:ext cx="10833443" cy="4753705"/>
          </a:xfrm>
          <a:prstGeom prst="rect">
            <a:avLst/>
          </a:prstGeom>
        </p:spPr>
      </p:pic>
    </p:spTree>
    <p:extLst>
      <p:ext uri="{BB962C8B-B14F-4D97-AF65-F5344CB8AC3E}">
        <p14:creationId xmlns:p14="http://schemas.microsoft.com/office/powerpoint/2010/main" val="369134833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2838823" y="1187460"/>
            <a:ext cx="1787524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600" dirty="0"/>
              <a:t>Module 6.7 NodeJS Events</a:t>
            </a:r>
            <a:endParaRPr lang="en-US" sz="4000" spc="6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5" name="TextBox 4">
            <a:extLst>
              <a:ext uri="{FF2B5EF4-FFF2-40B4-BE49-F238E27FC236}">
                <a16:creationId xmlns:a16="http://schemas.microsoft.com/office/drawing/2014/main" xmlns="" id="{C0571383-D514-C742-1036-EEDDE6D40B9C}"/>
              </a:ext>
            </a:extLst>
          </p:cNvPr>
          <p:cNvSpPr txBox="1"/>
          <p:nvPr/>
        </p:nvSpPr>
        <p:spPr>
          <a:xfrm>
            <a:off x="2966174" y="2436521"/>
            <a:ext cx="14337792" cy="47366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600" b="1" dirty="0"/>
              <a:t>Events Module</a:t>
            </a:r>
          </a:p>
          <a:p>
            <a:r>
              <a:rPr lang="en-US" sz="3600" dirty="0"/>
              <a:t>Node.js has a built-in module, called "Events", where you can create-, fire-, and listen for- your own events.</a:t>
            </a:r>
          </a:p>
          <a:p>
            <a:r>
              <a:rPr lang="en-US" sz="3600" dirty="0"/>
              <a:t>To include the built-in Events module use the require() method. In addition, all event properties and methods are an instance of an </a:t>
            </a:r>
            <a:r>
              <a:rPr lang="en-US" sz="3600" dirty="0" err="1"/>
              <a:t>EventEmitter</a:t>
            </a:r>
            <a:r>
              <a:rPr lang="en-US" sz="3600" dirty="0"/>
              <a:t> object. To be able to access these properties and methods, create an </a:t>
            </a:r>
            <a:r>
              <a:rPr lang="en-US" sz="3600" dirty="0" err="1"/>
              <a:t>EventEmitter</a:t>
            </a:r>
            <a:r>
              <a:rPr lang="en-US" sz="3600" dirty="0"/>
              <a:t> object:</a:t>
            </a:r>
          </a:p>
        </p:txBody>
      </p:sp>
      <p:pic>
        <p:nvPicPr>
          <p:cNvPr id="7" name="Picture 6">
            <a:extLst>
              <a:ext uri="{FF2B5EF4-FFF2-40B4-BE49-F238E27FC236}">
                <a16:creationId xmlns:a16="http://schemas.microsoft.com/office/drawing/2014/main" xmlns="" id="{D3BCBB89-5D16-CA8D-CD5C-CE9402104B5C}"/>
              </a:ext>
            </a:extLst>
          </p:cNvPr>
          <p:cNvPicPr>
            <a:picLocks noChangeAspect="1"/>
          </p:cNvPicPr>
          <p:nvPr/>
        </p:nvPicPr>
        <p:blipFill>
          <a:blip r:embed="rId4"/>
          <a:stretch>
            <a:fillRect/>
          </a:stretch>
        </p:blipFill>
        <p:spPr>
          <a:xfrm>
            <a:off x="3113342" y="7630446"/>
            <a:ext cx="11426118" cy="2336513"/>
          </a:xfrm>
          <a:prstGeom prst="rect">
            <a:avLst/>
          </a:prstGeom>
        </p:spPr>
      </p:pic>
    </p:spTree>
    <p:extLst>
      <p:ext uri="{BB962C8B-B14F-4D97-AF65-F5344CB8AC3E}">
        <p14:creationId xmlns:p14="http://schemas.microsoft.com/office/powerpoint/2010/main" val="2069821097"/>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2838823" y="1187460"/>
            <a:ext cx="1787524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600" dirty="0"/>
              <a:t>Module 6.7 NodeJS Events</a:t>
            </a:r>
            <a:endParaRPr lang="en-US" sz="4000" spc="6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3" name="TextBox 2">
            <a:extLst>
              <a:ext uri="{FF2B5EF4-FFF2-40B4-BE49-F238E27FC236}">
                <a16:creationId xmlns:a16="http://schemas.microsoft.com/office/drawing/2014/main" xmlns="" id="{A89E1CE9-2FF8-4E44-3DFA-36FFDCEE210C}"/>
              </a:ext>
            </a:extLst>
          </p:cNvPr>
          <p:cNvSpPr txBox="1"/>
          <p:nvPr/>
        </p:nvSpPr>
        <p:spPr>
          <a:xfrm>
            <a:off x="2575304" y="2541434"/>
            <a:ext cx="17538189" cy="4316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600" dirty="0"/>
              <a:t>The </a:t>
            </a:r>
            <a:r>
              <a:rPr lang="en-US" sz="3600" dirty="0" err="1"/>
              <a:t>EventEmitter</a:t>
            </a:r>
            <a:r>
              <a:rPr lang="en-US" sz="3600" dirty="0"/>
              <a:t> Object</a:t>
            </a:r>
          </a:p>
          <a:p>
            <a:r>
              <a:rPr lang="en-US" sz="3600" dirty="0"/>
              <a:t>You can assign event handlers to your own events with the </a:t>
            </a:r>
            <a:r>
              <a:rPr lang="en-US" sz="3600" dirty="0" err="1"/>
              <a:t>EventEmitter</a:t>
            </a:r>
            <a:r>
              <a:rPr lang="en-US" sz="3600" dirty="0"/>
              <a:t> object.</a:t>
            </a:r>
          </a:p>
          <a:p>
            <a:r>
              <a:rPr lang="en-US" sz="3600" dirty="0"/>
              <a:t>In the example below we have created a function that will be executed when a "scream" event is fired.</a:t>
            </a:r>
          </a:p>
          <a:p>
            <a:r>
              <a:rPr lang="en-US" sz="3600" dirty="0"/>
              <a:t>To fire an event, use the emit() method.</a:t>
            </a:r>
          </a:p>
        </p:txBody>
      </p:sp>
      <p:pic>
        <p:nvPicPr>
          <p:cNvPr id="5" name="Picture 4">
            <a:extLst>
              <a:ext uri="{FF2B5EF4-FFF2-40B4-BE49-F238E27FC236}">
                <a16:creationId xmlns:a16="http://schemas.microsoft.com/office/drawing/2014/main" xmlns="" id="{7416630A-DF9D-939A-7BA8-D204F11CB0B6}"/>
              </a:ext>
            </a:extLst>
          </p:cNvPr>
          <p:cNvPicPr>
            <a:picLocks noChangeAspect="1"/>
          </p:cNvPicPr>
          <p:nvPr/>
        </p:nvPicPr>
        <p:blipFill>
          <a:blip r:embed="rId4"/>
          <a:stretch>
            <a:fillRect/>
          </a:stretch>
        </p:blipFill>
        <p:spPr>
          <a:xfrm>
            <a:off x="2838822" y="6858000"/>
            <a:ext cx="7292729" cy="5477102"/>
          </a:xfrm>
          <a:prstGeom prst="rect">
            <a:avLst/>
          </a:prstGeom>
        </p:spPr>
      </p:pic>
    </p:spTree>
    <p:extLst>
      <p:ext uri="{BB962C8B-B14F-4D97-AF65-F5344CB8AC3E}">
        <p14:creationId xmlns:p14="http://schemas.microsoft.com/office/powerpoint/2010/main" val="3424634944"/>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2838823" y="1187460"/>
            <a:ext cx="1787524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600" dirty="0"/>
              <a:t>Module 6.8 NodeJS with ExpressJS</a:t>
            </a:r>
            <a:endParaRPr lang="en-US" sz="4000" spc="6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3074" name="Picture 2" descr="What are the prime differences between Node JS and Express JS | by A Smith  | Medium">
            <a:extLst>
              <a:ext uri="{FF2B5EF4-FFF2-40B4-BE49-F238E27FC236}">
                <a16:creationId xmlns:a16="http://schemas.microsoft.com/office/drawing/2014/main" xmlns="" id="{9912A0DB-A5CE-0AA4-25B4-09FFD48D88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9543" y="1948227"/>
            <a:ext cx="14544913" cy="10274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96590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2838823" y="1187460"/>
            <a:ext cx="1787524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600" dirty="0"/>
              <a:t>Module 6.8 NodeJS with ExpressJS</a:t>
            </a:r>
            <a:endParaRPr lang="en-US" sz="4000" spc="6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3" name="Picture 2">
            <a:extLst>
              <a:ext uri="{FF2B5EF4-FFF2-40B4-BE49-F238E27FC236}">
                <a16:creationId xmlns:a16="http://schemas.microsoft.com/office/drawing/2014/main" xmlns="" id="{9EB9DCC6-4CC2-CF0D-1BE2-6E24458A13CE}"/>
              </a:ext>
            </a:extLst>
          </p:cNvPr>
          <p:cNvPicPr>
            <a:picLocks noChangeAspect="1"/>
          </p:cNvPicPr>
          <p:nvPr/>
        </p:nvPicPr>
        <p:blipFill>
          <a:blip r:embed="rId4"/>
          <a:stretch>
            <a:fillRect/>
          </a:stretch>
        </p:blipFill>
        <p:spPr>
          <a:xfrm>
            <a:off x="2838823" y="1869135"/>
            <a:ext cx="13894695" cy="10530142"/>
          </a:xfrm>
          <a:prstGeom prst="rect">
            <a:avLst/>
          </a:prstGeom>
        </p:spPr>
      </p:pic>
    </p:spTree>
    <p:extLst>
      <p:ext uri="{BB962C8B-B14F-4D97-AF65-F5344CB8AC3E}">
        <p14:creationId xmlns:p14="http://schemas.microsoft.com/office/powerpoint/2010/main" val="120646969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2838823" y="1187460"/>
            <a:ext cx="1787524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600" dirty="0"/>
              <a:t>Module 6.8 NodeJS with ExpressJS</a:t>
            </a:r>
            <a:endParaRPr lang="en-US" sz="4000" spc="6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3" name="Picture 2">
            <a:extLst>
              <a:ext uri="{FF2B5EF4-FFF2-40B4-BE49-F238E27FC236}">
                <a16:creationId xmlns:a16="http://schemas.microsoft.com/office/drawing/2014/main" xmlns="" id="{409F8BDA-BEF5-2C74-49B0-7524936B4705}"/>
              </a:ext>
            </a:extLst>
          </p:cNvPr>
          <p:cNvPicPr>
            <a:picLocks noChangeAspect="1"/>
          </p:cNvPicPr>
          <p:nvPr/>
        </p:nvPicPr>
        <p:blipFill>
          <a:blip r:embed="rId4"/>
          <a:stretch>
            <a:fillRect/>
          </a:stretch>
        </p:blipFill>
        <p:spPr>
          <a:xfrm>
            <a:off x="2838822" y="2121403"/>
            <a:ext cx="15997817" cy="10447554"/>
          </a:xfrm>
          <a:prstGeom prst="rect">
            <a:avLst/>
          </a:prstGeom>
        </p:spPr>
      </p:pic>
    </p:spTree>
    <p:extLst>
      <p:ext uri="{BB962C8B-B14F-4D97-AF65-F5344CB8AC3E}">
        <p14:creationId xmlns:p14="http://schemas.microsoft.com/office/powerpoint/2010/main" val="193727180"/>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2838823" y="1187460"/>
            <a:ext cx="1787524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600" dirty="0"/>
              <a:t>Module 6.8 NodeJS with ExpressJS</a:t>
            </a:r>
            <a:endParaRPr lang="en-US" sz="4000" spc="6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3" name="Picture 2">
            <a:extLst>
              <a:ext uri="{FF2B5EF4-FFF2-40B4-BE49-F238E27FC236}">
                <a16:creationId xmlns:a16="http://schemas.microsoft.com/office/drawing/2014/main" xmlns="" id="{5F4008FE-D936-96B4-508E-3F28E6467B25}"/>
              </a:ext>
            </a:extLst>
          </p:cNvPr>
          <p:cNvPicPr>
            <a:picLocks noChangeAspect="1"/>
          </p:cNvPicPr>
          <p:nvPr/>
        </p:nvPicPr>
        <p:blipFill>
          <a:blip r:embed="rId4"/>
          <a:stretch>
            <a:fillRect/>
          </a:stretch>
        </p:blipFill>
        <p:spPr>
          <a:xfrm>
            <a:off x="2838823" y="3126613"/>
            <a:ext cx="16668750" cy="8015186"/>
          </a:xfrm>
          <a:prstGeom prst="rect">
            <a:avLst/>
          </a:prstGeom>
        </p:spPr>
      </p:pic>
    </p:spTree>
    <p:extLst>
      <p:ext uri="{BB962C8B-B14F-4D97-AF65-F5344CB8AC3E}">
        <p14:creationId xmlns:p14="http://schemas.microsoft.com/office/powerpoint/2010/main" val="920756098"/>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2838823" y="1187460"/>
            <a:ext cx="1787524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600" dirty="0"/>
              <a:t>Module 6.8 NodeJS with ExpressJS</a:t>
            </a:r>
            <a:endParaRPr lang="en-US" sz="4000" spc="6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3" name="TextBox 2">
            <a:extLst>
              <a:ext uri="{FF2B5EF4-FFF2-40B4-BE49-F238E27FC236}">
                <a16:creationId xmlns:a16="http://schemas.microsoft.com/office/drawing/2014/main" xmlns="" id="{7C9207D9-EC18-D5C0-1259-B9B453E8F4C8}"/>
              </a:ext>
            </a:extLst>
          </p:cNvPr>
          <p:cNvSpPr txBox="1"/>
          <p:nvPr/>
        </p:nvSpPr>
        <p:spPr>
          <a:xfrm>
            <a:off x="2154310" y="2294725"/>
            <a:ext cx="22549104" cy="27976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b="1" dirty="0"/>
              <a:t>Basic Routing</a:t>
            </a:r>
          </a:p>
          <a:p>
            <a:r>
              <a:rPr lang="en-US" sz="2800" dirty="0"/>
              <a:t>We have seen a basic application which serves HTTP request for the homepage. Routing refers to determining how an application responds to a client request to a particular endpoint, which is a URI (or path) and a specific HTTP request method (GET, POST, and so on).</a:t>
            </a:r>
          </a:p>
          <a:p>
            <a:r>
              <a:rPr lang="en-US" sz="2800" dirty="0"/>
              <a:t>We will extend our Hello World program to handle more types of HTTP requests.</a:t>
            </a:r>
          </a:p>
        </p:txBody>
      </p:sp>
      <p:pic>
        <p:nvPicPr>
          <p:cNvPr id="5" name="Picture 4">
            <a:extLst>
              <a:ext uri="{FF2B5EF4-FFF2-40B4-BE49-F238E27FC236}">
                <a16:creationId xmlns:a16="http://schemas.microsoft.com/office/drawing/2014/main" xmlns="" id="{CD4F1467-A06C-343E-34A6-A0CE64284339}"/>
              </a:ext>
            </a:extLst>
          </p:cNvPr>
          <p:cNvPicPr>
            <a:picLocks noChangeAspect="1"/>
          </p:cNvPicPr>
          <p:nvPr/>
        </p:nvPicPr>
        <p:blipFill>
          <a:blip r:embed="rId4"/>
          <a:stretch>
            <a:fillRect/>
          </a:stretch>
        </p:blipFill>
        <p:spPr>
          <a:xfrm>
            <a:off x="9583010" y="5076336"/>
            <a:ext cx="9893710" cy="7931773"/>
          </a:xfrm>
          <a:prstGeom prst="rect">
            <a:avLst/>
          </a:prstGeom>
        </p:spPr>
      </p:pic>
    </p:spTree>
    <p:extLst>
      <p:ext uri="{BB962C8B-B14F-4D97-AF65-F5344CB8AC3E}">
        <p14:creationId xmlns:p14="http://schemas.microsoft.com/office/powerpoint/2010/main" val="153537491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1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1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1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15" name="Heading Here"/>
          <p:cNvSpPr txBox="1"/>
          <p:nvPr/>
        </p:nvSpPr>
        <p:spPr>
          <a:xfrm>
            <a:off x="2633874" y="1118211"/>
            <a:ext cx="5305940" cy="795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lvl1pPr>
          </a:lstStyle>
          <a:p>
            <a:r>
              <a:rPr lang="en-US" b="1" spc="300" dirty="0" err="1"/>
              <a:t>Console.clear</a:t>
            </a:r>
            <a:r>
              <a:rPr lang="en-US" b="1" spc="300" dirty="0"/>
              <a:t>()</a:t>
            </a:r>
            <a:endParaRPr b="1" spc="300" dirty="0"/>
          </a:p>
        </p:txBody>
      </p:sp>
      <p:sp>
        <p:nvSpPr>
          <p:cNvPr id="21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17" name="pasted-movie.png" descr="pasted-movie.png"/>
          <p:cNvPicPr>
            <a:picLocks noChangeAspect="1"/>
          </p:cNvPicPr>
          <p:nvPr/>
        </p:nvPicPr>
        <p:blipFill>
          <a:blip r:embed="rId3">
            <a:alphaModFix amt="7306"/>
          </a:blip>
          <a:stretch>
            <a:fillRect/>
          </a:stretch>
        </p:blipFill>
        <p:spPr>
          <a:xfrm>
            <a:off x="7082187" y="1291637"/>
            <a:ext cx="10223932" cy="11132726"/>
          </a:xfrm>
          <a:prstGeom prst="rect">
            <a:avLst/>
          </a:prstGeom>
          <a:ln w="12700">
            <a:miter lim="400000"/>
          </a:ln>
        </p:spPr>
      </p:pic>
      <p:sp>
        <p:nvSpPr>
          <p:cNvPr id="218" name="Skill Aura"/>
          <p:cNvSpPr txBox="1"/>
          <p:nvPr/>
        </p:nvSpPr>
        <p:spPr>
          <a:xfrm>
            <a:off x="2154310" y="2423491"/>
            <a:ext cx="17875244" cy="68982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dirty="0" err="1"/>
              <a:t>console.clear</a:t>
            </a:r>
            <a:r>
              <a:rPr lang="en-US" dirty="0"/>
              <a:t>()</a:t>
            </a:r>
          </a:p>
          <a:p>
            <a:pPr>
              <a:defRPr sz="3600">
                <a:latin typeface="Times New Roman"/>
                <a:ea typeface="Times New Roman"/>
                <a:cs typeface="Times New Roman"/>
                <a:sym typeface="Times New Roman"/>
              </a:defRPr>
            </a:pPr>
            <a:r>
              <a:rPr lang="en-US" dirty="0"/>
              <a:t>Added in: v8.3.0</a:t>
            </a:r>
          </a:p>
          <a:p>
            <a:pPr>
              <a:defRPr sz="3600">
                <a:latin typeface="Times New Roman"/>
                <a:ea typeface="Times New Roman"/>
                <a:cs typeface="Times New Roman"/>
                <a:sym typeface="Times New Roman"/>
              </a:defRPr>
            </a:pPr>
            <a:r>
              <a:rPr lang="en-US" dirty="0"/>
              <a:t>When </a:t>
            </a:r>
            <a:r>
              <a:rPr lang="en-US" dirty="0" err="1"/>
              <a:t>stdout</a:t>
            </a:r>
            <a:r>
              <a:rPr lang="en-US" dirty="0"/>
              <a:t> is a TTY, calling </a:t>
            </a:r>
            <a:r>
              <a:rPr lang="en-US" dirty="0" err="1"/>
              <a:t>console.clear</a:t>
            </a:r>
            <a:r>
              <a:rPr lang="en-US" dirty="0"/>
              <a:t>() will attempt to clear the TTY. When </a:t>
            </a:r>
            <a:r>
              <a:rPr lang="en-US" dirty="0" err="1"/>
              <a:t>stdout</a:t>
            </a:r>
            <a:r>
              <a:rPr lang="en-US" dirty="0"/>
              <a:t> is not a TTY, this method does nothing.</a:t>
            </a:r>
          </a:p>
          <a:p>
            <a:pPr>
              <a:defRPr sz="3600">
                <a:latin typeface="Times New Roman"/>
                <a:ea typeface="Times New Roman"/>
                <a:cs typeface="Times New Roman"/>
                <a:sym typeface="Times New Roman"/>
              </a:defRPr>
            </a:pPr>
            <a:endParaRPr lang="en-US" dirty="0"/>
          </a:p>
          <a:p>
            <a:pPr>
              <a:defRPr sz="3600">
                <a:latin typeface="Times New Roman"/>
                <a:ea typeface="Times New Roman"/>
                <a:cs typeface="Times New Roman"/>
                <a:sym typeface="Times New Roman"/>
              </a:defRPr>
            </a:pPr>
            <a:r>
              <a:rPr lang="en-US" dirty="0"/>
              <a:t>The specific operation of </a:t>
            </a:r>
            <a:r>
              <a:rPr lang="en-US" dirty="0" err="1"/>
              <a:t>console.clear</a:t>
            </a:r>
            <a:r>
              <a:rPr lang="en-US" dirty="0"/>
              <a:t>() can vary across operating systems and terminal types. For most Linux operating systems, </a:t>
            </a:r>
            <a:r>
              <a:rPr lang="en-US" dirty="0" err="1"/>
              <a:t>console.clear</a:t>
            </a:r>
            <a:r>
              <a:rPr lang="en-US" dirty="0"/>
              <a:t>() operates similarly to the clear shell command. On Windows, </a:t>
            </a:r>
            <a:r>
              <a:rPr lang="en-US" dirty="0" err="1"/>
              <a:t>console.clear</a:t>
            </a:r>
            <a:r>
              <a:rPr lang="en-US" dirty="0"/>
              <a:t>() will clear only the output in the current terminal viewport for the Node.js binary.</a:t>
            </a:r>
            <a:endParaRPr dirty="0"/>
          </a:p>
        </p:txBody>
      </p:sp>
      <p:sp>
        <p:nvSpPr>
          <p:cNvPr id="21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2838823" y="1187460"/>
            <a:ext cx="1787524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600" dirty="0"/>
              <a:t>Module 6.8 NodeJS with ExpressJS</a:t>
            </a:r>
            <a:endParaRPr lang="en-US" sz="4000" spc="6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3" name="Picture 2">
            <a:extLst>
              <a:ext uri="{FF2B5EF4-FFF2-40B4-BE49-F238E27FC236}">
                <a16:creationId xmlns:a16="http://schemas.microsoft.com/office/drawing/2014/main" xmlns="" id="{B4342B68-ED34-7389-FC6C-0F5A7CE8431E}"/>
              </a:ext>
            </a:extLst>
          </p:cNvPr>
          <p:cNvPicPr>
            <a:picLocks noChangeAspect="1"/>
          </p:cNvPicPr>
          <p:nvPr/>
        </p:nvPicPr>
        <p:blipFill>
          <a:blip r:embed="rId4"/>
          <a:stretch>
            <a:fillRect/>
          </a:stretch>
        </p:blipFill>
        <p:spPr>
          <a:xfrm>
            <a:off x="2850213" y="1844050"/>
            <a:ext cx="17003513" cy="7895800"/>
          </a:xfrm>
          <a:prstGeom prst="rect">
            <a:avLst/>
          </a:prstGeom>
        </p:spPr>
      </p:pic>
      <p:sp>
        <p:nvSpPr>
          <p:cNvPr id="5" name="TextBox 4">
            <a:extLst>
              <a:ext uri="{FF2B5EF4-FFF2-40B4-BE49-F238E27FC236}">
                <a16:creationId xmlns:a16="http://schemas.microsoft.com/office/drawing/2014/main" xmlns="" id="{E3D96883-B7E1-3106-9269-869417639810}"/>
              </a:ext>
            </a:extLst>
          </p:cNvPr>
          <p:cNvSpPr txBox="1"/>
          <p:nvPr/>
        </p:nvSpPr>
        <p:spPr>
          <a:xfrm>
            <a:off x="891233" y="9664293"/>
            <a:ext cx="20921471" cy="29315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t>Now you can try different requests at http://127.0.0.1:8081 to see the output generated by server.js. Following are a few screens shots showing different responses for different URLs.</a:t>
            </a:r>
          </a:p>
          <a:p>
            <a:r>
              <a:rPr lang="en-US" sz="2000" dirty="0"/>
              <a:t>Screen showing again http://127.0.0.1:8081/list_user</a:t>
            </a:r>
          </a:p>
          <a:p>
            <a:r>
              <a:rPr lang="en-US" sz="2000" dirty="0"/>
              <a:t>Screen showing again http://127.0.0.1:8081/abcd</a:t>
            </a:r>
          </a:p>
          <a:p>
            <a:r>
              <a:rPr lang="en-US" sz="2000" dirty="0"/>
              <a:t>Screen showing again http://127.0.0.1:8081/abcdefg</a:t>
            </a:r>
          </a:p>
        </p:txBody>
      </p:sp>
    </p:spTree>
    <p:extLst>
      <p:ext uri="{BB962C8B-B14F-4D97-AF65-F5344CB8AC3E}">
        <p14:creationId xmlns:p14="http://schemas.microsoft.com/office/powerpoint/2010/main" val="54234782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2838823" y="1187460"/>
            <a:ext cx="1787524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600" dirty="0"/>
              <a:t>Module 6.8 NodeJS with ExpressJS</a:t>
            </a:r>
            <a:endParaRPr lang="en-US" sz="4000" spc="6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3" name="Picture 2">
            <a:extLst>
              <a:ext uri="{FF2B5EF4-FFF2-40B4-BE49-F238E27FC236}">
                <a16:creationId xmlns:a16="http://schemas.microsoft.com/office/drawing/2014/main" xmlns="" id="{C7CBB1EA-6B62-F215-7CFD-73CE76D280A4}"/>
              </a:ext>
            </a:extLst>
          </p:cNvPr>
          <p:cNvPicPr>
            <a:picLocks noChangeAspect="1"/>
          </p:cNvPicPr>
          <p:nvPr/>
        </p:nvPicPr>
        <p:blipFill>
          <a:blip r:embed="rId4"/>
          <a:stretch>
            <a:fillRect/>
          </a:stretch>
        </p:blipFill>
        <p:spPr>
          <a:xfrm>
            <a:off x="2838822" y="2101641"/>
            <a:ext cx="16601315" cy="8442246"/>
          </a:xfrm>
          <a:prstGeom prst="rect">
            <a:avLst/>
          </a:prstGeom>
        </p:spPr>
      </p:pic>
    </p:spTree>
    <p:extLst>
      <p:ext uri="{BB962C8B-B14F-4D97-AF65-F5344CB8AC3E}">
        <p14:creationId xmlns:p14="http://schemas.microsoft.com/office/powerpoint/2010/main" val="1196426582"/>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2838823" y="1187460"/>
            <a:ext cx="1787524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600" dirty="0"/>
              <a:t>Module 6.8 NodeJS with ExpressJS</a:t>
            </a:r>
            <a:endParaRPr lang="en-US" sz="4000" spc="6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3" name="Picture 2">
            <a:extLst>
              <a:ext uri="{FF2B5EF4-FFF2-40B4-BE49-F238E27FC236}">
                <a16:creationId xmlns:a16="http://schemas.microsoft.com/office/drawing/2014/main" xmlns="" id="{E70D9251-2E42-FD34-FC08-2E7225A3CD6C}"/>
              </a:ext>
            </a:extLst>
          </p:cNvPr>
          <p:cNvPicPr>
            <a:picLocks noChangeAspect="1"/>
          </p:cNvPicPr>
          <p:nvPr/>
        </p:nvPicPr>
        <p:blipFill>
          <a:blip r:embed="rId4"/>
          <a:stretch>
            <a:fillRect/>
          </a:stretch>
        </p:blipFill>
        <p:spPr>
          <a:xfrm>
            <a:off x="2838823" y="2090525"/>
            <a:ext cx="15302871" cy="9064758"/>
          </a:xfrm>
          <a:prstGeom prst="rect">
            <a:avLst/>
          </a:prstGeom>
        </p:spPr>
      </p:pic>
    </p:spTree>
    <p:extLst>
      <p:ext uri="{BB962C8B-B14F-4D97-AF65-F5344CB8AC3E}">
        <p14:creationId xmlns:p14="http://schemas.microsoft.com/office/powerpoint/2010/main" val="3585534438"/>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2838823" y="1187460"/>
            <a:ext cx="1787524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600" dirty="0"/>
              <a:t>Module 6.8 NodeJS with ExpressJS</a:t>
            </a:r>
            <a:endParaRPr lang="en-US" sz="4000" spc="6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4" name="TextBox 3">
            <a:extLst>
              <a:ext uri="{FF2B5EF4-FFF2-40B4-BE49-F238E27FC236}">
                <a16:creationId xmlns:a16="http://schemas.microsoft.com/office/drawing/2014/main" xmlns="" id="{2D3647CF-3F11-3DCB-62D8-2C698C8DC118}"/>
              </a:ext>
            </a:extLst>
          </p:cNvPr>
          <p:cNvSpPr txBox="1"/>
          <p:nvPr/>
        </p:nvSpPr>
        <p:spPr>
          <a:xfrm>
            <a:off x="2838823" y="2416134"/>
            <a:ext cx="14337792" cy="42380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600" dirty="0"/>
              <a:t>There are much more things we can do with the NodeJS + ExpressJS.</a:t>
            </a:r>
          </a:p>
          <a:p>
            <a:r>
              <a:rPr lang="en-US" sz="3600" dirty="0"/>
              <a:t>We can have get and post methods to get and post the data to our backend/ Database.</a:t>
            </a:r>
          </a:p>
          <a:p>
            <a:r>
              <a:rPr lang="en-US" sz="3600" dirty="0"/>
              <a:t>We will be covering these things later on the Project Demonstration Side.</a:t>
            </a:r>
          </a:p>
        </p:txBody>
      </p:sp>
    </p:spTree>
    <p:extLst>
      <p:ext uri="{BB962C8B-B14F-4D97-AF65-F5344CB8AC3E}">
        <p14:creationId xmlns:p14="http://schemas.microsoft.com/office/powerpoint/2010/main" val="1216533934"/>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2838823" y="1187460"/>
            <a:ext cx="1787524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600" dirty="0"/>
              <a:t>Module 6.9 NodeJS Database Access</a:t>
            </a:r>
            <a:endParaRPr lang="en-US" sz="4000" spc="6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4" name="TextBox 3">
            <a:extLst>
              <a:ext uri="{FF2B5EF4-FFF2-40B4-BE49-F238E27FC236}">
                <a16:creationId xmlns:a16="http://schemas.microsoft.com/office/drawing/2014/main" xmlns="" id="{2D3647CF-3F11-3DCB-62D8-2C698C8DC118}"/>
              </a:ext>
            </a:extLst>
          </p:cNvPr>
          <p:cNvSpPr txBox="1"/>
          <p:nvPr/>
        </p:nvSpPr>
        <p:spPr>
          <a:xfrm>
            <a:off x="2838823" y="2416134"/>
            <a:ext cx="14337792" cy="27422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600" dirty="0"/>
              <a:t>In this Module, we are going to see both the ways to connect:</a:t>
            </a:r>
          </a:p>
          <a:p>
            <a:pPr marL="571500" indent="-571500">
              <a:buFont typeface="Arial" panose="020B0604020202020204" pitchFamily="34" charset="0"/>
              <a:buChar char="•"/>
            </a:pPr>
            <a:r>
              <a:rPr lang="en-US" sz="3600" b="1" dirty="0"/>
              <a:t>NodeJS with MongoDB</a:t>
            </a:r>
          </a:p>
          <a:p>
            <a:pPr marL="571500" indent="-571500">
              <a:buFont typeface="Arial" panose="020B0604020202020204" pitchFamily="34" charset="0"/>
              <a:buChar char="•"/>
            </a:pPr>
            <a:r>
              <a:rPr lang="en-US" sz="3600" b="1" dirty="0"/>
              <a:t>NodeJS with MySQL</a:t>
            </a:r>
          </a:p>
        </p:txBody>
      </p:sp>
    </p:spTree>
    <p:extLst>
      <p:ext uri="{BB962C8B-B14F-4D97-AF65-F5344CB8AC3E}">
        <p14:creationId xmlns:p14="http://schemas.microsoft.com/office/powerpoint/2010/main" val="404054575"/>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2838823" y="1187460"/>
            <a:ext cx="1787524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600" dirty="0"/>
              <a:t>Module 6.9 NodeJS Database Access</a:t>
            </a:r>
            <a:endParaRPr lang="en-US" sz="4000" spc="6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3" name="Picture 2">
            <a:extLst>
              <a:ext uri="{FF2B5EF4-FFF2-40B4-BE49-F238E27FC236}">
                <a16:creationId xmlns:a16="http://schemas.microsoft.com/office/drawing/2014/main" xmlns="" id="{8FF2F05E-D0C7-0772-1D56-DEE155D97A65}"/>
              </a:ext>
            </a:extLst>
          </p:cNvPr>
          <p:cNvPicPr>
            <a:picLocks noChangeAspect="1"/>
          </p:cNvPicPr>
          <p:nvPr/>
        </p:nvPicPr>
        <p:blipFill>
          <a:blip r:embed="rId4"/>
          <a:stretch>
            <a:fillRect/>
          </a:stretch>
        </p:blipFill>
        <p:spPr>
          <a:xfrm>
            <a:off x="2838823" y="2301295"/>
            <a:ext cx="13724301" cy="9413971"/>
          </a:xfrm>
          <a:prstGeom prst="rect">
            <a:avLst/>
          </a:prstGeom>
        </p:spPr>
      </p:pic>
    </p:spTree>
    <p:extLst>
      <p:ext uri="{BB962C8B-B14F-4D97-AF65-F5344CB8AC3E}">
        <p14:creationId xmlns:p14="http://schemas.microsoft.com/office/powerpoint/2010/main" val="2597112699"/>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2838823" y="1187460"/>
            <a:ext cx="1787524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600" dirty="0"/>
              <a:t>Module 6.9 NodeJS Database Access</a:t>
            </a:r>
            <a:endParaRPr lang="en-US" sz="4000" spc="6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3" name="Picture 2">
            <a:extLst>
              <a:ext uri="{FF2B5EF4-FFF2-40B4-BE49-F238E27FC236}">
                <a16:creationId xmlns:a16="http://schemas.microsoft.com/office/drawing/2014/main" xmlns="" id="{3141B743-9634-3C70-6D43-E78E116250FF}"/>
              </a:ext>
            </a:extLst>
          </p:cNvPr>
          <p:cNvPicPr>
            <a:picLocks noChangeAspect="1"/>
          </p:cNvPicPr>
          <p:nvPr/>
        </p:nvPicPr>
        <p:blipFill>
          <a:blip r:embed="rId4"/>
          <a:stretch>
            <a:fillRect/>
          </a:stretch>
        </p:blipFill>
        <p:spPr>
          <a:xfrm>
            <a:off x="2838823" y="2278637"/>
            <a:ext cx="11744941" cy="3141726"/>
          </a:xfrm>
          <a:prstGeom prst="rect">
            <a:avLst/>
          </a:prstGeom>
        </p:spPr>
      </p:pic>
      <p:pic>
        <p:nvPicPr>
          <p:cNvPr id="5" name="Picture 4">
            <a:extLst>
              <a:ext uri="{FF2B5EF4-FFF2-40B4-BE49-F238E27FC236}">
                <a16:creationId xmlns:a16="http://schemas.microsoft.com/office/drawing/2014/main" xmlns="" id="{D32A72FA-58D2-F890-E84C-BBFC6F674374}"/>
              </a:ext>
            </a:extLst>
          </p:cNvPr>
          <p:cNvPicPr>
            <a:picLocks noChangeAspect="1"/>
          </p:cNvPicPr>
          <p:nvPr/>
        </p:nvPicPr>
        <p:blipFill>
          <a:blip r:embed="rId5"/>
          <a:stretch>
            <a:fillRect/>
          </a:stretch>
        </p:blipFill>
        <p:spPr>
          <a:xfrm>
            <a:off x="2823790" y="5339045"/>
            <a:ext cx="9368210" cy="7085318"/>
          </a:xfrm>
          <a:prstGeom prst="rect">
            <a:avLst/>
          </a:prstGeom>
        </p:spPr>
      </p:pic>
      <p:pic>
        <p:nvPicPr>
          <p:cNvPr id="7" name="Picture 6">
            <a:extLst>
              <a:ext uri="{FF2B5EF4-FFF2-40B4-BE49-F238E27FC236}">
                <a16:creationId xmlns:a16="http://schemas.microsoft.com/office/drawing/2014/main" xmlns="" id="{21B32ED1-FDE8-49CB-BCAB-1AB1F72D4BD5}"/>
              </a:ext>
            </a:extLst>
          </p:cNvPr>
          <p:cNvPicPr>
            <a:picLocks noChangeAspect="1"/>
          </p:cNvPicPr>
          <p:nvPr/>
        </p:nvPicPr>
        <p:blipFill>
          <a:blip r:embed="rId6"/>
          <a:stretch>
            <a:fillRect/>
          </a:stretch>
        </p:blipFill>
        <p:spPr>
          <a:xfrm>
            <a:off x="12408191" y="7417812"/>
            <a:ext cx="9136986" cy="5563937"/>
          </a:xfrm>
          <a:prstGeom prst="rect">
            <a:avLst/>
          </a:prstGeom>
        </p:spPr>
      </p:pic>
    </p:spTree>
    <p:extLst>
      <p:ext uri="{BB962C8B-B14F-4D97-AF65-F5344CB8AC3E}">
        <p14:creationId xmlns:p14="http://schemas.microsoft.com/office/powerpoint/2010/main" val="825288471"/>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2838823" y="1187460"/>
            <a:ext cx="1787524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600" dirty="0"/>
              <a:t>Module 6.9 NodeJS Database Access</a:t>
            </a:r>
            <a:endParaRPr lang="en-US" sz="4000" spc="6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3" name="Picture 2">
            <a:extLst>
              <a:ext uri="{FF2B5EF4-FFF2-40B4-BE49-F238E27FC236}">
                <a16:creationId xmlns:a16="http://schemas.microsoft.com/office/drawing/2014/main" xmlns="" id="{956F3996-A218-AB03-5F2A-507A5CEF51C9}"/>
              </a:ext>
            </a:extLst>
          </p:cNvPr>
          <p:cNvPicPr>
            <a:picLocks noChangeAspect="1"/>
          </p:cNvPicPr>
          <p:nvPr/>
        </p:nvPicPr>
        <p:blipFill>
          <a:blip r:embed="rId4"/>
          <a:stretch>
            <a:fillRect/>
          </a:stretch>
        </p:blipFill>
        <p:spPr>
          <a:xfrm>
            <a:off x="2838822" y="1979275"/>
            <a:ext cx="14827383" cy="8172573"/>
          </a:xfrm>
          <a:prstGeom prst="rect">
            <a:avLst/>
          </a:prstGeom>
        </p:spPr>
      </p:pic>
    </p:spTree>
    <p:extLst>
      <p:ext uri="{BB962C8B-B14F-4D97-AF65-F5344CB8AC3E}">
        <p14:creationId xmlns:p14="http://schemas.microsoft.com/office/powerpoint/2010/main" val="3721658390"/>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2838823" y="1187460"/>
            <a:ext cx="1787524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600" dirty="0"/>
              <a:t>Module 6.9 NodeJS Database Access</a:t>
            </a:r>
            <a:endParaRPr lang="en-US" sz="4000" spc="6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3" name="Picture 2">
            <a:extLst>
              <a:ext uri="{FF2B5EF4-FFF2-40B4-BE49-F238E27FC236}">
                <a16:creationId xmlns:a16="http://schemas.microsoft.com/office/drawing/2014/main" xmlns="" id="{B4F4048F-18C3-5235-0F16-B8CBE0A39CC3}"/>
              </a:ext>
            </a:extLst>
          </p:cNvPr>
          <p:cNvPicPr>
            <a:picLocks noChangeAspect="1"/>
          </p:cNvPicPr>
          <p:nvPr/>
        </p:nvPicPr>
        <p:blipFill>
          <a:blip r:embed="rId4"/>
          <a:stretch>
            <a:fillRect/>
          </a:stretch>
        </p:blipFill>
        <p:spPr>
          <a:xfrm>
            <a:off x="2838823" y="1844050"/>
            <a:ext cx="12747988" cy="7590639"/>
          </a:xfrm>
          <a:prstGeom prst="rect">
            <a:avLst/>
          </a:prstGeom>
        </p:spPr>
      </p:pic>
    </p:spTree>
    <p:extLst>
      <p:ext uri="{BB962C8B-B14F-4D97-AF65-F5344CB8AC3E}">
        <p14:creationId xmlns:p14="http://schemas.microsoft.com/office/powerpoint/2010/main" val="1279044883"/>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2838823" y="1187460"/>
            <a:ext cx="1787524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600" dirty="0"/>
              <a:t>Module 6.9 NodeJS Database Access</a:t>
            </a:r>
            <a:endParaRPr lang="en-US" sz="4000" spc="6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3" name="TextBox 2">
            <a:extLst>
              <a:ext uri="{FF2B5EF4-FFF2-40B4-BE49-F238E27FC236}">
                <a16:creationId xmlns:a16="http://schemas.microsoft.com/office/drawing/2014/main" xmlns="" id="{130CFF56-A5ED-60FC-0A94-31E8C8DC753F}"/>
              </a:ext>
            </a:extLst>
          </p:cNvPr>
          <p:cNvSpPr txBox="1"/>
          <p:nvPr/>
        </p:nvSpPr>
        <p:spPr>
          <a:xfrm>
            <a:off x="2838823" y="2328985"/>
            <a:ext cx="19275552" cy="4316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600" dirty="0"/>
              <a:t>Creating a Database</a:t>
            </a:r>
          </a:p>
          <a:p>
            <a:r>
              <a:rPr lang="en-US" sz="3600" dirty="0"/>
              <a:t>To create a database in MongoDB, start by creating a </a:t>
            </a:r>
            <a:r>
              <a:rPr lang="en-US" sz="3600" dirty="0" err="1"/>
              <a:t>MongoClient</a:t>
            </a:r>
            <a:r>
              <a:rPr lang="en-US" sz="3600" dirty="0"/>
              <a:t> object, then specify a connection URL with the correct </a:t>
            </a:r>
            <a:r>
              <a:rPr lang="en-US" sz="3600" dirty="0" err="1"/>
              <a:t>ip</a:t>
            </a:r>
            <a:r>
              <a:rPr lang="en-US" sz="3600" dirty="0"/>
              <a:t> address and the name of the database you want to create.</a:t>
            </a:r>
          </a:p>
          <a:p>
            <a:endParaRPr lang="en-US" sz="3600" dirty="0"/>
          </a:p>
          <a:p>
            <a:r>
              <a:rPr lang="en-US" sz="3600" dirty="0"/>
              <a:t>MongoDB will create the database if it does not exist, and make a connection to it.</a:t>
            </a:r>
          </a:p>
        </p:txBody>
      </p:sp>
      <p:pic>
        <p:nvPicPr>
          <p:cNvPr id="5" name="Picture 4">
            <a:extLst>
              <a:ext uri="{FF2B5EF4-FFF2-40B4-BE49-F238E27FC236}">
                <a16:creationId xmlns:a16="http://schemas.microsoft.com/office/drawing/2014/main" xmlns="" id="{B15A24BC-0B97-EA82-1C56-51BBFAB81F19}"/>
              </a:ext>
            </a:extLst>
          </p:cNvPr>
          <p:cNvPicPr>
            <a:picLocks noChangeAspect="1"/>
          </p:cNvPicPr>
          <p:nvPr/>
        </p:nvPicPr>
        <p:blipFill>
          <a:blip r:embed="rId4"/>
          <a:stretch>
            <a:fillRect/>
          </a:stretch>
        </p:blipFill>
        <p:spPr>
          <a:xfrm>
            <a:off x="2838822" y="6860491"/>
            <a:ext cx="9871337" cy="5632690"/>
          </a:xfrm>
          <a:prstGeom prst="rect">
            <a:avLst/>
          </a:prstGeom>
        </p:spPr>
      </p:pic>
    </p:spTree>
    <p:extLst>
      <p:ext uri="{BB962C8B-B14F-4D97-AF65-F5344CB8AC3E}">
        <p14:creationId xmlns:p14="http://schemas.microsoft.com/office/powerpoint/2010/main" val="159328201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2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2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2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25" name="Heading Here"/>
          <p:cNvSpPr txBox="1"/>
          <p:nvPr/>
        </p:nvSpPr>
        <p:spPr>
          <a:xfrm>
            <a:off x="2633874" y="1118211"/>
            <a:ext cx="4623060" cy="795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lvl1pPr>
          </a:lstStyle>
          <a:p>
            <a:r>
              <a:rPr lang="en-US" dirty="0" err="1"/>
              <a:t>Console.count</a:t>
            </a:r>
            <a:r>
              <a:rPr lang="en-US" dirty="0"/>
              <a:t>()</a:t>
            </a:r>
            <a:endParaRPr dirty="0"/>
          </a:p>
        </p:txBody>
      </p:sp>
      <p:sp>
        <p:nvSpPr>
          <p:cNvPr id="22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27" name="pasted-movie.png" descr="pasted-movie.png"/>
          <p:cNvPicPr>
            <a:picLocks noChangeAspect="1"/>
          </p:cNvPicPr>
          <p:nvPr/>
        </p:nvPicPr>
        <p:blipFill>
          <a:blip r:embed="rId3">
            <a:alphaModFix amt="7306"/>
          </a:blip>
          <a:stretch>
            <a:fillRect/>
          </a:stretch>
        </p:blipFill>
        <p:spPr>
          <a:xfrm>
            <a:off x="7082187" y="1291637"/>
            <a:ext cx="10223932" cy="11132726"/>
          </a:xfrm>
          <a:prstGeom prst="rect">
            <a:avLst/>
          </a:prstGeom>
          <a:ln w="12700">
            <a:miter lim="400000"/>
          </a:ln>
        </p:spPr>
      </p:pic>
      <p:sp>
        <p:nvSpPr>
          <p:cNvPr id="228" name="Skill Aura"/>
          <p:cNvSpPr txBox="1"/>
          <p:nvPr/>
        </p:nvSpPr>
        <p:spPr>
          <a:xfrm>
            <a:off x="2154310" y="2505771"/>
            <a:ext cx="10391258" cy="53240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3600">
                <a:latin typeface="Times New Roman"/>
                <a:ea typeface="Times New Roman"/>
                <a:cs typeface="Times New Roman"/>
                <a:sym typeface="Times New Roman"/>
              </a:defRPr>
            </a:pPr>
            <a:r>
              <a:rPr lang="en-US" dirty="0" err="1"/>
              <a:t>console.count</a:t>
            </a:r>
            <a:r>
              <a:rPr lang="en-US" dirty="0"/>
              <a:t>([label])#</a:t>
            </a:r>
          </a:p>
          <a:p>
            <a:pPr>
              <a:defRPr sz="3600">
                <a:latin typeface="Times New Roman"/>
                <a:ea typeface="Times New Roman"/>
                <a:cs typeface="Times New Roman"/>
                <a:sym typeface="Times New Roman"/>
              </a:defRPr>
            </a:pPr>
            <a:r>
              <a:rPr lang="en-US" dirty="0"/>
              <a:t>Added in: v8.3.0</a:t>
            </a:r>
          </a:p>
          <a:p>
            <a:pPr>
              <a:defRPr sz="3600">
                <a:latin typeface="Times New Roman"/>
                <a:ea typeface="Times New Roman"/>
                <a:cs typeface="Times New Roman"/>
                <a:sym typeface="Times New Roman"/>
              </a:defRPr>
            </a:pPr>
            <a:r>
              <a:rPr lang="en-US" dirty="0"/>
              <a:t>label &lt;string&gt; The display label for the counter. Default: 'default'.</a:t>
            </a:r>
          </a:p>
          <a:p>
            <a:pPr>
              <a:defRPr sz="3600">
                <a:latin typeface="Times New Roman"/>
                <a:ea typeface="Times New Roman"/>
                <a:cs typeface="Times New Roman"/>
                <a:sym typeface="Times New Roman"/>
              </a:defRPr>
            </a:pPr>
            <a:r>
              <a:rPr lang="en-US" dirty="0"/>
              <a:t>Maintains an internal counter specific to label and outputs to </a:t>
            </a:r>
            <a:r>
              <a:rPr lang="en-US" dirty="0" err="1"/>
              <a:t>stdout</a:t>
            </a:r>
            <a:r>
              <a:rPr lang="en-US" dirty="0"/>
              <a:t> the number of times </a:t>
            </a:r>
            <a:r>
              <a:rPr lang="en-US" dirty="0" err="1"/>
              <a:t>console.count</a:t>
            </a:r>
            <a:r>
              <a:rPr lang="en-US" dirty="0"/>
              <a:t>() has been called with the given label.</a:t>
            </a:r>
            <a:endParaRPr dirty="0"/>
          </a:p>
        </p:txBody>
      </p:sp>
      <p:sp>
        <p:nvSpPr>
          <p:cNvPr id="22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3" name="Picture 2">
            <a:extLst>
              <a:ext uri="{FF2B5EF4-FFF2-40B4-BE49-F238E27FC236}">
                <a16:creationId xmlns:a16="http://schemas.microsoft.com/office/drawing/2014/main" xmlns="" id="{0B57E021-5225-BDDE-44DA-97871EC44494}"/>
              </a:ext>
            </a:extLst>
          </p:cNvPr>
          <p:cNvPicPr>
            <a:picLocks noChangeAspect="1"/>
          </p:cNvPicPr>
          <p:nvPr/>
        </p:nvPicPr>
        <p:blipFill>
          <a:blip r:embed="rId4"/>
          <a:stretch>
            <a:fillRect/>
          </a:stretch>
        </p:blipFill>
        <p:spPr>
          <a:xfrm>
            <a:off x="13624560" y="1513644"/>
            <a:ext cx="7119863" cy="9538665"/>
          </a:xfrm>
          <a:prstGeom prst="rect">
            <a:avLst/>
          </a:prstGeom>
        </p:spPr>
      </p:pic>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2838823" y="1187460"/>
            <a:ext cx="1787524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4000" b="1" spc="600" dirty="0"/>
              <a:t>Module 6.9 NodeJS Database Access</a:t>
            </a:r>
            <a:endParaRPr lang="en-US" sz="4000" spc="6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3" name="Picture 2">
            <a:extLst>
              <a:ext uri="{FF2B5EF4-FFF2-40B4-BE49-F238E27FC236}">
                <a16:creationId xmlns:a16="http://schemas.microsoft.com/office/drawing/2014/main" xmlns="" id="{DA4AE6D3-7FE7-0167-5EEC-3781C0A85159}"/>
              </a:ext>
            </a:extLst>
          </p:cNvPr>
          <p:cNvPicPr>
            <a:picLocks noChangeAspect="1"/>
          </p:cNvPicPr>
          <p:nvPr/>
        </p:nvPicPr>
        <p:blipFill>
          <a:blip r:embed="rId4"/>
          <a:stretch>
            <a:fillRect/>
          </a:stretch>
        </p:blipFill>
        <p:spPr>
          <a:xfrm>
            <a:off x="2670048" y="2397031"/>
            <a:ext cx="12998577" cy="6089744"/>
          </a:xfrm>
          <a:prstGeom prst="rect">
            <a:avLst/>
          </a:prstGeom>
        </p:spPr>
      </p:pic>
      <p:sp>
        <p:nvSpPr>
          <p:cNvPr id="4" name="TextBox 3">
            <a:extLst>
              <a:ext uri="{FF2B5EF4-FFF2-40B4-BE49-F238E27FC236}">
                <a16:creationId xmlns:a16="http://schemas.microsoft.com/office/drawing/2014/main" xmlns="" id="{614DA9C2-88A0-1A39-A937-7F6FE1338F2B}"/>
              </a:ext>
            </a:extLst>
          </p:cNvPr>
          <p:cNvSpPr txBox="1"/>
          <p:nvPr/>
        </p:nvSpPr>
        <p:spPr>
          <a:xfrm>
            <a:off x="2670048" y="9222376"/>
            <a:ext cx="19513296" cy="11782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mn-lt"/>
                <a:ea typeface="+mn-ea"/>
                <a:cs typeface="+mn-cs"/>
                <a:sym typeface="Helvetica Neue"/>
              </a:rPr>
              <a:t>So, In this way we can connect out NodeJS with both the SQL and NoSQL Databases. </a:t>
            </a:r>
          </a:p>
        </p:txBody>
      </p:sp>
    </p:spTree>
    <p:extLst>
      <p:ext uri="{BB962C8B-B14F-4D97-AF65-F5344CB8AC3E}">
        <p14:creationId xmlns:p14="http://schemas.microsoft.com/office/powerpoint/2010/main" val="3826355665"/>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0034" y="1291637"/>
            <a:ext cx="10223932" cy="11132726"/>
          </a:xfrm>
          <a:prstGeom prst="rect">
            <a:avLst/>
          </a:prstGeom>
          <a:ln w="12700">
            <a:miter lim="400000"/>
          </a:ln>
        </p:spPr>
      </p:pic>
      <p:sp>
        <p:nvSpPr>
          <p:cNvPr id="268" name="Skill Aura"/>
          <p:cNvSpPr txBox="1"/>
          <p:nvPr/>
        </p:nvSpPr>
        <p:spPr>
          <a:xfrm>
            <a:off x="2838822" y="1187460"/>
            <a:ext cx="18704439"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3600">
                <a:latin typeface="Times New Roman"/>
                <a:ea typeface="Times New Roman"/>
                <a:cs typeface="Times New Roman"/>
                <a:sym typeface="Times New Roman"/>
              </a:defRPr>
            </a:pPr>
            <a:r>
              <a:rPr lang="en-US" sz="4000" b="1" spc="600" dirty="0"/>
              <a:t>Practical Demonstration of a User form using MySQL Database</a:t>
            </a:r>
            <a:endParaRPr lang="en-US" sz="4000" spc="6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 name="Skill Aura">
            <a:extLst>
              <a:ext uri="{FF2B5EF4-FFF2-40B4-BE49-F238E27FC236}">
                <a16:creationId xmlns:a16="http://schemas.microsoft.com/office/drawing/2014/main" xmlns="" id="{D2E56AFC-522C-2192-3241-30A7C3B7A4AA}"/>
              </a:ext>
            </a:extLst>
          </p:cNvPr>
          <p:cNvSpPr txBox="1"/>
          <p:nvPr/>
        </p:nvSpPr>
        <p:spPr>
          <a:xfrm>
            <a:off x="2985127" y="2954500"/>
            <a:ext cx="17875244" cy="20969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3600" spc="600" dirty="0"/>
              <a:t>In this practical demonstration, we are going to create a HTML form and render it in the browser and then we will be going to post the data to our MySQL Database and then we will also fetch all the details from the database using Get Request.</a:t>
            </a:r>
          </a:p>
        </p:txBody>
      </p:sp>
    </p:spTree>
    <p:extLst>
      <p:ext uri="{BB962C8B-B14F-4D97-AF65-F5344CB8AC3E}">
        <p14:creationId xmlns:p14="http://schemas.microsoft.com/office/powerpoint/2010/main" val="1054546729"/>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Rounded Rectangle"/>
          <p:cNvSpPr/>
          <p:nvPr/>
        </p:nvSpPr>
        <p:spPr>
          <a:xfrm>
            <a:off x="-2249715" y="12404357"/>
            <a:ext cx="11764393" cy="891230"/>
          </a:xfrm>
          <a:prstGeom prst="roundRect">
            <a:avLst>
              <a:gd name="adj" fmla="val 21375"/>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72" name="Rounded Rectangle"/>
          <p:cNvSpPr/>
          <p:nvPr/>
        </p:nvSpPr>
        <p:spPr>
          <a:xfrm>
            <a:off x="-64439" y="12907978"/>
            <a:ext cx="11764393" cy="891229"/>
          </a:xfrm>
          <a:prstGeom prst="roundRect">
            <a:avLst>
              <a:gd name="adj" fmla="val 21375"/>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73" name="Freeform 6"/>
          <p:cNvSpPr/>
          <p:nvPr/>
        </p:nvSpPr>
        <p:spPr>
          <a:xfrm>
            <a:off x="7587228" y="769837"/>
            <a:ext cx="9209544" cy="3385360"/>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sp>
        <p:nvSpPr>
          <p:cNvPr id="274" name="Thank you"/>
          <p:cNvSpPr txBox="1">
            <a:spLocks noGrp="1"/>
          </p:cNvSpPr>
          <p:nvPr>
            <p:ph type="ctrTitle"/>
          </p:nvPr>
        </p:nvSpPr>
        <p:spPr>
          <a:xfrm>
            <a:off x="7910772" y="4862373"/>
            <a:ext cx="10038244" cy="2020146"/>
          </a:xfrm>
          <a:prstGeom prst="rect">
            <a:avLst/>
          </a:prstGeom>
        </p:spPr>
        <p:txBody>
          <a:bodyPr/>
          <a:lstStyle>
            <a:lvl1pPr algn="ctr"/>
          </a:lstStyle>
          <a:p>
            <a:r>
              <a:t>Thank you</a:t>
            </a:r>
          </a:p>
        </p:txBody>
      </p:sp>
      <p:sp>
        <p:nvSpPr>
          <p:cNvPr id="275" name="www.skillaura.com"/>
          <p:cNvSpPr txBox="1"/>
          <p:nvPr/>
        </p:nvSpPr>
        <p:spPr>
          <a:xfrm>
            <a:off x="7821621" y="13054837"/>
            <a:ext cx="3735808" cy="5975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400"/>
            </a:lvl1pPr>
          </a:lstStyle>
          <a:p>
            <a:r>
              <a:t>www.skillaura.com</a:t>
            </a:r>
          </a:p>
        </p:txBody>
      </p:sp>
      <p:sp>
        <p:nvSpPr>
          <p:cNvPr id="276" name="Polygon"/>
          <p:cNvSpPr/>
          <p:nvPr/>
        </p:nvSpPr>
        <p:spPr>
          <a:xfrm>
            <a:off x="23300667" y="2949002"/>
            <a:ext cx="6098973" cy="5846889"/>
          </a:xfrm>
          <a:prstGeom prst="diamond">
            <a:avLst/>
          </a:pr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77" name="Polygon"/>
          <p:cNvSpPr/>
          <p:nvPr/>
        </p:nvSpPr>
        <p:spPr>
          <a:xfrm>
            <a:off x="23852833" y="1627864"/>
            <a:ext cx="4634446" cy="5846889"/>
          </a:xfrm>
          <a:prstGeom prst="diamond">
            <a:avLst/>
          </a:pr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78" name="Octahedron"/>
          <p:cNvSpPr/>
          <p:nvPr/>
        </p:nvSpPr>
        <p:spPr>
          <a:xfrm>
            <a:off x="22309002" y="10125426"/>
            <a:ext cx="4665429" cy="4686325"/>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279" name="pasted-movie.png" descr="pasted-movie.png"/>
          <p:cNvPicPr>
            <a:picLocks noChangeAspect="1"/>
          </p:cNvPicPr>
          <p:nvPr/>
        </p:nvPicPr>
        <p:blipFill>
          <a:blip r:embed="rId3"/>
          <a:stretch>
            <a:fillRect/>
          </a:stretch>
        </p:blipFill>
        <p:spPr>
          <a:xfrm>
            <a:off x="16466289" y="961800"/>
            <a:ext cx="460969" cy="426179"/>
          </a:xfrm>
          <a:prstGeom prst="rect">
            <a:avLst/>
          </a:prstGeom>
          <a:ln w="12700">
            <a:miter lim="400000"/>
          </a:ln>
        </p:spPr>
      </p:pic>
      <p:sp>
        <p:nvSpPr>
          <p:cNvPr id="280" name="www.skillaura.com…"/>
          <p:cNvSpPr txBox="1"/>
          <p:nvPr/>
        </p:nvSpPr>
        <p:spPr>
          <a:xfrm>
            <a:off x="9855448" y="7260547"/>
            <a:ext cx="6784793" cy="33992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ctr">
              <a:lnSpc>
                <a:spcPct val="100000"/>
              </a:lnSpc>
            </a:pPr>
            <a:r>
              <a:rPr u="sng">
                <a:hlinkClick r:id="rId4"/>
              </a:rPr>
              <a:t>www.skillaura.com</a:t>
            </a:r>
          </a:p>
          <a:p>
            <a:pPr algn="ctr">
              <a:lnSpc>
                <a:spcPct val="100000"/>
              </a:lnSpc>
            </a:pPr>
            <a:r>
              <a:t>+91 9743-60-68-69</a:t>
            </a:r>
          </a:p>
          <a:p>
            <a:pPr algn="ctr">
              <a:lnSpc>
                <a:spcPct val="100000"/>
              </a:lnSpc>
            </a:pPr>
            <a:r>
              <a:rPr u="sng">
                <a:hlinkClick r:id="rId5"/>
              </a:rPr>
              <a:t>info@skillaura.com</a:t>
            </a:r>
          </a:p>
        </p:txBody>
      </p:sp>
      <p:sp>
        <p:nvSpPr>
          <p:cNvPr id="281" name="Computer"/>
          <p:cNvSpPr/>
          <p:nvPr/>
        </p:nvSpPr>
        <p:spPr>
          <a:xfrm>
            <a:off x="9241005" y="7409518"/>
            <a:ext cx="897040" cy="723896"/>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82" name="Phone"/>
          <p:cNvSpPr/>
          <p:nvPr/>
        </p:nvSpPr>
        <p:spPr>
          <a:xfrm>
            <a:off x="9243933" y="8514548"/>
            <a:ext cx="891184" cy="891230"/>
          </a:xfrm>
          <a:custGeom>
            <a:avLst/>
            <a:gdLst/>
            <a:ahLst/>
            <a:cxnLst>
              <a:cxn ang="0">
                <a:pos x="wd2" y="hd2"/>
              </a:cxn>
              <a:cxn ang="5400000">
                <a:pos x="wd2" y="hd2"/>
              </a:cxn>
              <a:cxn ang="10800000">
                <a:pos x="wd2" y="hd2"/>
              </a:cxn>
              <a:cxn ang="16200000">
                <a:pos x="wd2" y="hd2"/>
              </a:cxn>
            </a:cxnLst>
            <a:rect l="0" t="0" r="r" b="b"/>
            <a:pathLst>
              <a:path w="21279" h="21372" extrusionOk="0">
                <a:moveTo>
                  <a:pt x="4456" y="0"/>
                </a:moveTo>
                <a:cubicBezTo>
                  <a:pt x="4319" y="3"/>
                  <a:pt x="4182" y="47"/>
                  <a:pt x="4065" y="134"/>
                </a:cubicBezTo>
                <a:lnTo>
                  <a:pt x="2615" y="1212"/>
                </a:lnTo>
                <a:lnTo>
                  <a:pt x="6378" y="6378"/>
                </a:lnTo>
                <a:lnTo>
                  <a:pt x="7829" y="5299"/>
                </a:lnTo>
                <a:cubicBezTo>
                  <a:pt x="8140" y="5067"/>
                  <a:pt x="8206" y="4624"/>
                  <a:pt x="7975" y="4311"/>
                </a:cubicBezTo>
                <a:lnTo>
                  <a:pt x="5072" y="311"/>
                </a:lnTo>
                <a:cubicBezTo>
                  <a:pt x="4920" y="104"/>
                  <a:pt x="4686" y="-4"/>
                  <a:pt x="4456" y="0"/>
                </a:cubicBezTo>
                <a:close/>
                <a:moveTo>
                  <a:pt x="2209" y="1514"/>
                </a:moveTo>
                <a:cubicBezTo>
                  <a:pt x="2209" y="1514"/>
                  <a:pt x="-223" y="3454"/>
                  <a:pt x="16" y="7120"/>
                </a:cubicBezTo>
                <a:cubicBezTo>
                  <a:pt x="16" y="7120"/>
                  <a:pt x="1473" y="11065"/>
                  <a:pt x="5867" y="15478"/>
                </a:cubicBezTo>
                <a:cubicBezTo>
                  <a:pt x="10261" y="19891"/>
                  <a:pt x="14189" y="21356"/>
                  <a:pt x="14189" y="21356"/>
                </a:cubicBezTo>
                <a:cubicBezTo>
                  <a:pt x="17838" y="21596"/>
                  <a:pt x="19772" y="19154"/>
                  <a:pt x="19772" y="19154"/>
                </a:cubicBezTo>
                <a:lnTo>
                  <a:pt x="14628" y="15374"/>
                </a:lnTo>
                <a:cubicBezTo>
                  <a:pt x="13735" y="16397"/>
                  <a:pt x="12393" y="16575"/>
                  <a:pt x="11402" y="15580"/>
                </a:cubicBezTo>
                <a:lnTo>
                  <a:pt x="5767" y="9920"/>
                </a:lnTo>
                <a:cubicBezTo>
                  <a:pt x="4776" y="8925"/>
                  <a:pt x="4954" y="7577"/>
                  <a:pt x="5972" y="6680"/>
                </a:cubicBezTo>
                <a:lnTo>
                  <a:pt x="2209" y="1514"/>
                </a:lnTo>
                <a:close/>
                <a:moveTo>
                  <a:pt x="16463" y="13230"/>
                </a:moveTo>
                <a:cubicBezTo>
                  <a:pt x="16285" y="13257"/>
                  <a:pt x="16117" y="13351"/>
                  <a:pt x="16002" y="13508"/>
                </a:cubicBezTo>
                <a:lnTo>
                  <a:pt x="14929" y="14965"/>
                </a:lnTo>
                <a:lnTo>
                  <a:pt x="20071" y="18746"/>
                </a:lnTo>
                <a:lnTo>
                  <a:pt x="21146" y="17289"/>
                </a:lnTo>
                <a:cubicBezTo>
                  <a:pt x="21377" y="16976"/>
                  <a:pt x="21297" y="16523"/>
                  <a:pt x="20968" y="16278"/>
                </a:cubicBezTo>
                <a:lnTo>
                  <a:pt x="16985" y="13361"/>
                </a:lnTo>
                <a:cubicBezTo>
                  <a:pt x="16829" y="13245"/>
                  <a:pt x="16641" y="13204"/>
                  <a:pt x="16463" y="13230"/>
                </a:cubicBez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83" name="Letter"/>
          <p:cNvSpPr/>
          <p:nvPr/>
        </p:nvSpPr>
        <p:spPr>
          <a:xfrm>
            <a:off x="9116967" y="9906938"/>
            <a:ext cx="1145117" cy="723895"/>
          </a:xfrm>
          <a:custGeom>
            <a:avLst/>
            <a:gdLst/>
            <a:ahLst/>
            <a:cxnLst>
              <a:cxn ang="0">
                <a:pos x="wd2" y="hd2"/>
              </a:cxn>
              <a:cxn ang="5400000">
                <a:pos x="wd2" y="hd2"/>
              </a:cxn>
              <a:cxn ang="10800000">
                <a:pos x="wd2" y="hd2"/>
              </a:cxn>
              <a:cxn ang="16200000">
                <a:pos x="wd2" y="hd2"/>
              </a:cxn>
            </a:cxnLst>
            <a:rect l="0" t="0" r="r" b="b"/>
            <a:pathLst>
              <a:path w="21600" h="21600" extrusionOk="0">
                <a:moveTo>
                  <a:pt x="744" y="0"/>
                </a:moveTo>
                <a:lnTo>
                  <a:pt x="10803" y="12213"/>
                </a:lnTo>
                <a:lnTo>
                  <a:pt x="20856" y="0"/>
                </a:lnTo>
                <a:lnTo>
                  <a:pt x="744" y="0"/>
                </a:lnTo>
                <a:close/>
                <a:moveTo>
                  <a:pt x="0" y="157"/>
                </a:moveTo>
                <a:lnTo>
                  <a:pt x="0" y="21418"/>
                </a:lnTo>
                <a:cubicBezTo>
                  <a:pt x="0" y="21518"/>
                  <a:pt x="52" y="21600"/>
                  <a:pt x="115" y="21600"/>
                </a:cubicBezTo>
                <a:lnTo>
                  <a:pt x="21485" y="21600"/>
                </a:lnTo>
                <a:cubicBezTo>
                  <a:pt x="21548" y="21600"/>
                  <a:pt x="21600" y="21518"/>
                  <a:pt x="21600" y="21418"/>
                </a:cubicBezTo>
                <a:lnTo>
                  <a:pt x="21600" y="157"/>
                </a:lnTo>
                <a:lnTo>
                  <a:pt x="10976" y="13181"/>
                </a:lnTo>
                <a:cubicBezTo>
                  <a:pt x="10924" y="13245"/>
                  <a:pt x="10861" y="13272"/>
                  <a:pt x="10797" y="13272"/>
                </a:cubicBezTo>
                <a:cubicBezTo>
                  <a:pt x="10734" y="13272"/>
                  <a:pt x="10669" y="13233"/>
                  <a:pt x="10612" y="13170"/>
                </a:cubicBezTo>
                <a:lnTo>
                  <a:pt x="0" y="157"/>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3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3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3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35" name="Heading Here"/>
          <p:cNvSpPr txBox="1"/>
          <p:nvPr/>
        </p:nvSpPr>
        <p:spPr>
          <a:xfrm>
            <a:off x="2633874" y="1118211"/>
            <a:ext cx="10648749" cy="795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lvl1pPr>
          </a:lstStyle>
          <a:p>
            <a:r>
              <a:rPr lang="en-US" spc="300" dirty="0"/>
              <a:t>Some other Console Commands:</a:t>
            </a:r>
            <a:endParaRPr spc="300" dirty="0"/>
          </a:p>
        </p:txBody>
      </p:sp>
      <p:sp>
        <p:nvSpPr>
          <p:cNvPr id="23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37" name="pasted-movie.png" descr="pasted-movie.png"/>
          <p:cNvPicPr>
            <a:picLocks noChangeAspect="1"/>
          </p:cNvPicPr>
          <p:nvPr/>
        </p:nvPicPr>
        <p:blipFill>
          <a:blip r:embed="rId3">
            <a:alphaModFix amt="7306"/>
          </a:blip>
          <a:stretch>
            <a:fillRect/>
          </a:stretch>
        </p:blipFill>
        <p:spPr>
          <a:xfrm>
            <a:off x="7082187" y="1291637"/>
            <a:ext cx="10223932" cy="11132726"/>
          </a:xfrm>
          <a:prstGeom prst="rect">
            <a:avLst/>
          </a:prstGeom>
          <a:ln w="12700">
            <a:miter lim="400000"/>
          </a:ln>
        </p:spPr>
      </p:pic>
      <p:sp>
        <p:nvSpPr>
          <p:cNvPr id="238" name="Skill Aura"/>
          <p:cNvSpPr txBox="1"/>
          <p:nvPr/>
        </p:nvSpPr>
        <p:spPr>
          <a:xfrm>
            <a:off x="2272514" y="2073892"/>
            <a:ext cx="17875244" cy="92066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dirty="0" err="1"/>
              <a:t>console.countReset</a:t>
            </a:r>
            <a:r>
              <a:rPr lang="en-US" dirty="0"/>
              <a:t>([label])</a:t>
            </a:r>
          </a:p>
          <a:p>
            <a:pPr>
              <a:defRPr sz="3600">
                <a:latin typeface="Times New Roman"/>
                <a:ea typeface="Times New Roman"/>
                <a:cs typeface="Times New Roman"/>
                <a:sym typeface="Times New Roman"/>
              </a:defRPr>
            </a:pPr>
            <a:r>
              <a:rPr lang="en-US" dirty="0" err="1"/>
              <a:t>console.debug</a:t>
            </a:r>
            <a:r>
              <a:rPr lang="en-US" dirty="0"/>
              <a:t>(data[, ...</a:t>
            </a:r>
            <a:r>
              <a:rPr lang="en-US" dirty="0" err="1"/>
              <a:t>args</a:t>
            </a:r>
            <a:r>
              <a:rPr lang="en-US" dirty="0"/>
              <a:t>])</a:t>
            </a:r>
          </a:p>
          <a:p>
            <a:pPr>
              <a:defRPr sz="3600">
                <a:latin typeface="Times New Roman"/>
                <a:ea typeface="Times New Roman"/>
                <a:cs typeface="Times New Roman"/>
                <a:sym typeface="Times New Roman"/>
              </a:defRPr>
            </a:pPr>
            <a:r>
              <a:rPr lang="en-US" dirty="0" err="1"/>
              <a:t>console.dir</a:t>
            </a:r>
            <a:r>
              <a:rPr lang="en-US" dirty="0"/>
              <a:t>(obj[, options])</a:t>
            </a:r>
          </a:p>
          <a:p>
            <a:pPr>
              <a:defRPr sz="3600">
                <a:latin typeface="Times New Roman"/>
                <a:ea typeface="Times New Roman"/>
                <a:cs typeface="Times New Roman"/>
                <a:sym typeface="Times New Roman"/>
              </a:defRPr>
            </a:pPr>
            <a:r>
              <a:rPr lang="en-US" b="1" dirty="0"/>
              <a:t>console.error([data][, ...</a:t>
            </a:r>
            <a:r>
              <a:rPr lang="en-US" b="1" dirty="0" err="1"/>
              <a:t>args</a:t>
            </a:r>
            <a:r>
              <a:rPr lang="en-US" b="1" dirty="0"/>
              <a:t>])</a:t>
            </a:r>
          </a:p>
          <a:p>
            <a:pPr>
              <a:defRPr sz="3600">
                <a:latin typeface="Times New Roman"/>
                <a:ea typeface="Times New Roman"/>
                <a:cs typeface="Times New Roman"/>
                <a:sym typeface="Times New Roman"/>
              </a:defRPr>
            </a:pPr>
            <a:r>
              <a:rPr lang="en-US" b="1" dirty="0"/>
              <a:t>const code = 5;</a:t>
            </a:r>
          </a:p>
          <a:p>
            <a:pPr>
              <a:defRPr sz="3600">
                <a:latin typeface="Times New Roman"/>
                <a:ea typeface="Times New Roman"/>
                <a:cs typeface="Times New Roman"/>
                <a:sym typeface="Times New Roman"/>
              </a:defRPr>
            </a:pPr>
            <a:r>
              <a:rPr lang="en-US" b="1" dirty="0"/>
              <a:t>console.error('error #%d', code);</a:t>
            </a:r>
          </a:p>
          <a:p>
            <a:pPr>
              <a:defRPr sz="3600">
                <a:latin typeface="Times New Roman"/>
                <a:ea typeface="Times New Roman"/>
                <a:cs typeface="Times New Roman"/>
                <a:sym typeface="Times New Roman"/>
              </a:defRPr>
            </a:pPr>
            <a:r>
              <a:rPr lang="en-US" b="1" dirty="0"/>
              <a:t>// Prints: error #5, to stderr</a:t>
            </a:r>
          </a:p>
          <a:p>
            <a:pPr>
              <a:defRPr sz="3600">
                <a:latin typeface="Times New Roman"/>
                <a:ea typeface="Times New Roman"/>
                <a:cs typeface="Times New Roman"/>
                <a:sym typeface="Times New Roman"/>
              </a:defRPr>
            </a:pPr>
            <a:r>
              <a:rPr lang="en-US" b="1" dirty="0"/>
              <a:t>console.error('error', code);</a:t>
            </a:r>
          </a:p>
          <a:p>
            <a:pPr>
              <a:defRPr sz="3600">
                <a:latin typeface="Times New Roman"/>
                <a:ea typeface="Times New Roman"/>
                <a:cs typeface="Times New Roman"/>
                <a:sym typeface="Times New Roman"/>
              </a:defRPr>
            </a:pPr>
            <a:r>
              <a:rPr lang="en-US" b="1" dirty="0"/>
              <a:t>// Prints: error 5, to stderr </a:t>
            </a:r>
          </a:p>
        </p:txBody>
      </p:sp>
      <p:sp>
        <p:nvSpPr>
          <p:cNvPr id="23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4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4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4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45" name="Heading Here"/>
          <p:cNvSpPr txBox="1"/>
          <p:nvPr/>
        </p:nvSpPr>
        <p:spPr>
          <a:xfrm>
            <a:off x="2633874" y="1118211"/>
            <a:ext cx="4906792" cy="795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lvl1pPr>
          </a:lstStyle>
          <a:p>
            <a:r>
              <a:rPr lang="en-US" b="1" spc="300" dirty="0"/>
              <a:t>Console Log()</a:t>
            </a:r>
            <a:endParaRPr b="1" spc="300" dirty="0"/>
          </a:p>
        </p:txBody>
      </p:sp>
      <p:sp>
        <p:nvSpPr>
          <p:cNvPr id="24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47" name="pasted-movie.png" descr="pasted-movie.png"/>
          <p:cNvPicPr>
            <a:picLocks noChangeAspect="1"/>
          </p:cNvPicPr>
          <p:nvPr/>
        </p:nvPicPr>
        <p:blipFill>
          <a:blip r:embed="rId3">
            <a:alphaModFix amt="7306"/>
          </a:blip>
          <a:stretch>
            <a:fillRect/>
          </a:stretch>
        </p:blipFill>
        <p:spPr>
          <a:xfrm>
            <a:off x="7082187" y="1291637"/>
            <a:ext cx="10223932" cy="11132726"/>
          </a:xfrm>
          <a:prstGeom prst="rect">
            <a:avLst/>
          </a:prstGeom>
          <a:ln w="12700">
            <a:miter lim="400000"/>
          </a:ln>
        </p:spPr>
      </p:pic>
      <p:sp>
        <p:nvSpPr>
          <p:cNvPr id="248" name="Skill Aura"/>
          <p:cNvSpPr txBox="1"/>
          <p:nvPr/>
        </p:nvSpPr>
        <p:spPr>
          <a:xfrm>
            <a:off x="2406777" y="2719499"/>
            <a:ext cx="9667435" cy="64781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3600">
                <a:latin typeface="Times New Roman"/>
                <a:ea typeface="Times New Roman"/>
                <a:cs typeface="Times New Roman"/>
                <a:sym typeface="Times New Roman"/>
              </a:defRPr>
            </a:pPr>
            <a:r>
              <a:rPr lang="en-US" sz="2800" dirty="0" err="1"/>
              <a:t>console.group</a:t>
            </a:r>
            <a:r>
              <a:rPr lang="en-US" sz="2800" dirty="0"/>
              <a:t>([...label])#</a:t>
            </a:r>
          </a:p>
          <a:p>
            <a:pPr>
              <a:defRPr sz="3600">
                <a:latin typeface="Times New Roman"/>
                <a:ea typeface="Times New Roman"/>
                <a:cs typeface="Times New Roman"/>
                <a:sym typeface="Times New Roman"/>
              </a:defRPr>
            </a:pPr>
            <a:r>
              <a:rPr lang="en-US" sz="2800" dirty="0"/>
              <a:t>Added in: v8.5.0</a:t>
            </a:r>
          </a:p>
          <a:p>
            <a:pPr>
              <a:defRPr sz="3600">
                <a:latin typeface="Times New Roman"/>
                <a:ea typeface="Times New Roman"/>
                <a:cs typeface="Times New Roman"/>
                <a:sym typeface="Times New Roman"/>
              </a:defRPr>
            </a:pPr>
            <a:r>
              <a:rPr lang="en-US" sz="2800" dirty="0"/>
              <a:t>...label &lt;any&gt;Increases indentation of subsequent lines by spaces for </a:t>
            </a:r>
            <a:r>
              <a:rPr lang="en-US" sz="2800" dirty="0" err="1"/>
              <a:t>groupIndentation</a:t>
            </a:r>
            <a:r>
              <a:rPr lang="en-US" sz="2800" dirty="0"/>
              <a:t> </a:t>
            </a:r>
            <a:r>
              <a:rPr lang="en-US" sz="2800" dirty="0" err="1"/>
              <a:t>length.If</a:t>
            </a:r>
            <a:r>
              <a:rPr lang="en-US" sz="2800" dirty="0"/>
              <a:t> one or more labels are provided, those are printed first without the additional </a:t>
            </a:r>
            <a:r>
              <a:rPr lang="en-US" sz="2800" dirty="0" err="1"/>
              <a:t>indentation.console.groupCollapsed</a:t>
            </a:r>
            <a:r>
              <a:rPr lang="en-US" sz="2800" dirty="0"/>
              <a:t>()#</a:t>
            </a:r>
          </a:p>
          <a:p>
            <a:pPr>
              <a:defRPr sz="3600">
                <a:latin typeface="Times New Roman"/>
                <a:ea typeface="Times New Roman"/>
                <a:cs typeface="Times New Roman"/>
                <a:sym typeface="Times New Roman"/>
              </a:defRPr>
            </a:pPr>
            <a:r>
              <a:rPr lang="en-US" sz="2800" dirty="0"/>
              <a:t>Added in: v8.5.0</a:t>
            </a:r>
          </a:p>
          <a:p>
            <a:pPr>
              <a:defRPr sz="3600">
                <a:latin typeface="Times New Roman"/>
                <a:ea typeface="Times New Roman"/>
                <a:cs typeface="Times New Roman"/>
                <a:sym typeface="Times New Roman"/>
              </a:defRPr>
            </a:pPr>
            <a:r>
              <a:rPr lang="en-US" sz="2800" dirty="0"/>
              <a:t>An alias for </a:t>
            </a:r>
            <a:r>
              <a:rPr lang="en-US" sz="2800" dirty="0" err="1"/>
              <a:t>console.group</a:t>
            </a:r>
            <a:r>
              <a:rPr lang="en-US" sz="2800" dirty="0"/>
              <a:t>().</a:t>
            </a:r>
          </a:p>
          <a:p>
            <a:pPr>
              <a:defRPr sz="3600">
                <a:latin typeface="Times New Roman"/>
                <a:ea typeface="Times New Roman"/>
                <a:cs typeface="Times New Roman"/>
                <a:sym typeface="Times New Roman"/>
              </a:defRPr>
            </a:pPr>
            <a:endParaRPr lang="en-US" sz="2800" dirty="0"/>
          </a:p>
        </p:txBody>
      </p:sp>
      <p:sp>
        <p:nvSpPr>
          <p:cNvPr id="24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3" name="TextBox 2">
            <a:extLst>
              <a:ext uri="{FF2B5EF4-FFF2-40B4-BE49-F238E27FC236}">
                <a16:creationId xmlns:a16="http://schemas.microsoft.com/office/drawing/2014/main" xmlns="" id="{F4B55DC6-E095-DC11-5BE2-04774C68AD1D}"/>
              </a:ext>
            </a:extLst>
          </p:cNvPr>
          <p:cNvSpPr txBox="1"/>
          <p:nvPr/>
        </p:nvSpPr>
        <p:spPr>
          <a:xfrm>
            <a:off x="12637992" y="2832910"/>
            <a:ext cx="9801384" cy="76220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sz="3600">
                <a:latin typeface="Times New Roman"/>
                <a:ea typeface="Times New Roman"/>
                <a:cs typeface="Times New Roman"/>
                <a:sym typeface="Times New Roman"/>
              </a:defRPr>
            </a:pPr>
            <a:r>
              <a:rPr lang="en-US" sz="2800" dirty="0" err="1"/>
              <a:t>conole.groupEnd</a:t>
            </a:r>
            <a:r>
              <a:rPr lang="en-US" sz="2800" dirty="0"/>
              <a:t>()#</a:t>
            </a:r>
          </a:p>
          <a:p>
            <a:pPr>
              <a:defRPr sz="3600">
                <a:latin typeface="Times New Roman"/>
                <a:ea typeface="Times New Roman"/>
                <a:cs typeface="Times New Roman"/>
                <a:sym typeface="Times New Roman"/>
              </a:defRPr>
            </a:pPr>
            <a:r>
              <a:rPr lang="en-US" sz="2800" dirty="0"/>
              <a:t>Added in: v8.5.0</a:t>
            </a:r>
          </a:p>
          <a:p>
            <a:pPr>
              <a:defRPr sz="3600">
                <a:latin typeface="Times New Roman"/>
                <a:ea typeface="Times New Roman"/>
                <a:cs typeface="Times New Roman"/>
                <a:sym typeface="Times New Roman"/>
              </a:defRPr>
            </a:pPr>
            <a:r>
              <a:rPr lang="en-US" sz="2800" dirty="0"/>
              <a:t>Decreases indentation of subsequent lines by spaces for </a:t>
            </a:r>
            <a:r>
              <a:rPr lang="en-US" sz="2800" dirty="0" err="1"/>
              <a:t>groupIndentation</a:t>
            </a:r>
            <a:r>
              <a:rPr lang="en-US" sz="2800" dirty="0"/>
              <a:t> length.</a:t>
            </a:r>
          </a:p>
          <a:p>
            <a:pPr>
              <a:defRPr sz="3600">
                <a:latin typeface="Times New Roman"/>
                <a:ea typeface="Times New Roman"/>
                <a:cs typeface="Times New Roman"/>
                <a:sym typeface="Times New Roman"/>
              </a:defRPr>
            </a:pPr>
            <a:r>
              <a:rPr lang="en-US" sz="2800" dirty="0"/>
              <a:t>console.info([data][, ...</a:t>
            </a:r>
            <a:r>
              <a:rPr lang="en-US" sz="2800" dirty="0" err="1"/>
              <a:t>args</a:t>
            </a:r>
            <a:r>
              <a:rPr lang="en-US" sz="2800" dirty="0"/>
              <a:t>])#</a:t>
            </a:r>
          </a:p>
          <a:p>
            <a:pPr>
              <a:defRPr sz="3600">
                <a:latin typeface="Times New Roman"/>
                <a:ea typeface="Times New Roman"/>
                <a:cs typeface="Times New Roman"/>
                <a:sym typeface="Times New Roman"/>
              </a:defRPr>
            </a:pPr>
            <a:r>
              <a:rPr lang="en-US" sz="2800" dirty="0"/>
              <a:t>Added in: v0.1.100</a:t>
            </a:r>
          </a:p>
          <a:p>
            <a:pPr>
              <a:defRPr sz="3600">
                <a:latin typeface="Times New Roman"/>
                <a:ea typeface="Times New Roman"/>
                <a:cs typeface="Times New Roman"/>
                <a:sym typeface="Times New Roman"/>
              </a:defRPr>
            </a:pPr>
            <a:r>
              <a:rPr lang="en-US" sz="2800" dirty="0"/>
              <a:t>data &lt;any&gt;</a:t>
            </a:r>
          </a:p>
          <a:p>
            <a:pPr>
              <a:defRPr sz="3600">
                <a:latin typeface="Times New Roman"/>
                <a:ea typeface="Times New Roman"/>
                <a:cs typeface="Times New Roman"/>
                <a:sym typeface="Times New Roman"/>
              </a:defRPr>
            </a:pPr>
            <a:r>
              <a:rPr lang="en-US" sz="2800" dirty="0"/>
              <a:t>...</a:t>
            </a:r>
            <a:r>
              <a:rPr lang="en-US" sz="2800" dirty="0" err="1"/>
              <a:t>args</a:t>
            </a:r>
            <a:r>
              <a:rPr lang="en-US" sz="2800" dirty="0"/>
              <a:t> &lt;any&gt;</a:t>
            </a:r>
          </a:p>
          <a:p>
            <a:pPr>
              <a:defRPr sz="3600">
                <a:latin typeface="Times New Roman"/>
                <a:ea typeface="Times New Roman"/>
                <a:cs typeface="Times New Roman"/>
                <a:sym typeface="Times New Roman"/>
              </a:defRPr>
            </a:pPr>
            <a:r>
              <a:rPr lang="en-US" sz="2800" dirty="0"/>
              <a:t>The console.info() function is an alias for console.log()</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5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5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5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55" name="Heading Here"/>
          <p:cNvSpPr txBox="1"/>
          <p:nvPr/>
        </p:nvSpPr>
        <p:spPr>
          <a:xfrm>
            <a:off x="2633874" y="1118211"/>
            <a:ext cx="4403450" cy="795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lvl1pPr>
          </a:lstStyle>
          <a:p>
            <a:r>
              <a:rPr lang="en-US" b="1" spc="300" dirty="0"/>
              <a:t>Console Log</a:t>
            </a:r>
            <a:endParaRPr b="1" spc="300" dirty="0"/>
          </a:p>
        </p:txBody>
      </p:sp>
      <p:sp>
        <p:nvSpPr>
          <p:cNvPr id="25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57" name="pasted-movie.png" descr="pasted-movie.png"/>
          <p:cNvPicPr>
            <a:picLocks noChangeAspect="1"/>
          </p:cNvPicPr>
          <p:nvPr/>
        </p:nvPicPr>
        <p:blipFill>
          <a:blip r:embed="rId3">
            <a:alphaModFix amt="7306"/>
          </a:blip>
          <a:stretch>
            <a:fillRect/>
          </a:stretch>
        </p:blipFill>
        <p:spPr>
          <a:xfrm>
            <a:off x="7082187" y="1291637"/>
            <a:ext cx="10223932" cy="11132726"/>
          </a:xfrm>
          <a:prstGeom prst="rect">
            <a:avLst/>
          </a:prstGeom>
          <a:ln w="12700">
            <a:miter lim="400000"/>
          </a:ln>
        </p:spPr>
      </p:pic>
      <p:sp>
        <p:nvSpPr>
          <p:cNvPr id="258" name="Skill Aura"/>
          <p:cNvSpPr txBox="1"/>
          <p:nvPr/>
        </p:nvSpPr>
        <p:spPr>
          <a:xfrm>
            <a:off x="2115115" y="3266496"/>
            <a:ext cx="17875244" cy="1701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3600">
                <a:latin typeface="Times New Roman"/>
                <a:ea typeface="Times New Roman"/>
                <a:cs typeface="Times New Roman"/>
                <a:sym typeface="Times New Roman"/>
              </a:defRPr>
            </a:pPr>
            <a:r>
              <a:t>Skill Aura</a:t>
            </a:r>
          </a:p>
          <a:p>
            <a:pPr defTabSz="457200">
              <a:lnSpc>
                <a:spcPct val="100000"/>
              </a:lnSpc>
              <a:spcBef>
                <a:spcPts val="2000"/>
              </a:spcBef>
              <a:defRPr sz="2800">
                <a:latin typeface="Helvetica"/>
                <a:ea typeface="Helvetica"/>
                <a:cs typeface="Helvetica"/>
                <a:sym typeface="Helvetica"/>
              </a:defRPr>
            </a:pPr>
            <a:endParaRPr/>
          </a:p>
        </p:txBody>
      </p:sp>
      <p:sp>
        <p:nvSpPr>
          <p:cNvPr id="25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3" name="Picture 2">
            <a:extLst>
              <a:ext uri="{FF2B5EF4-FFF2-40B4-BE49-F238E27FC236}">
                <a16:creationId xmlns:a16="http://schemas.microsoft.com/office/drawing/2014/main" xmlns="" id="{2366CE61-1C8A-8374-A46F-DCAE60770C52}"/>
              </a:ext>
            </a:extLst>
          </p:cNvPr>
          <p:cNvPicPr>
            <a:picLocks noChangeAspect="1"/>
          </p:cNvPicPr>
          <p:nvPr/>
        </p:nvPicPr>
        <p:blipFill>
          <a:blip r:embed="rId4"/>
          <a:stretch>
            <a:fillRect/>
          </a:stretch>
        </p:blipFill>
        <p:spPr>
          <a:xfrm>
            <a:off x="2183599" y="2596926"/>
            <a:ext cx="20087265" cy="9040348"/>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blip>
          <a:stretch>
            <a:fillRect/>
          </a:stretch>
        </p:blipFill>
        <p:spPr>
          <a:xfrm>
            <a:off x="7082187" y="1291637"/>
            <a:ext cx="10223932" cy="11132726"/>
          </a:xfrm>
          <a:prstGeom prst="rect">
            <a:avLst/>
          </a:prstGeom>
          <a:ln w="12700">
            <a:miter lim="400000"/>
          </a:ln>
        </p:spPr>
      </p:pic>
      <p:sp>
        <p:nvSpPr>
          <p:cNvPr id="268" name="Skill Aura"/>
          <p:cNvSpPr txBox="1"/>
          <p:nvPr/>
        </p:nvSpPr>
        <p:spPr>
          <a:xfrm>
            <a:off x="2406777" y="1778284"/>
            <a:ext cx="17875244" cy="100376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3600">
                <a:latin typeface="Times New Roman"/>
                <a:ea typeface="Times New Roman"/>
                <a:cs typeface="Times New Roman"/>
                <a:sym typeface="Times New Roman"/>
              </a:defRPr>
            </a:pPr>
            <a:r>
              <a:rPr lang="en-US" sz="3200" dirty="0" err="1"/>
              <a:t>console.profileEnd</a:t>
            </a:r>
            <a:r>
              <a:rPr lang="en-US" sz="3200" dirty="0"/>
              <a:t>([label])#</a:t>
            </a:r>
          </a:p>
          <a:p>
            <a:pPr>
              <a:defRPr sz="3600">
                <a:latin typeface="Times New Roman"/>
                <a:ea typeface="Times New Roman"/>
                <a:cs typeface="Times New Roman"/>
                <a:sym typeface="Times New Roman"/>
              </a:defRPr>
            </a:pPr>
            <a:r>
              <a:rPr lang="en-US" sz="3200" dirty="0"/>
              <a:t>Added in: v8.0.0</a:t>
            </a:r>
          </a:p>
          <a:p>
            <a:pPr>
              <a:defRPr sz="3600">
                <a:latin typeface="Times New Roman"/>
                <a:ea typeface="Times New Roman"/>
                <a:cs typeface="Times New Roman"/>
                <a:sym typeface="Times New Roman"/>
              </a:defRPr>
            </a:pPr>
            <a:r>
              <a:rPr lang="en-US" sz="3200" dirty="0"/>
              <a:t>label &lt;string&gt;</a:t>
            </a:r>
          </a:p>
          <a:p>
            <a:pPr>
              <a:defRPr sz="3600">
                <a:latin typeface="Times New Roman"/>
                <a:ea typeface="Times New Roman"/>
                <a:cs typeface="Times New Roman"/>
                <a:sym typeface="Times New Roman"/>
              </a:defRPr>
            </a:pPr>
            <a:r>
              <a:rPr lang="en-US" sz="3200" dirty="0"/>
              <a:t>This method does not display anything unless used in the inspector. Stops the current JavaScript CPU profiling session if one has been started and prints the report to the Profiles panel of the inspector. See </a:t>
            </a:r>
            <a:r>
              <a:rPr lang="en-US" sz="3200" dirty="0" err="1"/>
              <a:t>console.profile</a:t>
            </a:r>
            <a:r>
              <a:rPr lang="en-US" sz="3200" dirty="0"/>
              <a:t>() for an example.</a:t>
            </a:r>
          </a:p>
          <a:p>
            <a:pPr>
              <a:defRPr sz="3600">
                <a:latin typeface="Times New Roman"/>
                <a:ea typeface="Times New Roman"/>
                <a:cs typeface="Times New Roman"/>
                <a:sym typeface="Times New Roman"/>
              </a:defRPr>
            </a:pPr>
            <a:r>
              <a:rPr lang="en-US" sz="3200" dirty="0"/>
              <a:t>If this method is called without a label, the most recently started profile is stopped.</a:t>
            </a:r>
          </a:p>
          <a:p>
            <a:pPr>
              <a:defRPr sz="3600">
                <a:latin typeface="Times New Roman"/>
                <a:ea typeface="Times New Roman"/>
                <a:cs typeface="Times New Roman"/>
                <a:sym typeface="Times New Roman"/>
              </a:defRPr>
            </a:pPr>
            <a:r>
              <a:rPr lang="en-US" sz="3200" dirty="0" err="1"/>
              <a:t>console.timeStamp</a:t>
            </a:r>
            <a:r>
              <a:rPr lang="en-US" sz="3200" dirty="0"/>
              <a:t>([label])#</a:t>
            </a:r>
          </a:p>
          <a:p>
            <a:pPr>
              <a:defRPr sz="3600">
                <a:latin typeface="Times New Roman"/>
                <a:ea typeface="Times New Roman"/>
                <a:cs typeface="Times New Roman"/>
                <a:sym typeface="Times New Roman"/>
              </a:defRPr>
            </a:pPr>
            <a:r>
              <a:rPr lang="en-US" sz="3200" dirty="0"/>
              <a:t>Added in: v8.0.0</a:t>
            </a:r>
          </a:p>
          <a:p>
            <a:pPr>
              <a:defRPr sz="3600">
                <a:latin typeface="Times New Roman"/>
                <a:ea typeface="Times New Roman"/>
                <a:cs typeface="Times New Roman"/>
                <a:sym typeface="Times New Roman"/>
              </a:defRPr>
            </a:pPr>
            <a:r>
              <a:rPr lang="en-US" sz="3200" dirty="0"/>
              <a:t>label &lt;string&gt;</a:t>
            </a:r>
          </a:p>
          <a:p>
            <a:pPr>
              <a:defRPr sz="3600">
                <a:latin typeface="Times New Roman"/>
                <a:ea typeface="Times New Roman"/>
                <a:cs typeface="Times New Roman"/>
                <a:sym typeface="Times New Roman"/>
              </a:defRPr>
            </a:pPr>
            <a:r>
              <a:rPr lang="en-US" sz="3200" dirty="0"/>
              <a:t>This method does not display anything unless used in the inspector. The </a:t>
            </a:r>
            <a:r>
              <a:rPr lang="en-US" sz="3200" dirty="0" err="1"/>
              <a:t>console.timeStamp</a:t>
            </a:r>
            <a:r>
              <a:rPr lang="en-US" sz="3200" dirty="0"/>
              <a:t>() method adds an event with the label 'label' to the Timeline panel of the inspector..</a:t>
            </a:r>
            <a:endParaRPr sz="3200" dirty="0"/>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65</TotalTime>
  <Words>2590</Words>
  <Application>Microsoft Office PowerPoint</Application>
  <PresentationFormat>Custom</PresentationFormat>
  <Paragraphs>250</Paragraphs>
  <Slides>52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Helvetica</vt:lpstr>
      <vt:lpstr>Helvetica Neue</vt:lpstr>
      <vt:lpstr>Helvetica Neue Medium</vt:lpstr>
      <vt:lpstr>Times New Roman</vt:lpstr>
      <vt:lpstr>21_BasicWhite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cp:lastModifiedBy>
  <cp:revision>8</cp:revision>
  <dcterms:modified xsi:type="dcterms:W3CDTF">2024-01-17T19:39:21Z</dcterms:modified>
</cp:coreProperties>
</file>