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66"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629"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87641051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0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11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1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2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2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3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3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45" name="Bowl with salmon cakes, salad and houmo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46"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54"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5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oumo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72"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2"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8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9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9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info@skillaura.com" TargetMode="External"/><Relationship Id="rId4" Type="http://schemas.openxmlformats.org/officeDocument/2006/relationships/hyperlink" Target="http://www.skillaura.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Rounded Rectangle"/>
          <p:cNvSpPr/>
          <p:nvPr/>
        </p:nvSpPr>
        <p:spPr>
          <a:xfrm>
            <a:off x="-2249715" y="12404357"/>
            <a:ext cx="11764393" cy="891230"/>
          </a:xfrm>
          <a:prstGeom prst="roundRect">
            <a:avLst>
              <a:gd name="adj" fmla="val 21375"/>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72" name="Rounded Rectangle"/>
          <p:cNvSpPr/>
          <p:nvPr/>
        </p:nvSpPr>
        <p:spPr>
          <a:xfrm>
            <a:off x="-64439" y="12907978"/>
            <a:ext cx="11764393" cy="891229"/>
          </a:xfrm>
          <a:prstGeom prst="roundRect">
            <a:avLst>
              <a:gd name="adj" fmla="val 21375"/>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73" name="Freeform 6"/>
          <p:cNvSpPr/>
          <p:nvPr/>
        </p:nvSpPr>
        <p:spPr>
          <a:xfrm>
            <a:off x="7587228" y="769837"/>
            <a:ext cx="9209544" cy="3385360"/>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sp>
        <p:nvSpPr>
          <p:cNvPr id="174" name="Java Full Stack"/>
          <p:cNvSpPr txBox="1">
            <a:spLocks noGrp="1"/>
          </p:cNvSpPr>
          <p:nvPr>
            <p:ph type="ctrTitle"/>
          </p:nvPr>
        </p:nvSpPr>
        <p:spPr>
          <a:xfrm>
            <a:off x="9565556" y="10384211"/>
            <a:ext cx="10038244" cy="2020146"/>
          </a:xfrm>
          <a:prstGeom prst="rect">
            <a:avLst/>
          </a:prstGeom>
        </p:spPr>
        <p:txBody>
          <a:bodyPr/>
          <a:lstStyle>
            <a:lvl1pPr defTabSz="2365188">
              <a:defRPr sz="11252" spc="-225"/>
            </a:lvl1pPr>
          </a:lstStyle>
          <a:p>
            <a:r>
              <a:rPr lang="en-US" dirty="0" smtClean="0"/>
              <a:t>Node JS</a:t>
            </a:r>
            <a:endParaRPr dirty="0"/>
          </a:p>
        </p:txBody>
      </p:sp>
      <p:sp>
        <p:nvSpPr>
          <p:cNvPr id="175" name="www.skillaura.com"/>
          <p:cNvSpPr txBox="1"/>
          <p:nvPr/>
        </p:nvSpPr>
        <p:spPr>
          <a:xfrm>
            <a:off x="7821621" y="13054837"/>
            <a:ext cx="3735808" cy="5975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400"/>
            </a:lvl1pPr>
          </a:lstStyle>
          <a:p>
            <a:r>
              <a:t>www.skillaura.com</a:t>
            </a:r>
          </a:p>
        </p:txBody>
      </p:sp>
      <p:sp>
        <p:nvSpPr>
          <p:cNvPr id="176" name="Polygon"/>
          <p:cNvSpPr/>
          <p:nvPr/>
        </p:nvSpPr>
        <p:spPr>
          <a:xfrm>
            <a:off x="23300667" y="2949002"/>
            <a:ext cx="6098973" cy="5846889"/>
          </a:xfrm>
          <a:prstGeom prst="diamond">
            <a:avLst/>
          </a:pr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77" name="Polygon"/>
          <p:cNvSpPr/>
          <p:nvPr/>
        </p:nvSpPr>
        <p:spPr>
          <a:xfrm>
            <a:off x="23852833" y="1627864"/>
            <a:ext cx="4634446" cy="5846889"/>
          </a:xfrm>
          <a:prstGeom prst="diamond">
            <a:avLst/>
          </a:pr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78" name="Octahedron"/>
          <p:cNvSpPr/>
          <p:nvPr/>
        </p:nvSpPr>
        <p:spPr>
          <a:xfrm>
            <a:off x="22309002" y="10125426"/>
            <a:ext cx="4665429" cy="4686325"/>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179" name="pasted-movie.png" descr="pasted-movie.png"/>
          <p:cNvPicPr>
            <a:picLocks noChangeAspect="1"/>
          </p:cNvPicPr>
          <p:nvPr/>
        </p:nvPicPr>
        <p:blipFill>
          <a:blip r:embed="rId3">
            <a:extLst/>
          </a:blip>
          <a:stretch>
            <a:fillRect/>
          </a:stretch>
        </p:blipFill>
        <p:spPr>
          <a:xfrm>
            <a:off x="16466289" y="961800"/>
            <a:ext cx="460969" cy="426179"/>
          </a:xfrm>
          <a:prstGeom prst="rect">
            <a:avLst/>
          </a:prstGeom>
          <a:ln w="12700">
            <a:miter lim="400000"/>
          </a:ln>
        </p:spPr>
      </p:pic>
      <p:pic>
        <p:nvPicPr>
          <p:cNvPr id="2050" name="Picture 2" descr="How to create your first application using node.js? - DEV Commun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7757" y="4335286"/>
            <a:ext cx="13786043" cy="57901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5" name="Heading Here"/>
          <p:cNvSpPr txBox="1"/>
          <p:nvPr/>
        </p:nvSpPr>
        <p:spPr>
          <a:xfrm>
            <a:off x="2633874" y="1118211"/>
            <a:ext cx="102657" cy="795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lvl1pPr>
          </a:lstStyle>
          <a:p>
            <a:endParaRPr dirty="0"/>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extLst/>
          </a:blip>
          <a:stretch>
            <a:fillRect/>
          </a:stretch>
        </p:blipFill>
        <p:spPr>
          <a:xfrm>
            <a:off x="7082187" y="1291637"/>
            <a:ext cx="10223932" cy="11132726"/>
          </a:xfrm>
          <a:prstGeom prst="rect">
            <a:avLst/>
          </a:prstGeom>
          <a:ln w="12700">
            <a:miter lim="400000"/>
          </a:ln>
        </p:spPr>
      </p:pic>
      <p:sp>
        <p:nvSpPr>
          <p:cNvPr id="268" name="Skill Aura"/>
          <p:cNvSpPr txBox="1"/>
          <p:nvPr/>
        </p:nvSpPr>
        <p:spPr>
          <a:xfrm>
            <a:off x="2154310" y="3163655"/>
            <a:ext cx="17875244" cy="3915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rPr lang="en-US" sz="3200" b="1" dirty="0"/>
              <a:t>Case Studies</a:t>
            </a:r>
            <a:endParaRPr lang="en-US" sz="3200" dirty="0"/>
          </a:p>
          <a:p>
            <a:r>
              <a:rPr lang="en-US" sz="3200" b="1" dirty="0"/>
              <a:t>Examples of companies using Node.js successfully: </a:t>
            </a:r>
            <a:r>
              <a:rPr lang="en-US" sz="3200" dirty="0"/>
              <a:t>Showcase well-known companies that have adopted Node.js for their projects. This could include companies like Netflix, LinkedIn, or PayPal.</a:t>
            </a:r>
          </a:p>
          <a:p>
            <a:r>
              <a:rPr lang="en-US" sz="3200" b="1" dirty="0"/>
              <a:t>Highlight specific projects or applications: </a:t>
            </a:r>
            <a:r>
              <a:rPr lang="en-US" sz="3200" dirty="0"/>
              <a:t>Discuss specific projects or applications within those companies where Node.js played a crucial role in achieving success.</a:t>
            </a:r>
          </a:p>
        </p:txBody>
      </p:sp>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5" name="Heading Here"/>
          <p:cNvSpPr txBox="1"/>
          <p:nvPr/>
        </p:nvSpPr>
        <p:spPr>
          <a:xfrm>
            <a:off x="5652877" y="707020"/>
            <a:ext cx="12819486" cy="7119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000"/>
            </a:lvl1pPr>
          </a:lstStyle>
          <a:p>
            <a:r>
              <a:rPr lang="en-US" sz="4400" b="1" spc="300" dirty="0"/>
              <a:t>"Module </a:t>
            </a:r>
            <a:r>
              <a:rPr lang="en-US" sz="4400" b="1" spc="300" dirty="0" smtClean="0"/>
              <a:t>6.2: </a:t>
            </a:r>
            <a:r>
              <a:rPr lang="en-US" sz="4400" b="1" spc="300" dirty="0"/>
              <a:t>Node.js - Basics and Setup</a:t>
            </a:r>
            <a:r>
              <a:rPr lang="en-US" sz="4400" b="1" spc="300" dirty="0" smtClean="0"/>
              <a:t>"</a:t>
            </a:r>
            <a:endParaRPr lang="en-US" sz="4400" b="1" spc="300" dirty="0"/>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extLst/>
          </a:blip>
          <a:stretch>
            <a:fillRect/>
          </a:stretch>
        </p:blipFill>
        <p:spPr>
          <a:xfrm>
            <a:off x="7082187" y="1291637"/>
            <a:ext cx="10223932" cy="11132726"/>
          </a:xfrm>
          <a:prstGeom prst="rect">
            <a:avLst/>
          </a:prstGeom>
          <a:ln w="12700">
            <a:miter lim="400000"/>
          </a:ln>
        </p:spPr>
      </p:pic>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1" name="Heading Here"/>
          <p:cNvSpPr txBox="1"/>
          <p:nvPr/>
        </p:nvSpPr>
        <p:spPr>
          <a:xfrm>
            <a:off x="2786274" y="3946168"/>
            <a:ext cx="5742030" cy="6011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000"/>
            </a:lvl1pPr>
          </a:lstStyle>
          <a:p>
            <a:endParaRPr sz="3600" dirty="0"/>
          </a:p>
        </p:txBody>
      </p:sp>
      <p:sp>
        <p:nvSpPr>
          <p:cNvPr id="2" name="Rectangle 1"/>
          <p:cNvSpPr/>
          <p:nvPr/>
        </p:nvSpPr>
        <p:spPr>
          <a:xfrm>
            <a:off x="2432304" y="1996218"/>
            <a:ext cx="10863072" cy="10336676"/>
          </a:xfrm>
          <a:prstGeom prst="rect">
            <a:avLst/>
          </a:prstGeom>
        </p:spPr>
        <p:txBody>
          <a:bodyPr wrap="square">
            <a:spAutoFit/>
          </a:bodyPr>
          <a:lstStyle/>
          <a:p>
            <a:r>
              <a:rPr lang="en-US" sz="3200" b="1" u="sng" dirty="0">
                <a:solidFill>
                  <a:schemeClr val="tx1"/>
                </a:solidFill>
                <a:latin typeface="Söhne"/>
              </a:rPr>
              <a:t>Introduction to Node.js</a:t>
            </a:r>
            <a:endParaRPr lang="en-US" sz="3200" u="sng" dirty="0">
              <a:solidFill>
                <a:schemeClr val="tx1"/>
              </a:solidFill>
              <a:latin typeface="Söhne"/>
            </a:endParaRPr>
          </a:p>
          <a:p>
            <a:pPr>
              <a:buFont typeface="Arial" panose="020B0604020202020204" pitchFamily="34" charset="0"/>
              <a:buChar char="•"/>
            </a:pPr>
            <a:r>
              <a:rPr lang="en-US" sz="3200" b="1" dirty="0">
                <a:solidFill>
                  <a:schemeClr val="tx1"/>
                </a:solidFill>
                <a:latin typeface="Söhne"/>
              </a:rPr>
              <a:t>Brief recap of Node.js:</a:t>
            </a:r>
          </a:p>
          <a:p>
            <a:pPr marL="742950" lvl="1" indent="-285750">
              <a:buFont typeface="Arial" panose="020B0604020202020204" pitchFamily="34" charset="0"/>
              <a:buChar char="•"/>
            </a:pPr>
            <a:r>
              <a:rPr lang="en-US" sz="3200" dirty="0">
                <a:solidFill>
                  <a:schemeClr val="tx1"/>
                </a:solidFill>
                <a:latin typeface="Söhne"/>
              </a:rPr>
              <a:t>Explain that Node.js is a JavaScript runtime built on the V8 JavaScript engine.</a:t>
            </a:r>
          </a:p>
          <a:p>
            <a:pPr marL="742950" lvl="1" indent="-285750">
              <a:buFont typeface="Arial" panose="020B0604020202020204" pitchFamily="34" charset="0"/>
              <a:buChar char="•"/>
            </a:pPr>
            <a:r>
              <a:rPr lang="en-US" sz="3200" dirty="0">
                <a:solidFill>
                  <a:schemeClr val="tx1"/>
                </a:solidFill>
                <a:latin typeface="Söhne"/>
              </a:rPr>
              <a:t>Mention its server-side capabilities, allowing developers to use JavaScript for both client and server-side scripting.</a:t>
            </a:r>
          </a:p>
          <a:p>
            <a:pPr>
              <a:buFont typeface="Arial" panose="020B0604020202020204" pitchFamily="34" charset="0"/>
              <a:buChar char="•"/>
            </a:pPr>
            <a:r>
              <a:rPr lang="en-US" sz="3200" b="1" dirty="0">
                <a:solidFill>
                  <a:schemeClr val="tx1"/>
                </a:solidFill>
                <a:latin typeface="Söhne"/>
              </a:rPr>
              <a:t>Emphasis on using JavaScript on the server side:</a:t>
            </a:r>
          </a:p>
          <a:p>
            <a:pPr marL="742950" lvl="1" indent="-285750">
              <a:buFont typeface="Arial" panose="020B0604020202020204" pitchFamily="34" charset="0"/>
              <a:buChar char="•"/>
            </a:pPr>
            <a:r>
              <a:rPr lang="en-US" sz="3200" dirty="0">
                <a:solidFill>
                  <a:schemeClr val="tx1"/>
                </a:solidFill>
                <a:latin typeface="Söhne"/>
              </a:rPr>
              <a:t>Highlight the significance of using a single language (JavaScript) for both frontend and backend development.</a:t>
            </a:r>
          </a:p>
          <a:p>
            <a:pPr>
              <a:buFont typeface="Arial" panose="020B0604020202020204" pitchFamily="34" charset="0"/>
              <a:buChar char="•"/>
            </a:pPr>
            <a:r>
              <a:rPr lang="en-US" sz="3200" b="1" dirty="0">
                <a:solidFill>
                  <a:schemeClr val="tx1"/>
                </a:solidFill>
                <a:latin typeface="Söhne"/>
              </a:rPr>
              <a:t>Advantages of Node.js for server-side development:</a:t>
            </a:r>
          </a:p>
          <a:p>
            <a:pPr marL="742950" lvl="1" indent="-285750">
              <a:buFont typeface="Arial" panose="020B0604020202020204" pitchFamily="34" charset="0"/>
              <a:buChar char="•"/>
            </a:pPr>
            <a:r>
              <a:rPr lang="en-US" sz="3200" dirty="0">
                <a:solidFill>
                  <a:schemeClr val="tx1"/>
                </a:solidFill>
                <a:latin typeface="Söhne"/>
              </a:rPr>
              <a:t>Mention non-blocking I/O, event-driven architecture, and scalability as key advantages.</a:t>
            </a:r>
          </a:p>
        </p:txBody>
      </p:sp>
      <p:pic>
        <p:nvPicPr>
          <p:cNvPr id="10244" name="Picture 4" descr="Installation of Node JS on Windows - GeeksforGeek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56180" y="2522855"/>
            <a:ext cx="10694950" cy="8370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6049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extLst/>
          </a:blip>
          <a:stretch>
            <a:fillRect/>
          </a:stretch>
        </p:blipFill>
        <p:spPr>
          <a:xfrm>
            <a:off x="7082187" y="1291637"/>
            <a:ext cx="10223932" cy="11132726"/>
          </a:xfrm>
          <a:prstGeom prst="rect">
            <a:avLst/>
          </a:prstGeom>
          <a:ln w="12700">
            <a:miter lim="400000"/>
          </a:ln>
        </p:spPr>
      </p:pic>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1" name="Heading Here"/>
          <p:cNvSpPr txBox="1"/>
          <p:nvPr/>
        </p:nvSpPr>
        <p:spPr>
          <a:xfrm>
            <a:off x="2786274" y="3946168"/>
            <a:ext cx="5742030" cy="6011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000"/>
            </a:lvl1pPr>
          </a:lstStyle>
          <a:p>
            <a:endParaRPr sz="3600" dirty="0"/>
          </a:p>
        </p:txBody>
      </p:sp>
      <p:sp>
        <p:nvSpPr>
          <p:cNvPr id="5" name="Rectangle 4"/>
          <p:cNvSpPr/>
          <p:nvPr/>
        </p:nvSpPr>
        <p:spPr>
          <a:xfrm>
            <a:off x="2417376" y="2464616"/>
            <a:ext cx="10932864" cy="8453083"/>
          </a:xfrm>
          <a:prstGeom prst="rect">
            <a:avLst/>
          </a:prstGeom>
        </p:spPr>
        <p:txBody>
          <a:bodyPr wrap="square">
            <a:spAutoFit/>
          </a:bodyPr>
          <a:lstStyle/>
          <a:p>
            <a:r>
              <a:rPr lang="en-US" sz="3200" b="1" spc="300" dirty="0"/>
              <a:t> Installing </a:t>
            </a:r>
            <a:r>
              <a:rPr lang="en-US" sz="3200" b="1" spc="300" dirty="0" smtClean="0"/>
              <a:t>Node.js</a:t>
            </a:r>
            <a:endParaRPr lang="en-US" sz="3200" dirty="0"/>
          </a:p>
          <a:p>
            <a:pPr marL="457200" indent="-457200">
              <a:buFont typeface="Wingdings" panose="05000000000000000000" pitchFamily="2" charset="2"/>
              <a:buChar char="§"/>
            </a:pPr>
            <a:r>
              <a:rPr lang="en-US" sz="2800" dirty="0"/>
              <a:t>Downloading Node.js from the official website:</a:t>
            </a:r>
          </a:p>
          <a:p>
            <a:pPr marL="457200" indent="-457200">
              <a:buFont typeface="Wingdings" panose="05000000000000000000" pitchFamily="2" charset="2"/>
              <a:buChar char="§"/>
            </a:pPr>
            <a:r>
              <a:rPr lang="en-US" sz="2800" dirty="0"/>
              <a:t>Provide the URL for the official Node.js website.</a:t>
            </a:r>
          </a:p>
          <a:p>
            <a:pPr marL="457200" indent="-457200">
              <a:buFont typeface="Wingdings" panose="05000000000000000000" pitchFamily="2" charset="2"/>
              <a:buChar char="§"/>
            </a:pPr>
            <a:r>
              <a:rPr lang="en-US" sz="2800" dirty="0"/>
              <a:t>Walk through the process of downloading the installer for different operating systems.</a:t>
            </a:r>
          </a:p>
          <a:p>
            <a:pPr marL="457200" indent="-457200">
              <a:buFont typeface="Wingdings" panose="05000000000000000000" pitchFamily="2" charset="2"/>
              <a:buChar char="§"/>
            </a:pPr>
            <a:r>
              <a:rPr lang="en-US" sz="2800" dirty="0"/>
              <a:t>Installation process for different operating systems:</a:t>
            </a:r>
          </a:p>
          <a:p>
            <a:pPr marL="457200" indent="-457200">
              <a:buFont typeface="Wingdings" panose="05000000000000000000" pitchFamily="2" charset="2"/>
              <a:buChar char="§"/>
            </a:pPr>
            <a:r>
              <a:rPr lang="en-US" sz="2800" dirty="0"/>
              <a:t>Provide step-by-step instructions for installing Node.js on Windows, macOS, and Linux.</a:t>
            </a:r>
          </a:p>
          <a:p>
            <a:pPr marL="457200" indent="-457200">
              <a:buFont typeface="Wingdings" panose="05000000000000000000" pitchFamily="2" charset="2"/>
              <a:buChar char="§"/>
            </a:pPr>
            <a:r>
              <a:rPr lang="en-US" sz="2800" dirty="0"/>
              <a:t>Verifying the installation using terminal or command prompt:</a:t>
            </a:r>
          </a:p>
          <a:p>
            <a:pPr marL="457200" indent="-457200">
              <a:buFont typeface="Wingdings" panose="05000000000000000000" pitchFamily="2" charset="2"/>
              <a:buChar char="§"/>
            </a:pPr>
            <a:r>
              <a:rPr lang="en-US" sz="2800" dirty="0"/>
              <a:t>Demonstrate how to check if Node.js is installed by running simple commands like node -v and npm -v.</a:t>
            </a:r>
          </a:p>
        </p:txBody>
      </p:sp>
      <p:pic>
        <p:nvPicPr>
          <p:cNvPr id="1029" name="Picture 5" descr="How to Install NPM and Node.js on Windows and Mac Devic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07357" y="3287576"/>
            <a:ext cx="12141517" cy="5490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10178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extLst/>
          </a:blip>
          <a:stretch>
            <a:fillRect/>
          </a:stretch>
        </p:blipFill>
        <p:spPr>
          <a:xfrm>
            <a:off x="7082187" y="1291637"/>
            <a:ext cx="10223932" cy="11132726"/>
          </a:xfrm>
          <a:prstGeom prst="rect">
            <a:avLst/>
          </a:prstGeom>
          <a:ln w="12700">
            <a:miter lim="400000"/>
          </a:ln>
        </p:spPr>
      </p:pic>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1" name="Heading Here"/>
          <p:cNvSpPr txBox="1"/>
          <p:nvPr/>
        </p:nvSpPr>
        <p:spPr>
          <a:xfrm>
            <a:off x="2513628" y="2816476"/>
            <a:ext cx="18336366" cy="86295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000"/>
            </a:lvl1pPr>
          </a:lstStyle>
          <a:p>
            <a:r>
              <a:rPr lang="en-US" sz="4000" b="1" spc="300" dirty="0"/>
              <a:t>Node.js Architecture </a:t>
            </a:r>
            <a:r>
              <a:rPr lang="en-US" sz="4000" b="1" spc="300" dirty="0" smtClean="0"/>
              <a:t>Overview</a:t>
            </a:r>
            <a:endParaRPr lang="en-US" sz="4000" dirty="0"/>
          </a:p>
          <a:p>
            <a:r>
              <a:rPr lang="en-US" sz="3600" b="1" dirty="0"/>
              <a:t>Overview of the event-driven, non-blocking architecture:</a:t>
            </a:r>
          </a:p>
          <a:p>
            <a:r>
              <a:rPr lang="en-US" sz="3600" dirty="0" smtClean="0"/>
              <a:t>event </a:t>
            </a:r>
            <a:r>
              <a:rPr lang="en-US" sz="3600" dirty="0"/>
              <a:t>loop and how it handles asynchronous operations efficiently.</a:t>
            </a:r>
          </a:p>
          <a:p>
            <a:r>
              <a:rPr lang="en-US" sz="3600" dirty="0"/>
              <a:t>Emphasize the non-blocking nature of Node.js, allowing it to handle multiple concurrent connections without blocking the execution of other tasks.</a:t>
            </a:r>
          </a:p>
          <a:p>
            <a:r>
              <a:rPr lang="en-US" sz="3600" dirty="0"/>
              <a:t>Role of the event loop in managing asynchronous operations:</a:t>
            </a:r>
          </a:p>
          <a:p>
            <a:r>
              <a:rPr lang="en-US" sz="3600" dirty="0"/>
              <a:t>Illustrate the concept of the event loop with a diagram.</a:t>
            </a:r>
          </a:p>
          <a:p>
            <a:r>
              <a:rPr lang="en-US" sz="3600" b="1" dirty="0"/>
              <a:t>The relationship between Node.js and the V8 JavaScript engine:</a:t>
            </a:r>
          </a:p>
          <a:p>
            <a:r>
              <a:rPr lang="en-US" sz="3600" dirty="0" smtClean="0"/>
              <a:t>how </a:t>
            </a:r>
            <a:r>
              <a:rPr lang="en-US" sz="3600" dirty="0"/>
              <a:t>Node.js leverages the V8 engine for executing JavaScript code.</a:t>
            </a:r>
            <a:endParaRPr sz="3600" dirty="0"/>
          </a:p>
        </p:txBody>
      </p:sp>
    </p:spTree>
    <p:extLst>
      <p:ext uri="{BB962C8B-B14F-4D97-AF65-F5344CB8AC3E}">
        <p14:creationId xmlns:p14="http://schemas.microsoft.com/office/powerpoint/2010/main" val="396149650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extLst/>
          </a:blip>
          <a:stretch>
            <a:fillRect/>
          </a:stretch>
        </p:blipFill>
        <p:spPr>
          <a:xfrm>
            <a:off x="7111672" y="1277275"/>
            <a:ext cx="10223932" cy="11132726"/>
          </a:xfrm>
          <a:prstGeom prst="rect">
            <a:avLst/>
          </a:prstGeom>
          <a:ln w="12700">
            <a:miter lim="400000"/>
          </a:ln>
        </p:spPr>
      </p:pic>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1" name="Heading Here"/>
          <p:cNvSpPr txBox="1"/>
          <p:nvPr/>
        </p:nvSpPr>
        <p:spPr>
          <a:xfrm>
            <a:off x="2349315" y="1475729"/>
            <a:ext cx="12226222" cy="95651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000"/>
            </a:lvl1pPr>
          </a:lstStyle>
          <a:p>
            <a:r>
              <a:rPr lang="en-US" sz="3600" b="1" dirty="0"/>
              <a:t>Your First Node.js </a:t>
            </a:r>
            <a:r>
              <a:rPr lang="en-US" sz="3600" b="1" dirty="0" smtClean="0"/>
              <a:t>Program</a:t>
            </a:r>
            <a:endParaRPr lang="en-US" sz="3600" dirty="0"/>
          </a:p>
          <a:p>
            <a:pPr marL="457200" indent="-457200">
              <a:lnSpc>
                <a:spcPct val="100000"/>
              </a:lnSpc>
              <a:buFont typeface="Wingdings" panose="05000000000000000000" pitchFamily="2" charset="2"/>
              <a:buChar char="§"/>
            </a:pPr>
            <a:r>
              <a:rPr lang="en-US" sz="3200" dirty="0"/>
              <a:t>Creating a simple "Hello World" program in Node.js:</a:t>
            </a:r>
          </a:p>
          <a:p>
            <a:pPr marL="457200" indent="-457200">
              <a:lnSpc>
                <a:spcPct val="100000"/>
              </a:lnSpc>
              <a:buFont typeface="Wingdings" panose="05000000000000000000" pitchFamily="2" charset="2"/>
              <a:buChar char="§"/>
            </a:pPr>
            <a:r>
              <a:rPr lang="en-US" sz="3200" dirty="0"/>
              <a:t>Provide a basic code snippet for a "Hello World" program in Node.js.</a:t>
            </a:r>
          </a:p>
          <a:p>
            <a:pPr marL="457200" indent="-457200">
              <a:lnSpc>
                <a:spcPct val="100000"/>
              </a:lnSpc>
              <a:buFont typeface="Wingdings" panose="05000000000000000000" pitchFamily="2" charset="2"/>
              <a:buChar char="§"/>
            </a:pPr>
            <a:r>
              <a:rPr lang="en-US" sz="3200" dirty="0"/>
              <a:t>Explain the basic structure and syntax of a Node.js program.</a:t>
            </a:r>
          </a:p>
          <a:p>
            <a:pPr marL="457200" indent="-457200">
              <a:lnSpc>
                <a:spcPct val="100000"/>
              </a:lnSpc>
              <a:buFont typeface="Wingdings" panose="05000000000000000000" pitchFamily="2" charset="2"/>
              <a:buChar char="§"/>
            </a:pPr>
            <a:r>
              <a:rPr lang="en-US" sz="3200" dirty="0"/>
              <a:t>Explanation of the basic structure and syntax:</a:t>
            </a:r>
          </a:p>
          <a:p>
            <a:pPr marL="457200" indent="-457200">
              <a:lnSpc>
                <a:spcPct val="100000"/>
              </a:lnSpc>
              <a:buFont typeface="Wingdings" panose="05000000000000000000" pitchFamily="2" charset="2"/>
              <a:buChar char="§"/>
            </a:pPr>
            <a:r>
              <a:rPr lang="en-US" sz="3200" dirty="0"/>
              <a:t>Briefly discuss key components such as require statements and the usage of the console.log function.</a:t>
            </a:r>
          </a:p>
          <a:p>
            <a:pPr marL="457200" indent="-457200">
              <a:lnSpc>
                <a:spcPct val="100000"/>
              </a:lnSpc>
              <a:buFont typeface="Wingdings" panose="05000000000000000000" pitchFamily="2" charset="2"/>
              <a:buChar char="§"/>
            </a:pPr>
            <a:r>
              <a:rPr lang="en-US" sz="3200" dirty="0"/>
              <a:t>Running the program in the terminal or command prompt:</a:t>
            </a:r>
          </a:p>
          <a:p>
            <a:pPr marL="457200" indent="-457200">
              <a:lnSpc>
                <a:spcPct val="100000"/>
              </a:lnSpc>
              <a:buFont typeface="Wingdings" panose="05000000000000000000" pitchFamily="2" charset="2"/>
              <a:buChar char="§"/>
            </a:pPr>
            <a:r>
              <a:rPr lang="en-US" sz="3200" dirty="0"/>
              <a:t>Demonstrate how to execute the program using the terminal or command prompt.</a:t>
            </a:r>
            <a:endParaRPr sz="3200" dirty="0"/>
          </a:p>
        </p:txBody>
      </p:sp>
      <p:pic>
        <p:nvPicPr>
          <p:cNvPr id="2" name="Picture 1"/>
          <p:cNvPicPr>
            <a:picLocks noChangeAspect="1"/>
          </p:cNvPicPr>
          <p:nvPr/>
        </p:nvPicPr>
        <p:blipFill>
          <a:blip r:embed="rId4"/>
          <a:stretch>
            <a:fillRect/>
          </a:stretch>
        </p:blipFill>
        <p:spPr>
          <a:xfrm>
            <a:off x="14336899" y="4678941"/>
            <a:ext cx="9814231" cy="4441354"/>
          </a:xfrm>
          <a:prstGeom prst="rect">
            <a:avLst/>
          </a:prstGeom>
        </p:spPr>
      </p:pic>
    </p:spTree>
    <p:extLst>
      <p:ext uri="{BB962C8B-B14F-4D97-AF65-F5344CB8AC3E}">
        <p14:creationId xmlns:p14="http://schemas.microsoft.com/office/powerpoint/2010/main" val="240536073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extLst/>
          </a:blip>
          <a:stretch>
            <a:fillRect/>
          </a:stretch>
        </p:blipFill>
        <p:spPr>
          <a:xfrm>
            <a:off x="7082187" y="1291637"/>
            <a:ext cx="10223932" cy="11132726"/>
          </a:xfrm>
          <a:prstGeom prst="rect">
            <a:avLst/>
          </a:prstGeom>
          <a:ln w="12700">
            <a:miter lim="400000"/>
          </a:ln>
        </p:spPr>
      </p:pic>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1" name="Heading Here"/>
          <p:cNvSpPr txBox="1"/>
          <p:nvPr/>
        </p:nvSpPr>
        <p:spPr>
          <a:xfrm>
            <a:off x="2607041" y="2700438"/>
            <a:ext cx="14345935" cy="86295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000"/>
            </a:lvl1pPr>
          </a:lstStyle>
          <a:p>
            <a:r>
              <a:rPr lang="en-US" sz="3600" b="1" spc="300" dirty="0"/>
              <a:t>Node Package Manager (npm)</a:t>
            </a:r>
          </a:p>
          <a:p>
            <a:r>
              <a:rPr lang="en-US" sz="3200" dirty="0" smtClean="0"/>
              <a:t>Introduction </a:t>
            </a:r>
            <a:r>
              <a:rPr lang="en-US" sz="3200" dirty="0"/>
              <a:t>to npm as the package manager for Node.js:</a:t>
            </a:r>
          </a:p>
          <a:p>
            <a:r>
              <a:rPr lang="en-US" sz="3200" dirty="0"/>
              <a:t>Explain the role of npm in managing project dependencies.</a:t>
            </a:r>
          </a:p>
          <a:p>
            <a:r>
              <a:rPr lang="en-US" sz="3200" dirty="0"/>
              <a:t>Emphasize the vast ecosystem of packages available through npm.</a:t>
            </a:r>
          </a:p>
          <a:p>
            <a:r>
              <a:rPr lang="en-US" sz="3200" dirty="0"/>
              <a:t>Common npm commands (e.g., npm </a:t>
            </a:r>
            <a:r>
              <a:rPr lang="en-US" sz="3200" dirty="0" err="1"/>
              <a:t>init</a:t>
            </a:r>
            <a:r>
              <a:rPr lang="en-US" sz="3200" dirty="0"/>
              <a:t>, npm install):</a:t>
            </a:r>
          </a:p>
          <a:p>
            <a:r>
              <a:rPr lang="en-US" sz="3200" dirty="0"/>
              <a:t>Walk through essential npm commands, such as initializing a new project (npm </a:t>
            </a:r>
            <a:r>
              <a:rPr lang="en-US" sz="3200" dirty="0" err="1"/>
              <a:t>init</a:t>
            </a:r>
            <a:r>
              <a:rPr lang="en-US" sz="3200" dirty="0"/>
              <a:t>) and installing dependencies (npm install).</a:t>
            </a:r>
          </a:p>
          <a:p>
            <a:r>
              <a:rPr lang="en-US" sz="3200" dirty="0"/>
              <a:t>Managing project dependencies using </a:t>
            </a:r>
            <a:r>
              <a:rPr lang="en-US" sz="3200" dirty="0" err="1"/>
              <a:t>package.json</a:t>
            </a:r>
            <a:r>
              <a:rPr lang="en-US" sz="3200" dirty="0"/>
              <a:t>:</a:t>
            </a:r>
          </a:p>
          <a:p>
            <a:r>
              <a:rPr lang="en-US" sz="3200" dirty="0"/>
              <a:t>Discuss the significance of the </a:t>
            </a:r>
            <a:r>
              <a:rPr lang="en-US" sz="3200" dirty="0" err="1"/>
              <a:t>package.json</a:t>
            </a:r>
            <a:r>
              <a:rPr lang="en-US" sz="3200" dirty="0"/>
              <a:t> file and how it manages project metadata and dependencies.</a:t>
            </a:r>
            <a:endParaRPr sz="3200" dirty="0"/>
          </a:p>
        </p:txBody>
      </p:sp>
    </p:spTree>
    <p:extLst>
      <p:ext uri="{BB962C8B-B14F-4D97-AF65-F5344CB8AC3E}">
        <p14:creationId xmlns:p14="http://schemas.microsoft.com/office/powerpoint/2010/main" val="60948599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extLst/>
          </a:blip>
          <a:stretch>
            <a:fillRect/>
          </a:stretch>
        </p:blipFill>
        <p:spPr>
          <a:xfrm>
            <a:off x="7082187" y="1291637"/>
            <a:ext cx="10223932" cy="11132726"/>
          </a:xfrm>
          <a:prstGeom prst="rect">
            <a:avLst/>
          </a:prstGeom>
          <a:ln w="12700">
            <a:miter lim="400000"/>
          </a:ln>
        </p:spPr>
      </p:pic>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1" name="Heading Here"/>
          <p:cNvSpPr txBox="1"/>
          <p:nvPr/>
        </p:nvSpPr>
        <p:spPr>
          <a:xfrm>
            <a:off x="2349314" y="2316056"/>
            <a:ext cx="19689678" cy="7466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000"/>
            </a:lvl1pPr>
          </a:lstStyle>
          <a:p>
            <a:r>
              <a:rPr lang="en-US" sz="3600" b="1" spc="600" dirty="0"/>
              <a:t>Basic Node.js </a:t>
            </a:r>
            <a:r>
              <a:rPr lang="en-US" sz="3600" b="1" spc="600" dirty="0" smtClean="0"/>
              <a:t>Modules</a:t>
            </a:r>
            <a:endParaRPr lang="en-US" sz="3600" dirty="0"/>
          </a:p>
          <a:p>
            <a:r>
              <a:rPr lang="en-US" sz="3600" b="1" dirty="0"/>
              <a:t>Explanation of built-in modules (e.g., fs, http):</a:t>
            </a:r>
          </a:p>
          <a:p>
            <a:pPr marL="571500" indent="-571500">
              <a:buFont typeface="Wingdings" panose="05000000000000000000" pitchFamily="2" charset="2"/>
              <a:buChar char="§"/>
            </a:pPr>
            <a:r>
              <a:rPr lang="en-US" sz="2800" dirty="0" smtClean="0"/>
              <a:t>built-in </a:t>
            </a:r>
            <a:r>
              <a:rPr lang="en-US" sz="2800" dirty="0"/>
              <a:t>modules in Node.js, such as the 'fs' (File System) and 'http' modules.</a:t>
            </a:r>
          </a:p>
          <a:p>
            <a:pPr marL="571500" indent="-571500">
              <a:buFont typeface="Wingdings" panose="05000000000000000000" pitchFamily="2" charset="2"/>
              <a:buChar char="§"/>
            </a:pPr>
            <a:r>
              <a:rPr lang="en-US" sz="2800" dirty="0" smtClean="0"/>
              <a:t>purpose </a:t>
            </a:r>
            <a:r>
              <a:rPr lang="en-US" sz="2800" dirty="0"/>
              <a:t>of these modules in simplifying tasks like file operations and creating an HTTP server.</a:t>
            </a:r>
          </a:p>
          <a:p>
            <a:pPr marL="571500" indent="-571500">
              <a:buFont typeface="Wingdings" panose="05000000000000000000" pitchFamily="2" charset="2"/>
              <a:buChar char="§"/>
            </a:pPr>
            <a:r>
              <a:rPr lang="en-US" sz="2800" dirty="0"/>
              <a:t>How to use modules in Node.js:</a:t>
            </a:r>
          </a:p>
          <a:p>
            <a:pPr marL="571500" indent="-571500">
              <a:buFont typeface="Wingdings" panose="05000000000000000000" pitchFamily="2" charset="2"/>
              <a:buChar char="§"/>
            </a:pPr>
            <a:r>
              <a:rPr lang="en-US" sz="2800" dirty="0" smtClean="0"/>
              <a:t>examples </a:t>
            </a:r>
            <a:r>
              <a:rPr lang="en-US" sz="2800" dirty="0"/>
              <a:t>of how to use built-in modules in a Node.js application.</a:t>
            </a:r>
          </a:p>
          <a:p>
            <a:pPr marL="571500" indent="-571500">
              <a:buFont typeface="Wingdings" panose="05000000000000000000" pitchFamily="2" charset="2"/>
              <a:buChar char="§"/>
            </a:pPr>
            <a:r>
              <a:rPr lang="en-US" sz="2800" dirty="0"/>
              <a:t>Creating a simple example using a built-in module:</a:t>
            </a:r>
          </a:p>
          <a:p>
            <a:pPr marL="571500" indent="-571500">
              <a:buFont typeface="Wingdings" panose="05000000000000000000" pitchFamily="2" charset="2"/>
              <a:buChar char="§"/>
            </a:pPr>
            <a:r>
              <a:rPr lang="en-US" sz="2800" dirty="0" smtClean="0"/>
              <a:t>a </a:t>
            </a:r>
            <a:r>
              <a:rPr lang="en-US" sz="2800" dirty="0"/>
              <a:t>basic example that involves using a built-in module to perform a specific task.</a:t>
            </a:r>
            <a:endParaRPr sz="2800" dirty="0"/>
          </a:p>
        </p:txBody>
      </p:sp>
    </p:spTree>
    <p:extLst>
      <p:ext uri="{BB962C8B-B14F-4D97-AF65-F5344CB8AC3E}">
        <p14:creationId xmlns:p14="http://schemas.microsoft.com/office/powerpoint/2010/main" val="13904917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extLst/>
          </a:blip>
          <a:stretch>
            <a:fillRect/>
          </a:stretch>
        </p:blipFill>
        <p:spPr>
          <a:xfrm>
            <a:off x="7082187" y="1291637"/>
            <a:ext cx="10223932" cy="11132726"/>
          </a:xfrm>
          <a:prstGeom prst="rect">
            <a:avLst/>
          </a:prstGeom>
          <a:ln w="12700">
            <a:miter lim="400000"/>
          </a:ln>
        </p:spPr>
      </p:pic>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1" name="Heading Here"/>
          <p:cNvSpPr txBox="1"/>
          <p:nvPr/>
        </p:nvSpPr>
        <p:spPr>
          <a:xfrm>
            <a:off x="2786274" y="2198636"/>
            <a:ext cx="19342206" cy="95621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000"/>
            </a:lvl1pPr>
          </a:lstStyle>
          <a:p>
            <a:r>
              <a:rPr lang="en-US" sz="3200" b="1" spc="300" dirty="0"/>
              <a:t>Setting Up a Basic Node.js </a:t>
            </a:r>
            <a:r>
              <a:rPr lang="en-US" sz="3200" b="1" spc="300" dirty="0" smtClean="0"/>
              <a:t>Project</a:t>
            </a:r>
            <a:endParaRPr lang="en-US" sz="3200" spc="300" dirty="0"/>
          </a:p>
          <a:p>
            <a:r>
              <a:rPr lang="en-US" sz="2800" b="1" dirty="0"/>
              <a:t>Structuring a Node.js project:</a:t>
            </a:r>
          </a:p>
          <a:p>
            <a:r>
              <a:rPr lang="en-US" sz="2800" dirty="0"/>
              <a:t>Discuss best practices for organizing files and directories in a Node.js project.</a:t>
            </a:r>
          </a:p>
          <a:p>
            <a:r>
              <a:rPr lang="en-US" sz="2800" dirty="0"/>
              <a:t>Emphasize the importance of a well-structured project for maintainability.</a:t>
            </a:r>
          </a:p>
          <a:p>
            <a:r>
              <a:rPr lang="en-US" sz="2800" b="1" dirty="0"/>
              <a:t>Creating and organizing files and directories:</a:t>
            </a:r>
          </a:p>
          <a:p>
            <a:r>
              <a:rPr lang="en-US" sz="2800" dirty="0"/>
              <a:t>Walk through the process of setting up a basic project structure, including directories for source code, tests, and configuration.</a:t>
            </a:r>
          </a:p>
          <a:p>
            <a:r>
              <a:rPr lang="en-US" sz="2800" b="1" dirty="0"/>
              <a:t>Best practices for project organization:</a:t>
            </a:r>
          </a:p>
          <a:p>
            <a:r>
              <a:rPr lang="en-US" sz="2800" dirty="0"/>
              <a:t>Highlight common best practices for naming conventions and organizing code.</a:t>
            </a:r>
          </a:p>
          <a:p>
            <a:r>
              <a:rPr lang="en-US" sz="2800" dirty="0"/>
              <a:t>Brief overview of popular Node.js frameworks (e.g., Express):</a:t>
            </a:r>
          </a:p>
          <a:p>
            <a:r>
              <a:rPr lang="en-US" sz="2800" dirty="0"/>
              <a:t>Mention popular frameworks like Express for building web applications.</a:t>
            </a:r>
          </a:p>
        </p:txBody>
      </p:sp>
    </p:spTree>
    <p:extLst>
      <p:ext uri="{BB962C8B-B14F-4D97-AF65-F5344CB8AC3E}">
        <p14:creationId xmlns:p14="http://schemas.microsoft.com/office/powerpoint/2010/main" val="109165977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extLst/>
          </a:blip>
          <a:stretch>
            <a:fillRect/>
          </a:stretch>
        </p:blipFill>
        <p:spPr>
          <a:xfrm>
            <a:off x="7082187" y="1291637"/>
            <a:ext cx="10223932" cy="11132726"/>
          </a:xfrm>
          <a:prstGeom prst="rect">
            <a:avLst/>
          </a:prstGeom>
          <a:ln w="12700">
            <a:miter lim="400000"/>
          </a:ln>
        </p:spPr>
      </p:pic>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1" name="Heading Here"/>
          <p:cNvSpPr txBox="1"/>
          <p:nvPr/>
        </p:nvSpPr>
        <p:spPr>
          <a:xfrm>
            <a:off x="2354941" y="1203621"/>
            <a:ext cx="19415358" cy="75538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000"/>
            </a:lvl1pPr>
          </a:lstStyle>
          <a:p>
            <a:r>
              <a:rPr lang="en-US" sz="3600" b="1" spc="600" dirty="0"/>
              <a:t>Debugging and Tools</a:t>
            </a:r>
          </a:p>
          <a:p>
            <a:r>
              <a:rPr lang="en-US" sz="3600" b="1" dirty="0" smtClean="0"/>
              <a:t>Overview </a:t>
            </a:r>
            <a:r>
              <a:rPr lang="en-US" sz="3600" b="1" dirty="0"/>
              <a:t>of debugging tools for Node.js (e.g., built-in debugger, </a:t>
            </a:r>
            <a:r>
              <a:rPr lang="en-US" sz="3600" b="1" dirty="0" err="1"/>
              <a:t>VSCode</a:t>
            </a:r>
            <a:r>
              <a:rPr lang="en-US" sz="3600" b="1" dirty="0"/>
              <a:t>):</a:t>
            </a:r>
          </a:p>
          <a:p>
            <a:r>
              <a:rPr lang="en-US" sz="3600" dirty="0"/>
              <a:t>Briefly introduce built-in debugging tools in Node.js and popular integrated development environments (IDEs) like Visual Studio Code.</a:t>
            </a:r>
          </a:p>
          <a:p>
            <a:r>
              <a:rPr lang="en-US" sz="3600" b="1" dirty="0"/>
              <a:t>Common debugging techniques:</a:t>
            </a:r>
          </a:p>
          <a:p>
            <a:r>
              <a:rPr lang="en-US" sz="3600" dirty="0"/>
              <a:t>Discuss common debugging techniques, such as setting breakpoints and inspecting variables.</a:t>
            </a:r>
          </a:p>
          <a:p>
            <a:r>
              <a:rPr lang="en-US" sz="3600" b="1" dirty="0"/>
              <a:t>The importance of testing in Node.js development:</a:t>
            </a:r>
          </a:p>
          <a:p>
            <a:r>
              <a:rPr lang="en-US" sz="3600" dirty="0"/>
              <a:t>Stress the significance of testing methodologies, including unit testing and integration testing.</a:t>
            </a:r>
            <a:endParaRPr sz="3600" dirty="0"/>
          </a:p>
        </p:txBody>
      </p:sp>
    </p:spTree>
    <p:extLst>
      <p:ext uri="{BB962C8B-B14F-4D97-AF65-F5344CB8AC3E}">
        <p14:creationId xmlns:p14="http://schemas.microsoft.com/office/powerpoint/2010/main" val="194469715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5" name="Heading Here"/>
          <p:cNvSpPr txBox="1"/>
          <p:nvPr/>
        </p:nvSpPr>
        <p:spPr>
          <a:xfrm>
            <a:off x="3577544" y="1118210"/>
            <a:ext cx="11777070" cy="795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000"/>
            </a:lvl1pPr>
          </a:lstStyle>
          <a:p>
            <a:pPr marL="685800" indent="-685800">
              <a:buFont typeface="Wingdings" panose="05000000000000000000" pitchFamily="2" charset="2"/>
              <a:buChar char="§"/>
            </a:pPr>
            <a:r>
              <a:rPr lang="en-US" b="1" spc="600" dirty="0"/>
              <a:t>Module 6.3 Node js console</a:t>
            </a:r>
            <a:endParaRPr b="1" spc="600" dirty="0"/>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extLst/>
          </a:blip>
          <a:stretch>
            <a:fillRect/>
          </a:stretch>
        </p:blipFill>
        <p:spPr>
          <a:xfrm>
            <a:off x="7082187" y="1291637"/>
            <a:ext cx="10223932" cy="11132726"/>
          </a:xfrm>
          <a:prstGeom prst="rect">
            <a:avLst/>
          </a:prstGeom>
          <a:ln w="12700">
            <a:miter lim="400000"/>
          </a:ln>
        </p:spPr>
      </p:pic>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1" name="Heading Here"/>
          <p:cNvSpPr txBox="1"/>
          <p:nvPr/>
        </p:nvSpPr>
        <p:spPr>
          <a:xfrm>
            <a:off x="2786274" y="3946168"/>
            <a:ext cx="5742030" cy="6011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000"/>
            </a:lvl1pPr>
          </a:lstStyle>
          <a:p>
            <a:r>
              <a:rPr lang="en-US" sz="3600" dirty="0" smtClean="0"/>
              <a:t>Sub heading</a:t>
            </a:r>
            <a:endParaRPr sz="3600" dirty="0"/>
          </a:p>
        </p:txBody>
      </p:sp>
    </p:spTree>
    <p:extLst>
      <p:ext uri="{BB962C8B-B14F-4D97-AF65-F5344CB8AC3E}">
        <p14:creationId xmlns:p14="http://schemas.microsoft.com/office/powerpoint/2010/main" val="164155038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8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8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18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185" name="Heading Here"/>
          <p:cNvSpPr txBox="1"/>
          <p:nvPr/>
        </p:nvSpPr>
        <p:spPr>
          <a:xfrm>
            <a:off x="2633874" y="1118211"/>
            <a:ext cx="3783087" cy="795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lvl1pPr>
          </a:lstStyle>
          <a:p>
            <a:r>
              <a:rPr lang="en-US" b="1" spc="600" dirty="0" smtClean="0"/>
              <a:t>Contents:</a:t>
            </a:r>
            <a:endParaRPr b="1" spc="600" dirty="0"/>
          </a:p>
        </p:txBody>
      </p:sp>
      <p:sp>
        <p:nvSpPr>
          <p:cNvPr id="18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187" name="pasted-movie.png" descr="pasted-movie.png"/>
          <p:cNvPicPr>
            <a:picLocks noChangeAspect="1"/>
          </p:cNvPicPr>
          <p:nvPr/>
        </p:nvPicPr>
        <p:blipFill>
          <a:blip r:embed="rId3">
            <a:alphaModFix amt="7306"/>
            <a:extLst/>
          </a:blip>
          <a:stretch>
            <a:fillRect/>
          </a:stretch>
        </p:blipFill>
        <p:spPr>
          <a:xfrm>
            <a:off x="7082187" y="1291637"/>
            <a:ext cx="10223932" cy="11132726"/>
          </a:xfrm>
          <a:prstGeom prst="rect">
            <a:avLst/>
          </a:prstGeom>
          <a:ln w="12700">
            <a:miter lim="400000"/>
          </a:ln>
        </p:spPr>
      </p:pic>
      <p:sp>
        <p:nvSpPr>
          <p:cNvPr id="188" name="Skill Aura"/>
          <p:cNvSpPr txBox="1"/>
          <p:nvPr/>
        </p:nvSpPr>
        <p:spPr>
          <a:xfrm>
            <a:off x="2633874" y="2370545"/>
            <a:ext cx="17875244" cy="92066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571500" indent="-571500">
              <a:buFont typeface="Wingdings" panose="05000000000000000000" pitchFamily="2" charset="2"/>
              <a:buChar char="q"/>
              <a:defRPr sz="3600">
                <a:latin typeface="Times New Roman"/>
                <a:ea typeface="Times New Roman"/>
                <a:cs typeface="Times New Roman"/>
                <a:sym typeface="Times New Roman"/>
              </a:defRPr>
            </a:pPr>
            <a:r>
              <a:rPr lang="en-US" b="1" spc="300" dirty="0">
                <a:effectLst>
                  <a:outerShdw blurRad="38100" dist="38100" dir="2700000" algn="tl">
                    <a:srgbClr val="000000">
                      <a:alpha val="43137"/>
                    </a:srgbClr>
                  </a:outerShdw>
                </a:effectLst>
              </a:rPr>
              <a:t>Node js </a:t>
            </a:r>
            <a:r>
              <a:rPr lang="en-US" b="1" spc="300" dirty="0" smtClean="0">
                <a:effectLst>
                  <a:outerShdw blurRad="38100" dist="38100" dir="2700000" algn="tl">
                    <a:srgbClr val="000000">
                      <a:alpha val="43137"/>
                    </a:srgbClr>
                  </a:outerShdw>
                </a:effectLst>
              </a:rPr>
              <a:t>overview</a:t>
            </a:r>
          </a:p>
          <a:p>
            <a:pPr marL="571500" indent="-571500">
              <a:buFont typeface="Wingdings" panose="05000000000000000000" pitchFamily="2" charset="2"/>
              <a:buChar char="q"/>
              <a:defRPr sz="3600">
                <a:latin typeface="Times New Roman"/>
                <a:ea typeface="Times New Roman"/>
                <a:cs typeface="Times New Roman"/>
                <a:sym typeface="Times New Roman"/>
              </a:defRPr>
            </a:pPr>
            <a:r>
              <a:rPr lang="en-US" b="1" spc="300" dirty="0" smtClean="0">
                <a:effectLst>
                  <a:outerShdw blurRad="38100" dist="38100" dir="2700000" algn="tl">
                    <a:srgbClr val="000000">
                      <a:alpha val="43137"/>
                    </a:srgbClr>
                  </a:outerShdw>
                </a:effectLst>
              </a:rPr>
              <a:t>Node </a:t>
            </a:r>
            <a:r>
              <a:rPr lang="en-US" b="1" spc="300" dirty="0">
                <a:effectLst>
                  <a:outerShdw blurRad="38100" dist="38100" dir="2700000" algn="tl">
                    <a:srgbClr val="000000">
                      <a:alpha val="43137"/>
                    </a:srgbClr>
                  </a:outerShdw>
                </a:effectLst>
              </a:rPr>
              <a:t>js - basics and </a:t>
            </a:r>
            <a:r>
              <a:rPr lang="en-US" b="1" spc="300" dirty="0" smtClean="0">
                <a:effectLst>
                  <a:outerShdw blurRad="38100" dist="38100" dir="2700000" algn="tl">
                    <a:srgbClr val="000000">
                      <a:alpha val="43137"/>
                    </a:srgbClr>
                  </a:outerShdw>
                </a:effectLst>
              </a:rPr>
              <a:t>setup</a:t>
            </a:r>
          </a:p>
          <a:p>
            <a:pPr marL="571500" indent="-571500">
              <a:buFont typeface="Wingdings" panose="05000000000000000000" pitchFamily="2" charset="2"/>
              <a:buChar char="q"/>
              <a:defRPr sz="3600">
                <a:latin typeface="Times New Roman"/>
                <a:ea typeface="Times New Roman"/>
                <a:cs typeface="Times New Roman"/>
                <a:sym typeface="Times New Roman"/>
              </a:defRPr>
            </a:pPr>
            <a:r>
              <a:rPr lang="en-US" b="1" spc="300" dirty="0" smtClean="0">
                <a:effectLst>
                  <a:outerShdw blurRad="38100" dist="38100" dir="2700000" algn="tl">
                    <a:srgbClr val="000000">
                      <a:alpha val="43137"/>
                    </a:srgbClr>
                  </a:outerShdw>
                </a:effectLst>
              </a:rPr>
              <a:t>Node </a:t>
            </a:r>
            <a:r>
              <a:rPr lang="en-US" b="1" spc="300" dirty="0">
                <a:effectLst>
                  <a:outerShdw blurRad="38100" dist="38100" dir="2700000" algn="tl">
                    <a:srgbClr val="000000">
                      <a:alpha val="43137"/>
                    </a:srgbClr>
                  </a:outerShdw>
                </a:effectLst>
              </a:rPr>
              <a:t>js </a:t>
            </a:r>
            <a:r>
              <a:rPr lang="en-US" b="1" spc="300" dirty="0" smtClean="0">
                <a:effectLst>
                  <a:outerShdw blurRad="38100" dist="38100" dir="2700000" algn="tl">
                    <a:srgbClr val="000000">
                      <a:alpha val="43137"/>
                    </a:srgbClr>
                  </a:outerShdw>
                </a:effectLst>
              </a:rPr>
              <a:t>console</a:t>
            </a:r>
          </a:p>
          <a:p>
            <a:pPr marL="571500" indent="-571500">
              <a:buFont typeface="Wingdings" panose="05000000000000000000" pitchFamily="2" charset="2"/>
              <a:buChar char="q"/>
              <a:defRPr sz="3600">
                <a:latin typeface="Times New Roman"/>
                <a:ea typeface="Times New Roman"/>
                <a:cs typeface="Times New Roman"/>
                <a:sym typeface="Times New Roman"/>
              </a:defRPr>
            </a:pPr>
            <a:r>
              <a:rPr lang="en-US" b="1" spc="300" dirty="0" smtClean="0">
                <a:effectLst>
                  <a:outerShdw blurRad="38100" dist="38100" dir="2700000" algn="tl">
                    <a:srgbClr val="000000">
                      <a:alpha val="43137"/>
                    </a:srgbClr>
                  </a:outerShdw>
                </a:effectLst>
              </a:rPr>
              <a:t>Node </a:t>
            </a:r>
            <a:r>
              <a:rPr lang="en-US" b="1" spc="300" dirty="0">
                <a:effectLst>
                  <a:outerShdw blurRad="38100" dist="38100" dir="2700000" algn="tl">
                    <a:srgbClr val="000000">
                      <a:alpha val="43137"/>
                    </a:srgbClr>
                  </a:outerShdw>
                </a:effectLst>
              </a:rPr>
              <a:t>js command </a:t>
            </a:r>
            <a:r>
              <a:rPr lang="en-US" b="1" spc="300" dirty="0" smtClean="0">
                <a:effectLst>
                  <a:outerShdw blurRad="38100" dist="38100" dir="2700000" algn="tl">
                    <a:srgbClr val="000000">
                      <a:alpha val="43137"/>
                    </a:srgbClr>
                  </a:outerShdw>
                </a:effectLst>
              </a:rPr>
              <a:t>utilities</a:t>
            </a:r>
          </a:p>
          <a:p>
            <a:pPr marL="571500" indent="-571500">
              <a:buFont typeface="Wingdings" panose="05000000000000000000" pitchFamily="2" charset="2"/>
              <a:buChar char="q"/>
              <a:defRPr sz="3600">
                <a:latin typeface="Times New Roman"/>
                <a:ea typeface="Times New Roman"/>
                <a:cs typeface="Times New Roman"/>
                <a:sym typeface="Times New Roman"/>
              </a:defRPr>
            </a:pPr>
            <a:r>
              <a:rPr lang="en-US" b="1" spc="300" dirty="0" smtClean="0">
                <a:effectLst>
                  <a:outerShdw blurRad="38100" dist="38100" dir="2700000" algn="tl">
                    <a:srgbClr val="000000">
                      <a:alpha val="43137"/>
                    </a:srgbClr>
                  </a:outerShdw>
                </a:effectLst>
              </a:rPr>
              <a:t>Node </a:t>
            </a:r>
            <a:r>
              <a:rPr lang="en-US" b="1" spc="300" dirty="0">
                <a:effectLst>
                  <a:outerShdw blurRad="38100" dist="38100" dir="2700000" algn="tl">
                    <a:srgbClr val="000000">
                      <a:alpha val="43137"/>
                    </a:srgbClr>
                  </a:outerShdw>
                </a:effectLst>
              </a:rPr>
              <a:t>js </a:t>
            </a:r>
            <a:r>
              <a:rPr lang="en-US" b="1" spc="300" dirty="0" smtClean="0">
                <a:effectLst>
                  <a:outerShdw blurRad="38100" dist="38100" dir="2700000" algn="tl">
                    <a:srgbClr val="000000">
                      <a:alpha val="43137"/>
                    </a:srgbClr>
                  </a:outerShdw>
                </a:effectLst>
              </a:rPr>
              <a:t>modules</a:t>
            </a:r>
          </a:p>
          <a:p>
            <a:pPr marL="571500" indent="-571500">
              <a:buFont typeface="Wingdings" panose="05000000000000000000" pitchFamily="2" charset="2"/>
              <a:buChar char="q"/>
              <a:defRPr sz="3600">
                <a:latin typeface="Times New Roman"/>
                <a:ea typeface="Times New Roman"/>
                <a:cs typeface="Times New Roman"/>
                <a:sym typeface="Times New Roman"/>
              </a:defRPr>
            </a:pPr>
            <a:r>
              <a:rPr lang="en-US" b="1" spc="300" dirty="0" smtClean="0">
                <a:effectLst>
                  <a:outerShdw blurRad="38100" dist="38100" dir="2700000" algn="tl">
                    <a:srgbClr val="000000">
                      <a:alpha val="43137"/>
                    </a:srgbClr>
                  </a:outerShdw>
                </a:effectLst>
              </a:rPr>
              <a:t>Node </a:t>
            </a:r>
            <a:r>
              <a:rPr lang="en-US" b="1" spc="300" dirty="0">
                <a:effectLst>
                  <a:outerShdw blurRad="38100" dist="38100" dir="2700000" algn="tl">
                    <a:srgbClr val="000000">
                      <a:alpha val="43137"/>
                    </a:srgbClr>
                  </a:outerShdw>
                </a:effectLst>
              </a:rPr>
              <a:t>js </a:t>
            </a:r>
            <a:r>
              <a:rPr lang="en-US" b="1" spc="300" dirty="0" smtClean="0">
                <a:effectLst>
                  <a:outerShdw blurRad="38100" dist="38100" dir="2700000" algn="tl">
                    <a:srgbClr val="000000">
                      <a:alpha val="43137"/>
                    </a:srgbClr>
                  </a:outerShdw>
                </a:effectLst>
              </a:rPr>
              <a:t>concepts</a:t>
            </a:r>
          </a:p>
          <a:p>
            <a:pPr marL="571500" indent="-571500">
              <a:buFont typeface="Wingdings" panose="05000000000000000000" pitchFamily="2" charset="2"/>
              <a:buChar char="q"/>
              <a:defRPr sz="3600">
                <a:latin typeface="Times New Roman"/>
                <a:ea typeface="Times New Roman"/>
                <a:cs typeface="Times New Roman"/>
                <a:sym typeface="Times New Roman"/>
              </a:defRPr>
            </a:pPr>
            <a:r>
              <a:rPr lang="en-US" b="1" spc="300" dirty="0" smtClean="0">
                <a:effectLst>
                  <a:outerShdw blurRad="38100" dist="38100" dir="2700000" algn="tl">
                    <a:srgbClr val="000000">
                      <a:alpha val="43137"/>
                    </a:srgbClr>
                  </a:outerShdw>
                </a:effectLst>
              </a:rPr>
              <a:t>Node </a:t>
            </a:r>
            <a:r>
              <a:rPr lang="en-US" b="1" spc="300" dirty="0">
                <a:effectLst>
                  <a:outerShdw blurRad="38100" dist="38100" dir="2700000" algn="tl">
                    <a:srgbClr val="000000">
                      <a:alpha val="43137"/>
                    </a:srgbClr>
                  </a:outerShdw>
                </a:effectLst>
              </a:rPr>
              <a:t>js </a:t>
            </a:r>
            <a:r>
              <a:rPr lang="en-US" b="1" spc="300" dirty="0" smtClean="0">
                <a:effectLst>
                  <a:outerShdw blurRad="38100" dist="38100" dir="2700000" algn="tl">
                    <a:srgbClr val="000000">
                      <a:alpha val="43137"/>
                    </a:srgbClr>
                  </a:outerShdw>
                </a:effectLst>
              </a:rPr>
              <a:t>events</a:t>
            </a:r>
          </a:p>
          <a:p>
            <a:pPr marL="571500" indent="-571500">
              <a:buFont typeface="Wingdings" panose="05000000000000000000" pitchFamily="2" charset="2"/>
              <a:buChar char="q"/>
              <a:defRPr sz="3600">
                <a:latin typeface="Times New Roman"/>
                <a:ea typeface="Times New Roman"/>
                <a:cs typeface="Times New Roman"/>
                <a:sym typeface="Times New Roman"/>
              </a:defRPr>
            </a:pPr>
            <a:r>
              <a:rPr lang="en-US" b="1" spc="300" dirty="0" smtClean="0">
                <a:effectLst>
                  <a:outerShdw blurRad="38100" dist="38100" dir="2700000" algn="tl">
                    <a:srgbClr val="000000">
                      <a:alpha val="43137"/>
                    </a:srgbClr>
                  </a:outerShdw>
                </a:effectLst>
              </a:rPr>
              <a:t>Node </a:t>
            </a:r>
            <a:r>
              <a:rPr lang="en-US" b="1" spc="300" dirty="0">
                <a:effectLst>
                  <a:outerShdw blurRad="38100" dist="38100" dir="2700000" algn="tl">
                    <a:srgbClr val="000000">
                      <a:alpha val="43137"/>
                    </a:srgbClr>
                  </a:outerShdw>
                </a:effectLst>
              </a:rPr>
              <a:t>js with express </a:t>
            </a:r>
            <a:r>
              <a:rPr lang="en-US" b="1" spc="300" dirty="0" smtClean="0">
                <a:effectLst>
                  <a:outerShdw blurRad="38100" dist="38100" dir="2700000" algn="tl">
                    <a:srgbClr val="000000">
                      <a:alpha val="43137"/>
                    </a:srgbClr>
                  </a:outerShdw>
                </a:effectLst>
              </a:rPr>
              <a:t>js</a:t>
            </a:r>
          </a:p>
          <a:p>
            <a:pPr marL="571500" indent="-571500">
              <a:buFont typeface="Wingdings" panose="05000000000000000000" pitchFamily="2" charset="2"/>
              <a:buChar char="q"/>
              <a:defRPr sz="3600">
                <a:latin typeface="Times New Roman"/>
                <a:ea typeface="Times New Roman"/>
                <a:cs typeface="Times New Roman"/>
                <a:sym typeface="Times New Roman"/>
              </a:defRPr>
            </a:pPr>
            <a:r>
              <a:rPr lang="en-US" b="1" spc="300" dirty="0" smtClean="0">
                <a:effectLst>
                  <a:outerShdw blurRad="38100" dist="38100" dir="2700000" algn="tl">
                    <a:srgbClr val="000000">
                      <a:alpha val="43137"/>
                    </a:srgbClr>
                  </a:outerShdw>
                </a:effectLst>
              </a:rPr>
              <a:t>Node </a:t>
            </a:r>
            <a:r>
              <a:rPr lang="en-US" b="1" spc="300" dirty="0">
                <a:effectLst>
                  <a:outerShdw blurRad="38100" dist="38100" dir="2700000" algn="tl">
                    <a:srgbClr val="000000">
                      <a:alpha val="43137"/>
                    </a:srgbClr>
                  </a:outerShdw>
                </a:effectLst>
              </a:rPr>
              <a:t>js database access</a:t>
            </a:r>
            <a:endParaRPr b="1" spc="300" dirty="0">
              <a:effectLst>
                <a:outerShdw blurRad="38100" dist="38100" dir="2700000" algn="tl">
                  <a:srgbClr val="000000">
                    <a:alpha val="43137"/>
                  </a:srgbClr>
                </a:outerShdw>
              </a:effectLst>
            </a:endParaRPr>
          </a:p>
        </p:txBody>
      </p:sp>
      <p:sp>
        <p:nvSpPr>
          <p:cNvPr id="18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4100" name="Picture 4" descr="Node.JS vs React JS Comparison: Which is Best for Your Web 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0199" y="2235319"/>
            <a:ext cx="14430931" cy="934184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405872" y="2523744"/>
            <a:ext cx="3218688" cy="1261872"/>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5" name="Heading Here"/>
          <p:cNvSpPr txBox="1"/>
          <p:nvPr/>
        </p:nvSpPr>
        <p:spPr>
          <a:xfrm>
            <a:off x="2633874" y="1118211"/>
            <a:ext cx="5742030" cy="795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000"/>
            </a:lvl1pPr>
          </a:lstStyle>
          <a:p>
            <a:r>
              <a:rPr lang="en-US" dirty="0" smtClean="0"/>
              <a:t>Heading</a:t>
            </a:r>
            <a:endParaRPr dirty="0"/>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extLst/>
          </a:blip>
          <a:stretch>
            <a:fillRect/>
          </a:stretch>
        </p:blipFill>
        <p:spPr>
          <a:xfrm>
            <a:off x="7082187" y="1291637"/>
            <a:ext cx="10223932" cy="11132726"/>
          </a:xfrm>
          <a:prstGeom prst="rect">
            <a:avLst/>
          </a:prstGeom>
          <a:ln w="12700">
            <a:miter lim="400000"/>
          </a:ln>
        </p:spPr>
      </p:pic>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1" name="Heading Here"/>
          <p:cNvSpPr txBox="1"/>
          <p:nvPr/>
        </p:nvSpPr>
        <p:spPr>
          <a:xfrm>
            <a:off x="2786274" y="3946168"/>
            <a:ext cx="5742030" cy="6011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000"/>
            </a:lvl1pPr>
          </a:lstStyle>
          <a:p>
            <a:r>
              <a:rPr lang="en-US" sz="3600" dirty="0" smtClean="0"/>
              <a:t>Sub heading</a:t>
            </a:r>
            <a:endParaRPr sz="3600" dirty="0"/>
          </a:p>
        </p:txBody>
      </p:sp>
    </p:spTree>
    <p:extLst>
      <p:ext uri="{BB962C8B-B14F-4D97-AF65-F5344CB8AC3E}">
        <p14:creationId xmlns:p14="http://schemas.microsoft.com/office/powerpoint/2010/main" val="115697473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5" name="Heading Here"/>
          <p:cNvSpPr txBox="1"/>
          <p:nvPr/>
        </p:nvSpPr>
        <p:spPr>
          <a:xfrm>
            <a:off x="2633874" y="1118211"/>
            <a:ext cx="5742030" cy="795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000"/>
            </a:lvl1pPr>
          </a:lstStyle>
          <a:p>
            <a:r>
              <a:rPr lang="en-US" dirty="0" smtClean="0"/>
              <a:t>Heading</a:t>
            </a:r>
            <a:endParaRPr dirty="0"/>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extLst/>
          </a:blip>
          <a:stretch>
            <a:fillRect/>
          </a:stretch>
        </p:blipFill>
        <p:spPr>
          <a:xfrm>
            <a:off x="7082187" y="1291637"/>
            <a:ext cx="10223932" cy="11132726"/>
          </a:xfrm>
          <a:prstGeom prst="rect">
            <a:avLst/>
          </a:prstGeom>
          <a:ln w="12700">
            <a:miter lim="400000"/>
          </a:ln>
        </p:spPr>
      </p:pic>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1" name="Heading Here"/>
          <p:cNvSpPr txBox="1"/>
          <p:nvPr/>
        </p:nvSpPr>
        <p:spPr>
          <a:xfrm>
            <a:off x="2786274" y="3946168"/>
            <a:ext cx="5742030" cy="6011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000"/>
            </a:lvl1pPr>
          </a:lstStyle>
          <a:p>
            <a:r>
              <a:rPr lang="en-US" sz="3600" dirty="0" smtClean="0"/>
              <a:t>Sub heading</a:t>
            </a:r>
            <a:endParaRPr sz="3600" dirty="0"/>
          </a:p>
        </p:txBody>
      </p:sp>
    </p:spTree>
    <p:extLst>
      <p:ext uri="{BB962C8B-B14F-4D97-AF65-F5344CB8AC3E}">
        <p14:creationId xmlns:p14="http://schemas.microsoft.com/office/powerpoint/2010/main" val="391547010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5" name="Heading Here"/>
          <p:cNvSpPr txBox="1"/>
          <p:nvPr/>
        </p:nvSpPr>
        <p:spPr>
          <a:xfrm>
            <a:off x="2633874" y="1118211"/>
            <a:ext cx="5742030" cy="795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000"/>
            </a:lvl1pPr>
          </a:lstStyle>
          <a:p>
            <a:r>
              <a:rPr lang="en-US" dirty="0" smtClean="0"/>
              <a:t>Heading</a:t>
            </a:r>
            <a:endParaRPr dirty="0"/>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extLst/>
          </a:blip>
          <a:stretch>
            <a:fillRect/>
          </a:stretch>
        </p:blipFill>
        <p:spPr>
          <a:xfrm>
            <a:off x="7082187" y="1291637"/>
            <a:ext cx="10223932" cy="11132726"/>
          </a:xfrm>
          <a:prstGeom prst="rect">
            <a:avLst/>
          </a:prstGeom>
          <a:ln w="12700">
            <a:miter lim="400000"/>
          </a:ln>
        </p:spPr>
      </p:pic>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1" name="Heading Here"/>
          <p:cNvSpPr txBox="1"/>
          <p:nvPr/>
        </p:nvSpPr>
        <p:spPr>
          <a:xfrm>
            <a:off x="2786274" y="3946168"/>
            <a:ext cx="5742030" cy="6011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000"/>
            </a:lvl1pPr>
          </a:lstStyle>
          <a:p>
            <a:r>
              <a:rPr lang="en-US" sz="3600" dirty="0" smtClean="0"/>
              <a:t>Sub heading</a:t>
            </a:r>
            <a:endParaRPr sz="3600" dirty="0"/>
          </a:p>
        </p:txBody>
      </p:sp>
    </p:spTree>
    <p:extLst>
      <p:ext uri="{BB962C8B-B14F-4D97-AF65-F5344CB8AC3E}">
        <p14:creationId xmlns:p14="http://schemas.microsoft.com/office/powerpoint/2010/main" val="342071801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5" name="Heading Here"/>
          <p:cNvSpPr txBox="1"/>
          <p:nvPr/>
        </p:nvSpPr>
        <p:spPr>
          <a:xfrm>
            <a:off x="2633874" y="1118211"/>
            <a:ext cx="5742030" cy="795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000"/>
            </a:lvl1pPr>
          </a:lstStyle>
          <a:p>
            <a:r>
              <a:rPr lang="en-US" dirty="0" smtClean="0"/>
              <a:t>Heading</a:t>
            </a:r>
            <a:endParaRPr dirty="0"/>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extLst/>
          </a:blip>
          <a:stretch>
            <a:fillRect/>
          </a:stretch>
        </p:blipFill>
        <p:spPr>
          <a:xfrm>
            <a:off x="7082187" y="1291637"/>
            <a:ext cx="10223932" cy="11132726"/>
          </a:xfrm>
          <a:prstGeom prst="rect">
            <a:avLst/>
          </a:prstGeom>
          <a:ln w="12700">
            <a:miter lim="400000"/>
          </a:ln>
        </p:spPr>
      </p:pic>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1" name="Heading Here"/>
          <p:cNvSpPr txBox="1"/>
          <p:nvPr/>
        </p:nvSpPr>
        <p:spPr>
          <a:xfrm>
            <a:off x="2786274" y="3946168"/>
            <a:ext cx="5742030" cy="6011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000"/>
            </a:lvl1pPr>
          </a:lstStyle>
          <a:p>
            <a:r>
              <a:rPr lang="en-US" sz="3600" dirty="0" smtClean="0"/>
              <a:t>Sub heading</a:t>
            </a:r>
            <a:endParaRPr sz="3600" dirty="0"/>
          </a:p>
        </p:txBody>
      </p:sp>
    </p:spTree>
    <p:extLst>
      <p:ext uri="{BB962C8B-B14F-4D97-AF65-F5344CB8AC3E}">
        <p14:creationId xmlns:p14="http://schemas.microsoft.com/office/powerpoint/2010/main" val="383529194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6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6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65" name="Heading Here"/>
          <p:cNvSpPr txBox="1"/>
          <p:nvPr/>
        </p:nvSpPr>
        <p:spPr>
          <a:xfrm>
            <a:off x="2633874" y="1118211"/>
            <a:ext cx="5742030" cy="795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000"/>
            </a:lvl1pPr>
          </a:lstStyle>
          <a:p>
            <a:r>
              <a:rPr lang="en-US" dirty="0" smtClean="0"/>
              <a:t>Heading</a:t>
            </a:r>
            <a:endParaRPr dirty="0"/>
          </a:p>
        </p:txBody>
      </p:sp>
      <p:sp>
        <p:nvSpPr>
          <p:cNvPr id="26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67" name="pasted-movie.png" descr="pasted-movie.png"/>
          <p:cNvPicPr>
            <a:picLocks noChangeAspect="1"/>
          </p:cNvPicPr>
          <p:nvPr/>
        </p:nvPicPr>
        <p:blipFill>
          <a:blip r:embed="rId3">
            <a:alphaModFix amt="7306"/>
            <a:extLst/>
          </a:blip>
          <a:stretch>
            <a:fillRect/>
          </a:stretch>
        </p:blipFill>
        <p:spPr>
          <a:xfrm>
            <a:off x="7082187" y="1291637"/>
            <a:ext cx="10223932" cy="11132726"/>
          </a:xfrm>
          <a:prstGeom prst="rect">
            <a:avLst/>
          </a:prstGeom>
          <a:ln w="12700">
            <a:miter lim="400000"/>
          </a:ln>
        </p:spPr>
      </p:pic>
      <p:sp>
        <p:nvSpPr>
          <p:cNvPr id="26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1" name="Heading Here"/>
          <p:cNvSpPr txBox="1"/>
          <p:nvPr/>
        </p:nvSpPr>
        <p:spPr>
          <a:xfrm>
            <a:off x="2786274" y="3946168"/>
            <a:ext cx="5742030" cy="6011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000"/>
            </a:lvl1pPr>
          </a:lstStyle>
          <a:p>
            <a:r>
              <a:rPr lang="en-US" sz="3600" dirty="0" smtClean="0"/>
              <a:t>Sub heading</a:t>
            </a:r>
            <a:endParaRPr sz="3600" dirty="0"/>
          </a:p>
        </p:txBody>
      </p:sp>
    </p:spTree>
    <p:extLst>
      <p:ext uri="{BB962C8B-B14F-4D97-AF65-F5344CB8AC3E}">
        <p14:creationId xmlns:p14="http://schemas.microsoft.com/office/powerpoint/2010/main" val="194899037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Rounded Rectangle"/>
          <p:cNvSpPr/>
          <p:nvPr/>
        </p:nvSpPr>
        <p:spPr>
          <a:xfrm>
            <a:off x="-2249715" y="12404357"/>
            <a:ext cx="11764393" cy="891230"/>
          </a:xfrm>
          <a:prstGeom prst="roundRect">
            <a:avLst>
              <a:gd name="adj" fmla="val 21375"/>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72" name="Rounded Rectangle"/>
          <p:cNvSpPr/>
          <p:nvPr/>
        </p:nvSpPr>
        <p:spPr>
          <a:xfrm>
            <a:off x="-64439" y="12907978"/>
            <a:ext cx="11764393" cy="891229"/>
          </a:xfrm>
          <a:prstGeom prst="roundRect">
            <a:avLst>
              <a:gd name="adj" fmla="val 21375"/>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73" name="Freeform 6"/>
          <p:cNvSpPr/>
          <p:nvPr/>
        </p:nvSpPr>
        <p:spPr>
          <a:xfrm>
            <a:off x="7587228" y="769837"/>
            <a:ext cx="9209544" cy="3385360"/>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sp>
        <p:nvSpPr>
          <p:cNvPr id="274" name="Thank you"/>
          <p:cNvSpPr txBox="1">
            <a:spLocks noGrp="1"/>
          </p:cNvSpPr>
          <p:nvPr>
            <p:ph type="ctrTitle"/>
          </p:nvPr>
        </p:nvSpPr>
        <p:spPr>
          <a:xfrm>
            <a:off x="7910772" y="4862373"/>
            <a:ext cx="10038244" cy="2020146"/>
          </a:xfrm>
          <a:prstGeom prst="rect">
            <a:avLst/>
          </a:prstGeom>
        </p:spPr>
        <p:txBody>
          <a:bodyPr/>
          <a:lstStyle>
            <a:lvl1pPr algn="ctr"/>
          </a:lstStyle>
          <a:p>
            <a:r>
              <a:t>Thank you</a:t>
            </a:r>
          </a:p>
        </p:txBody>
      </p:sp>
      <p:sp>
        <p:nvSpPr>
          <p:cNvPr id="275" name="www.skillaura.com"/>
          <p:cNvSpPr txBox="1"/>
          <p:nvPr/>
        </p:nvSpPr>
        <p:spPr>
          <a:xfrm>
            <a:off x="7821621" y="13054837"/>
            <a:ext cx="3735808" cy="5975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400"/>
            </a:lvl1pPr>
          </a:lstStyle>
          <a:p>
            <a:r>
              <a:t>www.skillaura.com</a:t>
            </a:r>
          </a:p>
        </p:txBody>
      </p:sp>
      <p:sp>
        <p:nvSpPr>
          <p:cNvPr id="276" name="Polygon"/>
          <p:cNvSpPr/>
          <p:nvPr/>
        </p:nvSpPr>
        <p:spPr>
          <a:xfrm>
            <a:off x="23300667" y="2949002"/>
            <a:ext cx="6098973" cy="5846889"/>
          </a:xfrm>
          <a:prstGeom prst="diamond">
            <a:avLst/>
          </a:pr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77" name="Polygon"/>
          <p:cNvSpPr/>
          <p:nvPr/>
        </p:nvSpPr>
        <p:spPr>
          <a:xfrm>
            <a:off x="23852833" y="1627864"/>
            <a:ext cx="4634446" cy="5846889"/>
          </a:xfrm>
          <a:prstGeom prst="diamond">
            <a:avLst/>
          </a:pr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78" name="Octahedron"/>
          <p:cNvSpPr/>
          <p:nvPr/>
        </p:nvSpPr>
        <p:spPr>
          <a:xfrm>
            <a:off x="22309002" y="10125426"/>
            <a:ext cx="4665429" cy="4686325"/>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279" name="pasted-movie.png" descr="pasted-movie.png"/>
          <p:cNvPicPr>
            <a:picLocks noChangeAspect="1"/>
          </p:cNvPicPr>
          <p:nvPr/>
        </p:nvPicPr>
        <p:blipFill>
          <a:blip r:embed="rId3">
            <a:extLst/>
          </a:blip>
          <a:stretch>
            <a:fillRect/>
          </a:stretch>
        </p:blipFill>
        <p:spPr>
          <a:xfrm>
            <a:off x="16466289" y="961800"/>
            <a:ext cx="460969" cy="426179"/>
          </a:xfrm>
          <a:prstGeom prst="rect">
            <a:avLst/>
          </a:prstGeom>
          <a:ln w="12700">
            <a:miter lim="400000"/>
          </a:ln>
        </p:spPr>
      </p:pic>
      <p:sp>
        <p:nvSpPr>
          <p:cNvPr id="280" name="www.skillaura.com…"/>
          <p:cNvSpPr txBox="1"/>
          <p:nvPr/>
        </p:nvSpPr>
        <p:spPr>
          <a:xfrm>
            <a:off x="9855448" y="7260547"/>
            <a:ext cx="6784793" cy="33992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ctr">
              <a:lnSpc>
                <a:spcPct val="100000"/>
              </a:lnSpc>
            </a:pPr>
            <a:r>
              <a:rPr u="sng">
                <a:hlinkClick r:id="rId4"/>
              </a:rPr>
              <a:t>www.skillaura.com</a:t>
            </a:r>
          </a:p>
          <a:p>
            <a:pPr algn="ctr">
              <a:lnSpc>
                <a:spcPct val="100000"/>
              </a:lnSpc>
            </a:pPr>
            <a:r>
              <a:t>+91 9743-60-68-69</a:t>
            </a:r>
          </a:p>
          <a:p>
            <a:pPr algn="ctr">
              <a:lnSpc>
                <a:spcPct val="100000"/>
              </a:lnSpc>
            </a:pPr>
            <a:r>
              <a:rPr u="sng">
                <a:hlinkClick r:id="rId5"/>
              </a:rPr>
              <a:t>info@skillaura.com</a:t>
            </a:r>
          </a:p>
        </p:txBody>
      </p:sp>
      <p:sp>
        <p:nvSpPr>
          <p:cNvPr id="281" name="Computer"/>
          <p:cNvSpPr/>
          <p:nvPr/>
        </p:nvSpPr>
        <p:spPr>
          <a:xfrm>
            <a:off x="9241005" y="7409518"/>
            <a:ext cx="897040" cy="723896"/>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82" name="Phone"/>
          <p:cNvSpPr/>
          <p:nvPr/>
        </p:nvSpPr>
        <p:spPr>
          <a:xfrm>
            <a:off x="9243933" y="8514548"/>
            <a:ext cx="891184" cy="891230"/>
          </a:xfrm>
          <a:custGeom>
            <a:avLst/>
            <a:gdLst/>
            <a:ahLst/>
            <a:cxnLst>
              <a:cxn ang="0">
                <a:pos x="wd2" y="hd2"/>
              </a:cxn>
              <a:cxn ang="5400000">
                <a:pos x="wd2" y="hd2"/>
              </a:cxn>
              <a:cxn ang="10800000">
                <a:pos x="wd2" y="hd2"/>
              </a:cxn>
              <a:cxn ang="16200000">
                <a:pos x="wd2" y="hd2"/>
              </a:cxn>
            </a:cxnLst>
            <a:rect l="0" t="0" r="r" b="b"/>
            <a:pathLst>
              <a:path w="21279" h="21372" extrusionOk="0">
                <a:moveTo>
                  <a:pt x="4456" y="0"/>
                </a:moveTo>
                <a:cubicBezTo>
                  <a:pt x="4319" y="3"/>
                  <a:pt x="4182" y="47"/>
                  <a:pt x="4065" y="134"/>
                </a:cubicBezTo>
                <a:lnTo>
                  <a:pt x="2615" y="1212"/>
                </a:lnTo>
                <a:lnTo>
                  <a:pt x="6378" y="6378"/>
                </a:lnTo>
                <a:lnTo>
                  <a:pt x="7829" y="5299"/>
                </a:lnTo>
                <a:cubicBezTo>
                  <a:pt x="8140" y="5067"/>
                  <a:pt x="8206" y="4624"/>
                  <a:pt x="7975" y="4311"/>
                </a:cubicBezTo>
                <a:lnTo>
                  <a:pt x="5072" y="311"/>
                </a:lnTo>
                <a:cubicBezTo>
                  <a:pt x="4920" y="104"/>
                  <a:pt x="4686" y="-4"/>
                  <a:pt x="4456" y="0"/>
                </a:cubicBezTo>
                <a:close/>
                <a:moveTo>
                  <a:pt x="2209" y="1514"/>
                </a:moveTo>
                <a:cubicBezTo>
                  <a:pt x="2209" y="1514"/>
                  <a:pt x="-223" y="3454"/>
                  <a:pt x="16" y="7120"/>
                </a:cubicBezTo>
                <a:cubicBezTo>
                  <a:pt x="16" y="7120"/>
                  <a:pt x="1473" y="11065"/>
                  <a:pt x="5867" y="15478"/>
                </a:cubicBezTo>
                <a:cubicBezTo>
                  <a:pt x="10261" y="19891"/>
                  <a:pt x="14189" y="21356"/>
                  <a:pt x="14189" y="21356"/>
                </a:cubicBezTo>
                <a:cubicBezTo>
                  <a:pt x="17838" y="21596"/>
                  <a:pt x="19772" y="19154"/>
                  <a:pt x="19772" y="19154"/>
                </a:cubicBezTo>
                <a:lnTo>
                  <a:pt x="14628" y="15374"/>
                </a:lnTo>
                <a:cubicBezTo>
                  <a:pt x="13735" y="16397"/>
                  <a:pt x="12393" y="16575"/>
                  <a:pt x="11402" y="15580"/>
                </a:cubicBezTo>
                <a:lnTo>
                  <a:pt x="5767" y="9920"/>
                </a:lnTo>
                <a:cubicBezTo>
                  <a:pt x="4776" y="8925"/>
                  <a:pt x="4954" y="7577"/>
                  <a:pt x="5972" y="6680"/>
                </a:cubicBezTo>
                <a:lnTo>
                  <a:pt x="2209" y="1514"/>
                </a:lnTo>
                <a:close/>
                <a:moveTo>
                  <a:pt x="16463" y="13230"/>
                </a:moveTo>
                <a:cubicBezTo>
                  <a:pt x="16285" y="13257"/>
                  <a:pt x="16117" y="13351"/>
                  <a:pt x="16002" y="13508"/>
                </a:cubicBezTo>
                <a:lnTo>
                  <a:pt x="14929" y="14965"/>
                </a:lnTo>
                <a:lnTo>
                  <a:pt x="20071" y="18746"/>
                </a:lnTo>
                <a:lnTo>
                  <a:pt x="21146" y="17289"/>
                </a:lnTo>
                <a:cubicBezTo>
                  <a:pt x="21377" y="16976"/>
                  <a:pt x="21297" y="16523"/>
                  <a:pt x="20968" y="16278"/>
                </a:cubicBezTo>
                <a:lnTo>
                  <a:pt x="16985" y="13361"/>
                </a:lnTo>
                <a:cubicBezTo>
                  <a:pt x="16829" y="13245"/>
                  <a:pt x="16641" y="13204"/>
                  <a:pt x="16463" y="13230"/>
                </a:cubicBez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83" name="Letter"/>
          <p:cNvSpPr/>
          <p:nvPr/>
        </p:nvSpPr>
        <p:spPr>
          <a:xfrm>
            <a:off x="9116967" y="9906938"/>
            <a:ext cx="1145117" cy="723895"/>
          </a:xfrm>
          <a:custGeom>
            <a:avLst/>
            <a:gdLst/>
            <a:ahLst/>
            <a:cxnLst>
              <a:cxn ang="0">
                <a:pos x="wd2" y="hd2"/>
              </a:cxn>
              <a:cxn ang="5400000">
                <a:pos x="wd2" y="hd2"/>
              </a:cxn>
              <a:cxn ang="10800000">
                <a:pos x="wd2" y="hd2"/>
              </a:cxn>
              <a:cxn ang="16200000">
                <a:pos x="wd2" y="hd2"/>
              </a:cxn>
            </a:cxnLst>
            <a:rect l="0" t="0" r="r" b="b"/>
            <a:pathLst>
              <a:path w="21600" h="21600" extrusionOk="0">
                <a:moveTo>
                  <a:pt x="744" y="0"/>
                </a:moveTo>
                <a:lnTo>
                  <a:pt x="10803" y="12213"/>
                </a:lnTo>
                <a:lnTo>
                  <a:pt x="20856" y="0"/>
                </a:lnTo>
                <a:lnTo>
                  <a:pt x="744" y="0"/>
                </a:lnTo>
                <a:close/>
                <a:moveTo>
                  <a:pt x="0" y="157"/>
                </a:moveTo>
                <a:lnTo>
                  <a:pt x="0" y="21418"/>
                </a:lnTo>
                <a:cubicBezTo>
                  <a:pt x="0" y="21518"/>
                  <a:pt x="52" y="21600"/>
                  <a:pt x="115" y="21600"/>
                </a:cubicBezTo>
                <a:lnTo>
                  <a:pt x="21485" y="21600"/>
                </a:lnTo>
                <a:cubicBezTo>
                  <a:pt x="21548" y="21600"/>
                  <a:pt x="21600" y="21518"/>
                  <a:pt x="21600" y="21418"/>
                </a:cubicBezTo>
                <a:lnTo>
                  <a:pt x="21600" y="157"/>
                </a:lnTo>
                <a:lnTo>
                  <a:pt x="10976" y="13181"/>
                </a:lnTo>
                <a:cubicBezTo>
                  <a:pt x="10924" y="13245"/>
                  <a:pt x="10861" y="13272"/>
                  <a:pt x="10797" y="13272"/>
                </a:cubicBezTo>
                <a:cubicBezTo>
                  <a:pt x="10734" y="13272"/>
                  <a:pt x="10669" y="13233"/>
                  <a:pt x="10612" y="13170"/>
                </a:cubicBezTo>
                <a:lnTo>
                  <a:pt x="0" y="157"/>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9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9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19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195" name="Heading Here"/>
          <p:cNvSpPr txBox="1"/>
          <p:nvPr/>
        </p:nvSpPr>
        <p:spPr>
          <a:xfrm>
            <a:off x="8431170" y="910468"/>
            <a:ext cx="8659422" cy="7119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lvl1pPr>
          </a:lstStyle>
          <a:p>
            <a:pPr marL="571500" indent="-571500">
              <a:buFont typeface="Wingdings" panose="05000000000000000000" pitchFamily="2" charset="2"/>
              <a:buChar char="q"/>
              <a:defRPr sz="3600">
                <a:latin typeface="Times New Roman"/>
                <a:ea typeface="Times New Roman"/>
                <a:cs typeface="Times New Roman"/>
                <a:sym typeface="Times New Roman"/>
              </a:defRPr>
            </a:pPr>
            <a:r>
              <a:rPr lang="en-US" sz="4400" b="1" spc="300" dirty="0" smtClean="0">
                <a:effectLst>
                  <a:outerShdw blurRad="38100" dist="38100" dir="2700000" algn="tl">
                    <a:srgbClr val="000000">
                      <a:alpha val="43137"/>
                    </a:srgbClr>
                  </a:outerShdw>
                </a:effectLst>
              </a:rPr>
              <a:t>Module 6.1 Node </a:t>
            </a:r>
            <a:r>
              <a:rPr lang="en-US" sz="4400" b="1" spc="300" dirty="0">
                <a:effectLst>
                  <a:outerShdw blurRad="38100" dist="38100" dir="2700000" algn="tl">
                    <a:srgbClr val="000000">
                      <a:alpha val="43137"/>
                    </a:srgbClr>
                  </a:outerShdw>
                </a:effectLst>
              </a:rPr>
              <a:t>js overview</a:t>
            </a:r>
          </a:p>
        </p:txBody>
      </p:sp>
      <p:sp>
        <p:nvSpPr>
          <p:cNvPr id="19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197" name="pasted-movie.png" descr="pasted-movie.png"/>
          <p:cNvPicPr>
            <a:picLocks noChangeAspect="1"/>
          </p:cNvPicPr>
          <p:nvPr/>
        </p:nvPicPr>
        <p:blipFill>
          <a:blip r:embed="rId3">
            <a:alphaModFix amt="7306"/>
            <a:extLst/>
          </a:blip>
          <a:stretch>
            <a:fillRect/>
          </a:stretch>
        </p:blipFill>
        <p:spPr>
          <a:xfrm>
            <a:off x="7082187" y="1291637"/>
            <a:ext cx="10223932" cy="11132726"/>
          </a:xfrm>
          <a:prstGeom prst="rect">
            <a:avLst/>
          </a:prstGeom>
          <a:ln w="12700">
            <a:miter lim="400000"/>
          </a:ln>
        </p:spPr>
      </p:pic>
      <p:sp>
        <p:nvSpPr>
          <p:cNvPr id="198" name="Skill Aura"/>
          <p:cNvSpPr txBox="1"/>
          <p:nvPr/>
        </p:nvSpPr>
        <p:spPr>
          <a:xfrm>
            <a:off x="2744189" y="2594174"/>
            <a:ext cx="17875244" cy="62658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rPr lang="en-US" sz="3200" b="1" dirty="0"/>
              <a:t>Introduction to Node.js</a:t>
            </a:r>
            <a:endParaRPr lang="en-US" sz="3200" dirty="0"/>
          </a:p>
          <a:p>
            <a:r>
              <a:rPr lang="en-US" sz="3200" b="1" dirty="0"/>
              <a:t>Definition of Node.js: </a:t>
            </a:r>
            <a:r>
              <a:rPr lang="en-US" sz="3200" dirty="0"/>
              <a:t>Node.js is an open-source, cross-platform JavaScript runtime environment that executes JavaScript code outside a web browser. It allows developers to use JavaScript for server-side scripting, enabling the development of scalable and high-performance network applications.</a:t>
            </a:r>
          </a:p>
          <a:p>
            <a:r>
              <a:rPr lang="en-US" sz="3200" b="1" dirty="0"/>
              <a:t>Brief history and development: </a:t>
            </a:r>
            <a:r>
              <a:rPr lang="en-US" sz="3200" dirty="0"/>
              <a:t>Node.js was created by Ryan Dahl in 2009. It is built on the V8 JavaScript runtime engine from Google Chrome, providing a fast and efficient environment for executing JavaScript code.</a:t>
            </a:r>
          </a:p>
          <a:p>
            <a:r>
              <a:rPr lang="en-US" sz="3200" b="1" dirty="0"/>
              <a:t>Emphasis on JavaScript runtime: </a:t>
            </a:r>
            <a:r>
              <a:rPr lang="en-US" sz="3200" dirty="0"/>
              <a:t>Node.js extends the use of JavaScript beyond the browser, allowing developers to use a single language for both client-side and server-side development.</a:t>
            </a:r>
          </a:p>
        </p:txBody>
      </p:sp>
      <p:sp>
        <p:nvSpPr>
          <p:cNvPr id="19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0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0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0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05" name="Heading Here"/>
          <p:cNvSpPr txBox="1"/>
          <p:nvPr/>
        </p:nvSpPr>
        <p:spPr>
          <a:xfrm>
            <a:off x="2633874" y="1118211"/>
            <a:ext cx="102657" cy="795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lvl1pPr>
          </a:lstStyle>
          <a:p>
            <a:endParaRPr dirty="0"/>
          </a:p>
        </p:txBody>
      </p:sp>
      <p:sp>
        <p:nvSpPr>
          <p:cNvPr id="20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07" name="pasted-movie.png" descr="pasted-movie.png"/>
          <p:cNvPicPr>
            <a:picLocks noChangeAspect="1"/>
          </p:cNvPicPr>
          <p:nvPr/>
        </p:nvPicPr>
        <p:blipFill>
          <a:blip r:embed="rId3">
            <a:alphaModFix amt="7306"/>
            <a:extLst/>
          </a:blip>
          <a:stretch>
            <a:fillRect/>
          </a:stretch>
        </p:blipFill>
        <p:spPr>
          <a:xfrm>
            <a:off x="7082187" y="1291637"/>
            <a:ext cx="10223932" cy="11132726"/>
          </a:xfrm>
          <a:prstGeom prst="rect">
            <a:avLst/>
          </a:prstGeom>
          <a:ln w="12700">
            <a:miter lim="400000"/>
          </a:ln>
        </p:spPr>
      </p:pic>
      <p:sp>
        <p:nvSpPr>
          <p:cNvPr id="208" name="Skill Aura"/>
          <p:cNvSpPr txBox="1"/>
          <p:nvPr/>
        </p:nvSpPr>
        <p:spPr>
          <a:xfrm>
            <a:off x="2406777" y="1297424"/>
            <a:ext cx="10083927" cy="90034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r>
              <a:rPr lang="en-US" sz="2800" b="1" dirty="0"/>
              <a:t>Key Features of Node.js</a:t>
            </a:r>
            <a:endParaRPr lang="en-US" sz="2800" dirty="0"/>
          </a:p>
          <a:p>
            <a:r>
              <a:rPr lang="en-US" sz="2800" b="1" dirty="0"/>
              <a:t>Non-blocking I/O: </a:t>
            </a:r>
            <a:r>
              <a:rPr lang="en-US" sz="2800" dirty="0"/>
              <a:t>Node.js uses an event-driven, non-blocking I/O model, making it highly efficient and capable of handling concurrent requests without blocking the execution of other tasks.</a:t>
            </a:r>
          </a:p>
          <a:p>
            <a:r>
              <a:rPr lang="en-US" sz="2800" b="1" dirty="0"/>
              <a:t>Event-driven architecture: </a:t>
            </a:r>
            <a:r>
              <a:rPr lang="en-US" sz="2800" dirty="0"/>
              <a:t>Node.js is designed to be event-driven, meaning it utilizes an event loop to handle asynchronous operations. This architecture enhances scalability and responsiveness.</a:t>
            </a:r>
          </a:p>
          <a:p>
            <a:r>
              <a:rPr lang="en-US" sz="2800" b="1" dirty="0"/>
              <a:t>Single-threaded model: </a:t>
            </a:r>
            <a:r>
              <a:rPr lang="en-US" sz="2800" dirty="0"/>
              <a:t>Node.js operates on a single-threaded event loop, but it can handle many concurrent connections. This is achieved through the use of non-blocking I/O operations.</a:t>
            </a:r>
          </a:p>
          <a:p>
            <a:r>
              <a:rPr lang="en-US" sz="2800" b="1" dirty="0"/>
              <a:t>Package management with npm: </a:t>
            </a:r>
            <a:r>
              <a:rPr lang="en-US" sz="2800" dirty="0"/>
              <a:t>Node Package Manager (npm) is a powerful tool for managing and sharing Node.js modules. It simplifies dependency management and makes it easy to integrate third-party packages into projects.</a:t>
            </a:r>
          </a:p>
        </p:txBody>
      </p:sp>
      <p:sp>
        <p:nvSpPr>
          <p:cNvPr id="20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5122" name="Picture 2" descr="Features of Node.js | Explore 10 Amazing Features of Node.j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0704" y="3722472"/>
            <a:ext cx="10976822" cy="415339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9665986" y="7195582"/>
            <a:ext cx="3971578" cy="1261872"/>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1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1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1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15" name="Heading Here"/>
          <p:cNvSpPr txBox="1"/>
          <p:nvPr/>
        </p:nvSpPr>
        <p:spPr>
          <a:xfrm>
            <a:off x="2633874" y="1118211"/>
            <a:ext cx="102657" cy="795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lvl1pPr>
          </a:lstStyle>
          <a:p>
            <a:endParaRPr dirty="0"/>
          </a:p>
        </p:txBody>
      </p:sp>
      <p:sp>
        <p:nvSpPr>
          <p:cNvPr id="21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17" name="pasted-movie.png" descr="pasted-movie.png"/>
          <p:cNvPicPr>
            <a:picLocks noChangeAspect="1"/>
          </p:cNvPicPr>
          <p:nvPr/>
        </p:nvPicPr>
        <p:blipFill>
          <a:blip r:embed="rId3">
            <a:alphaModFix amt="7306"/>
            <a:extLst/>
          </a:blip>
          <a:stretch>
            <a:fillRect/>
          </a:stretch>
        </p:blipFill>
        <p:spPr>
          <a:xfrm>
            <a:off x="7082187" y="1291637"/>
            <a:ext cx="10223932" cy="11132726"/>
          </a:xfrm>
          <a:prstGeom prst="rect">
            <a:avLst/>
          </a:prstGeom>
          <a:ln w="12700">
            <a:miter lim="400000"/>
          </a:ln>
        </p:spPr>
      </p:pic>
      <p:sp>
        <p:nvSpPr>
          <p:cNvPr id="218" name="Skill Aura"/>
          <p:cNvSpPr txBox="1"/>
          <p:nvPr/>
        </p:nvSpPr>
        <p:spPr>
          <a:xfrm>
            <a:off x="2154310" y="1747028"/>
            <a:ext cx="10500986" cy="90588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r>
              <a:rPr lang="en-US" sz="3200" b="1" dirty="0"/>
              <a:t>Use Cases of Node.js</a:t>
            </a:r>
            <a:endParaRPr lang="en-US" sz="3200" dirty="0"/>
          </a:p>
          <a:p>
            <a:r>
              <a:rPr lang="en-US" sz="3200" b="1" dirty="0"/>
              <a:t>Backend development: </a:t>
            </a:r>
            <a:r>
              <a:rPr lang="en-US" sz="3200" dirty="0"/>
              <a:t>Node.js is widely used for building server-side applications, providing a robust and scalable environment for backend development.</a:t>
            </a:r>
          </a:p>
          <a:p>
            <a:r>
              <a:rPr lang="en-US" sz="3200" b="1" dirty="0"/>
              <a:t>Real-time applications: </a:t>
            </a:r>
            <a:r>
              <a:rPr lang="en-US" sz="3200" dirty="0"/>
              <a:t>Node.js is well-suited for real-time applications such as chat applications, online gaming, and collaborative tools due to its event-driven and non-blocking nature.</a:t>
            </a:r>
          </a:p>
          <a:p>
            <a:r>
              <a:rPr lang="en-US" sz="3200" b="1" dirty="0"/>
              <a:t>APIs and </a:t>
            </a:r>
            <a:r>
              <a:rPr lang="en-US" sz="3200" b="1" dirty="0" err="1"/>
              <a:t>microservices</a:t>
            </a:r>
            <a:r>
              <a:rPr lang="en-US" sz="3200" b="1" dirty="0"/>
              <a:t>: </a:t>
            </a:r>
            <a:r>
              <a:rPr lang="en-US" sz="3200" dirty="0"/>
              <a:t>Node.js is commonly used to build </a:t>
            </a:r>
            <a:r>
              <a:rPr lang="en-US" sz="3200" dirty="0" err="1"/>
              <a:t>RESTful</a:t>
            </a:r>
            <a:r>
              <a:rPr lang="en-US" sz="3200" dirty="0"/>
              <a:t> APIs and </a:t>
            </a:r>
            <a:r>
              <a:rPr lang="en-US" sz="3200" dirty="0" err="1"/>
              <a:t>microservices</a:t>
            </a:r>
            <a:r>
              <a:rPr lang="en-US" sz="3200" dirty="0"/>
              <a:t>, offering a lightweight and efficient solution for communication between services.</a:t>
            </a:r>
          </a:p>
          <a:p>
            <a:r>
              <a:rPr lang="en-US" sz="3200" b="1" dirty="0"/>
              <a:t>Server-side scripting: </a:t>
            </a:r>
            <a:r>
              <a:rPr lang="en-US" sz="3200" dirty="0"/>
              <a:t>Node.js enables server-side scripting, allowing developers to use JavaScript for server-side logic and handle server-side tasks.</a:t>
            </a:r>
          </a:p>
        </p:txBody>
      </p:sp>
      <p:sp>
        <p:nvSpPr>
          <p:cNvPr id="21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6146" name="Picture 2" descr="Top 10 Node.js Use Cases by Simpli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03479" y="2547435"/>
            <a:ext cx="10784958" cy="827093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0179552" y="2467998"/>
            <a:ext cx="3971578" cy="1261872"/>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2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2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2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25" name="Heading Here"/>
          <p:cNvSpPr txBox="1"/>
          <p:nvPr/>
        </p:nvSpPr>
        <p:spPr>
          <a:xfrm>
            <a:off x="2633874" y="1118211"/>
            <a:ext cx="102657" cy="795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lvl1pPr>
          </a:lstStyle>
          <a:p>
            <a:endParaRPr dirty="0"/>
          </a:p>
        </p:txBody>
      </p:sp>
      <p:sp>
        <p:nvSpPr>
          <p:cNvPr id="22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27" name="pasted-movie.png" descr="pasted-movie.png"/>
          <p:cNvPicPr>
            <a:picLocks noChangeAspect="1"/>
          </p:cNvPicPr>
          <p:nvPr/>
        </p:nvPicPr>
        <p:blipFill>
          <a:blip r:embed="rId3">
            <a:alphaModFix amt="7306"/>
            <a:extLst/>
          </a:blip>
          <a:stretch>
            <a:fillRect/>
          </a:stretch>
        </p:blipFill>
        <p:spPr>
          <a:xfrm>
            <a:off x="7082187" y="1291637"/>
            <a:ext cx="10223932" cy="11132726"/>
          </a:xfrm>
          <a:prstGeom prst="rect">
            <a:avLst/>
          </a:prstGeom>
          <a:ln w="12700">
            <a:miter lim="400000"/>
          </a:ln>
        </p:spPr>
      </p:pic>
      <p:sp>
        <p:nvSpPr>
          <p:cNvPr id="228" name="Skill Aura"/>
          <p:cNvSpPr txBox="1"/>
          <p:nvPr/>
        </p:nvSpPr>
        <p:spPr>
          <a:xfrm>
            <a:off x="13712188" y="3788567"/>
            <a:ext cx="10438942" cy="80386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r>
              <a:rPr lang="en-US" sz="3200" b="1" dirty="0"/>
              <a:t>Architecture of Node.js</a:t>
            </a:r>
            <a:endParaRPr lang="en-US" sz="3200" dirty="0"/>
          </a:p>
          <a:p>
            <a:r>
              <a:rPr lang="en-US" sz="3200" b="1" dirty="0"/>
              <a:t>Overview of the event loop: </a:t>
            </a:r>
            <a:r>
              <a:rPr lang="en-US" sz="3200" dirty="0"/>
              <a:t>The event loop is a fundamental concept in Node.js, managing asynchronous operations and ensuring that the application remains responsive. It continuously checks for events and executes corresponding callback functions.</a:t>
            </a:r>
          </a:p>
          <a:p>
            <a:r>
              <a:rPr lang="en-US" sz="3200" b="1" dirty="0"/>
              <a:t>Explanation of the V8 JavaScript engine: </a:t>
            </a:r>
            <a:r>
              <a:rPr lang="en-US" sz="3200" dirty="0"/>
              <a:t>Node.js leverages the V8 JavaScript engine, which compiles JavaScript code into machine code for faster execution. V8 is known for its speed and efficiency.</a:t>
            </a:r>
          </a:p>
          <a:p>
            <a:r>
              <a:rPr lang="en-US" sz="3200" b="1" dirty="0"/>
              <a:t>How Node.js handles concurrent requests: </a:t>
            </a:r>
            <a:r>
              <a:rPr lang="en-US" sz="3200" dirty="0"/>
              <a:t>Node.js uses a single-threaded, event-driven model to handle concurrent requests. This allows for efficient utilization of system resources and improved performance.</a:t>
            </a:r>
          </a:p>
        </p:txBody>
      </p:sp>
      <p:sp>
        <p:nvSpPr>
          <p:cNvPr id="22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7170" name="Picture 2" descr="Nodejs Architecture. Node.js is an open-source, JavaScript… | by Udara  Abeythilake | 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39" y="699166"/>
            <a:ext cx="13056057" cy="60930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3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3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3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35" name="Heading Here"/>
          <p:cNvSpPr txBox="1"/>
          <p:nvPr/>
        </p:nvSpPr>
        <p:spPr>
          <a:xfrm>
            <a:off x="2633874" y="1118211"/>
            <a:ext cx="102657" cy="795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lvl1pPr>
          </a:lstStyle>
          <a:p>
            <a:endParaRPr dirty="0"/>
          </a:p>
        </p:txBody>
      </p:sp>
      <p:sp>
        <p:nvSpPr>
          <p:cNvPr id="23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37" name="pasted-movie.png" descr="pasted-movie.png"/>
          <p:cNvPicPr>
            <a:picLocks noChangeAspect="1"/>
          </p:cNvPicPr>
          <p:nvPr/>
        </p:nvPicPr>
        <p:blipFill>
          <a:blip r:embed="rId3">
            <a:alphaModFix amt="7306"/>
            <a:extLst/>
          </a:blip>
          <a:stretch>
            <a:fillRect/>
          </a:stretch>
        </p:blipFill>
        <p:spPr>
          <a:xfrm>
            <a:off x="7082187" y="1291637"/>
            <a:ext cx="10223932" cy="11132726"/>
          </a:xfrm>
          <a:prstGeom prst="rect">
            <a:avLst/>
          </a:prstGeom>
          <a:ln w="12700">
            <a:miter lim="400000"/>
          </a:ln>
        </p:spPr>
      </p:pic>
      <p:sp>
        <p:nvSpPr>
          <p:cNvPr id="238" name="Skill Aura"/>
          <p:cNvSpPr txBox="1"/>
          <p:nvPr/>
        </p:nvSpPr>
        <p:spPr>
          <a:xfrm>
            <a:off x="2154310" y="1517765"/>
            <a:ext cx="11525114" cy="75954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r>
              <a:rPr lang="en-US" sz="3200" b="1" dirty="0"/>
              <a:t>Node Package Manager (npm)</a:t>
            </a:r>
            <a:endParaRPr lang="en-US" sz="3200" dirty="0"/>
          </a:p>
          <a:p>
            <a:r>
              <a:rPr lang="en-US" sz="3200" b="1" dirty="0"/>
              <a:t>Introduction to npm: </a:t>
            </a:r>
            <a:r>
              <a:rPr lang="en-US" sz="3200" dirty="0"/>
              <a:t>npm is the default package manager for Node.js, providing a vast ecosystem of reusable packages and modules. It simplifies the process of managing project dependencies and packages.</a:t>
            </a:r>
          </a:p>
          <a:p>
            <a:r>
              <a:rPr lang="en-US" sz="3200" b="1" dirty="0" err="1"/>
              <a:t>Package.json</a:t>
            </a:r>
            <a:r>
              <a:rPr lang="en-US" sz="3200" b="1" dirty="0"/>
              <a:t> file and its significance: </a:t>
            </a:r>
            <a:r>
              <a:rPr lang="en-US" sz="3200" dirty="0"/>
              <a:t>The </a:t>
            </a:r>
            <a:r>
              <a:rPr lang="en-US" sz="3200" dirty="0" err="1"/>
              <a:t>package.json</a:t>
            </a:r>
            <a:r>
              <a:rPr lang="en-US" sz="3200" dirty="0"/>
              <a:t> file is a configuration file that contains metadata about the project, including dependencies, scripts, and other settings. It is crucial for defining the project's structure and managing dependencies.</a:t>
            </a:r>
          </a:p>
          <a:p>
            <a:r>
              <a:rPr lang="en-US" sz="3200" b="1" dirty="0"/>
              <a:t>Dependency management with npm: </a:t>
            </a:r>
            <a:r>
              <a:rPr lang="en-US" sz="3200" dirty="0"/>
              <a:t>npm allows developers to easily install, update, and uninstall project dependencies. This ensures that projects are consistent across different environments and makes it simple to share code with others.</a:t>
            </a:r>
          </a:p>
        </p:txBody>
      </p:sp>
      <p:sp>
        <p:nvSpPr>
          <p:cNvPr id="23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3078" name="Picture 6" descr="Best practices for creating a modern npm package with security in mind |  Sny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79424" y="2470891"/>
            <a:ext cx="10494583" cy="6642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4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4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4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45" name="Heading Here"/>
          <p:cNvSpPr txBox="1"/>
          <p:nvPr/>
        </p:nvSpPr>
        <p:spPr>
          <a:xfrm>
            <a:off x="2633874" y="1118211"/>
            <a:ext cx="102657" cy="795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lvl1pPr>
          </a:lstStyle>
          <a:p>
            <a:endParaRPr dirty="0"/>
          </a:p>
        </p:txBody>
      </p:sp>
      <p:sp>
        <p:nvSpPr>
          <p:cNvPr id="24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47" name="pasted-movie.png" descr="pasted-movie.png"/>
          <p:cNvPicPr>
            <a:picLocks noChangeAspect="1"/>
          </p:cNvPicPr>
          <p:nvPr/>
        </p:nvPicPr>
        <p:blipFill>
          <a:blip r:embed="rId3">
            <a:alphaModFix amt="7306"/>
            <a:extLst/>
          </a:blip>
          <a:stretch>
            <a:fillRect/>
          </a:stretch>
        </p:blipFill>
        <p:spPr>
          <a:xfrm>
            <a:off x="7082187" y="1291637"/>
            <a:ext cx="10223932" cy="11132726"/>
          </a:xfrm>
          <a:prstGeom prst="rect">
            <a:avLst/>
          </a:prstGeom>
          <a:ln w="12700">
            <a:miter lim="400000"/>
          </a:ln>
        </p:spPr>
      </p:pic>
      <p:sp>
        <p:nvSpPr>
          <p:cNvPr id="248" name="Skill Aura"/>
          <p:cNvSpPr txBox="1"/>
          <p:nvPr/>
        </p:nvSpPr>
        <p:spPr>
          <a:xfrm>
            <a:off x="2154310" y="664973"/>
            <a:ext cx="9190088" cy="108316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r>
              <a:rPr lang="en-US" sz="3200" b="1" dirty="0"/>
              <a:t>Advantages of Node.js</a:t>
            </a:r>
            <a:endParaRPr lang="en-US" sz="3200" dirty="0"/>
          </a:p>
          <a:p>
            <a:r>
              <a:rPr lang="en-US" sz="3200" b="1" dirty="0"/>
              <a:t>High performance: </a:t>
            </a:r>
            <a:r>
              <a:rPr lang="en-US" sz="3200" dirty="0"/>
              <a:t>Node.js is known for its high performance and efficiency, especially in handling concurrent connections. The non-blocking I/O model and event-driven architecture contribute to its speed.</a:t>
            </a:r>
          </a:p>
          <a:p>
            <a:r>
              <a:rPr lang="en-US" sz="3200" b="1" dirty="0"/>
              <a:t>Scalability: </a:t>
            </a:r>
            <a:r>
              <a:rPr lang="en-US" sz="3200" dirty="0"/>
              <a:t>Node.js is highly scalable due to its ability to handle a large number of concurrent connections efficiently. This makes it suitable for building scalable and responsive applications.</a:t>
            </a:r>
          </a:p>
          <a:p>
            <a:r>
              <a:rPr lang="en-US" sz="3200" b="1" dirty="0"/>
              <a:t>Large and active community: </a:t>
            </a:r>
            <a:r>
              <a:rPr lang="en-US" sz="3200" dirty="0"/>
              <a:t>Node.js has a vibrant and active community of developers, contributing to the ecosystem with a wide range of libraries, frameworks, and tools.</a:t>
            </a:r>
          </a:p>
          <a:p>
            <a:r>
              <a:rPr lang="en-US" sz="3200" b="1" dirty="0"/>
              <a:t>JavaScript as a universal language: </a:t>
            </a:r>
            <a:r>
              <a:rPr lang="en-US" sz="3200" dirty="0"/>
              <a:t>Using JavaScript for both client-side and server-side development streamlines the development process, allowing developers to use a single language across the entire stack.</a:t>
            </a:r>
          </a:p>
        </p:txBody>
      </p:sp>
      <p:sp>
        <p:nvSpPr>
          <p:cNvPr id="24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8194" name="Picture 2" descr="Advantages &amp; Disadvantages of Node.js : Why to Use Node.j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7388" y="2568647"/>
            <a:ext cx="13026612" cy="711257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0975960" y="9146254"/>
            <a:ext cx="3408040" cy="36806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Rounded Rectangle"/>
          <p:cNvSpPr/>
          <p:nvPr/>
        </p:nvSpPr>
        <p:spPr>
          <a:xfrm>
            <a:off x="-2249715" y="12559589"/>
            <a:ext cx="11654518" cy="735998"/>
          </a:xfrm>
          <a:prstGeom prst="roundRect">
            <a:avLst>
              <a:gd name="adj" fmla="val 25642"/>
            </a:avLst>
          </a:prstGeom>
          <a:solidFill>
            <a:srgbClr val="E6994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52" name="Rounded Rectangle"/>
          <p:cNvSpPr/>
          <p:nvPr/>
        </p:nvSpPr>
        <p:spPr>
          <a:xfrm>
            <a:off x="-64439" y="13016834"/>
            <a:ext cx="11746250" cy="782373"/>
          </a:xfrm>
          <a:prstGeom prst="roundRect">
            <a:avLst>
              <a:gd name="adj" fmla="val 24311"/>
            </a:avLst>
          </a:prstGeom>
          <a:solidFill>
            <a:srgbClr val="DC703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53" name="www.skillaura.com"/>
          <p:cNvSpPr txBox="1"/>
          <p:nvPr/>
        </p:nvSpPr>
        <p:spPr>
          <a:xfrm>
            <a:off x="7821621" y="13067182"/>
            <a:ext cx="3522778" cy="57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lvl1pPr>
          </a:lstStyle>
          <a:p>
            <a:r>
              <a:t>www.skillaura.com</a:t>
            </a:r>
          </a:p>
        </p:txBody>
      </p:sp>
      <p:sp>
        <p:nvSpPr>
          <p:cNvPr id="254" name="Line"/>
          <p:cNvSpPr/>
          <p:nvPr/>
        </p:nvSpPr>
        <p:spPr>
          <a:xfrm flipV="1">
            <a:off x="2154310" y="743633"/>
            <a:ext cx="1" cy="1544245"/>
          </a:xfrm>
          <a:prstGeom prst="line">
            <a:avLst/>
          </a:prstGeom>
          <a:ln w="76200">
            <a:solidFill>
              <a:schemeClr val="accent4">
                <a:hueOff val="-1247790"/>
                <a:lumOff val="-12326"/>
              </a:schemeClr>
            </a:solidFill>
            <a:miter lim="400000"/>
          </a:ln>
        </p:spPr>
        <p:txBody>
          <a:bodyPr lIns="50800" tIns="50800" rIns="50800" bIns="50800" anchor="ctr"/>
          <a:lstStyle/>
          <a:p>
            <a:endParaRPr/>
          </a:p>
        </p:txBody>
      </p:sp>
      <p:sp>
        <p:nvSpPr>
          <p:cNvPr id="255" name="Heading Here"/>
          <p:cNvSpPr txBox="1"/>
          <p:nvPr/>
        </p:nvSpPr>
        <p:spPr>
          <a:xfrm>
            <a:off x="2633874" y="1118211"/>
            <a:ext cx="102657" cy="795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lvl1pPr>
          </a:lstStyle>
          <a:p>
            <a:endParaRPr dirty="0"/>
          </a:p>
        </p:txBody>
      </p:sp>
      <p:sp>
        <p:nvSpPr>
          <p:cNvPr id="256" name="Freeform 15"/>
          <p:cNvSpPr/>
          <p:nvPr/>
        </p:nvSpPr>
        <p:spPr>
          <a:xfrm>
            <a:off x="21970930" y="453573"/>
            <a:ext cx="2180200" cy="1825064"/>
          </a:xfrm>
          <a:prstGeom prst="rect">
            <a:avLst/>
          </a:prstGeom>
          <a:blipFill>
            <a:blip r:embed="rId2"/>
            <a:stretch>
              <a:fillRect/>
            </a:stretch>
          </a:blipFill>
          <a:ln w="12700">
            <a:miter lim="400000"/>
          </a:ln>
        </p:spPr>
        <p:txBody>
          <a:bodyPr lIns="45719" rIns="45719"/>
          <a:lstStyle/>
          <a:p>
            <a:pPr defTabSz="914400">
              <a:lnSpc>
                <a:spcPct val="100000"/>
              </a:lnSpc>
              <a:spcBef>
                <a:spcPts val="0"/>
              </a:spcBef>
              <a:defRPr sz="1800">
                <a:latin typeface="Calibri"/>
                <a:ea typeface="Calibri"/>
                <a:cs typeface="Calibri"/>
                <a:sym typeface="Calibri"/>
              </a:defRPr>
            </a:pPr>
            <a:endParaRPr/>
          </a:p>
        </p:txBody>
      </p:sp>
      <p:pic>
        <p:nvPicPr>
          <p:cNvPr id="257" name="pasted-movie.png" descr="pasted-movie.png"/>
          <p:cNvPicPr>
            <a:picLocks noChangeAspect="1"/>
          </p:cNvPicPr>
          <p:nvPr/>
        </p:nvPicPr>
        <p:blipFill>
          <a:blip r:embed="rId3">
            <a:alphaModFix amt="7306"/>
            <a:extLst/>
          </a:blip>
          <a:stretch>
            <a:fillRect/>
          </a:stretch>
        </p:blipFill>
        <p:spPr>
          <a:xfrm>
            <a:off x="7082187" y="1291637"/>
            <a:ext cx="10223932" cy="11132726"/>
          </a:xfrm>
          <a:prstGeom prst="rect">
            <a:avLst/>
          </a:prstGeom>
          <a:ln w="12700">
            <a:miter lim="400000"/>
          </a:ln>
        </p:spPr>
      </p:pic>
      <p:sp>
        <p:nvSpPr>
          <p:cNvPr id="258" name="Skill Aura"/>
          <p:cNvSpPr txBox="1"/>
          <p:nvPr/>
        </p:nvSpPr>
        <p:spPr>
          <a:xfrm>
            <a:off x="2154310" y="1193929"/>
            <a:ext cx="9348842" cy="9368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r>
              <a:rPr lang="en-US" sz="3200" b="1" dirty="0"/>
              <a:t>Challenges and Considerations</a:t>
            </a:r>
            <a:endParaRPr lang="en-US" sz="3200" dirty="0"/>
          </a:p>
          <a:p>
            <a:r>
              <a:rPr lang="en-US" sz="3200" b="1" dirty="0"/>
              <a:t>Callback hell: </a:t>
            </a:r>
            <a:r>
              <a:rPr lang="en-US" sz="3200" dirty="0"/>
              <a:t>Asynchronous operations in Node.js often involve the use of callbacks, which can lead to nested and complex code structures known as "callback hell." This can be mitigated using techniques like promises or </a:t>
            </a:r>
            <a:r>
              <a:rPr lang="en-US" sz="3200" dirty="0" err="1"/>
              <a:t>async</a:t>
            </a:r>
            <a:r>
              <a:rPr lang="en-US" sz="3200" dirty="0"/>
              <a:t>/await.</a:t>
            </a:r>
          </a:p>
          <a:p>
            <a:r>
              <a:rPr lang="en-US" sz="3200" b="1" dirty="0"/>
              <a:t>Limited support for multi-core processors: </a:t>
            </a:r>
            <a:r>
              <a:rPr lang="en-US" sz="3200" dirty="0"/>
              <a:t>Node.js is inherently single-threaded, and while it can handle concurrent connections, it may not fully utilize multi-core processors. Additional tools or approaches, such as clustering, may be needed for optimal utilization.</a:t>
            </a:r>
          </a:p>
          <a:p>
            <a:r>
              <a:rPr lang="en-US" sz="3200" b="1" dirty="0"/>
              <a:t>Learning curve for beginners: </a:t>
            </a:r>
            <a:r>
              <a:rPr lang="en-US" sz="3200" dirty="0"/>
              <a:t>Some developers may find the event-driven and asynchronous nature of Node.js challenging to grasp initially. However, with practice and understanding, developers can harness the power of Node.js effectively.</a:t>
            </a:r>
          </a:p>
        </p:txBody>
      </p:sp>
      <p:sp>
        <p:nvSpPr>
          <p:cNvPr id="259" name="Octahedron"/>
          <p:cNvSpPr/>
          <p:nvPr/>
        </p:nvSpPr>
        <p:spPr>
          <a:xfrm>
            <a:off x="22989396" y="10953595"/>
            <a:ext cx="3416312" cy="3431614"/>
          </a:xfrm>
          <a:custGeom>
            <a:avLst/>
            <a:gdLst/>
            <a:ahLst/>
            <a:cxnLst>
              <a:cxn ang="0">
                <a:pos x="wd2" y="hd2"/>
              </a:cxn>
              <a:cxn ang="5400000">
                <a:pos x="wd2" y="hd2"/>
              </a:cxn>
              <a:cxn ang="10800000">
                <a:pos x="wd2" y="hd2"/>
              </a:cxn>
              <a:cxn ang="16200000">
                <a:pos x="wd2" y="hd2"/>
              </a:cxn>
            </a:cxnLst>
            <a:rect l="0" t="0" r="r" b="b"/>
            <a:pathLst>
              <a:path w="21517" h="21560" extrusionOk="0">
                <a:moveTo>
                  <a:pt x="11016" y="5"/>
                </a:moveTo>
                <a:cubicBezTo>
                  <a:pt x="10970" y="17"/>
                  <a:pt x="10930" y="54"/>
                  <a:pt x="10916" y="107"/>
                </a:cubicBezTo>
                <a:lnTo>
                  <a:pt x="7656" y="11727"/>
                </a:lnTo>
                <a:cubicBezTo>
                  <a:pt x="7629" y="11824"/>
                  <a:pt x="7708" y="11918"/>
                  <a:pt x="7808" y="11909"/>
                </a:cubicBezTo>
                <a:lnTo>
                  <a:pt x="21388" y="10581"/>
                </a:lnTo>
                <a:cubicBezTo>
                  <a:pt x="21508" y="10570"/>
                  <a:pt x="21561" y="10424"/>
                  <a:pt x="21475" y="10339"/>
                </a:cubicBezTo>
                <a:lnTo>
                  <a:pt x="11155" y="43"/>
                </a:lnTo>
                <a:cubicBezTo>
                  <a:pt x="11116" y="4"/>
                  <a:pt x="11062" y="-7"/>
                  <a:pt x="11016" y="5"/>
                </a:cubicBezTo>
                <a:close/>
                <a:moveTo>
                  <a:pt x="10309" y="158"/>
                </a:moveTo>
                <a:cubicBezTo>
                  <a:pt x="10291" y="160"/>
                  <a:pt x="10273" y="167"/>
                  <a:pt x="10259" y="182"/>
                </a:cubicBezTo>
                <a:lnTo>
                  <a:pt x="42" y="10375"/>
                </a:lnTo>
                <a:cubicBezTo>
                  <a:pt x="-39" y="10455"/>
                  <a:pt x="4" y="10594"/>
                  <a:pt x="117" y="10615"/>
                </a:cubicBezTo>
                <a:lnTo>
                  <a:pt x="6997" y="11901"/>
                </a:lnTo>
                <a:cubicBezTo>
                  <a:pt x="7070" y="11915"/>
                  <a:pt x="7142" y="11871"/>
                  <a:pt x="7162" y="11800"/>
                </a:cubicBezTo>
                <a:lnTo>
                  <a:pt x="10396" y="262"/>
                </a:lnTo>
                <a:cubicBezTo>
                  <a:pt x="10413" y="201"/>
                  <a:pt x="10361" y="154"/>
                  <a:pt x="10309" y="158"/>
                </a:cubicBezTo>
                <a:close/>
                <a:moveTo>
                  <a:pt x="21247" y="11053"/>
                </a:moveTo>
                <a:lnTo>
                  <a:pt x="7787" y="12368"/>
                </a:lnTo>
                <a:cubicBezTo>
                  <a:pt x="7693" y="12377"/>
                  <a:pt x="7636" y="12471"/>
                  <a:pt x="7667" y="12559"/>
                </a:cubicBezTo>
                <a:lnTo>
                  <a:pt x="10878" y="21465"/>
                </a:lnTo>
                <a:cubicBezTo>
                  <a:pt x="10914" y="21564"/>
                  <a:pt x="11040" y="21593"/>
                  <a:pt x="11114" y="21519"/>
                </a:cubicBezTo>
                <a:lnTo>
                  <a:pt x="21361" y="11297"/>
                </a:lnTo>
                <a:cubicBezTo>
                  <a:pt x="21456" y="11203"/>
                  <a:pt x="21381" y="11041"/>
                  <a:pt x="21247" y="11053"/>
                </a:cubicBezTo>
                <a:close/>
                <a:moveTo>
                  <a:pt x="201" y="11096"/>
                </a:moveTo>
                <a:cubicBezTo>
                  <a:pt x="122" y="11081"/>
                  <a:pt x="71" y="11178"/>
                  <a:pt x="128" y="11235"/>
                </a:cubicBezTo>
                <a:lnTo>
                  <a:pt x="10137" y="21218"/>
                </a:lnTo>
                <a:cubicBezTo>
                  <a:pt x="10199" y="21280"/>
                  <a:pt x="10303" y="21215"/>
                  <a:pt x="10273" y="21132"/>
                </a:cubicBezTo>
                <a:lnTo>
                  <a:pt x="7147" y="12464"/>
                </a:lnTo>
                <a:cubicBezTo>
                  <a:pt x="7130" y="12417"/>
                  <a:pt x="7088" y="12383"/>
                  <a:pt x="7038" y="12374"/>
                </a:cubicBezTo>
                <a:lnTo>
                  <a:pt x="201" y="11096"/>
                </a:lnTo>
                <a:close/>
              </a:path>
            </a:pathLst>
          </a:custGeom>
          <a:solidFill>
            <a:srgbClr val="EEB44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9218" name="Picture 2" descr="The Challenges of Efficiently Maintaining Node.js Ap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6232" y="2287878"/>
            <a:ext cx="12564124" cy="75327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TotalTime>
  <Words>1682</Words>
  <Application>Microsoft Office PowerPoint</Application>
  <PresentationFormat>Custom</PresentationFormat>
  <Paragraphs>153</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Helvetica Neue</vt:lpstr>
      <vt:lpstr>Helvetica Neue Medium</vt:lpstr>
      <vt:lpstr>Söhne</vt:lpstr>
      <vt:lpstr>Times New Roman</vt:lpstr>
      <vt:lpstr>Wingdings</vt:lpstr>
      <vt:lpstr>21_BasicWhite</vt:lpstr>
      <vt:lpstr>Node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cp:lastModifiedBy>user</cp:lastModifiedBy>
  <cp:revision>13</cp:revision>
  <dcterms:modified xsi:type="dcterms:W3CDTF">2024-01-15T19:15:39Z</dcterms:modified>
</cp:coreProperties>
</file>