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uberoid " pitchFamily="2" charset="0"/>
      <p:regular r:id="rId22"/>
    </p:embeddedFont>
    <p:embeddedFont>
      <p:font typeface="Ruberoid Bold" pitchFamily="2" charset="0"/>
      <p:regular r:id="rId23"/>
    </p:embeddedFont>
    <p:embeddedFont>
      <p:font typeface="Staatliche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B8713-498C-4838-AAA7-9FB1F90FC74B}">
  <a:tblStyle styleId="{40BB8713-498C-4838-AAA7-9FB1F90FC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6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61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1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93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1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7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90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0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48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34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28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52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4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6;p26">
            <a:extLst>
              <a:ext uri="{FF2B5EF4-FFF2-40B4-BE49-F238E27FC236}">
                <a16:creationId xmlns:a16="http://schemas.microsoft.com/office/drawing/2014/main" id="{9F81A70C-D82D-4AAB-9B9D-A4030231B0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4305"/>
            <a:ext cx="18288000" cy="329321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EA4A2-83A7-497C-887D-944CB098DDED}"/>
              </a:ext>
            </a:extLst>
          </p:cNvPr>
          <p:cNvSpPr txBox="1"/>
          <p:nvPr/>
        </p:nvSpPr>
        <p:spPr>
          <a:xfrm>
            <a:off x="961270" y="3913593"/>
            <a:ext cx="163654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4800" dirty="0">
                <a:latin typeface="Times New Roman" panose="02020603050405020304" pitchFamily="18" charset="0"/>
              </a:rPr>
              <a:t>На тему: Полная информационная модель системы </a:t>
            </a:r>
            <a:r>
              <a:rPr lang="ru-RU" sz="4800" dirty="0" err="1">
                <a:latin typeface="Times New Roman" panose="02020603050405020304" pitchFamily="18" charset="0"/>
              </a:rPr>
              <a:t>криптовалютная</a:t>
            </a:r>
            <a:r>
              <a:rPr lang="ru-RU" sz="4800" dirty="0">
                <a:latin typeface="Times New Roman" panose="02020603050405020304" pitchFamily="18" charset="0"/>
              </a:rPr>
              <a:t> биржа – «модуль торговля на бирже»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70064-FCB6-4C55-AD23-F606B337C748}"/>
              </a:ext>
            </a:extLst>
          </p:cNvPr>
          <p:cNvSpPr txBox="1"/>
          <p:nvPr/>
        </p:nvSpPr>
        <p:spPr>
          <a:xfrm>
            <a:off x="13567437" y="7328476"/>
            <a:ext cx="62426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ПРИ-122 Ерофеев А.А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Бородина Е.К.</a:t>
            </a:r>
          </a:p>
          <a:p>
            <a:endParaRPr lang="ru-RU" sz="28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2EE3-6D7A-424B-B84E-684E5D25A516}"/>
              </a:ext>
            </a:extLst>
          </p:cNvPr>
          <p:cNvSpPr txBox="1"/>
          <p:nvPr/>
        </p:nvSpPr>
        <p:spPr>
          <a:xfrm>
            <a:off x="7993392" y="9698356"/>
            <a:ext cx="230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  <a:endParaRPr lang="ru-RU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15627" y="143426"/>
            <a:ext cx="60697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10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0" name="Google Shape;104;p14">
            <a:extLst>
              <a:ext uri="{FF2B5EF4-FFF2-40B4-BE49-F238E27FC236}">
                <a16:creationId xmlns:a16="http://schemas.microsoft.com/office/drawing/2014/main" id="{E7F8AFDC-307D-42C3-8661-17F90B55BD18}"/>
              </a:ext>
            </a:extLst>
          </p:cNvPr>
          <p:cNvSpPr txBox="1"/>
          <p:nvPr/>
        </p:nvSpPr>
        <p:spPr>
          <a:xfrm>
            <a:off x="6203652" y="9656544"/>
            <a:ext cx="588069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TO-BE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1.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E2BE1-E16E-4B63-9AEA-E0A4F2ACF8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49" y="1218604"/>
            <a:ext cx="11854297" cy="82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5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11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0" name="Google Shape;104;p14">
            <a:extLst>
              <a:ext uri="{FF2B5EF4-FFF2-40B4-BE49-F238E27FC236}">
                <a16:creationId xmlns:a16="http://schemas.microsoft.com/office/drawing/2014/main" id="{333FA0BA-EFD9-436D-88C4-319B2D0A4A1C}"/>
              </a:ext>
            </a:extLst>
          </p:cNvPr>
          <p:cNvSpPr txBox="1"/>
          <p:nvPr/>
        </p:nvSpPr>
        <p:spPr>
          <a:xfrm>
            <a:off x="2824383" y="9656543"/>
            <a:ext cx="126392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TO-BE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2 (</a:t>
            </a:r>
            <a:r>
              <a:rPr lang="ru-RU" sz="2800" dirty="0">
                <a:latin typeface="Ruberoid Bold" pitchFamily="2" charset="0"/>
              </a:rPr>
              <a:t>Исполнение ордеров по стратегии)</a:t>
            </a:r>
            <a:r>
              <a:rPr lang="en-US" sz="2800" dirty="0">
                <a:latin typeface="Ruberoid Bold" pitchFamily="2" charset="0"/>
              </a:rPr>
              <a:t>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CA748C-E95C-4D03-9419-097E0FCB87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50" y="1214789"/>
            <a:ext cx="11854296" cy="8250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0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10866" y="143426"/>
            <a:ext cx="606969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12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0" name="Google Shape;104;p14">
            <a:extLst>
              <a:ext uri="{FF2B5EF4-FFF2-40B4-BE49-F238E27FC236}">
                <a16:creationId xmlns:a16="http://schemas.microsoft.com/office/drawing/2014/main" id="{333FA0BA-EFD9-436D-88C4-319B2D0A4A1C}"/>
              </a:ext>
            </a:extLst>
          </p:cNvPr>
          <p:cNvSpPr txBox="1"/>
          <p:nvPr/>
        </p:nvSpPr>
        <p:spPr>
          <a:xfrm>
            <a:off x="4227653" y="9656543"/>
            <a:ext cx="98279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IDEF3</a:t>
            </a:r>
            <a:r>
              <a:rPr lang="ru-RU" sz="2800" dirty="0">
                <a:latin typeface="Ruberoid Bold" pitchFamily="2" charset="0"/>
              </a:rPr>
              <a:t>. «Настройка конфигурации бота».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CA748C-E95C-4D03-9419-097E0FCB87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50" y="1214789"/>
            <a:ext cx="11854296" cy="825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F47A45-51F7-4AE2-A1C5-A1D175F684B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"/>
          <a:stretch/>
        </p:blipFill>
        <p:spPr bwMode="auto">
          <a:xfrm>
            <a:off x="3216850" y="1214789"/>
            <a:ext cx="11849534" cy="8251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6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49489" y="143426"/>
            <a:ext cx="539246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13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6604772" y="9439300"/>
            <a:ext cx="507845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дерева узлов.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5AADD5-910F-4EA4-901A-E3E7993407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75" y="2371099"/>
            <a:ext cx="15243247" cy="6907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473380" y="1298725"/>
            <a:ext cx="120978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Функционально-стоимостный анализ</a:t>
            </a:r>
            <a:endParaRPr sz="4800" dirty="0">
              <a:latin typeface="Ruberoid Bold" pitchFamily="2" charset="0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37681" y="143426"/>
            <a:ext cx="553338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14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20" name="Google Shape;104;p14">
            <a:extLst>
              <a:ext uri="{FF2B5EF4-FFF2-40B4-BE49-F238E27FC236}">
                <a16:creationId xmlns:a16="http://schemas.microsoft.com/office/drawing/2014/main" id="{1E9F3E76-87A4-44CB-8214-F1F8A48A14F0}"/>
              </a:ext>
            </a:extLst>
          </p:cNvPr>
          <p:cNvSpPr txBox="1"/>
          <p:nvPr/>
        </p:nvSpPr>
        <p:spPr>
          <a:xfrm>
            <a:off x="1473380" y="2274082"/>
            <a:ext cx="16395521" cy="8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Стоимость разработки – 23 415 397.7 рублей</a:t>
            </a: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Стоимость проведения сделки (идеальная, до автоматизации) – 2.85 рублей</a:t>
            </a: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Стоимость проведения сделки (вмешательство поддержки, до автоматизации) – 15538.08 рублей</a:t>
            </a:r>
            <a:endParaRPr lang="en-US" sz="2800" dirty="0">
              <a:latin typeface="Ruberoid " pitchFamily="2" charset="0"/>
            </a:endParaRP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Стоимость проведения сделки (идеальная, после автоматизации) – 1.38 рублей</a:t>
            </a: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Стоимость проведения сделки (вмешательство поддержки, до автоматизации) – 2589.55 рублей</a:t>
            </a: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При обработке 100 млн транзакций</a:t>
            </a:r>
            <a:r>
              <a:rPr lang="en-US" sz="2800" dirty="0">
                <a:latin typeface="Ruberoid " pitchFamily="2" charset="0"/>
              </a:rPr>
              <a:t>/</a:t>
            </a:r>
            <a:r>
              <a:rPr lang="ru-RU" sz="2800" dirty="0">
                <a:latin typeface="Ruberoid " pitchFamily="2" charset="0"/>
              </a:rPr>
              <a:t>год – 143 487 690.35 рублей</a:t>
            </a:r>
          </a:p>
          <a:p>
            <a:pPr algn="just">
              <a:lnSpc>
                <a:spcPct val="200000"/>
              </a:lnSpc>
            </a:pPr>
            <a:r>
              <a:rPr lang="ru-RU" sz="2800" dirty="0">
                <a:latin typeface="Ruberoid " pitchFamily="2" charset="0"/>
              </a:rPr>
              <a:t>Окупаемость проекта – 1 месяц и 28 дней</a:t>
            </a:r>
          </a:p>
          <a:p>
            <a:pPr algn="just">
              <a:lnSpc>
                <a:spcPct val="150000"/>
              </a:lnSpc>
            </a:pPr>
            <a:endParaRPr lang="ru-RU" sz="2800" dirty="0">
              <a:latin typeface="Ruberoid 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547814" y="1494250"/>
            <a:ext cx="120978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Заключение</a:t>
            </a:r>
            <a:endParaRPr sz="4800" dirty="0">
              <a:latin typeface="Ruberoid 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43DFC-660E-4E42-94B5-E1881B795915}"/>
              </a:ext>
            </a:extLst>
          </p:cNvPr>
          <p:cNvSpPr txBox="1"/>
          <p:nvPr/>
        </p:nvSpPr>
        <p:spPr>
          <a:xfrm>
            <a:off x="1264227" y="3091551"/>
            <a:ext cx="16642773" cy="582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68275" indent="450215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Ruberoid " pitchFamily="2" charset="0"/>
                <a:ea typeface="Times New Roman" panose="02020603050405020304" pitchFamily="18" charset="0"/>
              </a:rPr>
              <a:t>В ходе выполнения курсового проекта был исследован существующий (AS-IS) и спроектирован целевой (TO-BE) бизнес-процесс торговли криптовалютой. Ручной режим совершения сделок показал высокую неэффективность. Модель системы, использующая автоматизацию с помощью торговых ботов, устраняет проблемы неэффективности неавтоматизированной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7913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473380" y="1520123"/>
            <a:ext cx="101518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Описание предметной области</a:t>
            </a:r>
            <a:endParaRPr sz="4800" dirty="0">
              <a:latin typeface="Ruberoid Bold" pitchFamily="2" charset="0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18394" y="133217"/>
            <a:ext cx="391912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2.</a:t>
            </a:r>
            <a:endParaRPr dirty="0"/>
          </a:p>
        </p:txBody>
      </p:sp>
      <p:sp>
        <p:nvSpPr>
          <p:cNvPr id="20" name="Google Shape;104;p14">
            <a:extLst>
              <a:ext uri="{FF2B5EF4-FFF2-40B4-BE49-F238E27FC236}">
                <a16:creationId xmlns:a16="http://schemas.microsoft.com/office/drawing/2014/main" id="{1E9F3E76-87A4-44CB-8214-F1F8A48A14F0}"/>
              </a:ext>
            </a:extLst>
          </p:cNvPr>
          <p:cNvSpPr txBox="1"/>
          <p:nvPr/>
        </p:nvSpPr>
        <p:spPr>
          <a:xfrm>
            <a:off x="1473380" y="2756738"/>
            <a:ext cx="1639552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/>
            <a:r>
              <a:rPr lang="ru-RU" sz="3600" dirty="0" err="1">
                <a:latin typeface="Ruberoid " pitchFamily="2" charset="0"/>
              </a:rPr>
              <a:t>Криптобиржа</a:t>
            </a:r>
            <a:r>
              <a:rPr lang="ru-RU" sz="3600" dirty="0">
                <a:latin typeface="Ruberoid " pitchFamily="2" charset="0"/>
              </a:rPr>
              <a:t> — это онлайн-платформа, похожая на обычный банк или фондовую биржу, где люди могут покупать, продавать и обменивать криптовалюты</a:t>
            </a:r>
            <a:endParaRPr sz="3600" dirty="0">
              <a:latin typeface="Ruberoid " pitchFamily="2" charset="0"/>
            </a:endParaRP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E826B77-D49E-4049-8273-4A6B614F24FD}"/>
              </a:ext>
            </a:extLst>
          </p:cNvPr>
          <p:cNvSpPr txBox="1"/>
          <p:nvPr/>
        </p:nvSpPr>
        <p:spPr>
          <a:xfrm>
            <a:off x="1473380" y="5138396"/>
            <a:ext cx="1639552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/>
            <a:r>
              <a:rPr lang="ru-RU" sz="3600" dirty="0">
                <a:latin typeface="Ruberoid " pitchFamily="2" charset="0"/>
              </a:rPr>
              <a:t>Основным бизнес-процессом, рассматриваемом в курсовом проекте, является торговля криптовалютой на бирже (в больших объемах). Этот процесс сложен и требует одновременной аналитики большого количества данных. Ввиду этого принято решение автоматизировать данный процесс с помощью введения торговых ботов</a:t>
            </a:r>
            <a:endParaRPr sz="3600" dirty="0">
              <a:latin typeface="Ruberoid 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473380" y="1520123"/>
            <a:ext cx="101518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Цель</a:t>
            </a:r>
            <a:endParaRPr sz="4800" dirty="0">
              <a:latin typeface="Ruberoid Bold" pitchFamily="2" charset="0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20" name="Google Shape;104;p14">
            <a:extLst>
              <a:ext uri="{FF2B5EF4-FFF2-40B4-BE49-F238E27FC236}">
                <a16:creationId xmlns:a16="http://schemas.microsoft.com/office/drawing/2014/main" id="{1E9F3E76-87A4-44CB-8214-F1F8A48A14F0}"/>
              </a:ext>
            </a:extLst>
          </p:cNvPr>
          <p:cNvSpPr txBox="1"/>
          <p:nvPr/>
        </p:nvSpPr>
        <p:spPr>
          <a:xfrm>
            <a:off x="1473380" y="2756738"/>
            <a:ext cx="16395521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ru-RU" sz="3600" dirty="0">
                <a:latin typeface="Ruberoid " pitchFamily="2" charset="0"/>
              </a:rPr>
              <a:t>Целью проектирования системы являются: упрощение доступа к аналитике прямо во время торговли, уменьшение временных затрат на аналитику, максимально возможное устранение человеческих ошибок автоматизацией, обеспечение удобства использования.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E826B77-D49E-4049-8273-4A6B614F24FD}"/>
              </a:ext>
            </a:extLst>
          </p:cNvPr>
          <p:cNvSpPr txBox="1"/>
          <p:nvPr/>
        </p:nvSpPr>
        <p:spPr>
          <a:xfrm>
            <a:off x="1473379" y="7616829"/>
            <a:ext cx="16395521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Ruberoid " pitchFamily="2" charset="0"/>
              </a:rPr>
              <a:t>Обеспечение единого интерфейса для управления торговлей.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Ruberoid " pitchFamily="2" charset="0"/>
              </a:rPr>
              <a:t>Автоматизация торговли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Ruberoid " pitchFamily="2" charset="0"/>
              </a:rPr>
              <a:t>Предоставление аналитических инструментов на платформе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Ruberoid " pitchFamily="2" charset="0"/>
              </a:rPr>
              <a:t>Своевременное предоставление торговой информации</a:t>
            </a:r>
          </a:p>
        </p:txBody>
      </p:sp>
      <p:sp>
        <p:nvSpPr>
          <p:cNvPr id="11" name="Google Shape;104;p14">
            <a:extLst>
              <a:ext uri="{FF2B5EF4-FFF2-40B4-BE49-F238E27FC236}">
                <a16:creationId xmlns:a16="http://schemas.microsoft.com/office/drawing/2014/main" id="{0AF804AE-BD90-41F1-8899-89A3681E6B11}"/>
              </a:ext>
            </a:extLst>
          </p:cNvPr>
          <p:cNvSpPr txBox="1"/>
          <p:nvPr/>
        </p:nvSpPr>
        <p:spPr>
          <a:xfrm>
            <a:off x="1473379" y="6392946"/>
            <a:ext cx="101518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Задачи</a:t>
            </a:r>
            <a:endParaRPr sz="4800" dirty="0">
              <a:latin typeface="Ruberoi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473380" y="1520123"/>
            <a:ext cx="101518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Выбранные аналоги</a:t>
            </a:r>
            <a:endParaRPr sz="4800" dirty="0">
              <a:latin typeface="Ruberoid Bold" pitchFamily="2" charset="0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4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1" name="Google Shape;104;p14">
            <a:extLst>
              <a:ext uri="{FF2B5EF4-FFF2-40B4-BE49-F238E27FC236}">
                <a16:creationId xmlns:a16="http://schemas.microsoft.com/office/drawing/2014/main" id="{0AF804AE-BD90-41F1-8899-89A3681E6B11}"/>
              </a:ext>
            </a:extLst>
          </p:cNvPr>
          <p:cNvSpPr txBox="1"/>
          <p:nvPr/>
        </p:nvSpPr>
        <p:spPr>
          <a:xfrm>
            <a:off x="1473380" y="5859752"/>
            <a:ext cx="111973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uberoid Bold" pitchFamily="2" charset="0"/>
              </a:rPr>
              <a:t>Наиболее опасные альтернативы</a:t>
            </a:r>
            <a:endParaRPr sz="4800" dirty="0">
              <a:latin typeface="Ruberoid Bold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7D25CC-80C3-4908-88BA-28E8BCDF59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93" y="2754971"/>
            <a:ext cx="11463012" cy="19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7C4597C-AB15-4EF3-B749-1CD1843C2D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18" y="7106661"/>
            <a:ext cx="6449163" cy="235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7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5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21CF20-486A-495B-AD86-791D65604C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60" y="1161508"/>
            <a:ext cx="11637280" cy="824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6059699" y="9635242"/>
            <a:ext cx="616860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AS-IS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0.</a:t>
            </a:r>
            <a:endParaRPr sz="2800" dirty="0">
              <a:latin typeface="Ruberoid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6.</a:t>
            </a:r>
            <a:endParaRPr dirty="0"/>
          </a:p>
        </p:txBody>
      </p:sp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6059699" y="9635242"/>
            <a:ext cx="616860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AS-IS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1.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B7141A-5995-4E31-AA88-78A501761F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63" y="1207683"/>
            <a:ext cx="11900674" cy="8243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7.</a:t>
            </a:r>
            <a:endParaRPr dirty="0"/>
          </a:p>
        </p:txBody>
      </p:sp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3123154" y="9635242"/>
            <a:ext cx="120416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AS-IS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2 (C</a:t>
            </a:r>
            <a:r>
              <a:rPr lang="ru-RU" sz="2800" dirty="0" err="1">
                <a:latin typeface="Ruberoid Bold" pitchFamily="2" charset="0"/>
              </a:rPr>
              <a:t>опоставление</a:t>
            </a:r>
            <a:r>
              <a:rPr lang="ru-RU" sz="2800" dirty="0">
                <a:latin typeface="Ruberoid Bold" pitchFamily="2" charset="0"/>
              </a:rPr>
              <a:t> и проверка цены)</a:t>
            </a:r>
            <a:r>
              <a:rPr lang="en-US" sz="2800" dirty="0">
                <a:latin typeface="Ruberoid Bold" pitchFamily="2" charset="0"/>
              </a:rPr>
              <a:t>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C17D5D-8BB5-4194-8143-72D8D81EBB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0" y="1207683"/>
            <a:ext cx="11859059" cy="8243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8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4457432" y="9597920"/>
            <a:ext cx="937313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Административно-организационная диаграмма.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F801FB-C1E8-4089-AD6F-3B5F5FD3A586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586" y="2746516"/>
            <a:ext cx="15240825" cy="63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 txBox="1"/>
          <p:nvPr/>
        </p:nvSpPr>
        <p:spPr>
          <a:xfrm>
            <a:off x="290985" y="143426"/>
            <a:ext cx="44673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9</a:t>
            </a: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5" name="Google Shape;104;p14">
            <a:extLst>
              <a:ext uri="{FF2B5EF4-FFF2-40B4-BE49-F238E27FC236}">
                <a16:creationId xmlns:a16="http://schemas.microsoft.com/office/drawing/2014/main" id="{A183692F-43E2-431B-B637-CB032D446DE2}"/>
              </a:ext>
            </a:extLst>
          </p:cNvPr>
          <p:cNvSpPr txBox="1"/>
          <p:nvPr/>
        </p:nvSpPr>
        <p:spPr>
          <a:xfrm>
            <a:off x="6203652" y="9656544"/>
            <a:ext cx="588069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Ruberoid Bold" pitchFamily="2" charset="0"/>
              </a:rPr>
              <a:t>Диаграмма </a:t>
            </a:r>
            <a:r>
              <a:rPr lang="en-US" sz="2800" dirty="0">
                <a:latin typeface="Ruberoid Bold" pitchFamily="2" charset="0"/>
              </a:rPr>
              <a:t>TO-BE</a:t>
            </a:r>
            <a:r>
              <a:rPr lang="ru-RU" sz="2800" dirty="0">
                <a:latin typeface="Ruberoid Bold" pitchFamily="2" charset="0"/>
              </a:rPr>
              <a:t>. Уровень </a:t>
            </a:r>
            <a:r>
              <a:rPr lang="en-US" sz="2800" dirty="0">
                <a:latin typeface="Ruberoid Bold" pitchFamily="2" charset="0"/>
              </a:rPr>
              <a:t>0.</a:t>
            </a:r>
            <a:endParaRPr sz="2800" dirty="0">
              <a:latin typeface="Ruberoid Bold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508CE1-4710-415E-8DCA-E6A5A89377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31" y="1210968"/>
            <a:ext cx="11849534" cy="8258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7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427</Words>
  <Application>Microsoft Office PowerPoint</Application>
  <PresentationFormat>Произвольный</PresentationFormat>
  <Paragraphs>53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Staatliches</vt:lpstr>
      <vt:lpstr>Ruberoid </vt:lpstr>
      <vt:lpstr>Arial</vt:lpstr>
      <vt:lpstr>Times New Roman</vt:lpstr>
      <vt:lpstr>Calibri</vt:lpstr>
      <vt:lpstr>Ruberoid Bold</vt:lpstr>
      <vt:lpstr>Office Theme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dc:title>
  <dc:creator>Ашот Кулибин</dc:creator>
  <cp:lastModifiedBy>Ашот Кулибин</cp:lastModifiedBy>
  <cp:revision>12</cp:revision>
  <dcterms:modified xsi:type="dcterms:W3CDTF">2025-05-13T13:33:31Z</dcterms:modified>
</cp:coreProperties>
</file>