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6" r:id="rId6"/>
    <p:sldId id="265" r:id="rId7"/>
    <p:sldId id="262" r:id="rId8"/>
    <p:sldId id="267" r:id="rId9"/>
    <p:sldId id="264" r:id="rId10"/>
    <p:sldId id="269" r:id="rId11"/>
    <p:sldId id="263" r:id="rId12"/>
    <p:sldId id="268" r:id="rId13"/>
    <p:sldId id="270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92"/>
  </p:normalViewPr>
  <p:slideViewPr>
    <p:cSldViewPr snapToGrid="0" snapToObjects="1">
      <p:cViewPr>
        <p:scale>
          <a:sx n="100" d="100"/>
          <a:sy n="100" d="100"/>
        </p:scale>
        <p:origin x="5454" y="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418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5C7BFC9-90C9-493D-8E39-29491E08B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435CA-70B9-42A7-9DD7-894A77E56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2FAED8-F23A-4D87-8DBF-C36F0D22BC92}" type="datetime1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3A967C-4F79-4F57-9F23-0B48F9466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853DE-8E49-4424-8F8A-3195E05BB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F8BEA1-04A1-4291-B27C-3B9C2EF47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05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E8726A-1362-4661-A986-FF52AFD0E722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0C2C40-CB1C-4820-9151-EC51EC2E7E0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378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1138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2413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94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809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6705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4289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9919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Образец заголовка</a:t>
            </a:r>
          </a:p>
        </p:txBody>
      </p:sp>
      <p:pic>
        <p:nvPicPr>
          <p:cNvPr id="8" name="Рисунок 7" descr="Графический интерфейс пользователя&#10;&#10;Описание создано автоматически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F814E-7D49-4D87-B178-D129F29464C9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DF210-2495-4863-9B96-577B274729F3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A4671AD-E204-4A32-BD5F-70874C4843CC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B1C3-9C5A-443C-89D1-85491AA7B428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88935-63D4-4FE0-82CB-BBDDE76B0CB2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88A52-92DD-4432-945E-7ABA39ACAE7B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F54E0-F371-416D-949B-3673633A0685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6361BA-8767-48DC-BF1E-D77BAB10EA5E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4F993D-9E60-4E0F-BF84-FE196AA703AD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59C658-8758-410B-94C2-BDFE3DDD1715}" type="datetime1">
              <a:rPr lang="ru-RU" noProof="0" smtClean="0"/>
              <a:t>27.11.2024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круги, соединенные линиями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9474723" y="3620948"/>
            <a:ext cx="2386554" cy="2862443"/>
            <a:chOff x="6867728" y="1031132"/>
            <a:chExt cx="4046706" cy="4853637"/>
          </a:xfrm>
        </p:grpSpPr>
        <p:cxnSp>
          <p:nvCxnSpPr>
            <p:cNvPr id="8" name="Прямая соединительная линия 7" descr="прямая линия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 descr="прямая линия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 descr="овальная фигура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3" name="Овал 12" descr="овальная фигура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9" name="Овал 8" descr="овальная фигура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10" name="Прямая соединительная линия 9" descr="прямая линия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 descr="овальная фигура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sp>
        <p:nvSpPr>
          <p:cNvPr id="12" name="Google Shape;216;p26">
            <a:extLst>
              <a:ext uri="{FF2B5EF4-FFF2-40B4-BE49-F238E27FC236}">
                <a16:creationId xmlns:a16="http://schemas.microsoft.com/office/drawing/2014/main" id="{1C0B7C5A-DB23-4FA9-854B-A55C806B2C46}"/>
              </a:ext>
            </a:extLst>
          </p:cNvPr>
          <p:cNvSpPr txBox="1">
            <a:spLocks/>
          </p:cNvSpPr>
          <p:nvPr/>
        </p:nvSpPr>
        <p:spPr>
          <a:xfrm>
            <a:off x="1524001" y="-155643"/>
            <a:ext cx="9144000" cy="201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4CD3AB-FC76-44F7-A83F-C4984E703C6B}"/>
              </a:ext>
            </a:extLst>
          </p:cNvPr>
          <p:cNvSpPr/>
          <p:nvPr/>
        </p:nvSpPr>
        <p:spPr>
          <a:xfrm>
            <a:off x="426082" y="259572"/>
            <a:ext cx="2116540" cy="589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451C9-BCEB-49E7-B879-F15013D75E7A}"/>
              </a:ext>
            </a:extLst>
          </p:cNvPr>
          <p:cNvSpPr txBox="1"/>
          <p:nvPr/>
        </p:nvSpPr>
        <p:spPr>
          <a:xfrm>
            <a:off x="1524002" y="2279648"/>
            <a:ext cx="9143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Моделирование информационных процессов в нотации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BPMN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Вариант: «Передача токенов с одного крипто-валютного кошелька на другой»</a:t>
            </a:r>
          </a:p>
          <a:p>
            <a:pPr algn="ctr"/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48DD2-6F2C-4907-8222-0F065DBF36D2}"/>
              </a:ext>
            </a:extLst>
          </p:cNvPr>
          <p:cNvSpPr txBox="1"/>
          <p:nvPr/>
        </p:nvSpPr>
        <p:spPr>
          <a:xfrm>
            <a:off x="426082" y="5106308"/>
            <a:ext cx="31213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ПРИ-122 Ерофеев А.А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Каф. ИСПИ Бородина Е.К.</a:t>
            </a:r>
          </a:p>
          <a:p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DDBBB-3F21-48A4-A856-62BEFAEC2C2E}"/>
              </a:ext>
            </a:extLst>
          </p:cNvPr>
          <p:cNvSpPr txBox="1"/>
          <p:nvPr/>
        </p:nvSpPr>
        <p:spPr>
          <a:xfrm>
            <a:off x="5398741" y="6560083"/>
            <a:ext cx="13945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2024</a:t>
            </a:r>
          </a:p>
          <a:p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B7AD3A-C0FD-41A1-963A-E5E14D7D4293}"/>
              </a:ext>
            </a:extLst>
          </p:cNvPr>
          <p:cNvSpPr/>
          <p:nvPr/>
        </p:nvSpPr>
        <p:spPr>
          <a:xfrm>
            <a:off x="257175" y="152400"/>
            <a:ext cx="2590800" cy="885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 descr="круги, соединенные линиями">
            <a:extLst>
              <a:ext uri="{FF2B5EF4-FFF2-40B4-BE49-F238E27FC236}">
                <a16:creationId xmlns:a16="http://schemas.microsoft.com/office/drawing/2014/main" id="{B20C0742-2340-425B-B7EE-3881C8F50CD9}"/>
              </a:ext>
            </a:extLst>
          </p:cNvPr>
          <p:cNvGrpSpPr/>
          <p:nvPr/>
        </p:nvGrpSpPr>
        <p:grpSpPr>
          <a:xfrm>
            <a:off x="9911807" y="4114800"/>
            <a:ext cx="2101869" cy="2520991"/>
            <a:chOff x="6867728" y="1031132"/>
            <a:chExt cx="4046706" cy="4853637"/>
          </a:xfrm>
        </p:grpSpPr>
        <p:cxnSp>
          <p:nvCxnSpPr>
            <p:cNvPr id="20" name="Прямая соединительная линия 19" descr="прямая линия">
              <a:extLst>
                <a:ext uri="{FF2B5EF4-FFF2-40B4-BE49-F238E27FC236}">
                  <a16:creationId xmlns:a16="http://schemas.microsoft.com/office/drawing/2014/main" id="{1F23E1F1-A4E3-47CD-82F1-36EF5ECDC310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 descr="прямая линия">
              <a:extLst>
                <a:ext uri="{FF2B5EF4-FFF2-40B4-BE49-F238E27FC236}">
                  <a16:creationId xmlns:a16="http://schemas.microsoft.com/office/drawing/2014/main" id="{673BC777-A0E6-4CBC-B0AD-D46B0B987EF8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Овал 21" descr="овальная фигура">
              <a:extLst>
                <a:ext uri="{FF2B5EF4-FFF2-40B4-BE49-F238E27FC236}">
                  <a16:creationId xmlns:a16="http://schemas.microsoft.com/office/drawing/2014/main" id="{7CE00765-8F97-448F-8DBD-AC21AA1F2E83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3" name="Овал 22" descr="овальная фигура">
              <a:extLst>
                <a:ext uri="{FF2B5EF4-FFF2-40B4-BE49-F238E27FC236}">
                  <a16:creationId xmlns:a16="http://schemas.microsoft.com/office/drawing/2014/main" id="{BB2069C2-1D50-4C2A-B8A5-6940B7A51337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4" name="Овал 23" descr="овальная фигура">
              <a:extLst>
                <a:ext uri="{FF2B5EF4-FFF2-40B4-BE49-F238E27FC236}">
                  <a16:creationId xmlns:a16="http://schemas.microsoft.com/office/drawing/2014/main" id="{F100F784-7421-4FAD-8D70-8EEDB31F897E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25" name="Прямая соединительная линия 24" descr="прямая линия">
              <a:extLst>
                <a:ext uri="{FF2B5EF4-FFF2-40B4-BE49-F238E27FC236}">
                  <a16:creationId xmlns:a16="http://schemas.microsoft.com/office/drawing/2014/main" id="{1FBAADD1-7E49-4D04-B41B-9FD48BD875AA}"/>
                </a:ext>
              </a:extLst>
            </p:cNvPr>
            <p:cNvCxnSpPr>
              <a:cxnSpLocks/>
              <a:endCxn id="24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Овал 25" descr="овальная фигура">
              <a:extLst>
                <a:ext uri="{FF2B5EF4-FFF2-40B4-BE49-F238E27FC236}">
                  <a16:creationId xmlns:a16="http://schemas.microsoft.com/office/drawing/2014/main" id="{16B9AEDA-AAAA-49F0-BD1F-54903664B817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grpSp>
        <p:nvGrpSpPr>
          <p:cNvPr id="2" name="Группа 1" descr="круги, соединенные линиями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 rot="11995206">
            <a:off x="512180" y="232413"/>
            <a:ext cx="1988912" cy="2385510"/>
            <a:chOff x="6867728" y="1031132"/>
            <a:chExt cx="4046706" cy="4853637"/>
          </a:xfrm>
        </p:grpSpPr>
        <p:cxnSp>
          <p:nvCxnSpPr>
            <p:cNvPr id="8" name="Прямая соединительная линия 7" descr="прямая линия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 descr="прямая линия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 descr="овальная фигура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3" name="Овал 12" descr="овальная фигура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9" name="Овал 8" descr="овальная фигура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10" name="Прямая соединительная линия 9" descr="прямая линия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 descr="овальная фигура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4177F3-BDDA-4DC0-91B6-DBE4C9623746}"/>
              </a:ext>
            </a:extLst>
          </p:cNvPr>
          <p:cNvSpPr txBox="1"/>
          <p:nvPr/>
        </p:nvSpPr>
        <p:spPr>
          <a:xfrm>
            <a:off x="3048000" y="236717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232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Назначение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BPMN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 rtlCol="0">
            <a:noAutofit/>
          </a:bodyPr>
          <a:lstStyle/>
          <a:p>
            <a:pPr marL="0" indent="0" rtl="0">
              <a:spcAft>
                <a:spcPts val="120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BPMN (Business Process Model </a:t>
            </a:r>
            <a:r>
              <a:rPr lang="ru-RU" sz="2000" dirty="0" err="1">
                <a:solidFill>
                  <a:schemeClr val="tx1"/>
                </a:solidFill>
              </a:rPr>
              <a:t>and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Notation</a:t>
            </a:r>
            <a:r>
              <a:rPr lang="ru-RU" sz="2000" dirty="0">
                <a:solidFill>
                  <a:schemeClr val="tx1"/>
                </a:solidFill>
              </a:rPr>
              <a:t>) – это стандарт для графического представления бизнес-процессов.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rtl="0">
              <a:spcAft>
                <a:spcPts val="120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Он предназначен для моделирования процессов, анализа, оптимизации и унификации подходов к их реализации.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rtl="0">
              <a:spcAft>
                <a:spcPts val="1200"/>
              </a:spcAft>
              <a:buNone/>
            </a:pPr>
            <a:r>
              <a:rPr lang="ru-RU" sz="2000" dirty="0">
                <a:solidFill>
                  <a:schemeClr val="tx1"/>
                </a:solidFill>
              </a:rPr>
              <a:t>Основное назначение BPMN – сделать бизнес-процессы понятными как для специалистов в области бизнеса, так и для технических команд, которые будут реализовывать их в системах автоматизации.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Группа 5" descr="круги, соединенные линиями, и текстовые поля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191627" y="1939633"/>
            <a:ext cx="5170808" cy="3636457"/>
            <a:chOff x="6191627" y="1939633"/>
            <a:chExt cx="5170808" cy="3636457"/>
          </a:xfrm>
        </p:grpSpPr>
        <p:cxnSp>
          <p:nvCxnSpPr>
            <p:cNvPr id="38" name="Прямая соединительная линия 37" descr="прямая линия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 descr="прямая линия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13743" y="2723425"/>
              <a:ext cx="848567" cy="1263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960BA12-D7C4-DA46-84DD-5ECD1CE38B73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49E76DC-66CA-6C49-84B5-F69B568F4BD4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75D17ED6-2E33-5E41-85C1-E372037A35B9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69" name="Овал 68" descr="овальная фигура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30" name="Прямая соединительная линия 29" descr="прямая линия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 descr="прямая линия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A7858167-3A60-0645-97C4-85AC58C99FDF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</p:grp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Инструментальное средство</a:t>
            </a:r>
          </a:p>
        </p:txBody>
      </p:sp>
      <p:sp>
        <p:nvSpPr>
          <p:cNvPr id="40" name="Овал 39" descr="Маленький круг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7126" y="3499202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51559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Овал 42" descr="Маленький круг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00687" y="4317299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адпись 43" descr="Номер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6074" y="4324337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Овал 44" descr="Маленький круг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6834" y="516647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7" name="Надпись 46" descr="Номер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0285" y="5190410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51" name="Объект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06030" y="3527275"/>
            <a:ext cx="2316879" cy="40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Полностью бесплатен</a:t>
            </a:r>
          </a:p>
        </p:txBody>
      </p:sp>
      <p:grpSp>
        <p:nvGrpSpPr>
          <p:cNvPr id="3" name="Группа 2" descr="круги, соединенные линиями, с текстовыми полями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191627" y="1939633"/>
            <a:ext cx="5170808" cy="3636457"/>
            <a:chOff x="6191627" y="1939633"/>
            <a:chExt cx="5170808" cy="3636457"/>
          </a:xfrm>
        </p:grpSpPr>
        <p:cxnSp>
          <p:nvCxnSpPr>
            <p:cNvPr id="30" name="Прямая соединительная линия 29" descr="прямая линия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 descr="прямая линия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 descr="прямая линия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 descr="прямая линия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Овал 41" descr="овальная фигура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46" name="Овал 45" descr="овальная фигура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49" name="Овал 48" descr="овальная фигура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53" name="Овал 52" descr="овальная фигура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57" name="Овал 56" descr="овальная фигура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</p:grpSp>
      <p:sp>
        <p:nvSpPr>
          <p:cNvPr id="27" name="Объект 7">
            <a:extLst>
              <a:ext uri="{FF2B5EF4-FFF2-40B4-BE49-F238E27FC236}">
                <a16:creationId xmlns:a16="http://schemas.microsoft.com/office/drawing/2014/main" id="{6E0076D7-7414-4835-80CF-0736CC541968}"/>
              </a:ext>
            </a:extLst>
          </p:cNvPr>
          <p:cNvSpPr txBox="1">
            <a:spLocks/>
          </p:cNvSpPr>
          <p:nvPr/>
        </p:nvSpPr>
        <p:spPr>
          <a:xfrm>
            <a:off x="989608" y="4250649"/>
            <a:ext cx="3821214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Включает в себя все нужные объекты для моделирования  </a:t>
            </a:r>
          </a:p>
        </p:txBody>
      </p:sp>
      <p:sp>
        <p:nvSpPr>
          <p:cNvPr id="28" name="Объект 7">
            <a:extLst>
              <a:ext uri="{FF2B5EF4-FFF2-40B4-BE49-F238E27FC236}">
                <a16:creationId xmlns:a16="http://schemas.microsoft.com/office/drawing/2014/main" id="{A41057CD-F598-45D9-B675-97DFC26C65C2}"/>
              </a:ext>
            </a:extLst>
          </p:cNvPr>
          <p:cNvSpPr txBox="1">
            <a:spLocks/>
          </p:cNvSpPr>
          <p:nvPr/>
        </p:nvSpPr>
        <p:spPr>
          <a:xfrm>
            <a:off x="1034886" y="5166474"/>
            <a:ext cx="2316879" cy="40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Интуитивно понятен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C8C6A9-04C2-4D75-80E6-9D4A30EA6F8F}"/>
              </a:ext>
            </a:extLst>
          </p:cNvPr>
          <p:cNvSpPr txBox="1"/>
          <p:nvPr/>
        </p:nvSpPr>
        <p:spPr>
          <a:xfrm>
            <a:off x="444500" y="1676677"/>
            <a:ext cx="40199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spcAft>
                <a:spcPts val="12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Для создания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диаграммы был выбран инструмент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ARIS EXPRESS</a:t>
            </a:r>
            <a:endParaRPr lang="ru-RU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Описание предметной области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4EE0CC-65C3-4137-BC2E-63F6DC2CCA14}"/>
              </a:ext>
            </a:extLst>
          </p:cNvPr>
          <p:cNvSpPr txBox="1"/>
          <p:nvPr/>
        </p:nvSpPr>
        <p:spPr>
          <a:xfrm>
            <a:off x="6152375" y="2122915"/>
            <a:ext cx="5595125" cy="372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Передача токенов между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криптовалютными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кошельками в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-сети. Этот процесс обеспечивает безопасный, децентрализованный, прозрачный и защищенный механизм перевода цифровых активов от одного пользователя другому с использованием криптографических технологий и алгоритмов консенсуса.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" name="Группа 38" descr="круги, соединенные линиями, и текстовые поля">
            <a:extLst>
              <a:ext uri="{FF2B5EF4-FFF2-40B4-BE49-F238E27FC236}">
                <a16:creationId xmlns:a16="http://schemas.microsoft.com/office/drawing/2014/main" id="{016FA8BF-975D-43A7-85FD-67C7A009953F}"/>
              </a:ext>
            </a:extLst>
          </p:cNvPr>
          <p:cNvGrpSpPr/>
          <p:nvPr/>
        </p:nvGrpSpPr>
        <p:grpSpPr>
          <a:xfrm>
            <a:off x="444500" y="2576841"/>
            <a:ext cx="4422416" cy="3110138"/>
            <a:chOff x="6191627" y="1939633"/>
            <a:chExt cx="5170808" cy="3636457"/>
          </a:xfrm>
        </p:grpSpPr>
        <p:cxnSp>
          <p:nvCxnSpPr>
            <p:cNvPr id="40" name="Прямая соединительная линия 39" descr="прямая линия">
              <a:extLst>
                <a:ext uri="{FF2B5EF4-FFF2-40B4-BE49-F238E27FC236}">
                  <a16:creationId xmlns:a16="http://schemas.microsoft.com/office/drawing/2014/main" id="{684095AD-2674-432C-9EBF-73B947C786F2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 descr="прямая линия">
              <a:extLst>
                <a:ext uri="{FF2B5EF4-FFF2-40B4-BE49-F238E27FC236}">
                  <a16:creationId xmlns:a16="http://schemas.microsoft.com/office/drawing/2014/main" id="{601BD948-8821-4C4F-9FA1-6521E3337D71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9513743" y="2723425"/>
              <a:ext cx="848567" cy="1263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AFF26AD7-CC51-437B-9662-2AD2AEC45ABD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96F467F-C5EB-475D-9EE8-A39C29FA2503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A4928381-C882-4623-94F9-97C38B0FBD42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  <p:sp>
          <p:nvSpPr>
            <p:cNvPr id="45" name="Овал 44" descr="овальная фигура">
              <a:extLst>
                <a:ext uri="{FF2B5EF4-FFF2-40B4-BE49-F238E27FC236}">
                  <a16:creationId xmlns:a16="http://schemas.microsoft.com/office/drawing/2014/main" id="{D580DDB4-5354-422E-8C7A-795E9026442A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46" name="Прямая соединительная линия 45" descr="прямая линия">
              <a:extLst>
                <a:ext uri="{FF2B5EF4-FFF2-40B4-BE49-F238E27FC236}">
                  <a16:creationId xmlns:a16="http://schemas.microsoft.com/office/drawing/2014/main" id="{DAB0D1FD-7238-46C9-A780-98B03EF61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 descr="прямая линия">
              <a:extLst>
                <a:ext uri="{FF2B5EF4-FFF2-40B4-BE49-F238E27FC236}">
                  <a16:creationId xmlns:a16="http://schemas.microsoft.com/office/drawing/2014/main" id="{6EAA4C86-A716-483D-B825-FAADF2943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2BC5B6A-2CC8-4CC6-8DC5-EAB53C97ECAF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/>
            </a:p>
          </p:txBody>
        </p:sp>
      </p:grp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Описание предметной области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. </a:t>
            </a:r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Сущности.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4EE0CC-65C3-4137-BC2E-63F6DC2CCA14}"/>
              </a:ext>
            </a:extLst>
          </p:cNvPr>
          <p:cNvSpPr txBox="1"/>
          <p:nvPr/>
        </p:nvSpPr>
        <p:spPr>
          <a:xfrm>
            <a:off x="1331700" y="1436000"/>
            <a:ext cx="129261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Кошелек</a:t>
            </a: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74938-7D9D-4E1D-A4A8-2CE66363331E}"/>
              </a:ext>
            </a:extLst>
          </p:cNvPr>
          <p:cNvSpPr txBox="1"/>
          <p:nvPr/>
        </p:nvSpPr>
        <p:spPr>
          <a:xfrm>
            <a:off x="5449694" y="1431822"/>
            <a:ext cx="129261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Токены</a:t>
            </a: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B59CC-9A2A-41A0-ADB3-45866B83ECF9}"/>
              </a:ext>
            </a:extLst>
          </p:cNvPr>
          <p:cNvSpPr txBox="1"/>
          <p:nvPr/>
        </p:nvSpPr>
        <p:spPr>
          <a:xfrm>
            <a:off x="9047935" y="1436000"/>
            <a:ext cx="2115969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-сеть</a:t>
            </a: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BA184-DC2A-4B94-AC3F-D5DECA216D88}"/>
              </a:ext>
            </a:extLst>
          </p:cNvPr>
          <p:cNvSpPr txBox="1"/>
          <p:nvPr/>
        </p:nvSpPr>
        <p:spPr>
          <a:xfrm>
            <a:off x="800100" y="4212207"/>
            <a:ext cx="2355809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Майнеры</a:t>
            </a: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ноды</a:t>
            </a: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792E0-BAD6-447B-97D6-D3AAE9E72DD4}"/>
              </a:ext>
            </a:extLst>
          </p:cNvPr>
          <p:cNvSpPr txBox="1"/>
          <p:nvPr/>
        </p:nvSpPr>
        <p:spPr>
          <a:xfrm>
            <a:off x="8167295" y="4152891"/>
            <a:ext cx="3472132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Механизмы безопасности</a:t>
            </a: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F1A53-27B3-497B-B557-5374C5A67786}"/>
              </a:ext>
            </a:extLst>
          </p:cNvPr>
          <p:cNvSpPr txBox="1"/>
          <p:nvPr/>
        </p:nvSpPr>
        <p:spPr>
          <a:xfrm>
            <a:off x="444500" y="2051924"/>
            <a:ext cx="3067013" cy="115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рограммный инструмент для хранения, отправки и получения токенов (цифровых валют)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11473-83C6-443A-A2BD-2FD80B28B802}"/>
              </a:ext>
            </a:extLst>
          </p:cNvPr>
          <p:cNvSpPr txBox="1"/>
          <p:nvPr/>
        </p:nvSpPr>
        <p:spPr>
          <a:xfrm>
            <a:off x="4562492" y="2051924"/>
            <a:ext cx="3067013" cy="786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Цифровые активы, хранящиеся в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-сети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09D70-8BBB-4090-8931-76AB14256E88}"/>
              </a:ext>
            </a:extLst>
          </p:cNvPr>
          <p:cNvSpPr txBox="1"/>
          <p:nvPr/>
        </p:nvSpPr>
        <p:spPr>
          <a:xfrm>
            <a:off x="8572414" y="2089635"/>
            <a:ext cx="3067013" cy="1346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Децентрализованная распределённая сеть, состоящая из серверных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нод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майнеров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записываются все транзакции.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67BD39-AC5E-41E8-B9B6-DBEE519CDB15}"/>
              </a:ext>
            </a:extLst>
          </p:cNvPr>
          <p:cNvSpPr txBox="1"/>
          <p:nvPr/>
        </p:nvSpPr>
        <p:spPr>
          <a:xfrm>
            <a:off x="196970" y="4766183"/>
            <a:ext cx="4115458" cy="1894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Майнеры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выполняют расчёты для подтверждения транзакций и формирования новых блоков.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Ноды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поддерживают копии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синхронизируют данные и помогают в валидации транзакций.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39534-FF66-4244-B69E-AE0DBA9D6DAD}"/>
              </a:ext>
            </a:extLst>
          </p:cNvPr>
          <p:cNvSpPr txBox="1"/>
          <p:nvPr/>
        </p:nvSpPr>
        <p:spPr>
          <a:xfrm>
            <a:off x="8167295" y="4766183"/>
            <a:ext cx="3472132" cy="69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Используются для защиты данных пользователей и транзакций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0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Описание информационных процессов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AD819-30CE-418F-AA04-EFDF4A89F239}"/>
              </a:ext>
            </a:extLst>
          </p:cNvPr>
          <p:cNvSpPr txBox="1"/>
          <p:nvPr/>
        </p:nvSpPr>
        <p:spPr>
          <a:xfrm>
            <a:off x="444500" y="1548016"/>
            <a:ext cx="6096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Инициирование транзакции (Отправитель):</a:t>
            </a:r>
            <a:b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 авторизуется в своём криптовалютном кошельке и инициирует передачу токенов. Для этого он указывает адрес получателя и сумму перевода.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48DB7A-8E86-449E-A0C8-7E6A36DECA4A}"/>
              </a:ext>
            </a:extLst>
          </p:cNvPr>
          <p:cNvSpPr txBox="1"/>
          <p:nvPr/>
        </p:nvSpPr>
        <p:spPr>
          <a:xfrm>
            <a:off x="444500" y="3824491"/>
            <a:ext cx="6096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транзакции: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Кошелек проверяет баланс отправителя и формирует данные транзакции, включая адрес получателя, сумму и комиссию за перевод.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8D979B-8138-469D-83DE-D8633DF02760}"/>
              </a:ext>
            </a:extLst>
          </p:cNvPr>
          <p:cNvSpPr txBox="1"/>
          <p:nvPr/>
        </p:nvSpPr>
        <p:spPr>
          <a:xfrm>
            <a:off x="6540500" y="1548016"/>
            <a:ext cx="6096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Подписание транзакции: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транзакции шифруются с использованием приватного ключа отправителя, что гарантирует её подлинность и защиту.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D9205B-7E7C-4295-B70C-5A9C92AC1209}"/>
              </a:ext>
            </a:extLst>
          </p:cNvPr>
          <p:cNvSpPr txBox="1"/>
          <p:nvPr/>
        </p:nvSpPr>
        <p:spPr>
          <a:xfrm>
            <a:off x="6540500" y="3824491"/>
            <a:ext cx="620553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транзакции в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Подписанная транзакция отправляется в пул неподтвержденных транзакций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-сети.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Описание информационных процессов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A5C2D-372D-4ECD-8E03-1A6841AE2B7E}"/>
              </a:ext>
            </a:extLst>
          </p:cNvPr>
          <p:cNvSpPr txBox="1"/>
          <p:nvPr/>
        </p:nvSpPr>
        <p:spPr>
          <a:xfrm>
            <a:off x="206375" y="1550216"/>
            <a:ext cx="6096000" cy="233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Валидация транзакции (</a:t>
            </a:r>
            <a:r>
              <a:rPr lang="ru-RU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-сети транзакция проверяется: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Подлинность подписи отправителя.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достаточного баланса у отправителя.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Корректность адреса получателя.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CCEBB-B6E3-4C94-AAF8-B910DA3A71F2}"/>
              </a:ext>
            </a:extLst>
          </p:cNvPr>
          <p:cNvSpPr txBox="1"/>
          <p:nvPr/>
        </p:nvSpPr>
        <p:spPr>
          <a:xfrm>
            <a:off x="6302375" y="1550216"/>
            <a:ext cx="6096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Майнинг и запись в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успешной валидации транзакция включается в блок.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Майнеры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вычисляют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хеш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блока, добавляют его в цепочку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получают вознаграждение.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92554-F38E-472B-A0C8-E76F3122C98E}"/>
              </a:ext>
            </a:extLst>
          </p:cNvPr>
          <p:cNvSpPr txBox="1"/>
          <p:nvPr/>
        </p:nvSpPr>
        <p:spPr>
          <a:xfrm>
            <a:off x="206375" y="4738588"/>
            <a:ext cx="6096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Зачисление токенов (Получатель):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записи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сеть уведомляет получателя. Баланс его кошелька обновляется с учетом поступивших токенов.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C227F-2DC2-40EA-96AE-82540FC5E08C}"/>
              </a:ext>
            </a:extLst>
          </p:cNvPr>
          <p:cNvSpPr txBox="1"/>
          <p:nvPr/>
        </p:nvSpPr>
        <p:spPr>
          <a:xfrm>
            <a:off x="6302375" y="4738588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Завершение транзакции: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завершён, токены переданы, данные о транзакции навсегда записаны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1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Схема информационных процессов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BC6B89-925D-464C-8B19-811AD9C3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9" y="1938392"/>
            <a:ext cx="921196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BPMN </a:t>
            </a:r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диаграмма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DB9B1B-91F9-447B-946E-C09A9AAC3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35" y="1165270"/>
            <a:ext cx="2947129" cy="55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26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9204FA-3D60-46E3-A86C-8531D05CC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9B0F52-5F62-4EC2-B546-E9BED4FA1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20CE6F-0945-4471-BFFD-1CBA8ED4480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498</Words>
  <Application>Microsoft Office PowerPoint</Application>
  <PresentationFormat>Широкоэкранный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Segoe UI</vt:lpstr>
      <vt:lpstr>Segoe UI Semibold</vt:lpstr>
      <vt:lpstr>Symbol</vt:lpstr>
      <vt:lpstr>Times New Roman</vt:lpstr>
      <vt:lpstr>Тема Office</vt:lpstr>
      <vt:lpstr>Презентация PowerPoint</vt:lpstr>
      <vt:lpstr>Назначение BPMN</vt:lpstr>
      <vt:lpstr>Инструментальное средство</vt:lpstr>
      <vt:lpstr>Описание предметной области</vt:lpstr>
      <vt:lpstr>Описание предметной области. Сущности.</vt:lpstr>
      <vt:lpstr>Описание информационных процессов</vt:lpstr>
      <vt:lpstr>Описание информационных процессов</vt:lpstr>
      <vt:lpstr>Схема информационных процессов</vt:lpstr>
      <vt:lpstr>BPMN диаграмма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2021-06-15T20:44:08Z</dcterms:created>
  <dcterms:modified xsi:type="dcterms:W3CDTF">2024-11-27T16:14:46Z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