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81" r:id="rId5"/>
    <p:sldId id="276" r:id="rId6"/>
    <p:sldId id="277" r:id="rId7"/>
    <p:sldId id="278" r:id="rId8"/>
    <p:sldId id="279" r:id="rId9"/>
    <p:sldId id="280" r:id="rId10"/>
    <p:sldId id="257" r:id="rId11"/>
    <p:sldId id="282" r:id="rId12"/>
    <p:sldId id="283" r:id="rId13"/>
    <p:sldId id="284" r:id="rId14"/>
    <p:sldId id="285" r:id="rId15"/>
    <p:sldId id="286" r:id="rId16"/>
    <p:sldId id="287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E71E83-8DA2-4DCA-807A-C33EE527DBC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7C7462A-B5CF-489E-B7A9-442670F3FF09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515888"/>
          </a:xfrm>
        </p:spPr>
        <p:txBody>
          <a:bodyPr>
            <a:normAutofit fontScale="90000"/>
          </a:bodyPr>
          <a:lstStyle/>
          <a:p>
            <a:r>
              <a:rPr lang="en-US" dirty="0"/>
              <a:t>Code Description</a:t>
            </a:r>
          </a:p>
        </p:txBody>
      </p:sp>
    </p:spTree>
    <p:extLst>
      <p:ext uri="{BB962C8B-B14F-4D97-AF65-F5344CB8AC3E}">
        <p14:creationId xmlns:p14="http://schemas.microsoft.com/office/powerpoint/2010/main" val="332767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Code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Train the German Traffic Data Sign Model  only for 5 Classes for our Robot using the model as a proposed by the reference paper</a:t>
            </a:r>
          </a:p>
          <a:p>
            <a:r>
              <a:rPr lang="en-US" dirty="0"/>
              <a:t>The Five signs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Turn Left Ahead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Turn Right Ahead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Speed Limit 20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Speed Limit 60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7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Code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Preprocessing: 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 resized: 80X80</a:t>
            </a:r>
            <a:endParaRPr lang="de-DE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to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GrayScale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de-DE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Smoothing out</a:t>
            </a:r>
            <a:endParaRPr lang="de-DE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classes and 5 labels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images for training are iterated and saved as a NumPy array.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split: 80% for training and 20 % for validation.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hot Encoding method performed (Each image represented as binary vector of categorical class)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Employs Adam optimizer and the categorical cross entropy loss function during training.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7338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No. of batches: 64; No. of Epochs: 20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0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91D188-38DB-7EBA-A9D1-E846239A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Images with Labels Samples: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A5BB68F-B353-113B-4955-7C63E52971BD}"/>
              </a:ext>
            </a:extLst>
          </p:cNvPr>
          <p:cNvSpPr txBox="1"/>
          <p:nvPr/>
        </p:nvSpPr>
        <p:spPr>
          <a:xfrm>
            <a:off x="2051720" y="563446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Training Images Size: 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1110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0, 80) 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150CB-DB4B-D391-8E4B-56607002CD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Text, Screenshot, Schwarzweiß, Billardkugel enthält.&#10;&#10;Automatisch generierte Beschreibung">
            <a:extLst>
              <a:ext uri="{FF2B5EF4-FFF2-40B4-BE49-F238E27FC236}">
                <a16:creationId xmlns:a16="http://schemas.microsoft.com/office/drawing/2014/main" id="{F43665CD-7B85-EB0F-C61F-4071D3F0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3" y="1789904"/>
            <a:ext cx="7920880" cy="36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1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45388-A33C-52F1-B2D7-614E3337FE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250EEE-E297-CF6D-C3AE-E77DDF78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CNN Model Summary</a:t>
            </a:r>
          </a:p>
        </p:txBody>
      </p:sp>
      <p:pic>
        <p:nvPicPr>
          <p:cNvPr id="2" name="Grafik 1" descr="Ein Bild, das Text, Screenshot, Karte Menü, Schrift enthält.&#10;&#10;Automatisch generierte Beschreibung">
            <a:extLst>
              <a:ext uri="{FF2B5EF4-FFF2-40B4-BE49-F238E27FC236}">
                <a16:creationId xmlns:a16="http://schemas.microsoft.com/office/drawing/2014/main" id="{7FDFC5C8-6A4C-584F-E915-C868FA60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60110"/>
            <a:ext cx="5184576" cy="52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3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250EEE-E297-CF6D-C3AE-E77DDF78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Performance Metrics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05DDE-0922-5B16-5D1D-99CA0D9E4DFA}"/>
              </a:ext>
            </a:extLst>
          </p:cNvPr>
          <p:cNvSpPr txBox="1"/>
          <p:nvPr/>
        </p:nvSpPr>
        <p:spPr>
          <a:xfrm>
            <a:off x="263720" y="4981987"/>
            <a:ext cx="3944702" cy="114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CNN </a:t>
            </a:r>
            <a:r>
              <a:rPr lang="de-DE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Trained</a:t>
            </a:r>
            <a:r>
              <a:rPr lang="de-D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Model </a:t>
            </a:r>
            <a:r>
              <a:rPr lang="de-DE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metrics</a:t>
            </a:r>
            <a:r>
              <a:rPr lang="de-D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7338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Model_Accuracy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99.89%</a:t>
            </a:r>
            <a:endParaRPr lang="de-DE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7338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Validation_set_Accuracy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99.57%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0A6C0E2-8BE8-5BA1-D1D9-CC0B0A2E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62109"/>
            <a:ext cx="3509998" cy="3475407"/>
          </a:xfrm>
          <a:prstGeom prst="rect">
            <a:avLst/>
          </a:prstGeom>
        </p:spPr>
      </p:pic>
      <p:pic>
        <p:nvPicPr>
          <p:cNvPr id="7" name="Inhaltsplatzhalter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7A94A1E-5A92-6017-4687-31F79C5D3F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1487"/>
            <a:ext cx="3736366" cy="37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250EEE-E297-CF6D-C3AE-E77DDF78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 Performance metrics </a:t>
            </a:r>
            <a:br>
              <a:rPr lang="en-US" dirty="0"/>
            </a:br>
            <a:r>
              <a:rPr lang="en-US" dirty="0"/>
              <a:t>(5 classes Model)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CB942-B093-6517-F8EF-527965EF9D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45720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37338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No. Test images: 1110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733800" algn="l"/>
              </a:tabLs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Test_accuracy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98.28%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7338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Test-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Precison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97.79%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733800" algn="l"/>
              </a:tabLs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Test_Recall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97.99%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7338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Test_F1-Score: 97.94%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733800" algn="l"/>
              </a:tabLst>
            </a:pP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6B8D036-8853-7C38-B54D-7EA3E3E6E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32281"/>
              </p:ext>
            </p:extLst>
          </p:nvPr>
        </p:nvGraphicFramePr>
        <p:xfrm>
          <a:off x="683568" y="4005064"/>
          <a:ext cx="8003232" cy="257830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85333">
                  <a:extLst>
                    <a:ext uri="{9D8B030D-6E8A-4147-A177-3AD203B41FA5}">
                      <a16:colId xmlns:a16="http://schemas.microsoft.com/office/drawing/2014/main" val="1005111775"/>
                    </a:ext>
                  </a:extLst>
                </a:gridCol>
                <a:gridCol w="1133524">
                  <a:extLst>
                    <a:ext uri="{9D8B030D-6E8A-4147-A177-3AD203B41FA5}">
                      <a16:colId xmlns:a16="http://schemas.microsoft.com/office/drawing/2014/main" val="2759607900"/>
                    </a:ext>
                  </a:extLst>
                </a:gridCol>
                <a:gridCol w="1133524">
                  <a:extLst>
                    <a:ext uri="{9D8B030D-6E8A-4147-A177-3AD203B41FA5}">
                      <a16:colId xmlns:a16="http://schemas.microsoft.com/office/drawing/2014/main" val="1227074342"/>
                    </a:ext>
                  </a:extLst>
                </a:gridCol>
                <a:gridCol w="1060394">
                  <a:extLst>
                    <a:ext uri="{9D8B030D-6E8A-4147-A177-3AD203B41FA5}">
                      <a16:colId xmlns:a16="http://schemas.microsoft.com/office/drawing/2014/main" val="1395019858"/>
                    </a:ext>
                  </a:extLst>
                </a:gridCol>
                <a:gridCol w="2390457">
                  <a:extLst>
                    <a:ext uri="{9D8B030D-6E8A-4147-A177-3AD203B41FA5}">
                      <a16:colId xmlns:a16="http://schemas.microsoft.com/office/drawing/2014/main" val="3285390346"/>
                    </a:ext>
                  </a:extLst>
                </a:gridCol>
              </a:tblGrid>
              <a:tr h="368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Class Labels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Precision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Recall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F1-score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No. of Test_Images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357305"/>
                  </a:ext>
                </a:extLst>
              </a:tr>
              <a:tr h="368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Turn Left Ahead (0)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0.96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0.99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0.98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120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58244"/>
                  </a:ext>
                </a:extLst>
              </a:tr>
              <a:tr h="368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Turn Right Ahead (1)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1.00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0.99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0.99</a:t>
                      </a:r>
                      <a:endParaRPr lang="de-DE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210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953085"/>
                  </a:ext>
                </a:extLst>
              </a:tr>
              <a:tr h="368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Stop (2)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1.00</a:t>
                      </a:r>
                      <a:endParaRPr lang="de-DE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0.96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0.98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270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100525"/>
                  </a:ext>
                </a:extLst>
              </a:tr>
              <a:tr h="368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Speed Limit 20 (3)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0.97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0.97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0.97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60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094763"/>
                  </a:ext>
                </a:extLst>
              </a:tr>
              <a:tr h="368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Speed Limit 60 (4)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0.98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1.00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0.99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450</a:t>
                      </a:r>
                      <a:endParaRPr lang="de-DE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091301"/>
                  </a:ext>
                </a:extLst>
              </a:tr>
              <a:tr h="368329">
                <a:tc>
                  <a:txBody>
                    <a:bodyPr/>
                    <a:lstStyle/>
                    <a:p>
                      <a:endParaRPr lang="de-DE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1110</a:t>
                      </a:r>
                      <a:endParaRPr lang="de-DE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41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97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9FB0A-E729-2700-D252-2A94B748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/>
          </a:bodyPr>
          <a:lstStyle/>
          <a:p>
            <a:r>
              <a:rPr lang="en-US" dirty="0"/>
              <a:t>Robot Model Recognition </a:t>
            </a:r>
            <a:r>
              <a:rPr lang="en-US" dirty="0" err="1"/>
              <a:t>Methodolgy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00E02-28EA-7FF7-8AB5-8A18B39537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Capture each image frame from our mobile camera</a:t>
            </a:r>
          </a:p>
          <a:p>
            <a:r>
              <a:rPr lang="en-US" dirty="0"/>
              <a:t>Convert to Grayscale</a:t>
            </a:r>
          </a:p>
          <a:p>
            <a:r>
              <a:rPr lang="en-US" dirty="0"/>
              <a:t>Gaussian Blur Operation</a:t>
            </a:r>
          </a:p>
          <a:p>
            <a:r>
              <a:rPr lang="en-US" dirty="0"/>
              <a:t>Image Thresholding/ Canny Image Edge Detection</a:t>
            </a:r>
          </a:p>
          <a:p>
            <a:r>
              <a:rPr lang="en-US" dirty="0"/>
              <a:t>Find Contours</a:t>
            </a:r>
          </a:p>
          <a:p>
            <a:r>
              <a:rPr lang="en-US" dirty="0"/>
              <a:t>Create a Bounding Rectangle for contours for 4 ends</a:t>
            </a:r>
          </a:p>
          <a:p>
            <a:r>
              <a:rPr lang="en-US" dirty="0"/>
              <a:t>Compute Aspect ratio </a:t>
            </a:r>
          </a:p>
          <a:p>
            <a:r>
              <a:rPr lang="en-US" dirty="0"/>
              <a:t>Compute the </a:t>
            </a:r>
          </a:p>
          <a:p>
            <a:r>
              <a:rPr lang="en-US" dirty="0"/>
              <a:t>Crop the image using Square Bounding box co-ordinates</a:t>
            </a:r>
          </a:p>
          <a:p>
            <a:r>
              <a:rPr lang="en-US" dirty="0"/>
              <a:t>Send the Cropped Image to our trained Model</a:t>
            </a:r>
          </a:p>
          <a:p>
            <a:r>
              <a:rPr lang="en-US" dirty="0"/>
              <a:t>Display the Detection and Recognition Result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73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91264" cy="86895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8376" y="1375792"/>
            <a:ext cx="8147248" cy="5077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11266" name="Picture 2" descr="Ramadhan Karim font - free for Perso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-30" b="14312"/>
          <a:stretch/>
        </p:blipFill>
        <p:spPr bwMode="auto">
          <a:xfrm>
            <a:off x="827584" y="1556792"/>
            <a:ext cx="7689560" cy="438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6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1143000"/>
          </a:xfrm>
        </p:spPr>
        <p:txBody>
          <a:bodyPr/>
          <a:lstStyle/>
          <a:p>
            <a:r>
              <a:rPr lang="en-US" dirty="0"/>
              <a:t>Reference paper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514955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algn="l"/>
            <a:r>
              <a:rPr lang="en-US" sz="1800" b="1" i="0" u="none" strike="noStrike" baseline="0" dirty="0">
                <a:latin typeface="TimesNewRomanPS-BoldMT"/>
              </a:rPr>
              <a:t>CNN Based Approach for Traffic Sign Recognition System </a:t>
            </a:r>
            <a:r>
              <a:rPr lang="de-DE" sz="1800" b="0" i="0" u="none" strike="noStrike" baseline="0" dirty="0">
                <a:latin typeface="Times-Roman"/>
              </a:rPr>
              <a:t>Karan Singh1, Nikita Malik2; Advance Journal </a:t>
            </a:r>
            <a:r>
              <a:rPr lang="de-DE" sz="1800" b="0" i="0" u="none" strike="noStrike" baseline="0" dirty="0" err="1">
                <a:latin typeface="Times-Roman"/>
              </a:rPr>
              <a:t>of</a:t>
            </a:r>
            <a:r>
              <a:rPr lang="de-DE" sz="1800" b="0" i="0" u="none" strike="noStrike" baseline="0" dirty="0">
                <a:latin typeface="Times-Roman"/>
              </a:rPr>
              <a:t> Graduate Research ISSN: 2456-7108; https://doi.org/10.21467/ajgr.11.1.23-33</a:t>
            </a:r>
          </a:p>
          <a:p>
            <a:pPr algn="l"/>
            <a:r>
              <a:rPr lang="en-US" sz="2000" b="1" dirty="0"/>
              <a:t>Major Highlights:</a:t>
            </a:r>
          </a:p>
          <a:p>
            <a:pPr algn="l"/>
            <a:r>
              <a:rPr lang="en-US" sz="2000" dirty="0"/>
              <a:t>Multi-Label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CNN model based on a modified </a:t>
            </a:r>
            <a:r>
              <a:rPr lang="en-US" sz="2000" dirty="0" err="1"/>
              <a:t>LeNet</a:t>
            </a:r>
            <a:r>
              <a:rPr lang="en-US" sz="2000" dirty="0"/>
              <a:t> architecture (4 convolutional layers, 2 max-pooling layers and 2 dense layers.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Trained and tested with the German Traffic Sign Recognition Benchmark (GTSRB) dataset.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Adaptive Moment Estimation (Adam), a gradient-based approach.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93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Setting up working environment and Libraries</a:t>
            </a:r>
          </a:p>
          <a:p>
            <a:r>
              <a:rPr lang="en-US" dirty="0"/>
              <a:t>Dataset Generation</a:t>
            </a:r>
          </a:p>
          <a:p>
            <a:r>
              <a:rPr lang="en-US" dirty="0"/>
              <a:t>Preprocessing the images</a:t>
            </a:r>
          </a:p>
          <a:p>
            <a:r>
              <a:rPr lang="en-US" dirty="0"/>
              <a:t>Splitting the Datasets</a:t>
            </a:r>
          </a:p>
          <a:p>
            <a:r>
              <a:rPr lang="en-US" dirty="0"/>
              <a:t>Building a Convolutional Neural Network</a:t>
            </a:r>
          </a:p>
          <a:p>
            <a:r>
              <a:rPr lang="en-US" dirty="0"/>
              <a:t>Training the model</a:t>
            </a:r>
          </a:p>
          <a:p>
            <a:r>
              <a:rPr lang="en-US" dirty="0"/>
              <a:t>Plotting the Performance parameters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Testing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8034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paper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No. of Classes: 43 Different Traffic Signs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Divided into Test and Train Folders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Dataset Images: 39209; Test Dataset Images: 12630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images from size 15X15 to 250X250 pixels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8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0502C5-55A3-9093-078B-7EC7C1FC9F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5327" y="1844824"/>
            <a:ext cx="8093345" cy="3743173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091D188-38DB-7EBA-A9D1-E846239A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Images with Labels Samples: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A5BB68F-B353-113B-4955-7C63E52971BD}"/>
              </a:ext>
            </a:extLst>
          </p:cNvPr>
          <p:cNvSpPr txBox="1"/>
          <p:nvPr/>
        </p:nvSpPr>
        <p:spPr>
          <a:xfrm>
            <a:off x="2195736" y="546177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Training Images Size: (39209, 30, 30)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149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45388-A33C-52F1-B2D7-614E3337FE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175ECD-726E-419B-C0EB-FED8210C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78" y="1628800"/>
            <a:ext cx="5169843" cy="50574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250EEE-E297-CF6D-C3AE-E77DDF78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CNN Model Summary</a:t>
            </a:r>
          </a:p>
        </p:txBody>
      </p:sp>
    </p:spTree>
    <p:extLst>
      <p:ext uri="{BB962C8B-B14F-4D97-AF65-F5344CB8AC3E}">
        <p14:creationId xmlns:p14="http://schemas.microsoft.com/office/powerpoint/2010/main" val="352811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9AE2B33-FADE-69FB-C6F0-E8839ADAD65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44844" y="1413007"/>
            <a:ext cx="3306500" cy="331645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250EEE-E297-CF6D-C3AE-E77DDF78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Performance Metrics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049D46-ADE2-28E7-6E01-D48F4AE7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25012"/>
            <a:ext cx="3306500" cy="331645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0B05DDE-0922-5B16-5D1D-99CA0D9E4DFA}"/>
              </a:ext>
            </a:extLst>
          </p:cNvPr>
          <p:cNvSpPr txBox="1"/>
          <p:nvPr/>
        </p:nvSpPr>
        <p:spPr>
          <a:xfrm>
            <a:off x="477414" y="4937161"/>
            <a:ext cx="3944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CNN </a:t>
            </a:r>
            <a:r>
              <a:rPr lang="de-DE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Trained</a:t>
            </a:r>
            <a:r>
              <a:rPr lang="de-D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Model </a:t>
            </a:r>
            <a:r>
              <a:rPr lang="de-DE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metrics</a:t>
            </a:r>
            <a:r>
              <a:rPr lang="de-D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r>
              <a:rPr lang="de-DE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Model_Accuracy</a:t>
            </a:r>
            <a:r>
              <a:rPr lang="de-DE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97.8% </a:t>
            </a:r>
          </a:p>
          <a:p>
            <a:r>
              <a:rPr lang="de-DE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Valida􀆟</a:t>
            </a:r>
            <a:r>
              <a:rPr lang="de-DE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on_images</a:t>
            </a:r>
            <a:r>
              <a:rPr lang="de-DE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accuracy</a:t>
            </a:r>
            <a:r>
              <a:rPr lang="de-DE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98.9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2366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250EEE-E297-CF6D-C3AE-E77DDF78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Sample Test Image with Prediction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4DF81DF-4E4D-BEBC-3B26-2FA61D10401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3688" y="1844824"/>
            <a:ext cx="5731333" cy="3557715"/>
          </a:xfrm>
        </p:spPr>
      </p:pic>
    </p:spTree>
    <p:extLst>
      <p:ext uri="{BB962C8B-B14F-4D97-AF65-F5344CB8AC3E}">
        <p14:creationId xmlns:p14="http://schemas.microsoft.com/office/powerpoint/2010/main" val="373528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250EEE-E297-CF6D-C3AE-E77DDF78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 for the Tested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6B840D-DE91-A078-4E3B-40AE7B61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6192688" cy="54093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A7A8449-DCEE-0754-881B-D318E3BF97C2}"/>
              </a:ext>
            </a:extLst>
          </p:cNvPr>
          <p:cNvSpPr txBox="1"/>
          <p:nvPr/>
        </p:nvSpPr>
        <p:spPr>
          <a:xfrm>
            <a:off x="6327790" y="1951672"/>
            <a:ext cx="3803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Test Images: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Performance </a:t>
            </a:r>
            <a:r>
              <a:rPr lang="de-DE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de-DE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etrics</a:t>
            </a:r>
            <a:r>
              <a:rPr lang="de-DE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Accuracy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0.965558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Precision: 0.948335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Recall: 0.946038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F1 score: 0.945373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225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571</Words>
  <Application>Microsoft Office PowerPoint</Application>
  <PresentationFormat>Bildschirmpräsentation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Calibri</vt:lpstr>
      <vt:lpstr>Franklin Gothic Book</vt:lpstr>
      <vt:lpstr>Perpetua</vt:lpstr>
      <vt:lpstr>Symbol</vt:lpstr>
      <vt:lpstr>Times New Roman</vt:lpstr>
      <vt:lpstr>TimesNewRomanPS-BoldMT</vt:lpstr>
      <vt:lpstr>Times-Roman</vt:lpstr>
      <vt:lpstr>Wingdings</vt:lpstr>
      <vt:lpstr>Wingdings 2</vt:lpstr>
      <vt:lpstr>Equity</vt:lpstr>
      <vt:lpstr>Code Description</vt:lpstr>
      <vt:lpstr>Reference paper review</vt:lpstr>
      <vt:lpstr>CNN Methodology </vt:lpstr>
      <vt:lpstr>Reference paper Review </vt:lpstr>
      <vt:lpstr>Training Images with Labels Samples:</vt:lpstr>
      <vt:lpstr>CNN Model Summary</vt:lpstr>
      <vt:lpstr>Performance Metrics</vt:lpstr>
      <vt:lpstr>Sample Test Image with Prediction</vt:lpstr>
      <vt:lpstr>Confusion matrix for the Tested Model</vt:lpstr>
      <vt:lpstr>Our Code Objective</vt:lpstr>
      <vt:lpstr>Our Code Description</vt:lpstr>
      <vt:lpstr>Training Images with Labels Samples:</vt:lpstr>
      <vt:lpstr>CNN Model Summary</vt:lpstr>
      <vt:lpstr>Performance Metrics</vt:lpstr>
      <vt:lpstr>Test Performance metrics  (5 classes Model)</vt:lpstr>
      <vt:lpstr>Robot Model Recognition Methodolgy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Description</dc:title>
  <dc:creator>Bibek Gupta</dc:creator>
  <cp:lastModifiedBy>Bibek Gupta</cp:lastModifiedBy>
  <cp:revision>32</cp:revision>
  <dcterms:created xsi:type="dcterms:W3CDTF">2023-04-11T08:40:25Z</dcterms:created>
  <dcterms:modified xsi:type="dcterms:W3CDTF">2023-06-18T13:41:28Z</dcterms:modified>
</cp:coreProperties>
</file>