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72" r:id="rId4"/>
    <p:sldId id="271" r:id="rId5"/>
    <p:sldId id="265" r:id="rId6"/>
    <p:sldId id="273" r:id="rId7"/>
    <p:sldId id="274" r:id="rId8"/>
    <p:sldId id="275" r:id="rId9"/>
    <p:sldId id="279" r:id="rId10"/>
    <p:sldId id="284" r:id="rId11"/>
    <p:sldId id="285" r:id="rId12"/>
    <p:sldId id="282" r:id="rId13"/>
    <p:sldId id="280" r:id="rId14"/>
    <p:sldId id="281" r:id="rId15"/>
    <p:sldId id="278"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8D2A1-6018-43FC-9241-A9C36DF89C2E}" v="1104" dt="2022-02-03T10:50:54.520"/>
    <p1510:client id="{5D7AD239-C5A0-4379-ADB8-DE9FDD2B0A05}" v="877" dt="2022-01-21T20:09:37.558"/>
    <p1510:client id="{A41C1A0B-6209-4996-A993-3FE0ADDAF2CB}" v="747" dt="2022-01-23T18:00:53.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news/compensation-benefits/makemytrip-reverses-pay-cuts-as-business-starts-to-revive-2644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eoplematters.in/news/compensation-benefits/makemytrip-reverses-pay-cuts-as-business-starts-to-revive-26442"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eoplematters.in/news/compensation-benefits/makemytrip-reverses-pay-cuts-as-business-starts-to-revive-2644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eoplematters.in/article/leadership/great-ideas-can-come-from-anyone-anytime-and-anywhere-deep-kalra-founder-ceo-makemytrip-23335"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F036-E905-4AE8-BCF7-E7A6438D7DC4}"/>
              </a:ext>
            </a:extLst>
          </p:cNvPr>
          <p:cNvSpPr>
            <a:spLocks noGrp="1"/>
          </p:cNvSpPr>
          <p:nvPr>
            <p:ph type="title"/>
          </p:nvPr>
        </p:nvSpPr>
        <p:spPr>
          <a:xfrm>
            <a:off x="3132" y="-217"/>
            <a:ext cx="12185736" cy="1346439"/>
          </a:xfrm>
        </p:spPr>
        <p:txBody>
          <a:bodyPr>
            <a:normAutofit/>
          </a:bodyPr>
          <a:lstStyle/>
          <a:p>
            <a:r>
              <a:rPr lang="en-US" sz="3600">
                <a:latin typeface="Rockwell"/>
                <a:ea typeface="+mj-lt"/>
                <a:cs typeface="+mj-lt"/>
              </a:rPr>
              <a:t>   </a:t>
            </a:r>
            <a:r>
              <a:rPr lang="en-US" sz="3600">
                <a:solidFill>
                  <a:srgbClr val="000000"/>
                </a:solidFill>
                <a:latin typeface="Rockwell"/>
                <a:ea typeface="+mj-lt"/>
                <a:cs typeface="+mj-lt"/>
              </a:rPr>
              <a:t>  </a:t>
            </a:r>
            <a:r>
              <a:rPr lang="en-US" sz="3600">
                <a:solidFill>
                  <a:srgbClr val="0070C0"/>
                </a:solidFill>
                <a:latin typeface="Rockwell"/>
                <a:ea typeface="+mj-lt"/>
                <a:cs typeface="+mj-lt"/>
              </a:rPr>
              <a:t> NITTE MEENAKSHI INSTITUTE OF TECHNOLOGY </a:t>
            </a:r>
            <a:br>
              <a:rPr lang="en-US" sz="3600">
                <a:solidFill>
                  <a:srgbClr val="0070C0"/>
                </a:solidFill>
                <a:latin typeface="Rockwell"/>
                <a:ea typeface="+mj-lt"/>
                <a:cs typeface="+mj-lt"/>
              </a:rPr>
            </a:br>
            <a:r>
              <a:rPr lang="en-US" sz="1200">
                <a:solidFill>
                  <a:srgbClr val="0070C0"/>
                </a:solidFill>
                <a:latin typeface="Rockwell"/>
                <a:ea typeface="+mj-lt"/>
                <a:cs typeface="+mj-lt"/>
              </a:rPr>
              <a:t>        (AN AUTONOMOUS INSTITUTION, AFFILIATED TO VISVESVARAYA TECHNOLOGICAL UNIVERSITY, BELGAUM, APPROVED BY AICTE &amp; GOVT.OF KARNATAKA)</a:t>
            </a:r>
            <a:endParaRPr lang="en-US" sz="1200">
              <a:solidFill>
                <a:srgbClr val="0070C0"/>
              </a:solidFill>
              <a:latin typeface="Rockwell"/>
            </a:endParaRPr>
          </a:p>
        </p:txBody>
      </p:sp>
      <p:sp>
        <p:nvSpPr>
          <p:cNvPr id="12" name="Content Placeholder 11">
            <a:extLst>
              <a:ext uri="{FF2B5EF4-FFF2-40B4-BE49-F238E27FC236}">
                <a16:creationId xmlns:a16="http://schemas.microsoft.com/office/drawing/2014/main" id="{890CAF49-9D7A-40BC-B3F8-3D26059BE5D7}"/>
              </a:ext>
            </a:extLst>
          </p:cNvPr>
          <p:cNvSpPr>
            <a:spLocks noGrp="1"/>
          </p:cNvSpPr>
          <p:nvPr>
            <p:ph idx="1"/>
          </p:nvPr>
        </p:nvSpPr>
        <p:spPr>
          <a:xfrm>
            <a:off x="852217" y="1312804"/>
            <a:ext cx="11336651" cy="5542652"/>
          </a:xfrm>
        </p:spPr>
        <p:txBody>
          <a:bodyPr vert="horz" lIns="91440" tIns="45720" rIns="91440" bIns="45720" rtlCol="0" anchor="t">
            <a:normAutofit fontScale="77500" lnSpcReduction="20000"/>
          </a:bodyPr>
          <a:lstStyle/>
          <a:p>
            <a:endParaRPr lang="en-US"/>
          </a:p>
          <a:p>
            <a:endParaRPr lang="en-US">
              <a:cs typeface="Calibri"/>
            </a:endParaRPr>
          </a:p>
          <a:p>
            <a:endParaRPr lang="en-US">
              <a:cs typeface="Calibri"/>
            </a:endParaRPr>
          </a:p>
          <a:p>
            <a:pPr marL="0" indent="0">
              <a:buNone/>
            </a:pPr>
            <a:endParaRPr lang="en-US">
              <a:cs typeface="Calibri"/>
            </a:endParaRPr>
          </a:p>
          <a:p>
            <a:endParaRPr lang="en-US">
              <a:cs typeface="Calibri"/>
            </a:endParaRPr>
          </a:p>
          <a:p>
            <a:pPr marL="0" indent="0">
              <a:buNone/>
            </a:pPr>
            <a:r>
              <a:rPr lang="en-US" dirty="0">
                <a:solidFill>
                  <a:srgbClr val="FF0000"/>
                </a:solidFill>
                <a:latin typeface="Arial Black"/>
                <a:ea typeface="+mn-lt"/>
                <a:cs typeface="+mn-lt"/>
              </a:rPr>
              <a:t>         </a:t>
            </a:r>
            <a:endParaRPr lang="en-US" dirty="0">
              <a:solidFill>
                <a:srgbClr val="FF0000"/>
              </a:solidFill>
              <a:latin typeface="Georgia"/>
              <a:ea typeface="+mn-lt"/>
              <a:cs typeface="+mn-lt"/>
            </a:endParaRPr>
          </a:p>
          <a:p>
            <a:pPr marL="0" indent="0">
              <a:buNone/>
            </a:pPr>
            <a:endParaRPr lang="en-US" dirty="0">
              <a:solidFill>
                <a:srgbClr val="FF0000"/>
              </a:solidFill>
              <a:latin typeface="Arial Black"/>
              <a:ea typeface="+mn-lt"/>
              <a:cs typeface="+mn-lt"/>
            </a:endParaRPr>
          </a:p>
          <a:p>
            <a:pPr marL="0" indent="0">
              <a:buNone/>
            </a:pPr>
            <a:r>
              <a:rPr lang="en-US" dirty="0">
                <a:solidFill>
                  <a:srgbClr val="FF0000"/>
                </a:solidFill>
                <a:latin typeface="Arial Black"/>
                <a:ea typeface="+mn-lt"/>
                <a:cs typeface="+mn-lt"/>
              </a:rPr>
              <a:t>              </a:t>
            </a:r>
            <a:r>
              <a:rPr lang="en-US" b="1" dirty="0">
                <a:solidFill>
                  <a:srgbClr val="FF0000"/>
                </a:solidFill>
                <a:latin typeface="Georgia"/>
                <a:ea typeface="+mn-lt"/>
                <a:cs typeface="+mn-lt"/>
              </a:rPr>
              <a:t>SOFTWARE REQUIREMENT DOCUMENTATION OF </a:t>
            </a:r>
            <a:endParaRPr lang="en-US" dirty="0">
              <a:solidFill>
                <a:srgbClr val="FF0000"/>
              </a:solidFill>
              <a:latin typeface="Georgia"/>
              <a:ea typeface="+mn-lt"/>
              <a:cs typeface="+mn-lt"/>
            </a:endParaRPr>
          </a:p>
          <a:p>
            <a:pPr marL="0" indent="0">
              <a:buNone/>
            </a:pPr>
            <a:r>
              <a:rPr lang="en-US" b="1" dirty="0">
                <a:solidFill>
                  <a:srgbClr val="FF0000"/>
                </a:solidFill>
                <a:latin typeface="Georgia"/>
                <a:ea typeface="+mn-lt"/>
                <a:cs typeface="+mn-lt"/>
              </a:rPr>
              <a:t>                                         MakeMyTrip  APPLICATION</a:t>
            </a:r>
            <a:endParaRPr lang="en-US" dirty="0">
              <a:solidFill>
                <a:srgbClr val="FF0000"/>
              </a:solidFill>
              <a:latin typeface="Georgia"/>
              <a:ea typeface="+mn-lt"/>
              <a:cs typeface="+mn-lt"/>
            </a:endParaRPr>
          </a:p>
          <a:p>
            <a:pPr marL="0" indent="0">
              <a:buNone/>
            </a:pPr>
            <a:endParaRPr lang="en-US">
              <a:solidFill>
                <a:srgbClr val="FF0000"/>
              </a:solidFill>
              <a:cs typeface="Calibri"/>
            </a:endParaRPr>
          </a:p>
          <a:p>
            <a:pPr marL="0" indent="0">
              <a:buNone/>
            </a:pPr>
            <a:r>
              <a:rPr lang="en-US" dirty="0">
                <a:cs typeface="Calibri"/>
              </a:rPr>
              <a:t>  </a:t>
            </a:r>
            <a:r>
              <a:rPr lang="en-US" dirty="0">
                <a:solidFill>
                  <a:srgbClr val="C00000"/>
                </a:solidFill>
                <a:latin typeface="Rockwell"/>
                <a:cs typeface="Calibri"/>
              </a:rPr>
              <a:t>                                   Faculty In-charge :</a:t>
            </a:r>
            <a:r>
              <a:rPr lang="en-US" dirty="0">
                <a:solidFill>
                  <a:srgbClr val="FF0000"/>
                </a:solidFill>
                <a:latin typeface="Rockwell"/>
                <a:cs typeface="Calibri"/>
              </a:rPr>
              <a:t> </a:t>
            </a:r>
            <a:r>
              <a:rPr lang="en-US" i="1" dirty="0">
                <a:solidFill>
                  <a:srgbClr val="002060"/>
                </a:solidFill>
                <a:latin typeface="Rockwell"/>
                <a:ea typeface="+mn-lt"/>
                <a:cs typeface="+mn-lt"/>
              </a:rPr>
              <a:t>Dr. Vasantha Kumar G U</a:t>
            </a:r>
            <a:r>
              <a:rPr lang="en-US" dirty="0">
                <a:solidFill>
                  <a:srgbClr val="002060"/>
                </a:solidFill>
                <a:latin typeface="Calibri"/>
                <a:ea typeface="+mn-lt"/>
                <a:cs typeface="+mn-lt"/>
              </a:rPr>
              <a:t> </a:t>
            </a:r>
            <a:endParaRPr lang="en-US" dirty="0">
              <a:solidFill>
                <a:srgbClr val="002060"/>
              </a:solidFill>
              <a:latin typeface="Rockwell"/>
              <a:ea typeface="+mn-lt"/>
              <a:cs typeface="+mn-lt"/>
            </a:endParaRPr>
          </a:p>
          <a:p>
            <a:pPr marL="0" indent="0">
              <a:buNone/>
            </a:pPr>
            <a:r>
              <a:rPr lang="en-US" dirty="0">
                <a:solidFill>
                  <a:srgbClr val="000000"/>
                </a:solidFill>
                <a:ea typeface="+mn-lt"/>
                <a:cs typeface="+mn-lt"/>
              </a:rPr>
              <a:t> </a:t>
            </a:r>
            <a:r>
              <a:rPr lang="en-US" dirty="0">
                <a:ea typeface="+mn-lt"/>
                <a:cs typeface="+mn-lt"/>
              </a:rPr>
              <a:t> </a:t>
            </a:r>
            <a:endParaRPr lang="en-US" dirty="0">
              <a:solidFill>
                <a:srgbClr val="002060"/>
              </a:solidFill>
              <a:latin typeface="Rockwell"/>
              <a:ea typeface="+mn-lt"/>
              <a:cs typeface="+mn-lt"/>
            </a:endParaRPr>
          </a:p>
          <a:p>
            <a:pPr marL="0" indent="0">
              <a:buNone/>
            </a:pPr>
            <a:r>
              <a:rPr lang="en-US" dirty="0">
                <a:cs typeface="Calibri"/>
              </a:rPr>
              <a:t>       </a:t>
            </a:r>
            <a:r>
              <a:rPr lang="en-US" dirty="0">
                <a:solidFill>
                  <a:srgbClr val="000000"/>
                </a:solidFill>
                <a:latin typeface="Calibri"/>
                <a:cs typeface="Calibri"/>
              </a:rPr>
              <a:t>                                                     </a:t>
            </a:r>
            <a:r>
              <a:rPr lang="en-US" sz="2000" dirty="0">
                <a:solidFill>
                  <a:srgbClr val="C00000"/>
                </a:solidFill>
                <a:latin typeface="Rockwell"/>
                <a:cs typeface="Calibri"/>
              </a:rPr>
              <a:t>Submitted By:      </a:t>
            </a:r>
            <a:endParaRPr lang="en-US" dirty="0"/>
          </a:p>
          <a:p>
            <a:pPr marL="0" indent="0">
              <a:buNone/>
            </a:pPr>
            <a:r>
              <a:rPr lang="en-US" sz="2000" dirty="0">
                <a:solidFill>
                  <a:srgbClr val="002060"/>
                </a:solidFill>
                <a:latin typeface="Rockwell"/>
                <a:cs typeface="Calibri"/>
              </a:rPr>
              <a:t>                                                             Bibek Yadav                : 1NT19CS055</a:t>
            </a:r>
            <a:endParaRPr lang="en-US" dirty="0">
              <a:cs typeface="Calibri"/>
            </a:endParaRPr>
          </a:p>
          <a:p>
            <a:pPr marL="0" indent="0">
              <a:buNone/>
            </a:pPr>
            <a:r>
              <a:rPr lang="en-US" sz="2000" dirty="0">
                <a:solidFill>
                  <a:srgbClr val="002060"/>
                </a:solidFill>
                <a:latin typeface="Rockwell"/>
                <a:cs typeface="Calibri"/>
              </a:rPr>
              <a:t>                                                             Chiraag Jung Thapa  : 1NT19CS060</a:t>
            </a:r>
          </a:p>
        </p:txBody>
      </p:sp>
      <p:pic>
        <p:nvPicPr>
          <p:cNvPr id="15" name="Picture 15" descr="Logo, company name&#10;&#10;Description automatically generated">
            <a:extLst>
              <a:ext uri="{FF2B5EF4-FFF2-40B4-BE49-F238E27FC236}">
                <a16:creationId xmlns:a16="http://schemas.microsoft.com/office/drawing/2014/main" id="{029C8714-AF63-4BC6-ADA9-D7B1D00F72AD}"/>
              </a:ext>
            </a:extLst>
          </p:cNvPr>
          <p:cNvPicPr>
            <a:picLocks noChangeAspect="1"/>
          </p:cNvPicPr>
          <p:nvPr/>
        </p:nvPicPr>
        <p:blipFill>
          <a:blip r:embed="rId2"/>
          <a:stretch>
            <a:fillRect/>
          </a:stretch>
        </p:blipFill>
        <p:spPr>
          <a:xfrm>
            <a:off x="4536005" y="1069749"/>
            <a:ext cx="2247900" cy="2190750"/>
          </a:xfrm>
          <a:prstGeom prst="rect">
            <a:avLst/>
          </a:prstGeom>
        </p:spPr>
      </p:pic>
      <p:sp>
        <p:nvSpPr>
          <p:cNvPr id="16" name="TextBox 15">
            <a:extLst>
              <a:ext uri="{FF2B5EF4-FFF2-40B4-BE49-F238E27FC236}">
                <a16:creationId xmlns:a16="http://schemas.microsoft.com/office/drawing/2014/main" id="{25CEF98F-CC77-4133-9FB6-DB6DAAB9A441}"/>
              </a:ext>
            </a:extLst>
          </p:cNvPr>
          <p:cNvSpPr txBox="1"/>
          <p:nvPr/>
        </p:nvSpPr>
        <p:spPr>
          <a:xfrm>
            <a:off x="4477008" y="3163505"/>
            <a:ext cx="4183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2060"/>
                </a:solidFill>
                <a:latin typeface="Rockwell"/>
                <a:ea typeface="+mn-lt"/>
                <a:cs typeface="+mn-lt"/>
              </a:rPr>
              <a:t>LA-2 PRESENTATION</a:t>
            </a:r>
            <a:r>
              <a:rPr lang="en-US" dirty="0">
                <a:solidFill>
                  <a:srgbClr val="002060"/>
                </a:solidFill>
                <a:ea typeface="+mn-lt"/>
                <a:cs typeface="+mn-lt"/>
              </a:rPr>
              <a:t> </a:t>
            </a:r>
            <a:endParaRPr lang="en-US" dirty="0">
              <a:solidFill>
                <a:srgbClr val="002060"/>
              </a:solidFill>
            </a:endParaRPr>
          </a:p>
        </p:txBody>
      </p:sp>
    </p:spTree>
    <p:extLst>
      <p:ext uri="{BB962C8B-B14F-4D97-AF65-F5344CB8AC3E}">
        <p14:creationId xmlns:p14="http://schemas.microsoft.com/office/powerpoint/2010/main" val="156221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4E0B-0055-4844-A05D-026031D3F7E4}"/>
              </a:ext>
            </a:extLst>
          </p:cNvPr>
          <p:cNvSpPr>
            <a:spLocks noGrp="1"/>
          </p:cNvSpPr>
          <p:nvPr>
            <p:ph type="title"/>
          </p:nvPr>
        </p:nvSpPr>
        <p:spPr>
          <a:xfrm>
            <a:off x="804673" y="1445494"/>
            <a:ext cx="3616856" cy="4376572"/>
          </a:xfrm>
        </p:spPr>
        <p:txBody>
          <a:bodyPr anchor="ctr">
            <a:normAutofit/>
          </a:bodyPr>
          <a:lstStyle/>
          <a:p>
            <a:r>
              <a:rPr lang="en-US" sz="4100" b="1">
                <a:latin typeface="Rockwell"/>
                <a:ea typeface="+mj-lt"/>
                <a:cs typeface="+mj-lt"/>
              </a:rPr>
              <a:t>Functional Requirement</a:t>
            </a:r>
            <a:endParaRPr lang="en-US" sz="4100">
              <a:latin typeface="Rockwell"/>
            </a:endParaRPr>
          </a:p>
        </p:txBody>
      </p:sp>
      <p:sp>
        <p:nvSpPr>
          <p:cNvPr id="49" name="Freeform: Shape 4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4ECD67-6F06-411E-A33B-FD2B5842F5AC}"/>
              </a:ext>
            </a:extLst>
          </p:cNvPr>
          <p:cNvSpPr>
            <a:spLocks noGrp="1"/>
          </p:cNvSpPr>
          <p:nvPr>
            <p:ph idx="1"/>
          </p:nvPr>
        </p:nvSpPr>
        <p:spPr>
          <a:xfrm>
            <a:off x="6096000" y="1399032"/>
            <a:ext cx="5501834" cy="4471416"/>
          </a:xfrm>
        </p:spPr>
        <p:txBody>
          <a:bodyPr anchor="ctr">
            <a:normAutofit/>
          </a:bodyPr>
          <a:lstStyle/>
          <a:p>
            <a:r>
              <a:rPr lang="en-US" sz="2000" b="1" u="sng">
                <a:solidFill>
                  <a:schemeClr val="bg1"/>
                </a:solidFill>
                <a:latin typeface="Georgia"/>
                <a:ea typeface="+mn-lt"/>
                <a:cs typeface="+mn-lt"/>
              </a:rPr>
              <a:t>User Registration</a:t>
            </a:r>
            <a:r>
              <a:rPr lang="en-US" sz="2000">
                <a:solidFill>
                  <a:schemeClr val="bg1"/>
                </a:solidFill>
                <a:latin typeface="Georgia"/>
                <a:ea typeface="+mn-lt"/>
                <a:cs typeface="+mn-lt"/>
              </a:rPr>
              <a:t> </a:t>
            </a:r>
            <a:endParaRPr lang="en-US" sz="2000">
              <a:solidFill>
                <a:schemeClr val="bg1"/>
              </a:solidFill>
              <a:latin typeface="Georgia"/>
              <a:cs typeface="Calibri"/>
            </a:endParaRPr>
          </a:p>
          <a:p>
            <a:r>
              <a:rPr lang="en-US" sz="2000">
                <a:solidFill>
                  <a:schemeClr val="bg1"/>
                </a:solidFill>
                <a:latin typeface="Georgia"/>
                <a:ea typeface="+mn-lt"/>
                <a:cs typeface="+mn-lt"/>
              </a:rPr>
              <a:t>The Customer Should be able to register with their details. </a:t>
            </a:r>
            <a:endParaRPr lang="en-US" sz="2000">
              <a:solidFill>
                <a:schemeClr val="bg1"/>
              </a:solidFill>
              <a:latin typeface="Georgia"/>
            </a:endParaRPr>
          </a:p>
          <a:p>
            <a:r>
              <a:rPr lang="en-US" sz="2000">
                <a:solidFill>
                  <a:schemeClr val="bg1"/>
                </a:solidFill>
                <a:latin typeface="Georgia"/>
                <a:ea typeface="+mn-lt"/>
                <a:cs typeface="+mn-lt"/>
              </a:rPr>
              <a:t>The system should record the following customer details into member database. </a:t>
            </a:r>
            <a:endParaRPr lang="en-US" sz="2000">
              <a:solidFill>
                <a:schemeClr val="bg1"/>
              </a:solidFill>
              <a:latin typeface="Georgia"/>
            </a:endParaRPr>
          </a:p>
          <a:p>
            <a:r>
              <a:rPr lang="en-US" sz="2000">
                <a:solidFill>
                  <a:schemeClr val="bg1"/>
                </a:solidFill>
                <a:latin typeface="Georgia"/>
                <a:ea typeface="+mn-lt"/>
                <a:cs typeface="+mn-lt"/>
              </a:rPr>
              <a:t>.Name </a:t>
            </a:r>
            <a:endParaRPr lang="en-US" sz="2000">
              <a:solidFill>
                <a:schemeClr val="bg1"/>
              </a:solidFill>
              <a:latin typeface="Georgia"/>
            </a:endParaRPr>
          </a:p>
          <a:p>
            <a:r>
              <a:rPr lang="en-US" sz="2000">
                <a:solidFill>
                  <a:schemeClr val="bg1"/>
                </a:solidFill>
                <a:latin typeface="Georgia"/>
                <a:ea typeface="+mn-lt"/>
                <a:cs typeface="+mn-lt"/>
              </a:rPr>
              <a:t>.Email </a:t>
            </a:r>
            <a:endParaRPr lang="en-US" sz="2000">
              <a:solidFill>
                <a:schemeClr val="bg1"/>
              </a:solidFill>
              <a:latin typeface="Georgia"/>
            </a:endParaRPr>
          </a:p>
          <a:p>
            <a:r>
              <a:rPr lang="en-US" sz="2000">
                <a:solidFill>
                  <a:schemeClr val="bg1"/>
                </a:solidFill>
                <a:latin typeface="Georgia"/>
                <a:ea typeface="+mn-lt"/>
                <a:cs typeface="+mn-lt"/>
              </a:rPr>
              <a:t>.Password </a:t>
            </a:r>
            <a:endParaRPr lang="en-US" sz="2000">
              <a:solidFill>
                <a:schemeClr val="bg1"/>
              </a:solidFill>
              <a:latin typeface="Georgia"/>
            </a:endParaRPr>
          </a:p>
          <a:p>
            <a:r>
              <a:rPr lang="en-US" sz="2000">
                <a:solidFill>
                  <a:schemeClr val="bg1"/>
                </a:solidFill>
                <a:latin typeface="Georgia"/>
                <a:ea typeface="+mn-lt"/>
                <a:cs typeface="+mn-lt"/>
              </a:rPr>
              <a:t>.Address </a:t>
            </a:r>
            <a:endParaRPr lang="en-US" sz="2000">
              <a:solidFill>
                <a:schemeClr val="bg1"/>
              </a:solidFill>
              <a:latin typeface="Georgia"/>
            </a:endParaRPr>
          </a:p>
          <a:p>
            <a:r>
              <a:rPr lang="en-US" sz="2000">
                <a:solidFill>
                  <a:schemeClr val="bg1"/>
                </a:solidFill>
                <a:latin typeface="Georgia"/>
                <a:ea typeface="+mn-lt"/>
                <a:cs typeface="+mn-lt"/>
              </a:rPr>
              <a:t>.DOB </a:t>
            </a:r>
            <a:endParaRPr lang="en-US" sz="2000">
              <a:solidFill>
                <a:schemeClr val="bg1"/>
              </a:solidFill>
              <a:latin typeface="Georgia"/>
            </a:endParaRPr>
          </a:p>
          <a:p>
            <a:r>
              <a:rPr lang="en-US" sz="2000">
                <a:solidFill>
                  <a:schemeClr val="bg1"/>
                </a:solidFill>
                <a:latin typeface="Georgia"/>
                <a:ea typeface="+mn-lt"/>
                <a:cs typeface="+mn-lt"/>
              </a:rPr>
              <a:t>The system shall send verification messages to email. </a:t>
            </a:r>
            <a:endParaRPr lang="en-US" sz="2000">
              <a:solidFill>
                <a:schemeClr val="bg1"/>
              </a:solidFill>
              <a:latin typeface="Georgia"/>
            </a:endParaRPr>
          </a:p>
          <a:p>
            <a:endParaRPr lang="en-US" sz="2000">
              <a:solidFill>
                <a:schemeClr val="bg1"/>
              </a:solidFill>
              <a:latin typeface="Georgia"/>
            </a:endParaRPr>
          </a:p>
          <a:p>
            <a:endParaRPr lang="en-US" sz="2000" b="1" u="sng">
              <a:solidFill>
                <a:schemeClr val="bg1"/>
              </a:solidFill>
              <a:latin typeface="Georgia"/>
              <a:cs typeface="Calibri" panose="020F0502020204030204"/>
            </a:endParaRPr>
          </a:p>
          <a:p>
            <a:pPr marL="0" indent="0">
              <a:buNone/>
            </a:pPr>
            <a:endParaRPr lang="en-US" sz="2000" b="1">
              <a:solidFill>
                <a:schemeClr val="bg1"/>
              </a:solidFill>
              <a:cs typeface="Calibri"/>
            </a:endParaRPr>
          </a:p>
        </p:txBody>
      </p:sp>
    </p:spTree>
    <p:extLst>
      <p:ext uri="{BB962C8B-B14F-4D97-AF65-F5344CB8AC3E}">
        <p14:creationId xmlns:p14="http://schemas.microsoft.com/office/powerpoint/2010/main" val="32574334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4E0B-0055-4844-A05D-026031D3F7E4}"/>
              </a:ext>
            </a:extLst>
          </p:cNvPr>
          <p:cNvSpPr>
            <a:spLocks noGrp="1"/>
          </p:cNvSpPr>
          <p:nvPr>
            <p:ph type="title"/>
          </p:nvPr>
        </p:nvSpPr>
        <p:spPr>
          <a:xfrm>
            <a:off x="804673" y="1445494"/>
            <a:ext cx="3616856" cy="4376572"/>
          </a:xfrm>
        </p:spPr>
        <p:txBody>
          <a:bodyPr anchor="ctr">
            <a:normAutofit/>
          </a:bodyPr>
          <a:lstStyle/>
          <a:p>
            <a:r>
              <a:rPr lang="en-US" sz="4100" b="1">
                <a:latin typeface="Rockwell"/>
                <a:ea typeface="+mj-lt"/>
                <a:cs typeface="+mj-lt"/>
              </a:rPr>
              <a:t>Functional Requirement</a:t>
            </a:r>
            <a:endParaRPr lang="en-US" sz="4100">
              <a:latin typeface="Rockwell"/>
            </a:endParaRPr>
          </a:p>
        </p:txBody>
      </p:sp>
      <p:sp>
        <p:nvSpPr>
          <p:cNvPr id="49" name="Freeform: Shape 4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4ECD67-6F06-411E-A33B-FD2B5842F5AC}"/>
              </a:ext>
            </a:extLst>
          </p:cNvPr>
          <p:cNvSpPr>
            <a:spLocks noGrp="1"/>
          </p:cNvSpPr>
          <p:nvPr>
            <p:ph idx="1"/>
          </p:nvPr>
        </p:nvSpPr>
        <p:spPr>
          <a:xfrm>
            <a:off x="6096000" y="1050689"/>
            <a:ext cx="5501834" cy="5462016"/>
          </a:xfrm>
        </p:spPr>
        <p:txBody>
          <a:bodyPr anchor="ctr">
            <a:normAutofit/>
          </a:bodyPr>
          <a:lstStyle/>
          <a:p>
            <a:r>
              <a:rPr lang="en-US" sz="2000" b="1" u="sng" dirty="0">
                <a:solidFill>
                  <a:schemeClr val="bg1"/>
                </a:solidFill>
                <a:latin typeface="Georgia"/>
                <a:ea typeface="+mn-lt"/>
                <a:cs typeface="+mn-lt"/>
              </a:rPr>
              <a:t>Login</a:t>
            </a:r>
            <a:endParaRPr lang="en-US" sz="2000">
              <a:solidFill>
                <a:schemeClr val="bg1"/>
              </a:solidFill>
              <a:latin typeface="Georgia"/>
              <a:cs typeface="Calibri"/>
            </a:endParaRPr>
          </a:p>
          <a:p>
            <a:pPr marL="0" indent="0">
              <a:buNone/>
            </a:pPr>
            <a:r>
              <a:rPr lang="en-US" sz="2000" i="1" dirty="0">
                <a:solidFill>
                  <a:schemeClr val="bg1"/>
                </a:solidFill>
                <a:latin typeface="Georgia"/>
                <a:ea typeface="+mn-lt"/>
                <a:cs typeface="+mn-lt"/>
              </a:rPr>
              <a:t>After </a:t>
            </a:r>
            <a:r>
              <a:rPr lang="en-US" sz="2000" i="1" dirty="0" err="1">
                <a:solidFill>
                  <a:schemeClr val="bg1"/>
                </a:solidFill>
                <a:latin typeface="Georgia"/>
                <a:ea typeface="+mn-lt"/>
                <a:cs typeface="+mn-lt"/>
              </a:rPr>
              <a:t>succesfull</a:t>
            </a:r>
            <a:r>
              <a:rPr lang="en-US" sz="2000" i="1" dirty="0">
                <a:solidFill>
                  <a:schemeClr val="bg1"/>
                </a:solidFill>
                <a:latin typeface="Georgia"/>
                <a:ea typeface="+mn-lt"/>
                <a:cs typeface="+mn-lt"/>
              </a:rPr>
              <a:t> registration to the Application. Customer can login to app with basic details like mobile number and passwords</a:t>
            </a:r>
            <a:r>
              <a:rPr lang="en-US" sz="2000" dirty="0">
                <a:solidFill>
                  <a:schemeClr val="bg1"/>
                </a:solidFill>
                <a:latin typeface="Georgia"/>
                <a:ea typeface="+mn-lt"/>
                <a:cs typeface="+mn-lt"/>
              </a:rPr>
              <a:t> </a:t>
            </a:r>
            <a:r>
              <a:rPr lang="en-US" sz="2000" b="1" dirty="0">
                <a:solidFill>
                  <a:schemeClr val="bg1"/>
                </a:solidFill>
                <a:latin typeface="Georgia"/>
                <a:ea typeface="+mn-lt"/>
                <a:cs typeface="+mn-lt"/>
              </a:rPr>
              <a:t> </a:t>
            </a:r>
            <a:r>
              <a:rPr lang="en-US" sz="2000" dirty="0">
                <a:solidFill>
                  <a:schemeClr val="bg1"/>
                </a:solidFill>
                <a:latin typeface="Georgia"/>
                <a:ea typeface="+mn-lt"/>
                <a:cs typeface="+mn-lt"/>
              </a:rPr>
              <a:t> </a:t>
            </a:r>
            <a:endParaRPr lang="en-US" dirty="0">
              <a:solidFill>
                <a:schemeClr val="bg1"/>
              </a:solidFill>
              <a:latin typeface="Georgia"/>
            </a:endParaRPr>
          </a:p>
          <a:p>
            <a:r>
              <a:rPr lang="en-US" sz="2000" b="1" u="sng" dirty="0">
                <a:solidFill>
                  <a:schemeClr val="bg1"/>
                </a:solidFill>
                <a:latin typeface="Georgia"/>
                <a:ea typeface="+mn-lt"/>
                <a:cs typeface="+mn-lt"/>
              </a:rPr>
              <a:t>Reservation</a:t>
            </a:r>
            <a:r>
              <a:rPr lang="en-US" sz="2000" dirty="0">
                <a:solidFill>
                  <a:schemeClr val="bg1"/>
                </a:solidFill>
                <a:latin typeface="Georgia"/>
                <a:ea typeface="+mn-lt"/>
                <a:cs typeface="+mn-lt"/>
              </a:rPr>
              <a:t> :</a:t>
            </a:r>
            <a:endParaRPr lang="en-US" dirty="0">
              <a:solidFill>
                <a:schemeClr val="bg1"/>
              </a:solidFill>
              <a:latin typeface="Georgia"/>
              <a:ea typeface="+mn-lt"/>
              <a:cs typeface="+mn-lt"/>
            </a:endParaRPr>
          </a:p>
          <a:p>
            <a:pPr marL="0" indent="0">
              <a:buNone/>
            </a:pPr>
            <a:r>
              <a:rPr lang="en-US" sz="2000" dirty="0">
                <a:solidFill>
                  <a:schemeClr val="bg1"/>
                </a:solidFill>
                <a:latin typeface="Georgia"/>
                <a:ea typeface="+mn-lt"/>
                <a:cs typeface="+mn-lt"/>
              </a:rPr>
              <a:t> After Login To application , Customer can search for their requirements like </a:t>
            </a:r>
            <a:endParaRPr lang="en-US">
              <a:solidFill>
                <a:schemeClr val="bg1"/>
              </a:solidFill>
              <a:latin typeface="Georgia"/>
            </a:endParaRPr>
          </a:p>
          <a:p>
            <a:r>
              <a:rPr lang="en-US" sz="2000" dirty="0">
                <a:solidFill>
                  <a:schemeClr val="bg1"/>
                </a:solidFill>
                <a:latin typeface="Georgia"/>
                <a:ea typeface="+mn-lt"/>
                <a:cs typeface="+mn-lt"/>
              </a:rPr>
              <a:t>1. Flights </a:t>
            </a:r>
            <a:endParaRPr lang="en-US">
              <a:solidFill>
                <a:schemeClr val="bg1"/>
              </a:solidFill>
              <a:latin typeface="Georgia"/>
            </a:endParaRPr>
          </a:p>
          <a:p>
            <a:r>
              <a:rPr lang="en-US" sz="2000" dirty="0">
                <a:solidFill>
                  <a:schemeClr val="bg1"/>
                </a:solidFill>
                <a:latin typeface="Georgia"/>
                <a:ea typeface="+mn-lt"/>
                <a:cs typeface="+mn-lt"/>
              </a:rPr>
              <a:t>2. Hotels </a:t>
            </a:r>
            <a:endParaRPr lang="en-US">
              <a:solidFill>
                <a:schemeClr val="bg1"/>
              </a:solidFill>
              <a:latin typeface="Georgia"/>
            </a:endParaRPr>
          </a:p>
          <a:p>
            <a:r>
              <a:rPr lang="en-US" sz="2000" dirty="0">
                <a:solidFill>
                  <a:schemeClr val="bg1"/>
                </a:solidFill>
                <a:latin typeface="Georgia"/>
                <a:ea typeface="+mn-lt"/>
                <a:cs typeface="+mn-lt"/>
              </a:rPr>
              <a:t>3. Train tickets </a:t>
            </a:r>
            <a:endParaRPr lang="en-US">
              <a:solidFill>
                <a:schemeClr val="bg1"/>
              </a:solidFill>
              <a:latin typeface="Georgia"/>
            </a:endParaRPr>
          </a:p>
          <a:p>
            <a:r>
              <a:rPr lang="en-US" sz="2000" dirty="0">
                <a:solidFill>
                  <a:schemeClr val="bg1"/>
                </a:solidFill>
                <a:latin typeface="Georgia"/>
                <a:ea typeface="+mn-lt"/>
                <a:cs typeface="+mn-lt"/>
              </a:rPr>
              <a:t>4. Holidays trips </a:t>
            </a:r>
            <a:endParaRPr lang="en-US">
              <a:solidFill>
                <a:schemeClr val="bg1"/>
              </a:solidFill>
              <a:latin typeface="Georgia"/>
            </a:endParaRPr>
          </a:p>
          <a:p>
            <a:r>
              <a:rPr lang="en-US" sz="2000" dirty="0">
                <a:solidFill>
                  <a:schemeClr val="bg1"/>
                </a:solidFill>
                <a:latin typeface="Georgia"/>
                <a:ea typeface="+mn-lt"/>
                <a:cs typeface="+mn-lt"/>
              </a:rPr>
              <a:t>5. Bus </a:t>
            </a:r>
            <a:endParaRPr lang="en-US">
              <a:solidFill>
                <a:schemeClr val="bg1"/>
              </a:solidFill>
              <a:latin typeface="Georgia"/>
            </a:endParaRPr>
          </a:p>
          <a:p>
            <a:r>
              <a:rPr lang="en-US" sz="2000" dirty="0">
                <a:solidFill>
                  <a:schemeClr val="bg1"/>
                </a:solidFill>
                <a:latin typeface="Georgia"/>
                <a:ea typeface="+mn-lt"/>
                <a:cs typeface="+mn-lt"/>
              </a:rPr>
              <a:t>6. Car/Taxi etc.</a:t>
            </a:r>
            <a:endParaRPr lang="en-US" dirty="0">
              <a:solidFill>
                <a:schemeClr val="bg1"/>
              </a:solidFill>
              <a:latin typeface="Georgia"/>
            </a:endParaRPr>
          </a:p>
          <a:p>
            <a:endParaRPr lang="en-US" sz="2000">
              <a:solidFill>
                <a:schemeClr val="bg1"/>
              </a:solidFill>
              <a:latin typeface="Georgia"/>
            </a:endParaRPr>
          </a:p>
          <a:p>
            <a:endParaRPr lang="en-US" sz="2000" b="1" u="sng">
              <a:solidFill>
                <a:schemeClr val="bg1"/>
              </a:solidFill>
              <a:latin typeface="Georgia"/>
              <a:cs typeface="Calibri" panose="020F0502020204030204"/>
            </a:endParaRPr>
          </a:p>
          <a:p>
            <a:pPr marL="0" indent="0">
              <a:buNone/>
            </a:pPr>
            <a:endParaRPr lang="en-US" sz="2000" b="1">
              <a:solidFill>
                <a:schemeClr val="bg1"/>
              </a:solidFill>
              <a:cs typeface="Calibri"/>
            </a:endParaRPr>
          </a:p>
        </p:txBody>
      </p:sp>
    </p:spTree>
    <p:extLst>
      <p:ext uri="{BB962C8B-B14F-4D97-AF65-F5344CB8AC3E}">
        <p14:creationId xmlns:p14="http://schemas.microsoft.com/office/powerpoint/2010/main" val="349691630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3D3033-28AE-4C17-A6AA-8A6168ADD2F8}"/>
              </a:ext>
            </a:extLst>
          </p:cNvPr>
          <p:cNvSpPr>
            <a:spLocks noGrp="1"/>
          </p:cNvSpPr>
          <p:nvPr>
            <p:ph type="title"/>
          </p:nvPr>
        </p:nvSpPr>
        <p:spPr>
          <a:xfrm>
            <a:off x="2311147" y="365760"/>
            <a:ext cx="7569706" cy="1288238"/>
          </a:xfrm>
        </p:spPr>
        <p:txBody>
          <a:bodyPr anchor="ctr">
            <a:normAutofit/>
          </a:bodyPr>
          <a:lstStyle/>
          <a:p>
            <a:pPr algn="ctr"/>
            <a:r>
              <a:rPr lang="en-US" sz="4100" b="1">
                <a:latin typeface="Rockwell"/>
                <a:ea typeface="+mj-lt"/>
                <a:cs typeface="+mj-lt"/>
              </a:rPr>
              <a:t>Non -Functional </a:t>
            </a:r>
            <a:br>
              <a:rPr lang="en-US" sz="4100" b="1">
                <a:latin typeface="Rockwell"/>
                <a:ea typeface="+mj-lt"/>
                <a:cs typeface="+mj-lt"/>
              </a:rPr>
            </a:br>
            <a:r>
              <a:rPr lang="en-US" sz="4100" b="1">
                <a:latin typeface="Rockwell"/>
                <a:ea typeface="+mj-lt"/>
                <a:cs typeface="+mj-lt"/>
              </a:rPr>
              <a:t>Requirement</a:t>
            </a:r>
            <a:endParaRPr lang="en-US" sz="4100">
              <a:latin typeface="Rockwell"/>
            </a:endParaRPr>
          </a:p>
        </p:txBody>
      </p:sp>
      <p:sp>
        <p:nvSpPr>
          <p:cNvPr id="3" name="Content Placeholder 2">
            <a:extLst>
              <a:ext uri="{FF2B5EF4-FFF2-40B4-BE49-F238E27FC236}">
                <a16:creationId xmlns:a16="http://schemas.microsoft.com/office/drawing/2014/main" id="{B3BEFCFB-EEE2-4E33-9B68-B9F66FED85D3}"/>
              </a:ext>
            </a:extLst>
          </p:cNvPr>
          <p:cNvSpPr>
            <a:spLocks noGrp="1"/>
          </p:cNvSpPr>
          <p:nvPr>
            <p:ph idx="1"/>
          </p:nvPr>
        </p:nvSpPr>
        <p:spPr>
          <a:xfrm>
            <a:off x="2165569" y="1956816"/>
            <a:ext cx="7860863" cy="4024884"/>
          </a:xfrm>
        </p:spPr>
        <p:txBody>
          <a:bodyPr anchor="t">
            <a:normAutofit/>
          </a:bodyPr>
          <a:lstStyle/>
          <a:p>
            <a:r>
              <a:rPr lang="en-US" sz="2400" b="1">
                <a:latin typeface="Georgia"/>
                <a:ea typeface="+mn-lt"/>
                <a:cs typeface="+mn-lt"/>
              </a:rPr>
              <a:t>Non-Functional Requirement</a:t>
            </a:r>
            <a:r>
              <a:rPr lang="en-US" sz="2400">
                <a:latin typeface="Georgia"/>
                <a:ea typeface="+mn-lt"/>
                <a:cs typeface="+mn-lt"/>
              </a:rPr>
              <a:t> (NFR) specifies the quality attribute of a software system. They judge the software system based on Responsiveness, Usability, Security, Portability, and other non-functional standards that are critical to the success of the software system. Example of nonfunctional requirement, “how fast does the website load?” Failing to meet non-functional requirements can result in systems that fail to satisfy user needs.</a:t>
            </a:r>
            <a:endParaRPr lang="en-US" sz="2400" b="1" u="sng">
              <a:latin typeface="Georgia"/>
              <a:cs typeface="Calibri" panose="020F0502020204030204"/>
            </a:endParaRPr>
          </a:p>
        </p:txBody>
      </p:sp>
    </p:spTree>
    <p:extLst>
      <p:ext uri="{BB962C8B-B14F-4D97-AF65-F5344CB8AC3E}">
        <p14:creationId xmlns:p14="http://schemas.microsoft.com/office/powerpoint/2010/main" val="156070462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3033-28AE-4C17-A6AA-8A6168ADD2F8}"/>
              </a:ext>
            </a:extLst>
          </p:cNvPr>
          <p:cNvSpPr>
            <a:spLocks noGrp="1"/>
          </p:cNvSpPr>
          <p:nvPr>
            <p:ph type="title"/>
          </p:nvPr>
        </p:nvSpPr>
        <p:spPr>
          <a:xfrm>
            <a:off x="804673" y="1445494"/>
            <a:ext cx="3616856" cy="4376572"/>
          </a:xfrm>
        </p:spPr>
        <p:txBody>
          <a:bodyPr anchor="ctr">
            <a:normAutofit/>
          </a:bodyPr>
          <a:lstStyle/>
          <a:p>
            <a:r>
              <a:rPr lang="en-US" sz="4100" b="1">
                <a:latin typeface="Rockwell"/>
                <a:ea typeface="+mj-lt"/>
                <a:cs typeface="+mj-lt"/>
              </a:rPr>
              <a:t>Non -Functional </a:t>
            </a:r>
            <a:br>
              <a:rPr lang="en-US" sz="4100" b="1">
                <a:latin typeface="Rockwell"/>
                <a:ea typeface="+mj-lt"/>
                <a:cs typeface="+mj-lt"/>
              </a:rPr>
            </a:br>
            <a:r>
              <a:rPr lang="en-US" sz="4100" b="1">
                <a:latin typeface="Rockwell"/>
                <a:ea typeface="+mj-lt"/>
                <a:cs typeface="+mj-lt"/>
              </a:rPr>
              <a:t>Requirement</a:t>
            </a:r>
            <a:endParaRPr lang="en-US" sz="4100">
              <a:latin typeface="Rockwell"/>
            </a:endParaRPr>
          </a:p>
        </p:txBody>
      </p:sp>
      <p:sp>
        <p:nvSpPr>
          <p:cNvPr id="37" name="Freeform: Shape 36">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BEFCFB-EEE2-4E33-9B68-B9F66FED85D3}"/>
              </a:ext>
            </a:extLst>
          </p:cNvPr>
          <p:cNvSpPr>
            <a:spLocks noGrp="1"/>
          </p:cNvSpPr>
          <p:nvPr>
            <p:ph idx="1"/>
          </p:nvPr>
        </p:nvSpPr>
        <p:spPr>
          <a:xfrm>
            <a:off x="6096000" y="1399032"/>
            <a:ext cx="5501834" cy="4471416"/>
          </a:xfrm>
        </p:spPr>
        <p:txBody>
          <a:bodyPr vert="horz" lIns="91440" tIns="45720" rIns="91440" bIns="45720" rtlCol="0" anchor="ctr">
            <a:noAutofit/>
          </a:bodyPr>
          <a:lstStyle/>
          <a:p>
            <a:r>
              <a:rPr lang="en-US" sz="2000" b="1" u="sng" dirty="0">
                <a:solidFill>
                  <a:schemeClr val="bg1"/>
                </a:solidFill>
                <a:latin typeface="Georgia"/>
                <a:ea typeface="+mn-lt"/>
                <a:cs typeface="+mn-lt"/>
              </a:rPr>
              <a:t>Constraint </a:t>
            </a:r>
            <a:endParaRPr lang="en-US" sz="2000">
              <a:solidFill>
                <a:schemeClr val="bg1"/>
              </a:solidFill>
              <a:latin typeface="Georgia"/>
              <a:cs typeface="Calibri" panose="020F0502020204030204"/>
            </a:endParaRPr>
          </a:p>
          <a:p>
            <a:pPr marL="0" indent="0">
              <a:buNone/>
            </a:pPr>
            <a:r>
              <a:rPr lang="en-US" sz="2000" dirty="0">
                <a:solidFill>
                  <a:schemeClr val="bg1"/>
                </a:solidFill>
                <a:latin typeface="Georgia"/>
                <a:ea typeface="+mn-lt"/>
                <a:cs typeface="+mn-lt"/>
              </a:rPr>
              <a:t> </a:t>
            </a:r>
            <a:r>
              <a:rPr lang="en-US" sz="2000" u="sng" dirty="0">
                <a:solidFill>
                  <a:schemeClr val="bg1"/>
                </a:solidFill>
                <a:latin typeface="Georgia"/>
                <a:ea typeface="+mn-lt"/>
                <a:cs typeface="+mn-lt"/>
              </a:rPr>
              <a:t>Memory</a:t>
            </a:r>
            <a:r>
              <a:rPr lang="en-US" sz="2000" dirty="0">
                <a:solidFill>
                  <a:schemeClr val="bg1"/>
                </a:solidFill>
                <a:latin typeface="Georgia"/>
                <a:ea typeface="+mn-lt"/>
                <a:cs typeface="+mn-lt"/>
              </a:rPr>
              <a:t> : system will have only 100 GB on data server. </a:t>
            </a:r>
            <a:endParaRPr lang="en-US" sz="2000">
              <a:solidFill>
                <a:schemeClr val="bg1"/>
              </a:solidFill>
              <a:latin typeface="Georgia"/>
              <a:cs typeface="Calibri" panose="020F0502020204030204"/>
            </a:endParaRPr>
          </a:p>
          <a:p>
            <a:pPr marL="0" indent="0">
              <a:buNone/>
            </a:pPr>
            <a:r>
              <a:rPr lang="en-US" sz="2000" u="sng" dirty="0">
                <a:solidFill>
                  <a:schemeClr val="bg1"/>
                </a:solidFill>
                <a:latin typeface="Georgia"/>
                <a:ea typeface="+mn-lt"/>
                <a:cs typeface="+mn-lt"/>
              </a:rPr>
              <a:t>Language requirement</a:t>
            </a:r>
            <a:r>
              <a:rPr lang="en-US" sz="2000" dirty="0">
                <a:solidFill>
                  <a:schemeClr val="bg1"/>
                </a:solidFill>
                <a:latin typeface="Georgia"/>
                <a:ea typeface="+mn-lt"/>
                <a:cs typeface="+mn-lt"/>
              </a:rPr>
              <a:t>: software must in English only. </a:t>
            </a:r>
            <a:endParaRPr lang="en-US" sz="2000">
              <a:solidFill>
                <a:schemeClr val="bg1"/>
              </a:solidFill>
              <a:latin typeface="Georgia"/>
              <a:cs typeface="Calibri" panose="020F0502020204030204"/>
            </a:endParaRPr>
          </a:p>
          <a:p>
            <a:pPr marL="0" indent="0">
              <a:buNone/>
            </a:pPr>
            <a:r>
              <a:rPr lang="en-US" sz="2000" u="sng" dirty="0">
                <a:solidFill>
                  <a:schemeClr val="bg1"/>
                </a:solidFill>
                <a:latin typeface="Georgia"/>
                <a:ea typeface="+mn-lt"/>
                <a:cs typeface="+mn-lt"/>
              </a:rPr>
              <a:t>Implementation constraint</a:t>
            </a:r>
            <a:r>
              <a:rPr lang="en-US" sz="2000" dirty="0">
                <a:solidFill>
                  <a:schemeClr val="bg1"/>
                </a:solidFill>
                <a:latin typeface="Georgia"/>
                <a:ea typeface="+mn-lt"/>
                <a:cs typeface="+mn-lt"/>
              </a:rPr>
              <a:t>: application should be based on java and php only.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Reliability</a:t>
            </a:r>
            <a:r>
              <a:rPr lang="en-US" sz="2000" dirty="0">
                <a:solidFill>
                  <a:schemeClr val="bg1"/>
                </a:solidFill>
                <a:latin typeface="Georgia"/>
                <a:ea typeface="+mn-lt"/>
                <a:cs typeface="+mn-lt"/>
              </a:rPr>
              <a:t> : System should be </a:t>
            </a:r>
            <a:r>
              <a:rPr lang="en-US" sz="2000" dirty="0" err="1">
                <a:solidFill>
                  <a:schemeClr val="bg1"/>
                </a:solidFill>
                <a:latin typeface="Georgia"/>
                <a:ea typeface="+mn-lt"/>
                <a:cs typeface="+mn-lt"/>
              </a:rPr>
              <a:t>scyn</a:t>
            </a:r>
            <a:r>
              <a:rPr lang="en-US" sz="2000" dirty="0">
                <a:solidFill>
                  <a:schemeClr val="bg1"/>
                </a:solidFill>
                <a:latin typeface="Georgia"/>
                <a:ea typeface="+mn-lt"/>
                <a:cs typeface="+mn-lt"/>
              </a:rPr>
              <a:t> frequently to avoid data losing in case of system failure.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Portability</a:t>
            </a:r>
            <a:r>
              <a:rPr lang="en-US" sz="2000" dirty="0">
                <a:solidFill>
                  <a:schemeClr val="bg1"/>
                </a:solidFill>
                <a:latin typeface="Georgia"/>
                <a:ea typeface="+mn-lt"/>
                <a:cs typeface="+mn-lt"/>
              </a:rPr>
              <a:t> : The software should run in any Microsoft windows .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Capability</a:t>
            </a:r>
            <a:r>
              <a:rPr lang="en-US" sz="2000" dirty="0">
                <a:solidFill>
                  <a:schemeClr val="bg1"/>
                </a:solidFill>
                <a:latin typeface="Georgia"/>
                <a:ea typeface="+mn-lt"/>
                <a:cs typeface="+mn-lt"/>
              </a:rPr>
              <a:t> : Nott more than 1 BILLION members to be registered </a:t>
            </a:r>
            <a:endParaRPr lang="en-US" sz="2000">
              <a:solidFill>
                <a:schemeClr val="bg1"/>
              </a:solidFill>
              <a:latin typeface="Georgia"/>
              <a:cs typeface="Calibri"/>
            </a:endParaRPr>
          </a:p>
          <a:p>
            <a:r>
              <a:rPr lang="en-US" sz="2000" b="1" u="sng" dirty="0">
                <a:solidFill>
                  <a:schemeClr val="bg1"/>
                </a:solidFill>
                <a:latin typeface="Georgia"/>
                <a:ea typeface="+mn-lt"/>
                <a:cs typeface="+mn-lt"/>
              </a:rPr>
              <a:t>Flexibility</a:t>
            </a:r>
            <a:r>
              <a:rPr lang="en-US" sz="2000" dirty="0">
                <a:solidFill>
                  <a:schemeClr val="bg1"/>
                </a:solidFill>
                <a:latin typeface="Georgia"/>
                <a:ea typeface="+mn-lt"/>
                <a:cs typeface="+mn-lt"/>
              </a:rPr>
              <a:t> : System should be flexible enough to provide space to add new features.</a:t>
            </a:r>
            <a:endParaRPr lang="en-US" sz="2000" dirty="0">
              <a:solidFill>
                <a:schemeClr val="bg1"/>
              </a:solidFill>
              <a:latin typeface="Georgia"/>
              <a:cs typeface="Calibri" panose="020F0502020204030204"/>
            </a:endParaRPr>
          </a:p>
        </p:txBody>
      </p:sp>
    </p:spTree>
    <p:extLst>
      <p:ext uri="{BB962C8B-B14F-4D97-AF65-F5344CB8AC3E}">
        <p14:creationId xmlns:p14="http://schemas.microsoft.com/office/powerpoint/2010/main" val="102518955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3033-28AE-4C17-A6AA-8A6168ADD2F8}"/>
              </a:ext>
            </a:extLst>
          </p:cNvPr>
          <p:cNvSpPr>
            <a:spLocks noGrp="1"/>
          </p:cNvSpPr>
          <p:nvPr>
            <p:ph type="title"/>
          </p:nvPr>
        </p:nvSpPr>
        <p:spPr>
          <a:xfrm>
            <a:off x="804673" y="1445494"/>
            <a:ext cx="3616856" cy="4376572"/>
          </a:xfrm>
        </p:spPr>
        <p:txBody>
          <a:bodyPr anchor="ctr">
            <a:normAutofit/>
          </a:bodyPr>
          <a:lstStyle/>
          <a:p>
            <a:r>
              <a:rPr lang="en-US" sz="4100" b="1">
                <a:latin typeface="Rockwell"/>
                <a:ea typeface="+mj-lt"/>
                <a:cs typeface="+mj-lt"/>
              </a:rPr>
              <a:t>Non -Functional </a:t>
            </a:r>
            <a:br>
              <a:rPr lang="en-US" sz="4100" b="1">
                <a:latin typeface="Rockwell"/>
                <a:ea typeface="+mj-lt"/>
                <a:cs typeface="+mj-lt"/>
              </a:rPr>
            </a:br>
            <a:r>
              <a:rPr lang="en-US" sz="4100" b="1">
                <a:latin typeface="Rockwell"/>
                <a:ea typeface="+mj-lt"/>
                <a:cs typeface="+mj-lt"/>
              </a:rPr>
              <a:t>Requirement</a:t>
            </a:r>
            <a:endParaRPr lang="en-US" sz="4100">
              <a:latin typeface="Rockwell"/>
            </a:endParaRPr>
          </a:p>
        </p:txBody>
      </p:sp>
      <p:sp>
        <p:nvSpPr>
          <p:cNvPr id="46" name="Freeform: Shape 45">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BEFCFB-EEE2-4E33-9B68-B9F66FED85D3}"/>
              </a:ext>
            </a:extLst>
          </p:cNvPr>
          <p:cNvSpPr>
            <a:spLocks noGrp="1"/>
          </p:cNvSpPr>
          <p:nvPr>
            <p:ph idx="1"/>
          </p:nvPr>
        </p:nvSpPr>
        <p:spPr>
          <a:xfrm>
            <a:off x="6096000" y="332233"/>
            <a:ext cx="5937262" cy="6115157"/>
          </a:xfrm>
        </p:spPr>
        <p:txBody>
          <a:bodyPr vert="horz" lIns="91440" tIns="45720" rIns="91440" bIns="45720" rtlCol="0" anchor="ctr">
            <a:noAutofit/>
          </a:bodyPr>
          <a:lstStyle/>
          <a:p>
            <a:r>
              <a:rPr lang="en-US" sz="2000" b="1" u="sng" dirty="0">
                <a:solidFill>
                  <a:schemeClr val="bg1"/>
                </a:solidFill>
                <a:latin typeface="Georgia"/>
                <a:ea typeface="+mn-lt"/>
                <a:cs typeface="+mn-lt"/>
              </a:rPr>
              <a:t>Usability </a:t>
            </a:r>
            <a:r>
              <a:rPr lang="en-US" sz="2000" dirty="0">
                <a:solidFill>
                  <a:schemeClr val="bg1"/>
                </a:solidFill>
                <a:latin typeface="Georgia"/>
                <a:ea typeface="+mn-lt"/>
                <a:cs typeface="+mn-lt"/>
              </a:rPr>
              <a:t> : We can use 24*7.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Security </a:t>
            </a:r>
            <a:r>
              <a:rPr lang="en-US" sz="2000" dirty="0">
                <a:solidFill>
                  <a:schemeClr val="bg1"/>
                </a:solidFill>
                <a:latin typeface="Georgia"/>
                <a:ea typeface="+mn-lt"/>
                <a:cs typeface="+mn-lt"/>
              </a:rPr>
              <a:t> : All external communications between the data’s server and client must be encrypted All data must be stored and protected. Payment Process should use HTTP over Secure protocol to secure the payment transactions</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Safety requirement </a:t>
            </a:r>
            <a:r>
              <a:rPr lang="en-US" sz="2000" dirty="0">
                <a:solidFill>
                  <a:schemeClr val="bg1"/>
                </a:solidFill>
                <a:latin typeface="Georgia"/>
                <a:ea typeface="+mn-lt"/>
                <a:cs typeface="+mn-lt"/>
              </a:rPr>
              <a:t> : Database should be backed up every hour. Under failure, system should be able to come back at normal operation under an hour.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Integrity</a:t>
            </a:r>
            <a:r>
              <a:rPr lang="en-US" sz="2000" dirty="0">
                <a:solidFill>
                  <a:schemeClr val="bg1"/>
                </a:solidFill>
                <a:latin typeface="Georgia"/>
                <a:ea typeface="+mn-lt"/>
                <a:cs typeface="+mn-lt"/>
              </a:rPr>
              <a:t> : System should focus on securing the customer information avoid data losing in case of system failure.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Testability </a:t>
            </a:r>
            <a:r>
              <a:rPr lang="en-US" sz="2000" dirty="0">
                <a:solidFill>
                  <a:schemeClr val="bg1"/>
                </a:solidFill>
                <a:latin typeface="Georgia"/>
                <a:ea typeface="+mn-lt"/>
                <a:cs typeface="+mn-lt"/>
              </a:rPr>
              <a:t>: The system should be able to be tested to confirm the performance and clients specifications.</a:t>
            </a:r>
            <a:r>
              <a:rPr lang="en-US" sz="2000" b="1" u="sng" dirty="0">
                <a:solidFill>
                  <a:schemeClr val="bg1"/>
                </a:solidFill>
                <a:latin typeface="Georgia"/>
                <a:ea typeface="+mn-lt"/>
                <a:cs typeface="+mn-lt"/>
              </a:rPr>
              <a:t>    </a:t>
            </a:r>
            <a:endParaRPr lang="en-US" sz="2000">
              <a:solidFill>
                <a:schemeClr val="bg1"/>
              </a:solidFill>
              <a:latin typeface="Georgia"/>
              <a:cs typeface="Calibri" panose="020F0502020204030204"/>
            </a:endParaRPr>
          </a:p>
          <a:p>
            <a:r>
              <a:rPr lang="en-US" sz="2000" b="1" u="sng" dirty="0">
                <a:solidFill>
                  <a:schemeClr val="bg1"/>
                </a:solidFill>
                <a:latin typeface="Georgia"/>
                <a:ea typeface="+mn-lt"/>
                <a:cs typeface="+mn-lt"/>
              </a:rPr>
              <a:t>Maintainability </a:t>
            </a:r>
            <a:r>
              <a:rPr lang="en-US" sz="2000" dirty="0">
                <a:solidFill>
                  <a:schemeClr val="bg1"/>
                </a:solidFill>
                <a:latin typeface="Georgia"/>
                <a:ea typeface="+mn-lt"/>
                <a:cs typeface="+mn-lt"/>
              </a:rPr>
              <a:t>:The system should be maintainable</a:t>
            </a:r>
            <a:endParaRPr lang="en-US" sz="2000" dirty="0">
              <a:solidFill>
                <a:schemeClr val="bg1"/>
              </a:solidFill>
              <a:latin typeface="Georgia"/>
              <a:cs typeface="Calibri" panose="020F0502020204030204"/>
            </a:endParaRPr>
          </a:p>
        </p:txBody>
      </p:sp>
    </p:spTree>
    <p:extLst>
      <p:ext uri="{BB962C8B-B14F-4D97-AF65-F5344CB8AC3E}">
        <p14:creationId xmlns:p14="http://schemas.microsoft.com/office/powerpoint/2010/main" val="193375179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59869D-BBBE-4465-81F9-4EC159CF27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marL="285750" indent="-285750"/>
            <a:r>
              <a:rPr lang="en-US" sz="3600" b="1" kern="1200" dirty="0">
                <a:solidFill>
                  <a:srgbClr val="C00000"/>
                </a:solidFill>
                <a:latin typeface="Rockwell"/>
              </a:rPr>
              <a:t>UML Diagram</a:t>
            </a:r>
            <a:endParaRPr lang="en-US" sz="3600" kern="1200" dirty="0">
              <a:solidFill>
                <a:srgbClr val="C00000"/>
              </a:solidFill>
              <a:latin typeface="Rockwell"/>
            </a:endParaRPr>
          </a:p>
        </p:txBody>
      </p:sp>
      <p:sp>
        <p:nvSpPr>
          <p:cNvPr id="6" name="TextBox 5">
            <a:extLst>
              <a:ext uri="{FF2B5EF4-FFF2-40B4-BE49-F238E27FC236}">
                <a16:creationId xmlns:a16="http://schemas.microsoft.com/office/drawing/2014/main" id="{4B039C43-0814-4FDF-8341-D6881110C867}"/>
              </a:ext>
            </a:extLst>
          </p:cNvPr>
          <p:cNvSpPr txBox="1"/>
          <p:nvPr/>
        </p:nvSpPr>
        <p:spPr>
          <a:xfrm>
            <a:off x="643469" y="1782981"/>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dirty="0">
                <a:solidFill>
                  <a:srgbClr val="002060"/>
                </a:solidFill>
                <a:latin typeface="Georgia"/>
              </a:rPr>
              <a:t>Click to </a:t>
            </a:r>
            <a:r>
              <a:rPr lang="en-US" sz="2000" dirty="0" err="1">
                <a:solidFill>
                  <a:srgbClr val="002060"/>
                </a:solidFill>
                <a:latin typeface="Georgia"/>
              </a:rPr>
              <a:t>addUse</a:t>
            </a:r>
            <a:r>
              <a:rPr lang="en-US" sz="2000" dirty="0">
                <a:solidFill>
                  <a:srgbClr val="002060"/>
                </a:solidFill>
                <a:latin typeface="Georgia"/>
              </a:rPr>
              <a:t> case diagrams (UML) are usually referred to as behavior diagrams used to describe a set of actions (use cases) that some system or systems (subject) should or can perform in collaboration with one or more external users of the system (actors). </a:t>
            </a:r>
            <a:endParaRPr lang="en-US">
              <a:solidFill>
                <a:srgbClr val="002060"/>
              </a:solidFill>
              <a:latin typeface="Georgia"/>
            </a:endParaRPr>
          </a:p>
          <a:p>
            <a:pPr indent="-228600">
              <a:lnSpc>
                <a:spcPct val="90000"/>
              </a:lnSpc>
              <a:spcAft>
                <a:spcPts val="600"/>
              </a:spcAft>
              <a:buFont typeface="Arial" panose="020B0604020202020204" pitchFamily="34" charset="0"/>
              <a:buChar char="•"/>
            </a:pPr>
            <a:endParaRPr lang="en-US" sz="2000" dirty="0">
              <a:solidFill>
                <a:srgbClr val="002060"/>
              </a:solidFill>
              <a:latin typeface="Georgia"/>
            </a:endParaRPr>
          </a:p>
          <a:p>
            <a:pPr>
              <a:lnSpc>
                <a:spcPct val="90000"/>
              </a:lnSpc>
              <a:spcAft>
                <a:spcPts val="600"/>
              </a:spcAft>
            </a:pPr>
            <a:r>
              <a:rPr lang="en-US" sz="2000" dirty="0">
                <a:solidFill>
                  <a:srgbClr val="002060"/>
                </a:solidFill>
                <a:latin typeface="Georgia"/>
              </a:rPr>
              <a:t>Here initially you can see the user w text</a:t>
            </a:r>
            <a:endParaRPr lang="en-US" sz="2000" dirty="0">
              <a:solidFill>
                <a:srgbClr val="002060"/>
              </a:solidFill>
              <a:latin typeface="Georgia"/>
              <a:cs typeface="Calibri" panose="020F0502020204030204"/>
            </a:endParaRPr>
          </a:p>
        </p:txBody>
      </p:sp>
      <p:grpSp>
        <p:nvGrpSpPr>
          <p:cNvPr id="40"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Diagram&#10;&#10;Description automatically generated">
            <a:extLst>
              <a:ext uri="{FF2B5EF4-FFF2-40B4-BE49-F238E27FC236}">
                <a16:creationId xmlns:a16="http://schemas.microsoft.com/office/drawing/2014/main" id="{5819FA2D-4378-494F-87CF-D65A9F3DAE0A}"/>
              </a:ext>
            </a:extLst>
          </p:cNvPr>
          <p:cNvPicPr>
            <a:picLocks noGrp="1" noChangeAspect="1"/>
          </p:cNvPicPr>
          <p:nvPr>
            <p:ph idx="1"/>
          </p:nvPr>
        </p:nvPicPr>
        <p:blipFill>
          <a:blip r:embed="rId2"/>
          <a:stretch>
            <a:fillRect/>
          </a:stretch>
        </p:blipFill>
        <p:spPr>
          <a:xfrm>
            <a:off x="5447720" y="1870779"/>
            <a:ext cx="6253212" cy="4142753"/>
          </a:xfrm>
          <a:prstGeom prst="rect">
            <a:avLst/>
          </a:prstGeom>
        </p:spPr>
      </p:pic>
      <p:grpSp>
        <p:nvGrpSpPr>
          <p:cNvPr id="42" name="Group 2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2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770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AC71-2706-4982-8802-D5A6F331B731}"/>
              </a:ext>
            </a:extLst>
          </p:cNvPr>
          <p:cNvSpPr>
            <a:spLocks noGrp="1"/>
          </p:cNvSpPr>
          <p:nvPr>
            <p:ph type="title"/>
          </p:nvPr>
        </p:nvSpPr>
        <p:spPr>
          <a:xfrm>
            <a:off x="1653363" y="365760"/>
            <a:ext cx="9367203" cy="1188720"/>
          </a:xfrm>
        </p:spPr>
        <p:txBody>
          <a:bodyPr>
            <a:normAutofit/>
          </a:bodyPr>
          <a:lstStyle/>
          <a:p>
            <a:r>
              <a:rPr lang="en-US" b="1" dirty="0">
                <a:solidFill>
                  <a:srgbClr val="C00000"/>
                </a:solidFill>
                <a:latin typeface="Rockwell"/>
                <a:ea typeface="+mj-lt"/>
                <a:cs typeface="+mj-lt"/>
              </a:rPr>
              <a:t>Conclusion</a:t>
            </a:r>
            <a:endParaRPr lang="en-US" dirty="0">
              <a:solidFill>
                <a:srgbClr val="C00000"/>
              </a:solidFill>
              <a:latin typeface="Rockwell"/>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350BE9-8596-48C1-A8F0-C095CA07EC26}"/>
              </a:ext>
            </a:extLst>
          </p:cNvPr>
          <p:cNvSpPr>
            <a:spLocks noGrp="1"/>
          </p:cNvSpPr>
          <p:nvPr>
            <p:ph idx="1"/>
          </p:nvPr>
        </p:nvSpPr>
        <p:spPr>
          <a:xfrm>
            <a:off x="1152621" y="2176272"/>
            <a:ext cx="10346917" cy="4313790"/>
          </a:xfrm>
        </p:spPr>
        <p:txBody>
          <a:bodyPr vert="horz" lIns="91440" tIns="45720" rIns="91440" bIns="45720" rtlCol="0" anchor="t">
            <a:normAutofit/>
          </a:bodyPr>
          <a:lstStyle/>
          <a:p>
            <a:pPr marL="0" indent="0">
              <a:buNone/>
            </a:pPr>
            <a:r>
              <a:rPr lang="en-US" sz="2400" dirty="0">
                <a:solidFill>
                  <a:srgbClr val="002060"/>
                </a:solidFill>
                <a:latin typeface="Georgia"/>
                <a:ea typeface="+mn-lt"/>
                <a:cs typeface="+mn-lt"/>
              </a:rPr>
              <a:t>However, there are cons of MakeMyTrip beside the pros. The over usage of the application can become addictive to user. People became more engaged to their mobile application and became leak confident to communicate normal in real situation. It is a kind of communication barrier to the user. The Bookings became much slower when there is problem occur such low storage space. Databases get reloaded on a fairly regular basis due to upgrades. The problem with so much data it takes a long time to load and that the loads fail for various reasons at larger scales. The multimedia features in the application are heavy and its own size of storage. Not only that, but this application also only works if there is online connection. Using data plan maybe a bit secure and Wi-Fi connection because there are many chances the connection might be disconnected.</a:t>
            </a:r>
            <a:endParaRPr lang="en-US" sz="2400" dirty="0">
              <a:solidFill>
                <a:srgbClr val="002060"/>
              </a:solidFill>
              <a:latin typeface="Georgia"/>
            </a:endParaRPr>
          </a:p>
        </p:txBody>
      </p:sp>
    </p:spTree>
    <p:extLst>
      <p:ext uri="{BB962C8B-B14F-4D97-AF65-F5344CB8AC3E}">
        <p14:creationId xmlns:p14="http://schemas.microsoft.com/office/powerpoint/2010/main" val="73046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0996-5727-43C0-82A1-3E0EB062CAE9}"/>
              </a:ext>
            </a:extLst>
          </p:cNvPr>
          <p:cNvSpPr>
            <a:spLocks noGrp="1"/>
          </p:cNvSpPr>
          <p:nvPr>
            <p:ph type="title"/>
          </p:nvPr>
        </p:nvSpPr>
        <p:spPr>
          <a:xfrm>
            <a:off x="1653363" y="365760"/>
            <a:ext cx="9367203" cy="1188720"/>
          </a:xfrm>
        </p:spPr>
        <p:txBody>
          <a:bodyPr>
            <a:normAutofit/>
          </a:bodyPr>
          <a:lstStyle/>
          <a:p>
            <a:r>
              <a:rPr lang="en-US" b="1" dirty="0">
                <a:solidFill>
                  <a:srgbClr val="C00000"/>
                </a:solidFill>
                <a:latin typeface="Rockwell"/>
                <a:ea typeface="+mj-lt"/>
                <a:cs typeface="+mj-lt"/>
              </a:rPr>
              <a:t>Improvements</a:t>
            </a:r>
            <a:endParaRPr lang="en-US" dirty="0">
              <a:solidFill>
                <a:srgbClr val="C00000"/>
              </a:solidFill>
              <a:latin typeface="Rockwell"/>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D6DA2CA-F390-490A-8987-73A4E6133EC5}"/>
              </a:ext>
            </a:extLst>
          </p:cNvPr>
          <p:cNvSpPr>
            <a:spLocks noGrp="1"/>
          </p:cNvSpPr>
          <p:nvPr>
            <p:ph idx="1"/>
          </p:nvPr>
        </p:nvSpPr>
        <p:spPr>
          <a:xfrm>
            <a:off x="1109078" y="2176272"/>
            <a:ext cx="10531974" cy="4749219"/>
          </a:xfrm>
        </p:spPr>
        <p:txBody>
          <a:bodyPr anchor="t">
            <a:normAutofit/>
          </a:bodyPr>
          <a:lstStyle/>
          <a:p>
            <a:pPr marL="0" indent="0">
              <a:buNone/>
            </a:pPr>
            <a:r>
              <a:rPr lang="en-US" sz="3200" dirty="0">
                <a:solidFill>
                  <a:srgbClr val="C00000"/>
                </a:solidFill>
                <a:latin typeface="Rockwell"/>
                <a:ea typeface="+mn-lt"/>
                <a:cs typeface="+mn-lt"/>
              </a:rPr>
              <a:t>Some improvement that MakeMyTrip should make according to collected reviews of users are:</a:t>
            </a:r>
            <a:endParaRPr lang="en-US" sz="3200">
              <a:solidFill>
                <a:srgbClr val="C00000"/>
              </a:solidFill>
              <a:latin typeface="Rockwell"/>
            </a:endParaRPr>
          </a:p>
          <a:p>
            <a:pPr marL="0" indent="0">
              <a:buNone/>
            </a:pPr>
            <a:endParaRPr lang="en-US" dirty="0">
              <a:solidFill>
                <a:srgbClr val="C00000"/>
              </a:solidFill>
              <a:latin typeface="Rockwell"/>
              <a:ea typeface="+mn-lt"/>
              <a:cs typeface="+mn-lt"/>
            </a:endParaRPr>
          </a:p>
          <a:p>
            <a:r>
              <a:rPr lang="en-US" dirty="0">
                <a:solidFill>
                  <a:srgbClr val="002060"/>
                </a:solidFill>
                <a:ea typeface="+mn-lt"/>
                <a:cs typeface="+mn-lt"/>
              </a:rPr>
              <a:t>MakeMyTrip Should works on app upgrades, wider positioning in all types of travel</a:t>
            </a:r>
          </a:p>
          <a:p>
            <a:r>
              <a:rPr lang="en-US" dirty="0">
                <a:solidFill>
                  <a:srgbClr val="002060"/>
                </a:solidFill>
                <a:ea typeface="+mn-lt"/>
                <a:cs typeface="+mn-lt"/>
              </a:rPr>
              <a:t>Customer Support should need to provide properly.</a:t>
            </a:r>
          </a:p>
          <a:p>
            <a:r>
              <a:rPr lang="en-US" dirty="0">
                <a:solidFill>
                  <a:srgbClr val="002060"/>
                </a:solidFill>
                <a:ea typeface="+mn-lt"/>
                <a:cs typeface="+mn-lt"/>
              </a:rPr>
              <a:t>Refund Amount Should need to deposit on small time to respective bank accounts.</a:t>
            </a:r>
          </a:p>
          <a:p>
            <a:r>
              <a:rPr lang="en-US" dirty="0">
                <a:solidFill>
                  <a:srgbClr val="002060"/>
                </a:solidFill>
                <a:ea typeface="+mn-lt"/>
                <a:cs typeface="+mn-lt"/>
              </a:rPr>
              <a:t>Ticket cancellation charges should be minimum so, that it could attract maximum number of customers towards it.</a:t>
            </a:r>
          </a:p>
          <a:p>
            <a:endParaRPr lang="en-US" sz="2400" dirty="0">
              <a:ea typeface="+mn-lt"/>
              <a:cs typeface="+mn-lt"/>
            </a:endParaRPr>
          </a:p>
        </p:txBody>
      </p:sp>
    </p:spTree>
    <p:extLst>
      <p:ext uri="{BB962C8B-B14F-4D97-AF65-F5344CB8AC3E}">
        <p14:creationId xmlns:p14="http://schemas.microsoft.com/office/powerpoint/2010/main" val="253066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31">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33">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Freeform: Shape 135">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56F79A-31A4-4838-979D-C871F8A29EA4}"/>
              </a:ext>
            </a:extLst>
          </p:cNvPr>
          <p:cNvSpPr>
            <a:spLocks noGrp="1"/>
          </p:cNvSpPr>
          <p:nvPr>
            <p:ph type="title"/>
          </p:nvPr>
        </p:nvSpPr>
        <p:spPr>
          <a:xfrm>
            <a:off x="838200" y="704088"/>
            <a:ext cx="3529953" cy="2980944"/>
          </a:xfrm>
        </p:spPr>
        <p:txBody>
          <a:bodyPr>
            <a:normAutofit/>
          </a:bodyPr>
          <a:lstStyle/>
          <a:p>
            <a:r>
              <a:rPr lang="en-US" dirty="0">
                <a:solidFill>
                  <a:schemeClr val="bg1"/>
                </a:solidFill>
                <a:latin typeface="Rockwell"/>
                <a:ea typeface="+mj-lt"/>
                <a:cs typeface="+mj-lt"/>
              </a:rPr>
              <a:t>TABLE OF CONTENTS</a:t>
            </a:r>
            <a:endParaRPr lang="en-US" dirty="0">
              <a:solidFill>
                <a:schemeClr val="bg1"/>
              </a:solidFill>
              <a:latin typeface="Rockwell"/>
            </a:endParaRPr>
          </a:p>
        </p:txBody>
      </p:sp>
      <p:sp>
        <p:nvSpPr>
          <p:cNvPr id="3" name="Content Placeholder 2">
            <a:extLst>
              <a:ext uri="{FF2B5EF4-FFF2-40B4-BE49-F238E27FC236}">
                <a16:creationId xmlns:a16="http://schemas.microsoft.com/office/drawing/2014/main" id="{E3AC68F3-D378-49C1-894C-D35AE67ADC2A}"/>
              </a:ext>
            </a:extLst>
          </p:cNvPr>
          <p:cNvSpPr>
            <a:spLocks noGrp="1"/>
          </p:cNvSpPr>
          <p:nvPr>
            <p:ph idx="1"/>
          </p:nvPr>
        </p:nvSpPr>
        <p:spPr>
          <a:xfrm>
            <a:off x="6212410" y="704088"/>
            <a:ext cx="5135293" cy="5248656"/>
          </a:xfrm>
        </p:spPr>
        <p:txBody>
          <a:bodyPr anchor="ctr">
            <a:normAutofit/>
          </a:bodyPr>
          <a:lstStyle/>
          <a:p>
            <a:r>
              <a:rPr lang="en-US" sz="2400" b="1" dirty="0">
                <a:solidFill>
                  <a:srgbClr val="002060"/>
                </a:solidFill>
                <a:latin typeface="Georgia"/>
                <a:ea typeface="+mn-lt"/>
                <a:cs typeface="+mn-lt"/>
              </a:rPr>
              <a:t>Acknowledgement</a:t>
            </a:r>
            <a:endParaRPr lang="en-US" sz="2400">
              <a:solidFill>
                <a:srgbClr val="002060"/>
              </a:solidFill>
              <a:latin typeface="Georgia"/>
              <a:ea typeface="+mn-lt"/>
              <a:cs typeface="+mn-lt"/>
            </a:endParaRPr>
          </a:p>
          <a:p>
            <a:r>
              <a:rPr lang="en-US" sz="2400" b="1" dirty="0">
                <a:solidFill>
                  <a:srgbClr val="002060"/>
                </a:solidFill>
                <a:latin typeface="Georgia"/>
                <a:ea typeface="+mn-lt"/>
                <a:cs typeface="+mn-lt"/>
              </a:rPr>
              <a:t>Introduction</a:t>
            </a:r>
            <a:endParaRPr lang="en-US" sz="2400">
              <a:solidFill>
                <a:srgbClr val="002060"/>
              </a:solidFill>
              <a:latin typeface="Georgia"/>
              <a:ea typeface="+mn-lt"/>
              <a:cs typeface="+mn-lt"/>
            </a:endParaRPr>
          </a:p>
          <a:p>
            <a:r>
              <a:rPr lang="en-US" sz="2400" b="1" dirty="0">
                <a:solidFill>
                  <a:srgbClr val="002060"/>
                </a:solidFill>
                <a:latin typeface="Georgia"/>
                <a:ea typeface="+mn-lt"/>
                <a:cs typeface="+mn-lt"/>
              </a:rPr>
              <a:t>Overview</a:t>
            </a:r>
            <a:endParaRPr lang="en-US" sz="2400">
              <a:solidFill>
                <a:srgbClr val="002060"/>
              </a:solidFill>
              <a:latin typeface="Georgia"/>
              <a:ea typeface="+mn-lt"/>
              <a:cs typeface="+mn-lt"/>
            </a:endParaRPr>
          </a:p>
          <a:p>
            <a:r>
              <a:rPr lang="en-US" sz="2400" b="1" dirty="0">
                <a:solidFill>
                  <a:srgbClr val="002060"/>
                </a:solidFill>
                <a:latin typeface="Georgia"/>
                <a:ea typeface="+mn-lt"/>
                <a:cs typeface="+mn-lt"/>
              </a:rPr>
              <a:t>Introduction To MakeMyTrip</a:t>
            </a:r>
            <a:endParaRPr lang="en-US" sz="2400">
              <a:solidFill>
                <a:srgbClr val="002060"/>
              </a:solidFill>
              <a:latin typeface="Georgia"/>
              <a:ea typeface="+mn-lt"/>
              <a:cs typeface="+mn-lt"/>
            </a:endParaRPr>
          </a:p>
          <a:p>
            <a:pPr marL="0" indent="0">
              <a:buNone/>
            </a:pPr>
            <a:r>
              <a:rPr lang="en-US" sz="2400" b="1" dirty="0">
                <a:solidFill>
                  <a:srgbClr val="002060"/>
                </a:solidFill>
                <a:ea typeface="+mn-lt"/>
                <a:cs typeface="+mn-lt"/>
              </a:rPr>
              <a:t>   </a:t>
            </a:r>
            <a:r>
              <a:rPr lang="en-US" sz="2400" b="1" dirty="0">
                <a:solidFill>
                  <a:srgbClr val="002060"/>
                </a:solidFill>
                <a:latin typeface="Georgia"/>
                <a:ea typeface="+mn-lt"/>
                <a:cs typeface="+mn-lt"/>
              </a:rPr>
              <a:t>1. Founder Of MakeMyTrip</a:t>
            </a:r>
            <a:endParaRPr lang="en-US" sz="2400">
              <a:solidFill>
                <a:srgbClr val="002060"/>
              </a:solidFill>
              <a:latin typeface="Georgia"/>
              <a:cs typeface="Calibri" panose="020F0502020204030204"/>
            </a:endParaRPr>
          </a:p>
          <a:p>
            <a:pPr marL="0" indent="0">
              <a:buNone/>
            </a:pPr>
            <a:r>
              <a:rPr lang="en-US" sz="2400" b="1" dirty="0">
                <a:solidFill>
                  <a:srgbClr val="002060"/>
                </a:solidFill>
                <a:latin typeface="Georgia"/>
                <a:ea typeface="+mn-lt"/>
                <a:cs typeface="+mn-lt"/>
              </a:rPr>
              <a:t>    2. Features Of MakeMyTrip</a:t>
            </a:r>
            <a:endParaRPr lang="en-US" sz="2400">
              <a:solidFill>
                <a:srgbClr val="002060"/>
              </a:solidFill>
              <a:latin typeface="Georgia"/>
              <a:cs typeface="Calibri" panose="020F0502020204030204"/>
            </a:endParaRPr>
          </a:p>
          <a:p>
            <a:r>
              <a:rPr lang="en-US" sz="2400" b="1" dirty="0">
                <a:solidFill>
                  <a:srgbClr val="002060"/>
                </a:solidFill>
                <a:latin typeface="Georgia"/>
                <a:ea typeface="+mn-lt"/>
                <a:cs typeface="+mn-lt"/>
              </a:rPr>
              <a:t>Functional Requirement</a:t>
            </a:r>
            <a:endParaRPr lang="en-US" sz="2400">
              <a:solidFill>
                <a:srgbClr val="002060"/>
              </a:solidFill>
              <a:latin typeface="Georgia"/>
              <a:ea typeface="+mn-lt"/>
              <a:cs typeface="+mn-lt"/>
            </a:endParaRPr>
          </a:p>
          <a:p>
            <a:r>
              <a:rPr lang="en-US" sz="2400" b="1" dirty="0">
                <a:solidFill>
                  <a:srgbClr val="002060"/>
                </a:solidFill>
                <a:latin typeface="Georgia"/>
                <a:ea typeface="+mn-lt"/>
                <a:cs typeface="+mn-lt"/>
              </a:rPr>
              <a:t>Non-Functional Requirement</a:t>
            </a:r>
            <a:endParaRPr lang="en-US" sz="2400">
              <a:solidFill>
                <a:srgbClr val="002060"/>
              </a:solidFill>
              <a:latin typeface="Georgia"/>
              <a:cs typeface="Calibri" panose="020F0502020204030204"/>
            </a:endParaRPr>
          </a:p>
          <a:p>
            <a:r>
              <a:rPr lang="en-US" sz="2400" b="1" dirty="0">
                <a:solidFill>
                  <a:srgbClr val="002060"/>
                </a:solidFill>
                <a:latin typeface="Georgia"/>
                <a:cs typeface="Calibri"/>
              </a:rPr>
              <a:t>UML Diagram</a:t>
            </a:r>
          </a:p>
          <a:p>
            <a:r>
              <a:rPr lang="en-US" sz="2400" b="1" dirty="0">
                <a:solidFill>
                  <a:srgbClr val="002060"/>
                </a:solidFill>
                <a:latin typeface="Georgia"/>
                <a:ea typeface="+mn-lt"/>
                <a:cs typeface="+mn-lt"/>
              </a:rPr>
              <a:t>Conclusion &amp; Improvements</a:t>
            </a:r>
            <a:endParaRPr lang="en-US" sz="2400" dirty="0">
              <a:solidFill>
                <a:srgbClr val="002060"/>
              </a:solidFill>
              <a:latin typeface="Georgia"/>
              <a:ea typeface="+mn-lt"/>
              <a:cs typeface="+mn-lt"/>
            </a:endParaRPr>
          </a:p>
        </p:txBody>
      </p:sp>
    </p:spTree>
    <p:extLst>
      <p:ext uri="{BB962C8B-B14F-4D97-AF65-F5344CB8AC3E}">
        <p14:creationId xmlns:p14="http://schemas.microsoft.com/office/powerpoint/2010/main" val="352810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6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A2C7C8A-0435-459D-8897-556FCE0F2784}"/>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Rockwell"/>
                <a:ea typeface="+mj-lt"/>
                <a:cs typeface="+mj-lt"/>
              </a:rPr>
              <a:t>Acknowledgement</a:t>
            </a:r>
            <a:endParaRPr lang="en-US" sz="4000" dirty="0">
              <a:solidFill>
                <a:srgbClr val="FFFFFF"/>
              </a:solidFill>
              <a:latin typeface="Rockwell"/>
            </a:endParaRPr>
          </a:p>
        </p:txBody>
      </p:sp>
      <p:sp>
        <p:nvSpPr>
          <p:cNvPr id="7" name="Content Placeholder 6">
            <a:extLst>
              <a:ext uri="{FF2B5EF4-FFF2-40B4-BE49-F238E27FC236}">
                <a16:creationId xmlns:a16="http://schemas.microsoft.com/office/drawing/2014/main" id="{B1903F7D-E809-4F21-AFD3-6A5889D933F6}"/>
              </a:ext>
            </a:extLst>
          </p:cNvPr>
          <p:cNvSpPr>
            <a:spLocks noGrp="1"/>
          </p:cNvSpPr>
          <p:nvPr>
            <p:ph idx="1"/>
          </p:nvPr>
        </p:nvSpPr>
        <p:spPr>
          <a:xfrm>
            <a:off x="1193453" y="2490436"/>
            <a:ext cx="10264166" cy="3567173"/>
          </a:xfrm>
        </p:spPr>
        <p:txBody>
          <a:bodyPr vert="horz" lIns="91440" tIns="45720" rIns="91440" bIns="45720" rtlCol="0" anchor="ctr">
            <a:normAutofit/>
          </a:bodyPr>
          <a:lstStyle/>
          <a:p>
            <a:pPr marL="0" indent="0">
              <a:buNone/>
            </a:pPr>
            <a:endParaRPr lang="en-US" sz="2200" i="1">
              <a:latin typeface="Georgia"/>
              <a:cs typeface="Calibri"/>
            </a:endParaRPr>
          </a:p>
          <a:p>
            <a:pPr marL="0" indent="0">
              <a:buNone/>
            </a:pPr>
            <a:r>
              <a:rPr lang="en-US" sz="2200" i="1" dirty="0">
                <a:solidFill>
                  <a:srgbClr val="002060"/>
                </a:solidFill>
                <a:latin typeface="Georgia"/>
                <a:cs typeface="Calibri"/>
              </a:rPr>
              <a:t>I would like to express my special thanks of gratitude to my teacher </a:t>
            </a:r>
            <a:r>
              <a:rPr lang="en-US" sz="2200" i="1" u="sng" dirty="0" err="1">
                <a:solidFill>
                  <a:srgbClr val="002060"/>
                </a:solidFill>
                <a:latin typeface="Georgia"/>
                <a:cs typeface="Calibri"/>
              </a:rPr>
              <a:t>Dr.Vasantha</a:t>
            </a:r>
            <a:r>
              <a:rPr lang="en-US" sz="2200" i="1" u="sng" dirty="0">
                <a:solidFill>
                  <a:srgbClr val="002060"/>
                </a:solidFill>
                <a:latin typeface="Georgia"/>
                <a:cs typeface="Calibri"/>
              </a:rPr>
              <a:t> Kumar G U</a:t>
            </a:r>
            <a:r>
              <a:rPr lang="en-US" sz="2200" i="1" dirty="0">
                <a:solidFill>
                  <a:srgbClr val="002060"/>
                </a:solidFill>
                <a:latin typeface="Georgia"/>
                <a:cs typeface="Calibri"/>
              </a:rPr>
              <a:t> as who gave us the golden opportunity to do this wonderful demonstration on the topic Functional and Non-functional requirement of any application, which also helped me in doing a lot of Research and I came to know about so many new things I am really thankful to them.</a:t>
            </a:r>
            <a:endParaRPr lang="en-US" sz="2200">
              <a:solidFill>
                <a:srgbClr val="002060"/>
              </a:solidFill>
              <a:latin typeface="Georgia"/>
              <a:cs typeface="Calibri"/>
            </a:endParaRPr>
          </a:p>
          <a:p>
            <a:pPr marL="0" indent="0">
              <a:buNone/>
            </a:pPr>
            <a:endParaRPr lang="en-US" sz="2200" dirty="0">
              <a:solidFill>
                <a:srgbClr val="002060"/>
              </a:solidFill>
              <a:latin typeface="Georgia"/>
              <a:ea typeface="+mn-lt"/>
              <a:cs typeface="+mn-lt"/>
            </a:endParaRPr>
          </a:p>
          <a:p>
            <a:pPr marL="0" indent="0">
              <a:buNone/>
            </a:pPr>
            <a:r>
              <a:rPr lang="en-US" sz="2200" i="1" dirty="0">
                <a:solidFill>
                  <a:srgbClr val="002060"/>
                </a:solidFill>
                <a:latin typeface="Georgia"/>
                <a:cs typeface="Calibri"/>
              </a:rPr>
              <a:t>Secondly, I would also like to thank my friends who helped me a lot in finalizing this project within the limited time frame.</a:t>
            </a:r>
            <a:endParaRPr lang="en-US" sz="2200" dirty="0">
              <a:solidFill>
                <a:srgbClr val="002060"/>
              </a:solidFill>
              <a:latin typeface="Georgia"/>
              <a:ea typeface="+mn-lt"/>
              <a:cs typeface="+mn-lt"/>
            </a:endParaRPr>
          </a:p>
          <a:p>
            <a:endParaRPr lang="en-US" sz="2200">
              <a:latin typeface="Georgia"/>
              <a:cs typeface="Calibri"/>
            </a:endParaRPr>
          </a:p>
        </p:txBody>
      </p:sp>
    </p:spTree>
    <p:extLst>
      <p:ext uri="{BB962C8B-B14F-4D97-AF65-F5344CB8AC3E}">
        <p14:creationId xmlns:p14="http://schemas.microsoft.com/office/powerpoint/2010/main" val="215709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91">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623CB-418F-49F0-AD3A-7EDEC350F25D}"/>
              </a:ext>
            </a:extLst>
          </p:cNvPr>
          <p:cNvSpPr>
            <a:spLocks noGrp="1"/>
          </p:cNvSpPr>
          <p:nvPr>
            <p:ph type="title"/>
          </p:nvPr>
        </p:nvSpPr>
        <p:spPr>
          <a:xfrm>
            <a:off x="572493" y="238539"/>
            <a:ext cx="11047013" cy="1434415"/>
          </a:xfrm>
        </p:spPr>
        <p:txBody>
          <a:bodyPr anchor="b">
            <a:normAutofit/>
          </a:bodyPr>
          <a:lstStyle/>
          <a:p>
            <a:r>
              <a:rPr lang="en-US" sz="5400" b="1" dirty="0">
                <a:solidFill>
                  <a:srgbClr val="C00000"/>
                </a:solidFill>
                <a:latin typeface="Rockwell"/>
                <a:ea typeface="+mj-lt"/>
                <a:cs typeface="+mj-lt"/>
              </a:rPr>
              <a:t>Introduction</a:t>
            </a:r>
            <a:endParaRPr lang="en-US" sz="5400" dirty="0">
              <a:solidFill>
                <a:srgbClr val="C00000"/>
              </a:solidFill>
              <a:latin typeface="Rockwell"/>
            </a:endParaRPr>
          </a:p>
        </p:txBody>
      </p:sp>
      <p:sp>
        <p:nvSpPr>
          <p:cNvPr id="110"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3" descr="Text, whiteboard&#10;&#10;Description automatically generated">
            <a:extLst>
              <a:ext uri="{FF2B5EF4-FFF2-40B4-BE49-F238E27FC236}">
                <a16:creationId xmlns:a16="http://schemas.microsoft.com/office/drawing/2014/main" id="{D18CB527-0987-4775-A81C-6BB12D1AA3B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127" r="39853"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4FE16299-02D6-4923-B8BC-53500A7101DC}"/>
              </a:ext>
            </a:extLst>
          </p:cNvPr>
          <p:cNvSpPr>
            <a:spLocks noGrp="1"/>
          </p:cNvSpPr>
          <p:nvPr>
            <p:ph idx="1"/>
          </p:nvPr>
        </p:nvSpPr>
        <p:spPr>
          <a:xfrm>
            <a:off x="4622927" y="2234601"/>
            <a:ext cx="7573522" cy="4615543"/>
          </a:xfrm>
        </p:spPr>
        <p:txBody>
          <a:bodyPr vert="horz" lIns="91440" tIns="45720" rIns="91440" bIns="45720" rtlCol="0" anchor="t">
            <a:noAutofit/>
          </a:bodyPr>
          <a:lstStyle/>
          <a:p>
            <a:pPr marL="0" indent="0">
              <a:buNone/>
            </a:pPr>
            <a:r>
              <a:rPr lang="en-US" sz="2200" i="1" dirty="0">
                <a:solidFill>
                  <a:srgbClr val="002060"/>
                </a:solidFill>
                <a:latin typeface="Georgia"/>
                <a:ea typeface="+mn-lt"/>
                <a:cs typeface="+mn-lt"/>
              </a:rPr>
              <a:t>As this report gives the brief description of functional and nonfunctional requirement of MakeMyTrip, an online travel company application. This report will describe about the software requirement of MakeMyTrip application. </a:t>
            </a:r>
            <a:endParaRPr lang="en-US" sz="2200">
              <a:solidFill>
                <a:srgbClr val="002060"/>
              </a:solidFill>
              <a:latin typeface="Georgia"/>
              <a:ea typeface="+mn-lt"/>
              <a:cs typeface="+mn-lt"/>
            </a:endParaRPr>
          </a:p>
          <a:p>
            <a:pPr marL="0" indent="0">
              <a:buNone/>
            </a:pPr>
            <a:r>
              <a:rPr lang="en-US" sz="2200" i="1" dirty="0">
                <a:solidFill>
                  <a:srgbClr val="002060"/>
                </a:solidFill>
                <a:latin typeface="Georgia"/>
                <a:ea typeface="+mn-lt"/>
                <a:cs typeface="+mn-lt"/>
              </a:rPr>
              <a:t>This document is intended for the stakeholder of application, to assist the development process of MakeMyTrip as well as to serve a reference to clarify any future issues that the stakeholders may run into.</a:t>
            </a:r>
            <a:endParaRPr lang="en-US" sz="2200">
              <a:solidFill>
                <a:srgbClr val="002060"/>
              </a:solidFill>
              <a:latin typeface="Georgia"/>
              <a:ea typeface="+mn-lt"/>
              <a:cs typeface="+mn-lt"/>
            </a:endParaRPr>
          </a:p>
          <a:p>
            <a:pPr marL="0" indent="0">
              <a:buNone/>
            </a:pPr>
            <a:r>
              <a:rPr lang="en-US" sz="2200" i="1" dirty="0">
                <a:solidFill>
                  <a:srgbClr val="002060"/>
                </a:solidFill>
                <a:latin typeface="Georgia"/>
                <a:ea typeface="+mn-lt"/>
                <a:cs typeface="+mn-lt"/>
              </a:rPr>
              <a:t> The main purpose of this report is to demonstrate the full overview of functional and non-functional requirements of MakeMyTrip where only network access is needed for running this application.</a:t>
            </a:r>
            <a:endParaRPr lang="en-US" sz="2200">
              <a:solidFill>
                <a:srgbClr val="002060"/>
              </a:solidFill>
              <a:latin typeface="Georgia"/>
            </a:endParaRPr>
          </a:p>
        </p:txBody>
      </p:sp>
      <p:sp>
        <p:nvSpPr>
          <p:cNvPr id="54" name="TextBox 53">
            <a:extLst>
              <a:ext uri="{FF2B5EF4-FFF2-40B4-BE49-F238E27FC236}">
                <a16:creationId xmlns:a16="http://schemas.microsoft.com/office/drawing/2014/main" id="{7B32A811-80FF-4D9A-AEE3-C5C255153331}"/>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07019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11BEC-F96A-4FC6-A590-C3385D335530}"/>
              </a:ext>
            </a:extLst>
          </p:cNvPr>
          <p:cNvSpPr>
            <a:spLocks noGrp="1"/>
          </p:cNvSpPr>
          <p:nvPr>
            <p:ph type="title"/>
          </p:nvPr>
        </p:nvSpPr>
        <p:spPr>
          <a:xfrm>
            <a:off x="572493" y="238539"/>
            <a:ext cx="11018520" cy="1434415"/>
          </a:xfrm>
        </p:spPr>
        <p:txBody>
          <a:bodyPr anchor="b">
            <a:normAutofit/>
          </a:bodyPr>
          <a:lstStyle/>
          <a:p>
            <a:r>
              <a:rPr lang="en-US" sz="5400" b="1" dirty="0">
                <a:solidFill>
                  <a:srgbClr val="C00000"/>
                </a:solidFill>
                <a:latin typeface="Rockwell"/>
                <a:ea typeface="+mj-lt"/>
                <a:cs typeface="+mj-lt"/>
              </a:rPr>
              <a:t>Overview</a:t>
            </a:r>
            <a:endParaRPr lang="en-US" sz="5400" dirty="0">
              <a:solidFill>
                <a:srgbClr val="C00000"/>
              </a:solidFill>
              <a:latin typeface="Rockwell"/>
            </a:endParaRP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7BDBC2-AA51-4593-8CEB-0D7B7F2966D1}"/>
              </a:ext>
            </a:extLst>
          </p:cNvPr>
          <p:cNvSpPr>
            <a:spLocks noGrp="1"/>
          </p:cNvSpPr>
          <p:nvPr>
            <p:ph idx="1"/>
          </p:nvPr>
        </p:nvSpPr>
        <p:spPr>
          <a:xfrm>
            <a:off x="572493" y="2093087"/>
            <a:ext cx="6855067" cy="4402201"/>
          </a:xfrm>
        </p:spPr>
        <p:txBody>
          <a:bodyPr vert="horz" lIns="91440" tIns="45720" rIns="91440" bIns="45720" rtlCol="0" anchor="t">
            <a:noAutofit/>
          </a:bodyPr>
          <a:lstStyle/>
          <a:p>
            <a:pPr marL="0" indent="0">
              <a:buNone/>
            </a:pPr>
            <a:r>
              <a:rPr lang="en-US" sz="2200" i="1" dirty="0">
                <a:solidFill>
                  <a:srgbClr val="002060"/>
                </a:solidFill>
                <a:latin typeface="Georgia"/>
                <a:ea typeface="+mn-lt"/>
                <a:cs typeface="+mn-lt"/>
              </a:rPr>
              <a:t>This report gives an overview of online travel company application known as MakeMyTrip where it includes the software requirements for the given application. You can see the topic on the table of contents above. On the first part you get the brief introduction of the report where you get knowledge on what topic is this report is done. On the second part you will see the introduction on MakeMyTrip .</a:t>
            </a:r>
            <a:endParaRPr lang="en-US" sz="2200">
              <a:solidFill>
                <a:srgbClr val="002060"/>
              </a:solidFill>
              <a:latin typeface="Georgia"/>
              <a:ea typeface="+mn-lt"/>
              <a:cs typeface="+mn-lt"/>
            </a:endParaRPr>
          </a:p>
          <a:p>
            <a:pPr marL="0" indent="0">
              <a:buNone/>
            </a:pPr>
            <a:r>
              <a:rPr lang="en-US" sz="2200" i="1" dirty="0">
                <a:solidFill>
                  <a:srgbClr val="002060"/>
                </a:solidFill>
                <a:latin typeface="Georgia"/>
                <a:ea typeface="+mn-lt"/>
                <a:cs typeface="+mn-lt"/>
              </a:rPr>
              <a:t>The third section is about the Functional and Non-Functional requirement of this application. The fourth section gives the UML diagram with the brief description about the flow on the given diagram below. On the final part it’s the conclusion with the improvement that can be done for this application</a:t>
            </a:r>
            <a:endParaRPr lang="en-US" sz="2200">
              <a:solidFill>
                <a:srgbClr val="002060"/>
              </a:solidFill>
              <a:latin typeface="Georgia"/>
              <a:cs typeface="Calibri" panose="020F0502020204030204"/>
            </a:endParaRPr>
          </a:p>
        </p:txBody>
      </p:sp>
      <p:pic>
        <p:nvPicPr>
          <p:cNvPr id="4" name="Picture 4" descr="Text, whiteboard&#10;&#10;Description automatically generated">
            <a:extLst>
              <a:ext uri="{FF2B5EF4-FFF2-40B4-BE49-F238E27FC236}">
                <a16:creationId xmlns:a16="http://schemas.microsoft.com/office/drawing/2014/main" id="{B372F159-A04F-43D3-88A8-3928E43407A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6383" r="39502" b="2"/>
          <a:stretch/>
        </p:blipFill>
        <p:spPr>
          <a:xfrm>
            <a:off x="7675658" y="2093976"/>
            <a:ext cx="3941064" cy="4096512"/>
          </a:xfrm>
          <a:prstGeom prst="rect">
            <a:avLst/>
          </a:prstGeom>
        </p:spPr>
      </p:pic>
      <p:sp>
        <p:nvSpPr>
          <p:cNvPr id="5" name="TextBox 4">
            <a:extLst>
              <a:ext uri="{FF2B5EF4-FFF2-40B4-BE49-F238E27FC236}">
                <a16:creationId xmlns:a16="http://schemas.microsoft.com/office/drawing/2014/main" id="{1529164B-36F8-4838-BCDF-690F0BC51505}"/>
              </a:ext>
            </a:extLst>
          </p:cNvPr>
          <p:cNvSpPr txBox="1"/>
          <p:nvPr/>
        </p:nvSpPr>
        <p:spPr>
          <a:xfrm>
            <a:off x="9162204" y="5990433"/>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52709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7284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F47C69-B772-4FE3-8149-0A56EDB23DC6}"/>
              </a:ext>
            </a:extLst>
          </p:cNvPr>
          <p:cNvSpPr>
            <a:spLocks noGrp="1"/>
          </p:cNvSpPr>
          <p:nvPr>
            <p:ph type="title"/>
          </p:nvPr>
        </p:nvSpPr>
        <p:spPr>
          <a:xfrm>
            <a:off x="524256" y="491260"/>
            <a:ext cx="6594189" cy="1625210"/>
          </a:xfrm>
        </p:spPr>
        <p:txBody>
          <a:bodyPr>
            <a:normAutofit/>
          </a:bodyPr>
          <a:lstStyle/>
          <a:p>
            <a:pPr>
              <a:spcBef>
                <a:spcPts val="1000"/>
              </a:spcBef>
            </a:pPr>
            <a:r>
              <a:rPr lang="en-US" b="1">
                <a:solidFill>
                  <a:srgbClr val="FFFFFF"/>
                </a:solidFill>
                <a:latin typeface="Georgia"/>
              </a:rPr>
              <a:t>Introduction To MakeMyTrip</a:t>
            </a:r>
            <a:endParaRPr lang="en-US">
              <a:solidFill>
                <a:srgbClr val="FFFFFF"/>
              </a:solidFill>
              <a:ea typeface="+mj-lt"/>
              <a:cs typeface="+mj-lt"/>
            </a:endParaRPr>
          </a:p>
          <a:p>
            <a:endParaRPr lang="en-US">
              <a:solidFill>
                <a:srgbClr val="FFFFFF"/>
              </a:solidFill>
              <a:cs typeface="Calibri Light"/>
            </a:endParaRPr>
          </a:p>
        </p:txBody>
      </p:sp>
      <p:pic>
        <p:nvPicPr>
          <p:cNvPr id="7" name="Picture 7" descr="Text, whiteboard&#10;&#10;Description automatically generated">
            <a:extLst>
              <a:ext uri="{FF2B5EF4-FFF2-40B4-BE49-F238E27FC236}">
                <a16:creationId xmlns:a16="http://schemas.microsoft.com/office/drawing/2014/main" id="{BE6A19CC-6468-4518-BF6D-B246817C1F0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692" b="-3"/>
          <a:stretch/>
        </p:blipFill>
        <p:spPr>
          <a:xfrm>
            <a:off x="327547" y="2454903"/>
            <a:ext cx="7058306" cy="4080254"/>
          </a:xfrm>
          <a:prstGeom prst="rect">
            <a:avLst/>
          </a:prstGeom>
        </p:spPr>
      </p:pic>
      <p:sp>
        <p:nvSpPr>
          <p:cNvPr id="15" name="Rectangle 1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491D05-02DE-4DA1-998D-067517B6ACCE}"/>
              </a:ext>
            </a:extLst>
          </p:cNvPr>
          <p:cNvSpPr>
            <a:spLocks noGrp="1"/>
          </p:cNvSpPr>
          <p:nvPr>
            <p:ph idx="1"/>
          </p:nvPr>
        </p:nvSpPr>
        <p:spPr>
          <a:xfrm>
            <a:off x="7648319" y="329897"/>
            <a:ext cx="4219396" cy="6202190"/>
          </a:xfrm>
        </p:spPr>
        <p:txBody>
          <a:bodyPr vert="horz" lIns="91440" tIns="45720" rIns="91440" bIns="45720" rtlCol="0" anchor="ctr">
            <a:noAutofit/>
          </a:bodyPr>
          <a:lstStyle/>
          <a:p>
            <a:pPr marL="0" indent="0">
              <a:buNone/>
            </a:pPr>
            <a:r>
              <a:rPr lang="en-US" sz="2000" dirty="0">
                <a:solidFill>
                  <a:srgbClr val="FFFFFF"/>
                </a:solidFill>
                <a:latin typeface="Georgia"/>
                <a:ea typeface="+mn-lt"/>
                <a:cs typeface="+mn-lt"/>
              </a:rPr>
              <a:t>In today’s era of globalization and advanced technology, the travel industry demands reliable and fast travel services.  As the choices of travel services have increased over the years, the internet has become the easiest, quickest, and most comfortable platform to compare prices and to place booking orders for tickets. </a:t>
            </a:r>
          </a:p>
          <a:p>
            <a:pPr marL="0" indent="0">
              <a:buNone/>
            </a:pPr>
            <a:r>
              <a:rPr lang="en-US" sz="2000" dirty="0">
                <a:solidFill>
                  <a:srgbClr val="FFFFFF"/>
                </a:solidFill>
                <a:latin typeface="Georgia"/>
                <a:ea typeface="+mn-lt"/>
                <a:cs typeface="+mn-lt"/>
              </a:rPr>
              <a:t>All over the world including India, </a:t>
            </a:r>
            <a:r>
              <a:rPr lang="en-US" sz="2000" dirty="0" err="1">
                <a:solidFill>
                  <a:srgbClr val="FFFFFF"/>
                </a:solidFill>
                <a:latin typeface="Georgia"/>
                <a:ea typeface="+mn-lt"/>
                <a:cs typeface="+mn-lt"/>
              </a:rPr>
              <a:t>travellers</a:t>
            </a:r>
            <a:r>
              <a:rPr lang="en-US" sz="2000" dirty="0">
                <a:solidFill>
                  <a:srgbClr val="FFFFFF"/>
                </a:solidFill>
                <a:latin typeface="Georgia"/>
                <a:ea typeface="+mn-lt"/>
                <a:cs typeface="+mn-lt"/>
              </a:rPr>
              <a:t> prefer to avail of the online facility to book tickets and hotels through the internet. One of the pioneered names in the online travel business is MakeMyTrip in India.</a:t>
            </a:r>
            <a:endParaRPr lang="en-US" sz="2000">
              <a:solidFill>
                <a:srgbClr val="FFFFFF"/>
              </a:solidFill>
              <a:latin typeface="Georgia"/>
            </a:endParaRPr>
          </a:p>
        </p:txBody>
      </p:sp>
      <p:sp>
        <p:nvSpPr>
          <p:cNvPr id="8" name="TextBox 7">
            <a:extLst>
              <a:ext uri="{FF2B5EF4-FFF2-40B4-BE49-F238E27FC236}">
                <a16:creationId xmlns:a16="http://schemas.microsoft.com/office/drawing/2014/main" id="{DFDB3E9D-0AB8-4A3C-A515-4D78D059F807}"/>
              </a:ext>
            </a:extLst>
          </p:cNvPr>
          <p:cNvSpPr txBox="1"/>
          <p:nvPr/>
        </p:nvSpPr>
        <p:spPr>
          <a:xfrm>
            <a:off x="4931335" y="6335102"/>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17856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9739-29C8-48B1-8B7B-D5E319EBFE3F}"/>
              </a:ext>
            </a:extLst>
          </p:cNvPr>
          <p:cNvSpPr>
            <a:spLocks noGrp="1"/>
          </p:cNvSpPr>
          <p:nvPr>
            <p:ph type="title"/>
          </p:nvPr>
        </p:nvSpPr>
        <p:spPr>
          <a:xfrm>
            <a:off x="4791259" y="629268"/>
            <a:ext cx="6978376" cy="1014018"/>
          </a:xfrm>
        </p:spPr>
        <p:txBody>
          <a:bodyPr anchor="b">
            <a:normAutofit/>
          </a:bodyPr>
          <a:lstStyle/>
          <a:p>
            <a:r>
              <a:rPr lang="en-US" sz="4100" b="1" dirty="0">
                <a:solidFill>
                  <a:srgbClr val="C00000"/>
                </a:solidFill>
                <a:latin typeface="Rockwell"/>
                <a:ea typeface="+mj-lt"/>
                <a:cs typeface="+mj-lt"/>
              </a:rPr>
              <a:t>Founder Of MakeMyTrip</a:t>
            </a:r>
            <a:endParaRPr lang="en-US" sz="4100" dirty="0">
              <a:solidFill>
                <a:srgbClr val="C00000"/>
              </a:solidFill>
              <a:latin typeface="Rockwell"/>
            </a:endParaRPr>
          </a:p>
        </p:txBody>
      </p:sp>
      <p:sp>
        <p:nvSpPr>
          <p:cNvPr id="3" name="Content Placeholder 2">
            <a:extLst>
              <a:ext uri="{FF2B5EF4-FFF2-40B4-BE49-F238E27FC236}">
                <a16:creationId xmlns:a16="http://schemas.microsoft.com/office/drawing/2014/main" id="{AA6BDFDB-D274-4426-9C5F-BB6FD5D16223}"/>
              </a:ext>
            </a:extLst>
          </p:cNvPr>
          <p:cNvSpPr>
            <a:spLocks noGrp="1"/>
          </p:cNvSpPr>
          <p:nvPr>
            <p:ph idx="1"/>
          </p:nvPr>
        </p:nvSpPr>
        <p:spPr>
          <a:xfrm>
            <a:off x="4965431" y="2438400"/>
            <a:ext cx="7141660" cy="4209961"/>
          </a:xfrm>
        </p:spPr>
        <p:txBody>
          <a:bodyPr vert="horz" lIns="91440" tIns="45720" rIns="91440" bIns="45720" rtlCol="0" anchor="t">
            <a:noAutofit/>
          </a:bodyPr>
          <a:lstStyle/>
          <a:p>
            <a:pPr marL="0" indent="0">
              <a:buNone/>
            </a:pPr>
            <a:r>
              <a:rPr lang="en-US" sz="1800" dirty="0">
                <a:solidFill>
                  <a:srgbClr val="002060"/>
                </a:solidFill>
                <a:latin typeface="Georgia"/>
                <a:ea typeface="+mn-lt"/>
                <a:cs typeface="+mn-lt"/>
              </a:rPr>
              <a:t>MakeMyTrip was founded in the year 2000 by a Delhi based entrepreneur Deep Kalra who is an MBA from IIM Ahmedabad. He had started the professional journey of his career in ABN AMRO bank and worked for 3 years. </a:t>
            </a:r>
          </a:p>
          <a:p>
            <a:pPr marL="0" indent="0">
              <a:buNone/>
            </a:pPr>
            <a:r>
              <a:rPr lang="en-US" sz="1800" dirty="0">
                <a:solidFill>
                  <a:srgbClr val="002060"/>
                </a:solidFill>
                <a:latin typeface="Georgia"/>
                <a:ea typeface="+mn-lt"/>
                <a:cs typeface="+mn-lt"/>
              </a:rPr>
              <a:t>He further experimented with his entrepreneurial skills by working with AMF Bowling for setting up bowling alleys in India. He couldn’t get much success in it and soon he left that and joined GE Capital as Vice president-Business Development in 1999. This was that time when he was exploring the internet and its great potential in impacting our day to day life. </a:t>
            </a:r>
          </a:p>
          <a:p>
            <a:pPr marL="0" indent="0">
              <a:buNone/>
            </a:pPr>
            <a:r>
              <a:rPr lang="en-US" sz="1800" dirty="0">
                <a:solidFill>
                  <a:srgbClr val="002060"/>
                </a:solidFill>
                <a:latin typeface="Georgia"/>
                <a:ea typeface="+mn-lt"/>
                <a:cs typeface="+mn-lt"/>
              </a:rPr>
              <a:t> When he was planning to book a Thailand holiday, he realized that different competitive price options were available on the internet but there wasn’t any intermediary involved in the process. This thought prompted him to try for entrepreneurship again with a different idea and finally, in April 2000, MakeMyTrip was introduced</a:t>
            </a:r>
            <a:endParaRPr lang="en-US" sz="1800" dirty="0">
              <a:solidFill>
                <a:srgbClr val="002060"/>
              </a:solidFill>
              <a:latin typeface="Georgia"/>
              <a:cs typeface="Calibri" panose="020F0502020204030204"/>
            </a:endParaRPr>
          </a:p>
        </p:txBody>
      </p:sp>
      <p:pic>
        <p:nvPicPr>
          <p:cNvPr id="4" name="Picture 4">
            <a:extLst>
              <a:ext uri="{FF2B5EF4-FFF2-40B4-BE49-F238E27FC236}">
                <a16:creationId xmlns:a16="http://schemas.microsoft.com/office/drawing/2014/main" id="{DBA7A9F6-A25F-48BF-ABA1-C7B6256B984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6489" r="55489"/>
          <a:stretch/>
        </p:blipFill>
        <p:spPr>
          <a:xfrm>
            <a:off x="20" y="10"/>
            <a:ext cx="4635571" cy="6857990"/>
          </a:xfrm>
          <a:prstGeom prst="rect">
            <a:avLst/>
          </a:prstGeom>
          <a:effectLst/>
        </p:spPr>
      </p:pic>
      <p:cxnSp>
        <p:nvCxnSpPr>
          <p:cNvPr id="20" name="Straight Connector 1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F3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EA75A28-30D6-4537-911D-B3ACF15192E2}"/>
              </a:ext>
            </a:extLst>
          </p:cNvPr>
          <p:cNvSpPr txBox="1"/>
          <p:nvPr/>
        </p:nvSpPr>
        <p:spPr>
          <a:xfrm>
            <a:off x="2181073"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410576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B15D9-8F85-40FE-B76F-ED6C73DFD81A}"/>
              </a:ext>
            </a:extLst>
          </p:cNvPr>
          <p:cNvSpPr>
            <a:spLocks noGrp="1"/>
          </p:cNvSpPr>
          <p:nvPr>
            <p:ph type="title"/>
          </p:nvPr>
        </p:nvSpPr>
        <p:spPr>
          <a:xfrm>
            <a:off x="326571" y="320034"/>
            <a:ext cx="10515600" cy="1096963"/>
          </a:xfrm>
        </p:spPr>
        <p:txBody>
          <a:bodyPr>
            <a:normAutofit/>
          </a:bodyPr>
          <a:lstStyle/>
          <a:p>
            <a:r>
              <a:rPr lang="en-US" b="1" dirty="0">
                <a:solidFill>
                  <a:srgbClr val="C00000"/>
                </a:solidFill>
                <a:latin typeface="Rockwell"/>
                <a:ea typeface="+mj-lt"/>
                <a:cs typeface="+mj-lt"/>
              </a:rPr>
              <a:t>Features Of MakeMyTrip</a:t>
            </a:r>
            <a:endParaRPr lang="en-US" dirty="0">
              <a:solidFill>
                <a:srgbClr val="C00000"/>
              </a:solidFill>
              <a:latin typeface="Rockwell"/>
            </a:endParaRPr>
          </a:p>
        </p:txBody>
      </p:sp>
      <p:sp>
        <p:nvSpPr>
          <p:cNvPr id="3" name="Content Placeholder 2">
            <a:extLst>
              <a:ext uri="{FF2B5EF4-FFF2-40B4-BE49-F238E27FC236}">
                <a16:creationId xmlns:a16="http://schemas.microsoft.com/office/drawing/2014/main" id="{7178272C-AC9E-4B66-98AA-0841D7563821}"/>
              </a:ext>
            </a:extLst>
          </p:cNvPr>
          <p:cNvSpPr>
            <a:spLocks noGrp="1"/>
          </p:cNvSpPr>
          <p:nvPr>
            <p:ph sz="half" idx="1"/>
          </p:nvPr>
        </p:nvSpPr>
        <p:spPr>
          <a:xfrm>
            <a:off x="544286" y="1807342"/>
            <a:ext cx="5097780" cy="4666604"/>
          </a:xfrm>
        </p:spPr>
        <p:txBody>
          <a:bodyPr vert="horz" lIns="91440" tIns="45720" rIns="91440" bIns="45720" rtlCol="0" anchor="t">
            <a:normAutofit/>
          </a:bodyPr>
          <a:lstStyle/>
          <a:p>
            <a:pPr marL="0" indent="0">
              <a:buNone/>
            </a:pPr>
            <a:r>
              <a:rPr lang="en-US" sz="2000" dirty="0">
                <a:solidFill>
                  <a:srgbClr val="FF0000"/>
                </a:solidFill>
                <a:latin typeface="Rockwell"/>
                <a:ea typeface="+mn-lt"/>
                <a:cs typeface="+mn-lt"/>
              </a:rPr>
              <a:t>Features that MakeMyTrip Modules Have </a:t>
            </a:r>
            <a:endParaRPr lang="en-US" sz="2000">
              <a:solidFill>
                <a:srgbClr val="FF0000"/>
              </a:solidFill>
              <a:latin typeface="Rockwell"/>
              <a:cs typeface="Calibri" panose="020F0502020204030204"/>
            </a:endParaRPr>
          </a:p>
          <a:p>
            <a:pPr marL="0" indent="0">
              <a:buNone/>
            </a:pPr>
            <a:endParaRPr lang="en-US" sz="1700" dirty="0">
              <a:solidFill>
                <a:srgbClr val="FF0000"/>
              </a:solidFill>
              <a:latin typeface="Calibri"/>
              <a:ea typeface="+mn-lt"/>
              <a:cs typeface="+mn-lt"/>
            </a:endParaRPr>
          </a:p>
          <a:p>
            <a:r>
              <a:rPr lang="en-US" sz="2000" dirty="0">
                <a:solidFill>
                  <a:srgbClr val="002060"/>
                </a:solidFill>
                <a:latin typeface="Georgia"/>
                <a:ea typeface="+mn-lt"/>
                <a:cs typeface="+mn-lt"/>
              </a:rPr>
              <a:t>Fare Calendar</a:t>
            </a:r>
            <a:endParaRPr lang="en-US" sz="2000">
              <a:solidFill>
                <a:srgbClr val="002060"/>
              </a:solidFill>
              <a:latin typeface="Georgia"/>
              <a:cs typeface="Calibri"/>
            </a:endParaRPr>
          </a:p>
          <a:p>
            <a:r>
              <a:rPr lang="en-US" sz="2000" dirty="0">
                <a:solidFill>
                  <a:srgbClr val="002060"/>
                </a:solidFill>
                <a:latin typeface="Georgia"/>
                <a:ea typeface="+mn-lt"/>
                <a:cs typeface="+mn-lt"/>
              </a:rPr>
              <a:t>Multiple Supplier Inventory</a:t>
            </a:r>
            <a:endParaRPr lang="en-US" sz="2000">
              <a:solidFill>
                <a:srgbClr val="002060"/>
              </a:solidFill>
              <a:latin typeface="Georgia"/>
              <a:cs typeface="Calibri"/>
            </a:endParaRPr>
          </a:p>
          <a:p>
            <a:r>
              <a:rPr lang="en-US" sz="2000" dirty="0">
                <a:solidFill>
                  <a:srgbClr val="002060"/>
                </a:solidFill>
                <a:latin typeface="Georgia"/>
                <a:ea typeface="+mn-lt"/>
                <a:cs typeface="+mn-lt"/>
              </a:rPr>
              <a:t>Offline Flight Inventory Management</a:t>
            </a:r>
            <a:endParaRPr lang="en-US" sz="2000">
              <a:solidFill>
                <a:srgbClr val="002060"/>
              </a:solidFill>
              <a:latin typeface="Georgia"/>
              <a:cs typeface="Calibri"/>
            </a:endParaRPr>
          </a:p>
          <a:p>
            <a:r>
              <a:rPr lang="en-US" sz="2000" dirty="0">
                <a:solidFill>
                  <a:srgbClr val="002060"/>
                </a:solidFill>
                <a:latin typeface="Georgia"/>
                <a:ea typeface="+mn-lt"/>
                <a:cs typeface="+mn-lt"/>
              </a:rPr>
              <a:t>Custom Home Page Design</a:t>
            </a:r>
            <a:endParaRPr lang="en-US" sz="2000">
              <a:solidFill>
                <a:srgbClr val="002060"/>
              </a:solidFill>
              <a:latin typeface="Georgia"/>
              <a:cs typeface="Calibri"/>
            </a:endParaRPr>
          </a:p>
          <a:p>
            <a:r>
              <a:rPr lang="en-US" sz="2000" dirty="0">
                <a:solidFill>
                  <a:srgbClr val="002060"/>
                </a:solidFill>
                <a:latin typeface="Georgia"/>
                <a:ea typeface="+mn-lt"/>
                <a:cs typeface="+mn-lt"/>
              </a:rPr>
              <a:t>Blog management</a:t>
            </a:r>
            <a:endParaRPr lang="en-US" sz="2000">
              <a:solidFill>
                <a:srgbClr val="002060"/>
              </a:solidFill>
              <a:latin typeface="Georgia"/>
              <a:cs typeface="Calibri"/>
            </a:endParaRPr>
          </a:p>
          <a:p>
            <a:r>
              <a:rPr lang="en-US" sz="2000" dirty="0">
                <a:solidFill>
                  <a:srgbClr val="002060"/>
                </a:solidFill>
                <a:latin typeface="Georgia"/>
                <a:ea typeface="+mn-lt"/>
                <a:cs typeface="+mn-lt"/>
              </a:rPr>
              <a:t>Website Management</a:t>
            </a:r>
            <a:endParaRPr lang="en-US" sz="2000">
              <a:solidFill>
                <a:srgbClr val="002060"/>
              </a:solidFill>
              <a:latin typeface="Georgia"/>
              <a:cs typeface="Calibri"/>
            </a:endParaRPr>
          </a:p>
          <a:p>
            <a:r>
              <a:rPr lang="en-US" sz="2000" dirty="0">
                <a:solidFill>
                  <a:srgbClr val="002060"/>
                </a:solidFill>
                <a:latin typeface="Georgia"/>
                <a:ea typeface="+mn-lt"/>
                <a:cs typeface="+mn-lt"/>
              </a:rPr>
              <a:t>SEO Friendly</a:t>
            </a:r>
            <a:endParaRPr lang="en-US" sz="2000">
              <a:solidFill>
                <a:srgbClr val="002060"/>
              </a:solidFill>
              <a:latin typeface="Georgia"/>
              <a:cs typeface="Calibri"/>
            </a:endParaRPr>
          </a:p>
          <a:p>
            <a:r>
              <a:rPr lang="en-US" sz="2000" dirty="0">
                <a:solidFill>
                  <a:srgbClr val="002060"/>
                </a:solidFill>
                <a:latin typeface="Georgia"/>
                <a:ea typeface="+mn-lt"/>
                <a:cs typeface="+mn-lt"/>
              </a:rPr>
              <a:t>Google Analytics</a:t>
            </a:r>
            <a:endParaRPr lang="en-US" sz="2000">
              <a:solidFill>
                <a:srgbClr val="002060"/>
              </a:solidFill>
              <a:latin typeface="Georgia"/>
              <a:cs typeface="Calibri"/>
            </a:endParaRPr>
          </a:p>
          <a:p>
            <a:r>
              <a:rPr lang="en-US" sz="2000" dirty="0">
                <a:solidFill>
                  <a:srgbClr val="002060"/>
                </a:solidFill>
                <a:latin typeface="Georgia"/>
                <a:ea typeface="+mn-lt"/>
                <a:cs typeface="+mn-lt"/>
              </a:rPr>
              <a:t>MIS Reports for Administrator and Agents</a:t>
            </a:r>
            <a:endParaRPr lang="en-US" sz="2000" dirty="0">
              <a:solidFill>
                <a:srgbClr val="002060"/>
              </a:solidFill>
              <a:latin typeface="Georgia"/>
              <a:cs typeface="Calibri"/>
            </a:endParaRPr>
          </a:p>
          <a:p>
            <a:endParaRPr lang="en-US" sz="1700">
              <a:cs typeface="Calibri"/>
            </a:endParaRPr>
          </a:p>
        </p:txBody>
      </p:sp>
      <p:sp>
        <p:nvSpPr>
          <p:cNvPr id="4" name="Content Placeholder 3">
            <a:extLst>
              <a:ext uri="{FF2B5EF4-FFF2-40B4-BE49-F238E27FC236}">
                <a16:creationId xmlns:a16="http://schemas.microsoft.com/office/drawing/2014/main" id="{707DBF8A-E87F-4FB9-B3C3-3E6ACCDE1AC5}"/>
              </a:ext>
            </a:extLst>
          </p:cNvPr>
          <p:cNvSpPr>
            <a:spLocks noGrp="1"/>
          </p:cNvSpPr>
          <p:nvPr>
            <p:ph sz="half" idx="2"/>
          </p:nvPr>
        </p:nvSpPr>
        <p:spPr>
          <a:xfrm>
            <a:off x="6245135" y="2558456"/>
            <a:ext cx="5097780" cy="4764575"/>
          </a:xfrm>
        </p:spPr>
        <p:txBody>
          <a:bodyPr vert="horz" lIns="91440" tIns="45720" rIns="91440" bIns="45720" rtlCol="0" anchor="t">
            <a:normAutofit/>
          </a:bodyPr>
          <a:lstStyle/>
          <a:p>
            <a:r>
              <a:rPr lang="en-US" sz="2000" dirty="0">
                <a:solidFill>
                  <a:srgbClr val="002060"/>
                </a:solidFill>
                <a:latin typeface="Georgia"/>
                <a:cs typeface="Calibri"/>
              </a:rPr>
              <a:t>Page Management</a:t>
            </a:r>
            <a:endParaRPr lang="en-US" sz="2000">
              <a:solidFill>
                <a:srgbClr val="002060"/>
              </a:solidFill>
              <a:latin typeface="Georgia"/>
              <a:ea typeface="+mn-lt"/>
              <a:cs typeface="+mn-lt"/>
            </a:endParaRPr>
          </a:p>
          <a:p>
            <a:r>
              <a:rPr lang="en-US" sz="2000" dirty="0">
                <a:solidFill>
                  <a:srgbClr val="002060"/>
                </a:solidFill>
                <a:latin typeface="Georgia"/>
                <a:cs typeface="Calibri"/>
              </a:rPr>
              <a:t>SSL Secure website</a:t>
            </a:r>
            <a:endParaRPr lang="en-US" sz="2000">
              <a:solidFill>
                <a:srgbClr val="002060"/>
              </a:solidFill>
              <a:latin typeface="Georgia"/>
              <a:ea typeface="+mn-lt"/>
              <a:cs typeface="+mn-lt"/>
            </a:endParaRPr>
          </a:p>
          <a:p>
            <a:r>
              <a:rPr lang="en-US" sz="2000" dirty="0">
                <a:solidFill>
                  <a:srgbClr val="002060"/>
                </a:solidFill>
                <a:latin typeface="Georgia"/>
                <a:cs typeface="Calibri"/>
              </a:rPr>
              <a:t>E-Ticket (Email or SMS)</a:t>
            </a:r>
            <a:endParaRPr lang="en-US" sz="2000">
              <a:solidFill>
                <a:srgbClr val="002060"/>
              </a:solidFill>
              <a:latin typeface="Georgia"/>
              <a:ea typeface="+mn-lt"/>
              <a:cs typeface="+mn-lt"/>
            </a:endParaRPr>
          </a:p>
          <a:p>
            <a:r>
              <a:rPr lang="en-US" sz="2000" dirty="0">
                <a:solidFill>
                  <a:srgbClr val="002060"/>
                </a:solidFill>
                <a:latin typeface="Georgia"/>
                <a:cs typeface="Calibri"/>
              </a:rPr>
              <a:t>Pre-Integrated GDS &amp; APIs.</a:t>
            </a:r>
            <a:endParaRPr lang="en-US" sz="2000">
              <a:solidFill>
                <a:srgbClr val="002060"/>
              </a:solidFill>
              <a:latin typeface="Georgia"/>
              <a:ea typeface="+mn-lt"/>
              <a:cs typeface="+mn-lt"/>
            </a:endParaRPr>
          </a:p>
          <a:p>
            <a:r>
              <a:rPr lang="en-US" sz="2000" dirty="0">
                <a:solidFill>
                  <a:srgbClr val="002060"/>
                </a:solidFill>
                <a:latin typeface="Georgia"/>
                <a:cs typeface="Calibri"/>
              </a:rPr>
              <a:t>Responsive design</a:t>
            </a:r>
            <a:endParaRPr lang="en-US" sz="2000">
              <a:solidFill>
                <a:srgbClr val="002060"/>
              </a:solidFill>
              <a:latin typeface="Georgia"/>
              <a:ea typeface="+mn-lt"/>
              <a:cs typeface="+mn-lt"/>
            </a:endParaRPr>
          </a:p>
          <a:p>
            <a:r>
              <a:rPr lang="en-US" sz="2000" dirty="0">
                <a:solidFill>
                  <a:srgbClr val="002060"/>
                </a:solidFill>
                <a:latin typeface="Georgia"/>
                <a:cs typeface="Calibri"/>
              </a:rPr>
              <a:t>Social media login Integration</a:t>
            </a:r>
            <a:endParaRPr lang="en-US" sz="2000">
              <a:solidFill>
                <a:srgbClr val="002060"/>
              </a:solidFill>
              <a:latin typeface="Georgia"/>
              <a:ea typeface="+mn-lt"/>
              <a:cs typeface="+mn-lt"/>
            </a:endParaRPr>
          </a:p>
          <a:p>
            <a:r>
              <a:rPr lang="en-US" sz="2000" dirty="0">
                <a:solidFill>
                  <a:srgbClr val="002060"/>
                </a:solidFill>
                <a:latin typeface="Georgia"/>
                <a:cs typeface="Calibri"/>
              </a:rPr>
              <a:t>Customer dashboard</a:t>
            </a:r>
            <a:endParaRPr lang="en-US" sz="2000">
              <a:solidFill>
                <a:srgbClr val="002060"/>
              </a:solidFill>
              <a:latin typeface="Georgia"/>
              <a:ea typeface="+mn-lt"/>
              <a:cs typeface="+mn-lt"/>
            </a:endParaRPr>
          </a:p>
          <a:p>
            <a:r>
              <a:rPr lang="en-US" sz="2000" dirty="0">
                <a:solidFill>
                  <a:srgbClr val="002060"/>
                </a:solidFill>
                <a:latin typeface="Georgia"/>
                <a:cs typeface="Calibri"/>
              </a:rPr>
              <a:t>Convenience Fee Management</a:t>
            </a:r>
            <a:endParaRPr lang="en-US" sz="2000">
              <a:solidFill>
                <a:srgbClr val="002060"/>
              </a:solidFill>
              <a:latin typeface="Georgia"/>
              <a:ea typeface="+mn-lt"/>
              <a:cs typeface="+mn-lt"/>
            </a:endParaRPr>
          </a:p>
          <a:p>
            <a:r>
              <a:rPr lang="en-US" sz="2000" dirty="0">
                <a:solidFill>
                  <a:srgbClr val="002060"/>
                </a:solidFill>
                <a:latin typeface="Georgia"/>
                <a:cs typeface="Calibri"/>
              </a:rPr>
              <a:t>Unlimited Bandwidth</a:t>
            </a:r>
            <a:endParaRPr lang="en-US" sz="2000">
              <a:solidFill>
                <a:srgbClr val="002060"/>
              </a:solidFill>
              <a:latin typeface="Georgia"/>
              <a:ea typeface="+mn-lt"/>
              <a:cs typeface="+mn-lt"/>
            </a:endParaRPr>
          </a:p>
          <a:p>
            <a:r>
              <a:rPr lang="en-US" sz="2000" dirty="0">
                <a:solidFill>
                  <a:srgbClr val="002060"/>
                </a:solidFill>
                <a:latin typeface="Georgia"/>
                <a:cs typeface="Calibri"/>
              </a:rPr>
              <a:t>Customer Feedback</a:t>
            </a:r>
            <a:endParaRPr lang="en-US" sz="2000" dirty="0">
              <a:solidFill>
                <a:srgbClr val="002060"/>
              </a:solidFill>
              <a:latin typeface="Georgia"/>
              <a:ea typeface="+mn-lt"/>
              <a:cs typeface="+mn-lt"/>
            </a:endParaRPr>
          </a:p>
          <a:p>
            <a:endParaRPr lang="en-US" sz="1700">
              <a:ea typeface="+mn-lt"/>
              <a:cs typeface="+mn-lt"/>
            </a:endParaRPr>
          </a:p>
          <a:p>
            <a:endParaRPr lang="en-US" sz="1700">
              <a:cs typeface="Calibri"/>
            </a:endParaRPr>
          </a:p>
        </p:txBody>
      </p:sp>
    </p:spTree>
    <p:extLst>
      <p:ext uri="{BB962C8B-B14F-4D97-AF65-F5344CB8AC3E}">
        <p14:creationId xmlns:p14="http://schemas.microsoft.com/office/powerpoint/2010/main" val="14006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624E0B-0055-4844-A05D-026031D3F7E4}"/>
              </a:ext>
            </a:extLst>
          </p:cNvPr>
          <p:cNvSpPr>
            <a:spLocks noGrp="1"/>
          </p:cNvSpPr>
          <p:nvPr>
            <p:ph type="title"/>
          </p:nvPr>
        </p:nvSpPr>
        <p:spPr>
          <a:xfrm>
            <a:off x="2311147" y="365760"/>
            <a:ext cx="7569706" cy="1288238"/>
          </a:xfrm>
        </p:spPr>
        <p:txBody>
          <a:bodyPr anchor="ctr">
            <a:normAutofit/>
          </a:bodyPr>
          <a:lstStyle/>
          <a:p>
            <a:pPr algn="ctr"/>
            <a:r>
              <a:rPr lang="en-US" b="1">
                <a:latin typeface="Rockwell"/>
                <a:ea typeface="+mj-lt"/>
                <a:cs typeface="+mj-lt"/>
              </a:rPr>
              <a:t>Functional Requirement</a:t>
            </a:r>
            <a:endParaRPr lang="en-US">
              <a:latin typeface="Rockwell"/>
            </a:endParaRPr>
          </a:p>
        </p:txBody>
      </p:sp>
      <p:sp>
        <p:nvSpPr>
          <p:cNvPr id="3" name="Content Placeholder 2">
            <a:extLst>
              <a:ext uri="{FF2B5EF4-FFF2-40B4-BE49-F238E27FC236}">
                <a16:creationId xmlns:a16="http://schemas.microsoft.com/office/drawing/2014/main" id="{1E4ECD67-6F06-411E-A33B-FD2B5842F5AC}"/>
              </a:ext>
            </a:extLst>
          </p:cNvPr>
          <p:cNvSpPr>
            <a:spLocks noGrp="1"/>
          </p:cNvSpPr>
          <p:nvPr>
            <p:ph idx="1"/>
          </p:nvPr>
        </p:nvSpPr>
        <p:spPr>
          <a:xfrm>
            <a:off x="2165569" y="1956816"/>
            <a:ext cx="7860863" cy="4024884"/>
          </a:xfrm>
        </p:spPr>
        <p:txBody>
          <a:bodyPr anchor="t">
            <a:normAutofit/>
          </a:bodyPr>
          <a:lstStyle/>
          <a:p>
            <a:r>
              <a:rPr lang="en-US" sz="2400">
                <a:latin typeface="Georgia"/>
                <a:ea typeface="+mn-lt"/>
                <a:cs typeface="+mn-lt"/>
              </a:rPr>
              <a:t>A </a:t>
            </a:r>
            <a:r>
              <a:rPr lang="en-US" sz="2400" b="1">
                <a:latin typeface="Georgia"/>
                <a:ea typeface="+mn-lt"/>
                <a:cs typeface="+mn-lt"/>
              </a:rPr>
              <a:t>Functional Requirement</a:t>
            </a:r>
            <a:r>
              <a:rPr lang="en-US" sz="2400">
                <a:latin typeface="Georgia"/>
                <a:ea typeface="+mn-lt"/>
                <a:cs typeface="+mn-lt"/>
              </a:rPr>
              <a:t> (FR) is a description of the service that the software must offer. It describes a software system or its component. A function is nothing but inputs to the software system, its behavior, and outputs. It can be a calculation, data manipulation, business process, user interaction, or any other specific functionality which defines what function a system is likely to perform. Functional Requirements in Software Engineering are also called </a:t>
            </a:r>
            <a:r>
              <a:rPr lang="en-US" sz="2400" b="1">
                <a:latin typeface="Georgia"/>
                <a:ea typeface="+mn-lt"/>
                <a:cs typeface="+mn-lt"/>
              </a:rPr>
              <a:t>Functional Specification</a:t>
            </a:r>
            <a:r>
              <a:rPr lang="en-US" sz="2400">
                <a:latin typeface="Georgia"/>
                <a:ea typeface="+mn-lt"/>
                <a:cs typeface="+mn-lt"/>
              </a:rPr>
              <a:t>.</a:t>
            </a:r>
            <a:endParaRPr lang="en-US" sz="2400">
              <a:latin typeface="Georgia"/>
            </a:endParaRPr>
          </a:p>
        </p:txBody>
      </p:sp>
    </p:spTree>
    <p:extLst>
      <p:ext uri="{BB962C8B-B14F-4D97-AF65-F5344CB8AC3E}">
        <p14:creationId xmlns:p14="http://schemas.microsoft.com/office/powerpoint/2010/main" val="28258060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NITTE MEENAKSHI INSTITUTE OF TECHNOLOGY          (AN AUTONOMOUS INSTITUTION, AFFILIATED TO VISVESVARAYA TECHNOLOGICAL UNIVERSITY, BELGAUM, APPROVED BY AICTE &amp; GOVT.OF KARNATAKA)</vt:lpstr>
      <vt:lpstr>TABLE OF CONTENTS</vt:lpstr>
      <vt:lpstr>Acknowledgement</vt:lpstr>
      <vt:lpstr>Introduction</vt:lpstr>
      <vt:lpstr>Overview</vt:lpstr>
      <vt:lpstr>Introduction To MakeMyTrip </vt:lpstr>
      <vt:lpstr>Founder Of MakeMyTrip</vt:lpstr>
      <vt:lpstr>Features Of MakeMyTrip</vt:lpstr>
      <vt:lpstr>Functional Requirement</vt:lpstr>
      <vt:lpstr>Functional Requirement</vt:lpstr>
      <vt:lpstr>Functional Requirement</vt:lpstr>
      <vt:lpstr>Non -Functional  Requirement</vt:lpstr>
      <vt:lpstr>Non -Functional  Requirement</vt:lpstr>
      <vt:lpstr>Non -Functional  Requirement</vt:lpstr>
      <vt:lpstr>UML Diagram</vt:lpstr>
      <vt:lpstr>Conclusion</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579</cp:revision>
  <dcterms:created xsi:type="dcterms:W3CDTF">2022-01-21T17:55:59Z</dcterms:created>
  <dcterms:modified xsi:type="dcterms:W3CDTF">2022-02-03T10:51:33Z</dcterms:modified>
</cp:coreProperties>
</file>