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58" r:id="rId3"/>
    <p:sldId id="262" r:id="rId4"/>
    <p:sldId id="266" r:id="rId5"/>
    <p:sldId id="268" r:id="rId6"/>
    <p:sldId id="265" r:id="rId7"/>
    <p:sldId id="264" r:id="rId8"/>
    <p:sldId id="263" r:id="rId9"/>
    <p:sldId id="261" r:id="rId10"/>
    <p:sldId id="260" r:id="rId11"/>
    <p:sldId id="259"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08D2A1-6018-43FC-9241-A9C36DF89C2E}" v="21" dt="2022-02-03T08:06:41.089"/>
    <p1510:client id="{5D7AD239-C5A0-4379-ADB8-DE9FDD2B0A05}" v="877" dt="2022-01-21T20:09:37.558"/>
    <p1510:client id="{A41C1A0B-6209-4996-A993-3FE0ADDAF2CB}" v="747" dt="2022-01-23T18:00:53.4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2F036-E905-4AE8-BCF7-E7A6438D7DC4}"/>
              </a:ext>
            </a:extLst>
          </p:cNvPr>
          <p:cNvSpPr>
            <a:spLocks noGrp="1"/>
          </p:cNvSpPr>
          <p:nvPr>
            <p:ph type="title"/>
          </p:nvPr>
        </p:nvSpPr>
        <p:spPr>
          <a:xfrm>
            <a:off x="3132" y="-217"/>
            <a:ext cx="12185736" cy="1346439"/>
          </a:xfrm>
        </p:spPr>
        <p:txBody>
          <a:bodyPr>
            <a:normAutofit/>
          </a:bodyPr>
          <a:lstStyle/>
          <a:p>
            <a:r>
              <a:rPr lang="en-US" sz="3600" dirty="0">
                <a:latin typeface="Rockwell"/>
                <a:ea typeface="+mj-lt"/>
                <a:cs typeface="+mj-lt"/>
              </a:rPr>
              <a:t>   </a:t>
            </a:r>
            <a:r>
              <a:rPr lang="en-US" sz="3600" dirty="0">
                <a:solidFill>
                  <a:srgbClr val="000000"/>
                </a:solidFill>
                <a:latin typeface="Rockwell"/>
                <a:ea typeface="+mj-lt"/>
                <a:cs typeface="+mj-lt"/>
              </a:rPr>
              <a:t>  </a:t>
            </a:r>
            <a:r>
              <a:rPr lang="en-US" sz="3600" dirty="0">
                <a:solidFill>
                  <a:srgbClr val="0070C0"/>
                </a:solidFill>
                <a:latin typeface="Rockwell"/>
                <a:ea typeface="+mj-lt"/>
                <a:cs typeface="+mj-lt"/>
              </a:rPr>
              <a:t> NITTE MEENAKSHI INSTITUTE OF TECHNOLOGY </a:t>
            </a:r>
            <a:br>
              <a:rPr lang="en-US" sz="3600" dirty="0">
                <a:solidFill>
                  <a:srgbClr val="0070C0"/>
                </a:solidFill>
                <a:latin typeface="Rockwell"/>
                <a:ea typeface="+mj-lt"/>
                <a:cs typeface="+mj-lt"/>
              </a:rPr>
            </a:br>
            <a:r>
              <a:rPr lang="en-US" sz="1200" dirty="0">
                <a:solidFill>
                  <a:srgbClr val="0070C0"/>
                </a:solidFill>
                <a:latin typeface="Rockwell"/>
                <a:ea typeface="+mj-lt"/>
                <a:cs typeface="+mj-lt"/>
              </a:rPr>
              <a:t>        (AN AUTONOMOUS INSTITUTION, AFFILIATED TO VISVESVARAYA TECHNOLOGICAL UNIVERSITY, BELGAUM, APPROVED BY AICTE &amp; GOVT.OF KARNATAKA)</a:t>
            </a:r>
            <a:endParaRPr lang="en-US" sz="1200" dirty="0">
              <a:solidFill>
                <a:srgbClr val="0070C0"/>
              </a:solidFill>
              <a:latin typeface="Rockwell"/>
            </a:endParaRPr>
          </a:p>
        </p:txBody>
      </p:sp>
      <p:sp>
        <p:nvSpPr>
          <p:cNvPr id="12" name="Content Placeholder 11">
            <a:extLst>
              <a:ext uri="{FF2B5EF4-FFF2-40B4-BE49-F238E27FC236}">
                <a16:creationId xmlns:a16="http://schemas.microsoft.com/office/drawing/2014/main" id="{890CAF49-9D7A-40BC-B3F8-3D26059BE5D7}"/>
              </a:ext>
            </a:extLst>
          </p:cNvPr>
          <p:cNvSpPr>
            <a:spLocks noGrp="1"/>
          </p:cNvSpPr>
          <p:nvPr>
            <p:ph idx="1"/>
          </p:nvPr>
        </p:nvSpPr>
        <p:spPr>
          <a:xfrm>
            <a:off x="3132" y="1345461"/>
            <a:ext cx="12185736" cy="5509995"/>
          </a:xfrm>
        </p:spPr>
        <p:txBody>
          <a:bodyPr vert="horz" lIns="91440" tIns="45720" rIns="91440" bIns="45720" rtlCol="0" anchor="t">
            <a:normAutofit fontScale="92500" lnSpcReduction="10000"/>
          </a:bodyPr>
          <a:lstStyle/>
          <a:p>
            <a:endParaRPr lang="en-US"/>
          </a:p>
          <a:p>
            <a:endParaRPr lang="en-US" dirty="0">
              <a:cs typeface="Calibri"/>
            </a:endParaRPr>
          </a:p>
          <a:p>
            <a:endParaRPr lang="en-US" dirty="0">
              <a:cs typeface="Calibri"/>
            </a:endParaRPr>
          </a:p>
          <a:p>
            <a:pPr marL="0" indent="0">
              <a:buNone/>
            </a:pPr>
            <a:endParaRPr lang="en-US" dirty="0">
              <a:cs typeface="Calibri"/>
            </a:endParaRPr>
          </a:p>
          <a:p>
            <a:endParaRPr lang="en-US" dirty="0">
              <a:cs typeface="Calibri"/>
            </a:endParaRPr>
          </a:p>
          <a:p>
            <a:pPr marL="0" indent="0">
              <a:buNone/>
            </a:pPr>
            <a:r>
              <a:rPr lang="en-US" dirty="0">
                <a:solidFill>
                  <a:srgbClr val="FF0000"/>
                </a:solidFill>
                <a:latin typeface="Arial Black"/>
                <a:ea typeface="+mn-lt"/>
                <a:cs typeface="+mn-lt"/>
              </a:rPr>
              <a:t>         </a:t>
            </a:r>
            <a:r>
              <a:rPr lang="en-US" dirty="0">
                <a:solidFill>
                  <a:srgbClr val="FF0000"/>
                </a:solidFill>
                <a:latin typeface="Georgia"/>
                <a:ea typeface="+mn-lt"/>
                <a:cs typeface="+mn-lt"/>
              </a:rPr>
              <a:t>A NEW APPROACH TO DETECT CYCLE IN A DIRECTED GRAPH </a:t>
            </a:r>
            <a:endParaRPr lang="en-US" dirty="0">
              <a:solidFill>
                <a:srgbClr val="000000"/>
              </a:solidFill>
              <a:latin typeface="Calibri" panose="020F0502020204030204"/>
              <a:ea typeface="+mn-lt"/>
              <a:cs typeface="+mn-lt"/>
            </a:endParaRPr>
          </a:p>
          <a:p>
            <a:pPr marL="0" indent="0">
              <a:buNone/>
            </a:pPr>
            <a:r>
              <a:rPr lang="en-US" dirty="0">
                <a:solidFill>
                  <a:srgbClr val="FF0000"/>
                </a:solidFill>
                <a:latin typeface="Georgia"/>
                <a:ea typeface="+mn-lt"/>
                <a:cs typeface="+mn-lt"/>
              </a:rPr>
              <a:t>                                                  USING LINKED LIST</a:t>
            </a:r>
            <a:endParaRPr lang="en-US" dirty="0">
              <a:solidFill>
                <a:srgbClr val="FF0000"/>
              </a:solidFill>
              <a:latin typeface="Georgia"/>
              <a:cs typeface="Calibri"/>
            </a:endParaRPr>
          </a:p>
          <a:p>
            <a:pPr marL="0" indent="0">
              <a:buNone/>
            </a:pPr>
            <a:endParaRPr lang="en-US" dirty="0">
              <a:solidFill>
                <a:srgbClr val="FF0000"/>
              </a:solidFill>
              <a:cs typeface="Calibri"/>
            </a:endParaRPr>
          </a:p>
          <a:p>
            <a:pPr marL="0" indent="0">
              <a:buNone/>
            </a:pPr>
            <a:r>
              <a:rPr lang="en-US" dirty="0">
                <a:cs typeface="Calibri"/>
              </a:rPr>
              <a:t>  </a:t>
            </a:r>
            <a:r>
              <a:rPr lang="en-US" dirty="0">
                <a:solidFill>
                  <a:srgbClr val="C00000"/>
                </a:solidFill>
                <a:latin typeface="Rockwell"/>
                <a:cs typeface="Calibri"/>
              </a:rPr>
              <a:t>                                     Faculty In-charge :</a:t>
            </a:r>
            <a:r>
              <a:rPr lang="en-US" dirty="0">
                <a:solidFill>
                  <a:srgbClr val="FF0000"/>
                </a:solidFill>
                <a:latin typeface="Rockwell"/>
                <a:cs typeface="Calibri"/>
              </a:rPr>
              <a:t> </a:t>
            </a:r>
            <a:r>
              <a:rPr lang="en-US" dirty="0">
                <a:solidFill>
                  <a:srgbClr val="002060"/>
                </a:solidFill>
                <a:latin typeface="Rockwell"/>
                <a:cs typeface="Calibri"/>
              </a:rPr>
              <a:t>Dr. Chaitra Naveen</a:t>
            </a:r>
            <a:endParaRPr lang="en-US" dirty="0">
              <a:ea typeface="+mn-lt"/>
              <a:cs typeface="+mn-lt"/>
            </a:endParaRPr>
          </a:p>
          <a:p>
            <a:pPr marL="0" indent="0">
              <a:buNone/>
            </a:pPr>
            <a:r>
              <a:rPr lang="en-US" dirty="0">
                <a:cs typeface="Calibri"/>
              </a:rPr>
              <a:t>       </a:t>
            </a:r>
            <a:r>
              <a:rPr lang="en-US" dirty="0">
                <a:solidFill>
                  <a:srgbClr val="000000"/>
                </a:solidFill>
                <a:latin typeface="Calibri"/>
                <a:cs typeface="Calibri"/>
              </a:rPr>
              <a:t>                                                     </a:t>
            </a:r>
            <a:r>
              <a:rPr lang="en-US" sz="2000" dirty="0">
                <a:solidFill>
                  <a:srgbClr val="C00000"/>
                </a:solidFill>
                <a:latin typeface="Rockwell"/>
                <a:cs typeface="Calibri"/>
              </a:rPr>
              <a:t>Submitted By:      </a:t>
            </a:r>
            <a:endParaRPr lang="en-US"/>
          </a:p>
          <a:p>
            <a:pPr marL="0" indent="0">
              <a:buNone/>
            </a:pPr>
            <a:r>
              <a:rPr lang="en-US" sz="2000" dirty="0">
                <a:solidFill>
                  <a:srgbClr val="002060"/>
                </a:solidFill>
                <a:latin typeface="Rockwell"/>
                <a:cs typeface="Calibri"/>
              </a:rPr>
              <a:t>                                                             Bibek Yadav                : 1NT19CS055</a:t>
            </a:r>
            <a:endParaRPr lang="en-US" dirty="0"/>
          </a:p>
          <a:p>
            <a:pPr marL="0" indent="0">
              <a:buNone/>
            </a:pPr>
            <a:r>
              <a:rPr lang="en-US" sz="2000" dirty="0">
                <a:solidFill>
                  <a:srgbClr val="002060"/>
                </a:solidFill>
                <a:latin typeface="Rockwell"/>
                <a:cs typeface="Calibri"/>
              </a:rPr>
              <a:t>                                                             Chiraag Jung Thapa  : 1NT19CS060</a:t>
            </a:r>
          </a:p>
          <a:p>
            <a:pPr marL="0" indent="0">
              <a:buNone/>
            </a:pPr>
            <a:r>
              <a:rPr lang="en-US" sz="2000" dirty="0">
                <a:solidFill>
                  <a:srgbClr val="002060"/>
                </a:solidFill>
                <a:latin typeface="Rockwell"/>
                <a:cs typeface="Calibri"/>
              </a:rPr>
              <a:t>                                                             M Venkatesh               : 1NT19CS115</a:t>
            </a:r>
          </a:p>
        </p:txBody>
      </p:sp>
      <p:pic>
        <p:nvPicPr>
          <p:cNvPr id="15" name="Picture 15" descr="Logo, company name&#10;&#10;Description automatically generated">
            <a:extLst>
              <a:ext uri="{FF2B5EF4-FFF2-40B4-BE49-F238E27FC236}">
                <a16:creationId xmlns:a16="http://schemas.microsoft.com/office/drawing/2014/main" id="{029C8714-AF63-4BC6-ADA9-D7B1D00F72AD}"/>
              </a:ext>
            </a:extLst>
          </p:cNvPr>
          <p:cNvPicPr>
            <a:picLocks noChangeAspect="1"/>
          </p:cNvPicPr>
          <p:nvPr/>
        </p:nvPicPr>
        <p:blipFill>
          <a:blip r:embed="rId2"/>
          <a:stretch>
            <a:fillRect/>
          </a:stretch>
        </p:blipFill>
        <p:spPr>
          <a:xfrm>
            <a:off x="4536005" y="1069749"/>
            <a:ext cx="2247900" cy="2190750"/>
          </a:xfrm>
          <a:prstGeom prst="rect">
            <a:avLst/>
          </a:prstGeom>
        </p:spPr>
      </p:pic>
      <p:sp>
        <p:nvSpPr>
          <p:cNvPr id="16" name="TextBox 15">
            <a:extLst>
              <a:ext uri="{FF2B5EF4-FFF2-40B4-BE49-F238E27FC236}">
                <a16:creationId xmlns:a16="http://schemas.microsoft.com/office/drawing/2014/main" id="{25CEF98F-CC77-4133-9FB6-DB6DAAB9A441}"/>
              </a:ext>
            </a:extLst>
          </p:cNvPr>
          <p:cNvSpPr txBox="1"/>
          <p:nvPr/>
        </p:nvSpPr>
        <p:spPr>
          <a:xfrm>
            <a:off x="4052465" y="3174391"/>
            <a:ext cx="41836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2060"/>
                </a:solidFill>
                <a:latin typeface="Rockwell"/>
                <a:ea typeface="+mn-lt"/>
                <a:cs typeface="+mn-lt"/>
              </a:rPr>
              <a:t>LA-2 SEMINAR PRESENTATION</a:t>
            </a:r>
            <a:r>
              <a:rPr lang="en-US" dirty="0">
                <a:solidFill>
                  <a:srgbClr val="002060"/>
                </a:solidFill>
                <a:ea typeface="+mn-lt"/>
                <a:cs typeface="+mn-lt"/>
              </a:rPr>
              <a:t> </a:t>
            </a:r>
            <a:endParaRPr lang="en-US" dirty="0">
              <a:solidFill>
                <a:srgbClr val="002060"/>
              </a:solidFill>
            </a:endParaRPr>
          </a:p>
        </p:txBody>
      </p:sp>
    </p:spTree>
    <p:extLst>
      <p:ext uri="{BB962C8B-B14F-4D97-AF65-F5344CB8AC3E}">
        <p14:creationId xmlns:p14="http://schemas.microsoft.com/office/powerpoint/2010/main" val="1562219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51965-C5F6-495A-9CB0-F02A6C629EDA}"/>
              </a:ext>
            </a:extLst>
          </p:cNvPr>
          <p:cNvSpPr>
            <a:spLocks noGrp="1"/>
          </p:cNvSpPr>
          <p:nvPr>
            <p:ph type="title"/>
          </p:nvPr>
        </p:nvSpPr>
        <p:spPr>
          <a:xfrm>
            <a:off x="1653363" y="365760"/>
            <a:ext cx="9367203" cy="1188720"/>
          </a:xfrm>
        </p:spPr>
        <p:txBody>
          <a:bodyPr>
            <a:normAutofit/>
          </a:bodyPr>
          <a:lstStyle/>
          <a:p>
            <a:r>
              <a:rPr lang="en-US" sz="4800">
                <a:latin typeface="Rockwell"/>
                <a:cs typeface="Calibri Light"/>
              </a:rPr>
              <a:t>Conclusion</a:t>
            </a:r>
            <a:endParaRPr lang="en-US" sz="4800">
              <a:latin typeface="Rockwell"/>
            </a:endParaRPr>
          </a:p>
        </p:txBody>
      </p:sp>
      <p:sp>
        <p:nvSpPr>
          <p:cNvPr id="14"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7EBCE25-FD17-48FF-8E51-ED9DFDD79241}"/>
              </a:ext>
            </a:extLst>
          </p:cNvPr>
          <p:cNvSpPr>
            <a:spLocks noGrp="1"/>
          </p:cNvSpPr>
          <p:nvPr>
            <p:ph idx="1"/>
          </p:nvPr>
        </p:nvSpPr>
        <p:spPr>
          <a:xfrm>
            <a:off x="1246268" y="2186711"/>
            <a:ext cx="10932956" cy="4667948"/>
          </a:xfrm>
        </p:spPr>
        <p:txBody>
          <a:bodyPr vert="horz" lIns="91440" tIns="45720" rIns="91440" bIns="45720" rtlCol="0" anchor="t">
            <a:noAutofit/>
          </a:bodyPr>
          <a:lstStyle/>
          <a:p>
            <a:r>
              <a:rPr lang="en-US" sz="2200">
                <a:solidFill>
                  <a:srgbClr val="002060"/>
                </a:solidFill>
                <a:latin typeface="Georgia"/>
                <a:ea typeface="+mn-lt"/>
                <a:cs typeface="+mn-lt"/>
              </a:rPr>
              <a:t>In this paper, we have developed a new technique to detect the number of cycles in a directed graph and showed the entire traversed node that forms cycle by displaying it at the time of using counter that incremented at the time of detecting cycle. </a:t>
            </a:r>
          </a:p>
          <a:p>
            <a:r>
              <a:rPr lang="en-US" sz="2200">
                <a:solidFill>
                  <a:srgbClr val="002060"/>
                </a:solidFill>
                <a:latin typeface="Georgia"/>
                <a:ea typeface="+mn-lt"/>
                <a:cs typeface="+mn-lt"/>
              </a:rPr>
              <a:t>In addition, when the cycle detects, the same time traversed list is deleted hence, that saved the space. </a:t>
            </a:r>
          </a:p>
          <a:p>
            <a:r>
              <a:rPr lang="en-US" sz="2200">
                <a:solidFill>
                  <a:srgbClr val="002060"/>
                </a:solidFill>
                <a:latin typeface="Georgia"/>
                <a:ea typeface="+mn-lt"/>
                <a:cs typeface="+mn-lt"/>
              </a:rPr>
              <a:t>Insertion of nodes from directed graph inserts in the singly linked list. </a:t>
            </a:r>
          </a:p>
          <a:p>
            <a:r>
              <a:rPr lang="en-US" sz="2200">
                <a:solidFill>
                  <a:srgbClr val="002060"/>
                </a:solidFill>
                <a:latin typeface="Georgia"/>
                <a:ea typeface="+mn-lt"/>
                <a:cs typeface="+mn-lt"/>
              </a:rPr>
              <a:t>The procedure of this algorithm is much easier to implement and execute for digraph and directed multigraph. </a:t>
            </a:r>
          </a:p>
          <a:p>
            <a:r>
              <a:rPr lang="en-US" sz="2200">
                <a:solidFill>
                  <a:srgbClr val="002060"/>
                </a:solidFill>
                <a:latin typeface="Georgia"/>
                <a:ea typeface="+mn-lt"/>
                <a:cs typeface="+mn-lt"/>
              </a:rPr>
              <a:t>This algorithm can be beneficial in detecting infinite loops in certain computer program.</a:t>
            </a:r>
          </a:p>
          <a:p>
            <a:r>
              <a:rPr lang="en-US" sz="2200">
                <a:solidFill>
                  <a:srgbClr val="002060"/>
                </a:solidFill>
                <a:latin typeface="Georgia"/>
                <a:ea typeface="+mn-lt"/>
                <a:cs typeface="+mn-lt"/>
              </a:rPr>
              <a:t>The proposed algorithm expected to be of great interest in theory and practice alike.</a:t>
            </a:r>
            <a:endParaRPr lang="en-US" sz="2200">
              <a:solidFill>
                <a:srgbClr val="002060"/>
              </a:solidFill>
              <a:latin typeface="Georgia"/>
            </a:endParaRPr>
          </a:p>
        </p:txBody>
      </p:sp>
    </p:spTree>
    <p:extLst>
      <p:ext uri="{BB962C8B-B14F-4D97-AF65-F5344CB8AC3E}">
        <p14:creationId xmlns:p14="http://schemas.microsoft.com/office/powerpoint/2010/main" val="1833897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190CD-D218-45D8-B917-73706AF236A9}"/>
              </a:ext>
            </a:extLst>
          </p:cNvPr>
          <p:cNvSpPr>
            <a:spLocks noGrp="1"/>
          </p:cNvSpPr>
          <p:nvPr>
            <p:ph type="title"/>
          </p:nvPr>
        </p:nvSpPr>
        <p:spPr>
          <a:xfrm>
            <a:off x="1653363" y="365760"/>
            <a:ext cx="9367203" cy="1188720"/>
          </a:xfrm>
        </p:spPr>
        <p:txBody>
          <a:bodyPr>
            <a:normAutofit/>
          </a:bodyPr>
          <a:lstStyle/>
          <a:p>
            <a:r>
              <a:rPr lang="en-US" sz="4800">
                <a:latin typeface="Rockwell"/>
                <a:cs typeface="Calibri Light"/>
              </a:rPr>
              <a:t>References</a:t>
            </a:r>
            <a:endParaRPr lang="en-US" sz="4800">
              <a:latin typeface="Rockwell"/>
            </a:endParaRPr>
          </a:p>
        </p:txBody>
      </p:sp>
      <p:sp>
        <p:nvSpPr>
          <p:cNvPr id="83" name="Freeform: Shape 7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7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7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Content Placeholder 2">
            <a:extLst>
              <a:ext uri="{FF2B5EF4-FFF2-40B4-BE49-F238E27FC236}">
                <a16:creationId xmlns:a16="http://schemas.microsoft.com/office/drawing/2014/main" id="{BD059902-CFF8-429B-AE7D-8305DA326FF9}"/>
              </a:ext>
            </a:extLst>
          </p:cNvPr>
          <p:cNvSpPr>
            <a:spLocks noGrp="1"/>
          </p:cNvSpPr>
          <p:nvPr>
            <p:ph idx="1"/>
          </p:nvPr>
        </p:nvSpPr>
        <p:spPr>
          <a:xfrm>
            <a:off x="1409523" y="1851152"/>
            <a:ext cx="9367204" cy="5159248"/>
          </a:xfrm>
        </p:spPr>
        <p:txBody>
          <a:bodyPr vert="horz" lIns="91440" tIns="45720" rIns="91440" bIns="45720" rtlCol="0" anchor="t">
            <a:noAutofit/>
          </a:bodyPr>
          <a:lstStyle/>
          <a:p>
            <a:r>
              <a:rPr lang="en-US" sz="1600">
                <a:solidFill>
                  <a:srgbClr val="002060"/>
                </a:solidFill>
                <a:latin typeface="Georgia"/>
                <a:ea typeface="+mn-lt"/>
                <a:cs typeface="+mn-lt"/>
              </a:rPr>
              <a:t>Piotr </a:t>
            </a:r>
            <a:r>
              <a:rPr lang="en-US" sz="1600" err="1">
                <a:solidFill>
                  <a:srgbClr val="002060"/>
                </a:solidFill>
                <a:latin typeface="Georgia"/>
                <a:ea typeface="+mn-lt"/>
                <a:cs typeface="+mn-lt"/>
              </a:rPr>
              <a:t>Puczynski</a:t>
            </a:r>
            <a:r>
              <a:rPr lang="en-US" sz="1600">
                <a:solidFill>
                  <a:srgbClr val="002060"/>
                </a:solidFill>
                <a:latin typeface="Georgia"/>
                <a:ea typeface="+mn-lt"/>
                <a:cs typeface="+mn-lt"/>
              </a:rPr>
              <a:t>,” The cycle detection algorithms”, Wroclaw University of Technology, Faculty of Management</a:t>
            </a:r>
          </a:p>
          <a:p>
            <a:r>
              <a:rPr lang="en-US" sz="1600">
                <a:solidFill>
                  <a:srgbClr val="002060"/>
                </a:solidFill>
                <a:latin typeface="Georgia"/>
                <a:ea typeface="+mn-lt"/>
                <a:cs typeface="+mn-lt"/>
              </a:rPr>
              <a:t>Van Gelder, Allen (1987), "Efficient loop detection in Prolog using the tortoise-and-hare technique", Journal of Logic Programming 4 (1): 23– 31, </a:t>
            </a:r>
            <a:r>
              <a:rPr lang="en-US" sz="1600" err="1">
                <a:solidFill>
                  <a:srgbClr val="002060"/>
                </a:solidFill>
                <a:latin typeface="Georgia"/>
                <a:ea typeface="+mn-lt"/>
                <a:cs typeface="+mn-lt"/>
              </a:rPr>
              <a:t>doi</a:t>
            </a:r>
            <a:r>
              <a:rPr lang="en-US" sz="1600">
                <a:solidFill>
                  <a:srgbClr val="002060"/>
                </a:solidFill>
                <a:latin typeface="Georgia"/>
                <a:ea typeface="+mn-lt"/>
                <a:cs typeface="+mn-lt"/>
              </a:rPr>
              <a:t>: 10.1016/0743-1066(87)90020-3 </a:t>
            </a:r>
          </a:p>
          <a:p>
            <a:r>
              <a:rPr lang="en-US" sz="1600">
                <a:solidFill>
                  <a:srgbClr val="002060"/>
                </a:solidFill>
                <a:latin typeface="Georgia"/>
                <a:ea typeface="+mn-lt"/>
                <a:cs typeface="+mn-lt"/>
              </a:rPr>
              <a:t>Silberschatz, Abraham; Peter Galvin, Greg Gagne (2003). Operating System Concepts. John Wiley &amp; Sons, INC. p. 260. ISBN 0-471-25060-0 </a:t>
            </a:r>
          </a:p>
          <a:p>
            <a:r>
              <a:rPr lang="en-US" sz="1600" err="1">
                <a:solidFill>
                  <a:srgbClr val="002060"/>
                </a:solidFill>
                <a:latin typeface="Georgia"/>
                <a:ea typeface="+mn-lt"/>
                <a:cs typeface="+mn-lt"/>
              </a:rPr>
              <a:t>Nivasch</a:t>
            </a:r>
            <a:r>
              <a:rPr lang="en-US" sz="1600">
                <a:solidFill>
                  <a:srgbClr val="002060"/>
                </a:solidFill>
                <a:latin typeface="Georgia"/>
                <a:ea typeface="+mn-lt"/>
                <a:cs typeface="+mn-lt"/>
              </a:rPr>
              <a:t>, Gabriel (2004), "Cycle detection using a stack", Information Processing Letters 90 (3): 135–140, </a:t>
            </a:r>
            <a:r>
              <a:rPr lang="en-US" sz="1600" err="1">
                <a:solidFill>
                  <a:srgbClr val="002060"/>
                </a:solidFill>
                <a:latin typeface="Georgia"/>
                <a:ea typeface="+mn-lt"/>
                <a:cs typeface="+mn-lt"/>
              </a:rPr>
              <a:t>doi</a:t>
            </a:r>
            <a:r>
              <a:rPr lang="en-US" sz="1600">
                <a:solidFill>
                  <a:srgbClr val="002060"/>
                </a:solidFill>
                <a:latin typeface="Georgia"/>
                <a:ea typeface="+mn-lt"/>
                <a:cs typeface="+mn-lt"/>
              </a:rPr>
              <a:t>: 10.1016/j.ipl.2004.01.016 </a:t>
            </a:r>
          </a:p>
          <a:p>
            <a:r>
              <a:rPr lang="en-US" sz="1600" err="1">
                <a:solidFill>
                  <a:srgbClr val="002060"/>
                </a:solidFill>
                <a:latin typeface="Georgia"/>
                <a:ea typeface="+mn-lt"/>
                <a:cs typeface="+mn-lt"/>
              </a:rPr>
              <a:t>Quisquater</a:t>
            </a:r>
            <a:r>
              <a:rPr lang="en-US" sz="1600">
                <a:solidFill>
                  <a:srgbClr val="002060"/>
                </a:solidFill>
                <a:latin typeface="Georgia"/>
                <a:ea typeface="+mn-lt"/>
                <a:cs typeface="+mn-lt"/>
              </a:rPr>
              <a:t>, J.-J.; </a:t>
            </a:r>
            <a:r>
              <a:rPr lang="en-US" sz="1600" err="1">
                <a:solidFill>
                  <a:srgbClr val="002060"/>
                </a:solidFill>
                <a:latin typeface="Georgia"/>
                <a:ea typeface="+mn-lt"/>
                <a:cs typeface="+mn-lt"/>
              </a:rPr>
              <a:t>Delescaille</a:t>
            </a:r>
            <a:r>
              <a:rPr lang="en-US" sz="1600">
                <a:solidFill>
                  <a:srgbClr val="002060"/>
                </a:solidFill>
                <a:latin typeface="Georgia"/>
                <a:ea typeface="+mn-lt"/>
                <a:cs typeface="+mn-lt"/>
              </a:rPr>
              <a:t>, J.-P., "How easy is collision search? Application to DES", Advances in Cryptology – EUROCRYPT '89, Workshop on the Theory and Application of Cryptographic Techniques, Lecture Notes in Computer Science 434, Springer-Verlag, pp. 429–434 </a:t>
            </a:r>
          </a:p>
          <a:p>
            <a:r>
              <a:rPr lang="en-US" sz="1600">
                <a:solidFill>
                  <a:srgbClr val="002060"/>
                </a:solidFill>
                <a:latin typeface="Georgia"/>
                <a:ea typeface="+mn-lt"/>
                <a:cs typeface="+mn-lt"/>
              </a:rPr>
              <a:t>Kaliski, Burton S., Jr.; Rivest, Ronald; Sherman, Alan T. (1988), "Is the Data Encryption Standard a group? (Results of cycling experiments on DES)", Journal of Cryptology 1 (1): 3–36, </a:t>
            </a:r>
            <a:r>
              <a:rPr lang="en-US" sz="1600" err="1">
                <a:solidFill>
                  <a:srgbClr val="002060"/>
                </a:solidFill>
                <a:latin typeface="Georgia"/>
                <a:ea typeface="+mn-lt"/>
                <a:cs typeface="+mn-lt"/>
              </a:rPr>
              <a:t>doi</a:t>
            </a:r>
            <a:r>
              <a:rPr lang="en-US" sz="1600">
                <a:solidFill>
                  <a:srgbClr val="002060"/>
                </a:solidFill>
                <a:latin typeface="Georgia"/>
                <a:ea typeface="+mn-lt"/>
                <a:cs typeface="+mn-lt"/>
              </a:rPr>
              <a:t>: 10.1007/BF00206323 </a:t>
            </a:r>
          </a:p>
          <a:p>
            <a:r>
              <a:rPr lang="en-US" sz="1600">
                <a:solidFill>
                  <a:srgbClr val="002060"/>
                </a:solidFill>
                <a:latin typeface="Georgia"/>
                <a:ea typeface="+mn-lt"/>
                <a:cs typeface="+mn-lt"/>
              </a:rPr>
              <a:t>H.D. Rozenfeld et al. Statistics of cycles: how loopy is your network? </a:t>
            </a:r>
            <a:r>
              <a:rPr lang="en-US" sz="1600" err="1">
                <a:solidFill>
                  <a:srgbClr val="002060"/>
                </a:solidFill>
                <a:latin typeface="Georgia"/>
                <a:ea typeface="+mn-lt"/>
                <a:cs typeface="+mn-lt"/>
              </a:rPr>
              <a:t>J.Phys</a:t>
            </a:r>
            <a:r>
              <a:rPr lang="en-US" sz="1600">
                <a:solidFill>
                  <a:srgbClr val="002060"/>
                </a:solidFill>
                <a:latin typeface="Georgia"/>
                <a:ea typeface="+mn-lt"/>
                <a:cs typeface="+mn-lt"/>
              </a:rPr>
              <a:t>. A: </a:t>
            </a:r>
            <a:r>
              <a:rPr lang="en-US" sz="1600" err="1">
                <a:solidFill>
                  <a:srgbClr val="002060"/>
                </a:solidFill>
                <a:latin typeface="Georgia"/>
                <a:ea typeface="+mn-lt"/>
                <a:cs typeface="+mn-lt"/>
              </a:rPr>
              <a:t>Math.Gen</a:t>
            </a:r>
            <a:r>
              <a:rPr lang="en-US" sz="1600">
                <a:solidFill>
                  <a:srgbClr val="002060"/>
                </a:solidFill>
                <a:latin typeface="Georgia"/>
                <a:ea typeface="+mn-lt"/>
                <a:cs typeface="+mn-lt"/>
              </a:rPr>
              <a:t>. 38:4589, 2005. </a:t>
            </a:r>
          </a:p>
          <a:p>
            <a:r>
              <a:rPr lang="en-US" sz="1600">
                <a:solidFill>
                  <a:srgbClr val="002060"/>
                </a:solidFill>
                <a:latin typeface="Georgia"/>
                <a:ea typeface="+mn-lt"/>
                <a:cs typeface="+mn-lt"/>
              </a:rPr>
              <a:t>M. Medard and S. S. Lumetta. Network reliability and fault tolerance. In J. </a:t>
            </a:r>
            <a:r>
              <a:rPr lang="en-US" sz="1600" err="1">
                <a:solidFill>
                  <a:srgbClr val="002060"/>
                </a:solidFill>
                <a:latin typeface="Georgia"/>
                <a:ea typeface="+mn-lt"/>
                <a:cs typeface="+mn-lt"/>
              </a:rPr>
              <a:t>Proakis</a:t>
            </a:r>
            <a:r>
              <a:rPr lang="en-US" sz="1600">
                <a:solidFill>
                  <a:srgbClr val="002060"/>
                </a:solidFill>
                <a:latin typeface="Georgia"/>
                <a:ea typeface="+mn-lt"/>
                <a:cs typeface="+mn-lt"/>
              </a:rPr>
              <a:t>, editor, Wiley </a:t>
            </a:r>
            <a:r>
              <a:rPr lang="en-US" sz="1600" err="1">
                <a:solidFill>
                  <a:srgbClr val="002060"/>
                </a:solidFill>
                <a:latin typeface="Georgia"/>
                <a:ea typeface="+mn-lt"/>
                <a:cs typeface="+mn-lt"/>
              </a:rPr>
              <a:t>Encyclopaedia</a:t>
            </a:r>
            <a:r>
              <a:rPr lang="en-US" sz="1600">
                <a:solidFill>
                  <a:srgbClr val="002060"/>
                </a:solidFill>
                <a:latin typeface="Georgia"/>
                <a:ea typeface="+mn-lt"/>
                <a:cs typeface="+mn-lt"/>
              </a:rPr>
              <a:t> of Engineering.</a:t>
            </a:r>
            <a:endParaRPr lang="en-US" sz="1600">
              <a:solidFill>
                <a:srgbClr val="002060"/>
              </a:solidFill>
              <a:latin typeface="Georgia"/>
              <a:cs typeface="Calibri"/>
            </a:endParaRPr>
          </a:p>
        </p:txBody>
      </p:sp>
    </p:spTree>
    <p:extLst>
      <p:ext uri="{BB962C8B-B14F-4D97-AF65-F5344CB8AC3E}">
        <p14:creationId xmlns:p14="http://schemas.microsoft.com/office/powerpoint/2010/main" val="3454311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logo&#10;&#10;Description automatically generated">
            <a:extLst>
              <a:ext uri="{FF2B5EF4-FFF2-40B4-BE49-F238E27FC236}">
                <a16:creationId xmlns:a16="http://schemas.microsoft.com/office/drawing/2014/main" id="{B92847E7-D956-4023-A9D1-4DE9EA6E0F7D}"/>
              </a:ext>
            </a:extLst>
          </p:cNvPr>
          <p:cNvPicPr>
            <a:picLocks noGrp="1" noChangeAspect="1"/>
          </p:cNvPicPr>
          <p:nvPr>
            <p:ph idx="1"/>
          </p:nvPr>
        </p:nvPicPr>
        <p:blipFill rotWithShape="1">
          <a:blip r:embed="rId2"/>
          <a:srcRect t="15676"/>
          <a:stretch/>
        </p:blipFill>
        <p:spPr>
          <a:xfrm>
            <a:off x="457200" y="457200"/>
            <a:ext cx="11277600" cy="5943600"/>
          </a:xfrm>
          <a:prstGeom prst="rect">
            <a:avLst/>
          </a:prstGeom>
        </p:spPr>
      </p:pic>
    </p:spTree>
    <p:extLst>
      <p:ext uri="{BB962C8B-B14F-4D97-AF65-F5344CB8AC3E}">
        <p14:creationId xmlns:p14="http://schemas.microsoft.com/office/powerpoint/2010/main" val="3301326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 name="Rectangle 12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12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56F79A-31A4-4838-979D-C871F8A29EA4}"/>
              </a:ext>
            </a:extLst>
          </p:cNvPr>
          <p:cNvSpPr>
            <a:spLocks noGrp="1"/>
          </p:cNvSpPr>
          <p:nvPr>
            <p:ph type="title"/>
          </p:nvPr>
        </p:nvSpPr>
        <p:spPr>
          <a:xfrm>
            <a:off x="686834" y="1153572"/>
            <a:ext cx="3200400" cy="4461163"/>
          </a:xfrm>
        </p:spPr>
        <p:txBody>
          <a:bodyPr>
            <a:normAutofit/>
          </a:bodyPr>
          <a:lstStyle/>
          <a:p>
            <a:r>
              <a:rPr lang="en-US">
                <a:solidFill>
                  <a:srgbClr val="FFFFFF"/>
                </a:solidFill>
                <a:latin typeface="Georgia"/>
                <a:ea typeface="+mj-lt"/>
                <a:cs typeface="+mj-lt"/>
              </a:rPr>
              <a:t>TABLE OF CONTENTS</a:t>
            </a:r>
            <a:endParaRPr lang="en-US">
              <a:solidFill>
                <a:srgbClr val="FFFFFF"/>
              </a:solidFill>
              <a:latin typeface="Georgia"/>
            </a:endParaRPr>
          </a:p>
        </p:txBody>
      </p:sp>
      <p:sp>
        <p:nvSpPr>
          <p:cNvPr id="127" name="Arc 12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AC68F3-D378-49C1-894C-D35AE67ADC2A}"/>
              </a:ext>
            </a:extLst>
          </p:cNvPr>
          <p:cNvSpPr>
            <a:spLocks noGrp="1"/>
          </p:cNvSpPr>
          <p:nvPr>
            <p:ph idx="1"/>
          </p:nvPr>
        </p:nvSpPr>
        <p:spPr>
          <a:xfrm>
            <a:off x="4447308" y="591344"/>
            <a:ext cx="6906491" cy="5585619"/>
          </a:xfrm>
        </p:spPr>
        <p:txBody>
          <a:bodyPr anchor="ctr">
            <a:normAutofit/>
          </a:bodyPr>
          <a:lstStyle/>
          <a:p>
            <a:r>
              <a:rPr lang="en-US" sz="3200" dirty="0">
                <a:solidFill>
                  <a:srgbClr val="002060"/>
                </a:solidFill>
                <a:latin typeface="Georgia"/>
                <a:ea typeface="+mn-lt"/>
                <a:cs typeface="+mn-lt"/>
              </a:rPr>
              <a:t>Introduction About AINN</a:t>
            </a:r>
          </a:p>
          <a:p>
            <a:r>
              <a:rPr lang="en-US" sz="3200" dirty="0">
                <a:solidFill>
                  <a:srgbClr val="002060"/>
                </a:solidFill>
                <a:latin typeface="Georgia"/>
                <a:ea typeface="+mn-lt"/>
                <a:cs typeface="+mn-lt"/>
              </a:rPr>
              <a:t>Introduction About Cyclic Detect</a:t>
            </a:r>
          </a:p>
          <a:p>
            <a:r>
              <a:rPr lang="en-US" sz="3200" dirty="0">
                <a:solidFill>
                  <a:srgbClr val="002060"/>
                </a:solidFill>
                <a:latin typeface="Georgia"/>
                <a:ea typeface="+mn-lt"/>
                <a:cs typeface="+mn-lt"/>
              </a:rPr>
              <a:t>What Is Cyclic Detection ?</a:t>
            </a:r>
          </a:p>
          <a:p>
            <a:r>
              <a:rPr lang="en-US" sz="3200" dirty="0">
                <a:solidFill>
                  <a:srgbClr val="002060"/>
                </a:solidFill>
                <a:latin typeface="Georgia"/>
                <a:ea typeface="+mn-lt"/>
                <a:cs typeface="+mn-lt"/>
              </a:rPr>
              <a:t>Applications Of Cycle</a:t>
            </a:r>
          </a:p>
          <a:p>
            <a:r>
              <a:rPr lang="en-US" sz="3200" dirty="0">
                <a:solidFill>
                  <a:srgbClr val="002060"/>
                </a:solidFill>
                <a:latin typeface="Rockwell"/>
                <a:ea typeface="+mn-lt"/>
                <a:cs typeface="+mn-lt"/>
              </a:rPr>
              <a:t>Simplification Of Algorithm</a:t>
            </a:r>
            <a:endParaRPr lang="en-US" sz="3200" dirty="0">
              <a:solidFill>
                <a:srgbClr val="002060"/>
              </a:solidFill>
              <a:ea typeface="+mn-lt"/>
              <a:cs typeface="+mn-lt"/>
            </a:endParaRPr>
          </a:p>
          <a:p>
            <a:r>
              <a:rPr lang="en-US" sz="3200" dirty="0">
                <a:solidFill>
                  <a:srgbClr val="002060"/>
                </a:solidFill>
                <a:latin typeface="Georgia"/>
                <a:ea typeface="+mn-lt"/>
                <a:cs typeface="+mn-lt"/>
              </a:rPr>
              <a:t>Drawbacks</a:t>
            </a:r>
          </a:p>
          <a:p>
            <a:r>
              <a:rPr lang="en-US" sz="3200" dirty="0">
                <a:solidFill>
                  <a:srgbClr val="002060"/>
                </a:solidFill>
                <a:latin typeface="Georgia"/>
                <a:ea typeface="+mn-lt"/>
                <a:cs typeface="+mn-lt"/>
              </a:rPr>
              <a:t>Future Scope</a:t>
            </a:r>
          </a:p>
          <a:p>
            <a:r>
              <a:rPr lang="en-US" sz="3200" dirty="0">
                <a:solidFill>
                  <a:srgbClr val="002060"/>
                </a:solidFill>
                <a:latin typeface="Georgia"/>
                <a:ea typeface="+mn-lt"/>
                <a:cs typeface="+mn-lt"/>
              </a:rPr>
              <a:t>Conclusion</a:t>
            </a:r>
          </a:p>
          <a:p>
            <a:r>
              <a:rPr lang="en-US" sz="3200" dirty="0">
                <a:solidFill>
                  <a:srgbClr val="002060"/>
                </a:solidFill>
                <a:latin typeface="Georgia"/>
                <a:ea typeface="+mn-lt"/>
                <a:cs typeface="+mn-lt"/>
              </a:rPr>
              <a:t>Reference</a:t>
            </a:r>
            <a:endParaRPr lang="en-US" sz="3200" dirty="0">
              <a:solidFill>
                <a:srgbClr val="002060"/>
              </a:solidFill>
              <a:latin typeface="Georgia"/>
              <a:cs typeface="Calibri"/>
            </a:endParaRPr>
          </a:p>
        </p:txBody>
      </p:sp>
    </p:spTree>
    <p:extLst>
      <p:ext uri="{BB962C8B-B14F-4D97-AF65-F5344CB8AC3E}">
        <p14:creationId xmlns:p14="http://schemas.microsoft.com/office/powerpoint/2010/main" val="3528104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EEDED1-B12F-4D92-9723-4CD81B80D277}"/>
              </a:ext>
            </a:extLst>
          </p:cNvPr>
          <p:cNvSpPr>
            <a:spLocks noGrp="1"/>
          </p:cNvSpPr>
          <p:nvPr>
            <p:ph type="title"/>
          </p:nvPr>
        </p:nvSpPr>
        <p:spPr>
          <a:xfrm>
            <a:off x="4504447" y="861540"/>
            <a:ext cx="7691603" cy="1135903"/>
          </a:xfrm>
        </p:spPr>
        <p:txBody>
          <a:bodyPr anchor="b">
            <a:normAutofit fontScale="90000"/>
          </a:bodyPr>
          <a:lstStyle/>
          <a:p>
            <a:r>
              <a:rPr lang="en-US" sz="5400">
                <a:latin typeface="Rockwell"/>
                <a:ea typeface="+mj-lt"/>
                <a:cs typeface="+mj-lt"/>
              </a:rPr>
              <a:t>Introduction About AINN</a:t>
            </a:r>
            <a:endParaRPr lang="en-US" sz="5400">
              <a:latin typeface="Rockwell"/>
            </a:endParaRPr>
          </a:p>
        </p:txBody>
      </p:sp>
      <p:pic>
        <p:nvPicPr>
          <p:cNvPr id="41" name="Picture 4" descr="Neuron system in yellow and light blue">
            <a:extLst>
              <a:ext uri="{FF2B5EF4-FFF2-40B4-BE49-F238E27FC236}">
                <a16:creationId xmlns:a16="http://schemas.microsoft.com/office/drawing/2014/main" id="{00BF845E-85C8-4BF9-BD88-FF30774ED406}"/>
              </a:ext>
            </a:extLst>
          </p:cNvPr>
          <p:cNvPicPr>
            <a:picLocks noChangeAspect="1"/>
          </p:cNvPicPr>
          <p:nvPr/>
        </p:nvPicPr>
        <p:blipFill rotWithShape="1">
          <a:blip r:embed="rId2"/>
          <a:srcRect l="26321" r="27392" b="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4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ontent Placeholder 2">
            <a:extLst>
              <a:ext uri="{FF2B5EF4-FFF2-40B4-BE49-F238E27FC236}">
                <a16:creationId xmlns:a16="http://schemas.microsoft.com/office/drawing/2014/main" id="{68171FFD-2984-4C05-A28E-BDCB4010739C}"/>
              </a:ext>
            </a:extLst>
          </p:cNvPr>
          <p:cNvSpPr>
            <a:spLocks noGrp="1"/>
          </p:cNvSpPr>
          <p:nvPr>
            <p:ph idx="1"/>
          </p:nvPr>
        </p:nvSpPr>
        <p:spPr>
          <a:xfrm>
            <a:off x="5297762" y="2706624"/>
            <a:ext cx="6908726" cy="4151918"/>
          </a:xfrm>
        </p:spPr>
        <p:txBody>
          <a:bodyPr vert="horz" lIns="91440" tIns="45720" rIns="91440" bIns="45720" rtlCol="0" anchor="t">
            <a:noAutofit/>
          </a:bodyPr>
          <a:lstStyle/>
          <a:p>
            <a:r>
              <a:rPr lang="en-US" sz="1900">
                <a:solidFill>
                  <a:srgbClr val="002060"/>
                </a:solidFill>
                <a:latin typeface="Georgia"/>
                <a:ea typeface="+mn-lt"/>
                <a:cs typeface="+mn-lt"/>
              </a:rPr>
              <a:t>Artificial Neural Networks (ANN) are algorithms based on brain function and are used to model complicated patterns and forecast issues. </a:t>
            </a:r>
          </a:p>
          <a:p>
            <a:r>
              <a:rPr lang="en-US" sz="1900">
                <a:solidFill>
                  <a:srgbClr val="002060"/>
                </a:solidFill>
                <a:latin typeface="Georgia"/>
                <a:ea typeface="+mn-lt"/>
                <a:cs typeface="+mn-lt"/>
              </a:rPr>
              <a:t>The Artificial Neural Network (ANN) is a deep learning method that arose from the concept of the human brain Biological Neural Networks.</a:t>
            </a:r>
          </a:p>
          <a:p>
            <a:r>
              <a:rPr lang="en-US" sz="1900">
                <a:solidFill>
                  <a:srgbClr val="002060"/>
                </a:solidFill>
                <a:latin typeface="Georgia"/>
                <a:ea typeface="+mn-lt"/>
                <a:cs typeface="+mn-lt"/>
              </a:rPr>
              <a:t>ANNs are composed of multiple nodes, which imitate biological neurons of human brain. The neurons are connected by links and they interact with each other.</a:t>
            </a:r>
          </a:p>
          <a:p>
            <a:r>
              <a:rPr lang="en-US" sz="1900">
                <a:solidFill>
                  <a:srgbClr val="002060"/>
                </a:solidFill>
                <a:latin typeface="Georgia"/>
                <a:ea typeface="+mn-lt"/>
                <a:cs typeface="+mn-lt"/>
              </a:rPr>
              <a:t> The output at each node is called its activation or node value. Each link is associated with weight. </a:t>
            </a:r>
          </a:p>
          <a:p>
            <a:r>
              <a:rPr lang="en-US" sz="1900">
                <a:solidFill>
                  <a:srgbClr val="002060"/>
                </a:solidFill>
                <a:latin typeface="Georgia"/>
                <a:ea typeface="+mn-lt"/>
                <a:cs typeface="+mn-lt"/>
              </a:rPr>
              <a:t>ANNs are capable of learning, which takes place by altering weight values. </a:t>
            </a:r>
          </a:p>
        </p:txBody>
      </p:sp>
    </p:spTree>
    <p:extLst>
      <p:ext uri="{BB962C8B-B14F-4D97-AF65-F5344CB8AC3E}">
        <p14:creationId xmlns:p14="http://schemas.microsoft.com/office/powerpoint/2010/main" val="54703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6">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2C7C8A-0435-459D-8897-556FCE0F2784}"/>
              </a:ext>
            </a:extLst>
          </p:cNvPr>
          <p:cNvSpPr>
            <a:spLocks noGrp="1"/>
          </p:cNvSpPr>
          <p:nvPr>
            <p:ph type="title"/>
          </p:nvPr>
        </p:nvSpPr>
        <p:spPr>
          <a:xfrm>
            <a:off x="146434" y="283026"/>
            <a:ext cx="9392421" cy="1330841"/>
          </a:xfrm>
        </p:spPr>
        <p:txBody>
          <a:bodyPr>
            <a:normAutofit/>
          </a:bodyPr>
          <a:lstStyle/>
          <a:p>
            <a:r>
              <a:rPr lang="en-US" sz="4800">
                <a:latin typeface="Rockwell"/>
                <a:cs typeface="Calibri Light"/>
              </a:rPr>
              <a:t>Introduction : Cyclic Detect</a:t>
            </a:r>
          </a:p>
        </p:txBody>
      </p:sp>
      <p:sp>
        <p:nvSpPr>
          <p:cNvPr id="3" name="Content Placeholder 2">
            <a:extLst>
              <a:ext uri="{FF2B5EF4-FFF2-40B4-BE49-F238E27FC236}">
                <a16:creationId xmlns:a16="http://schemas.microsoft.com/office/drawing/2014/main" id="{AEA7B29E-56BA-4880-93FB-34AA8632CBD9}"/>
              </a:ext>
            </a:extLst>
          </p:cNvPr>
          <p:cNvSpPr>
            <a:spLocks noGrp="1"/>
          </p:cNvSpPr>
          <p:nvPr>
            <p:ph idx="1"/>
          </p:nvPr>
        </p:nvSpPr>
        <p:spPr>
          <a:xfrm>
            <a:off x="418577" y="2198362"/>
            <a:ext cx="6776880" cy="4668887"/>
          </a:xfrm>
        </p:spPr>
        <p:txBody>
          <a:bodyPr vert="horz" lIns="91440" tIns="45720" rIns="91440" bIns="45720" rtlCol="0" anchor="t">
            <a:normAutofit/>
          </a:bodyPr>
          <a:lstStyle/>
          <a:p>
            <a:r>
              <a:rPr lang="en-US" sz="2400">
                <a:solidFill>
                  <a:srgbClr val="002060"/>
                </a:solidFill>
                <a:latin typeface="Georgia"/>
                <a:ea typeface="+mn-lt"/>
                <a:cs typeface="+mn-lt"/>
              </a:rPr>
              <a:t>Cycle: A cycle is repeating part in the sequence. </a:t>
            </a:r>
          </a:p>
          <a:p>
            <a:r>
              <a:rPr lang="en-US" sz="2400">
                <a:solidFill>
                  <a:srgbClr val="002060"/>
                </a:solidFill>
                <a:latin typeface="Georgia"/>
                <a:ea typeface="+mn-lt"/>
                <a:cs typeface="+mn-lt"/>
              </a:rPr>
              <a:t>In computer science, cycle detection is the algorithmic problem of finding a cycle in a sequence of iterated function values . Suppose in a function f(x), if x repeats the same sequence of values once again, then there exist a cycle. </a:t>
            </a:r>
          </a:p>
          <a:p>
            <a:r>
              <a:rPr lang="en-US" sz="2400">
                <a:solidFill>
                  <a:srgbClr val="002060"/>
                </a:solidFill>
                <a:latin typeface="Georgia"/>
                <a:ea typeface="+mn-lt"/>
                <a:cs typeface="+mn-lt"/>
              </a:rPr>
              <a:t>To detect cycle, check for a cycle in individual trees by checking back edges.</a:t>
            </a:r>
          </a:p>
          <a:p>
            <a:r>
              <a:rPr lang="en-US" sz="2400">
                <a:solidFill>
                  <a:srgbClr val="002060"/>
                </a:solidFill>
                <a:latin typeface="Georgia"/>
                <a:ea typeface="+mn-lt"/>
                <a:cs typeface="+mn-lt"/>
              </a:rPr>
              <a:t>In graph theory, a cycle in a graph is a non-empty trail in which only the first and last vertices are equal.</a:t>
            </a:r>
            <a:endParaRPr lang="en-US" sz="2400">
              <a:solidFill>
                <a:srgbClr val="002060"/>
              </a:solidFill>
              <a:latin typeface="Georgia"/>
              <a:cs typeface="Calibri"/>
            </a:endParaRPr>
          </a:p>
        </p:txBody>
      </p:sp>
      <p:pic>
        <p:nvPicPr>
          <p:cNvPr id="4" name="Picture 4">
            <a:extLst>
              <a:ext uri="{FF2B5EF4-FFF2-40B4-BE49-F238E27FC236}">
                <a16:creationId xmlns:a16="http://schemas.microsoft.com/office/drawing/2014/main" id="{3BA66BDE-47A7-42F8-8E13-29A85FA98297}"/>
              </a:ext>
            </a:extLst>
          </p:cNvPr>
          <p:cNvPicPr>
            <a:picLocks noChangeAspect="1"/>
          </p:cNvPicPr>
          <p:nvPr/>
        </p:nvPicPr>
        <p:blipFill>
          <a:blip r:embed="rId2"/>
          <a:stretch>
            <a:fillRect/>
          </a:stretch>
        </p:blipFill>
        <p:spPr>
          <a:xfrm>
            <a:off x="7143910" y="2269760"/>
            <a:ext cx="5049762" cy="3270537"/>
          </a:xfrm>
          <a:prstGeom prst="rect">
            <a:avLst/>
          </a:prstGeom>
        </p:spPr>
      </p:pic>
      <p:sp>
        <p:nvSpPr>
          <p:cNvPr id="19" name="Freeform: Shape 18">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2148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C7C8A-0435-459D-8897-556FCE0F2784}"/>
              </a:ext>
            </a:extLst>
          </p:cNvPr>
          <p:cNvSpPr>
            <a:spLocks noGrp="1"/>
          </p:cNvSpPr>
          <p:nvPr>
            <p:ph type="title"/>
          </p:nvPr>
        </p:nvSpPr>
        <p:spPr>
          <a:xfrm>
            <a:off x="1653363" y="365760"/>
            <a:ext cx="9367203" cy="1188720"/>
          </a:xfrm>
        </p:spPr>
        <p:txBody>
          <a:bodyPr>
            <a:normAutofit/>
          </a:bodyPr>
          <a:lstStyle/>
          <a:p>
            <a:r>
              <a:rPr lang="en-US" sz="4800">
                <a:latin typeface="Rockwell"/>
                <a:ea typeface="+mj-lt"/>
                <a:cs typeface="+mj-lt"/>
              </a:rPr>
              <a:t>What Is Cyclic Detection ?</a:t>
            </a:r>
            <a:endParaRPr lang="en-US" sz="4800">
              <a:latin typeface="Rockwell"/>
            </a:endParaRPr>
          </a:p>
        </p:txBody>
      </p:sp>
      <p:sp>
        <p:nvSpPr>
          <p:cNvPr id="31" name="Freeform: Shape 3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Content Placeholder 6">
            <a:extLst>
              <a:ext uri="{FF2B5EF4-FFF2-40B4-BE49-F238E27FC236}">
                <a16:creationId xmlns:a16="http://schemas.microsoft.com/office/drawing/2014/main" id="{B1903F7D-E809-4F21-AFD3-6A5889D933F6}"/>
              </a:ext>
            </a:extLst>
          </p:cNvPr>
          <p:cNvSpPr>
            <a:spLocks noGrp="1"/>
          </p:cNvSpPr>
          <p:nvPr>
            <p:ph idx="1"/>
          </p:nvPr>
        </p:nvSpPr>
        <p:spPr>
          <a:xfrm>
            <a:off x="1653363" y="2176272"/>
            <a:ext cx="9367204" cy="4683905"/>
          </a:xfrm>
        </p:spPr>
        <p:txBody>
          <a:bodyPr vert="horz" lIns="91440" tIns="45720" rIns="91440" bIns="45720" rtlCol="0" anchor="t">
            <a:normAutofit/>
          </a:bodyPr>
          <a:lstStyle/>
          <a:p>
            <a:r>
              <a:rPr lang="en-US" sz="2400">
                <a:solidFill>
                  <a:srgbClr val="002060"/>
                </a:solidFill>
                <a:latin typeface="Georgia"/>
                <a:ea typeface="+mn-lt"/>
                <a:cs typeface="+mn-lt"/>
              </a:rPr>
              <a:t>we have developed a new technique to detect the number of cycles in a directed graph and showed the entire traversed node that forms cycle by displaying it at the time of using counter that incremented at the time of detecting cycle. </a:t>
            </a:r>
          </a:p>
          <a:p>
            <a:r>
              <a:rPr lang="en-US" sz="2400">
                <a:solidFill>
                  <a:srgbClr val="002060"/>
                </a:solidFill>
                <a:latin typeface="Georgia"/>
                <a:ea typeface="+mn-lt"/>
                <a:cs typeface="+mn-lt"/>
              </a:rPr>
              <a:t>In addition, when the cycle detects, the same time traversed list is deleted hence, that saved the space. Insertion of nodes from directed graph inserts in the singly linked list. The procedure of this algorithm is much easier to implement and execute for digraph and directed multigraph. </a:t>
            </a:r>
          </a:p>
          <a:p>
            <a:r>
              <a:rPr lang="en-US" sz="2400">
                <a:solidFill>
                  <a:srgbClr val="002060"/>
                </a:solidFill>
                <a:latin typeface="Georgia"/>
                <a:ea typeface="+mn-lt"/>
                <a:cs typeface="+mn-lt"/>
              </a:rPr>
              <a:t>This algorithm can be beneficial in detecting infinite loops in certain computer program. The proposed algorithm expected to be of great interest in theory and practice alike</a:t>
            </a:r>
            <a:endParaRPr lang="en-US" sz="2400">
              <a:solidFill>
                <a:srgbClr val="002060"/>
              </a:solidFill>
              <a:latin typeface="Georgia"/>
            </a:endParaRPr>
          </a:p>
        </p:txBody>
      </p:sp>
    </p:spTree>
    <p:extLst>
      <p:ext uri="{BB962C8B-B14F-4D97-AF65-F5344CB8AC3E}">
        <p14:creationId xmlns:p14="http://schemas.microsoft.com/office/powerpoint/2010/main" val="945831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11BEC-F96A-4FC6-A590-C3385D335530}"/>
              </a:ext>
            </a:extLst>
          </p:cNvPr>
          <p:cNvSpPr>
            <a:spLocks noGrp="1"/>
          </p:cNvSpPr>
          <p:nvPr>
            <p:ph type="title"/>
          </p:nvPr>
        </p:nvSpPr>
        <p:spPr>
          <a:xfrm>
            <a:off x="1653363" y="365760"/>
            <a:ext cx="9367203" cy="1188720"/>
          </a:xfrm>
        </p:spPr>
        <p:txBody>
          <a:bodyPr>
            <a:normAutofit/>
          </a:bodyPr>
          <a:lstStyle/>
          <a:p>
            <a:r>
              <a:rPr lang="en-US" sz="4800">
                <a:latin typeface="Rockwell"/>
                <a:cs typeface="Calibri Light"/>
              </a:rPr>
              <a:t>Applications Of Cycle</a:t>
            </a:r>
            <a:endParaRPr lang="en-US" sz="4800">
              <a:latin typeface="Rockwell"/>
            </a:endParaRPr>
          </a:p>
        </p:txBody>
      </p:sp>
      <p:sp>
        <p:nvSpPr>
          <p:cNvPr id="26" name="Freeform: Shape 25">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17BDBC2-AA51-4593-8CEB-0D7B7F2966D1}"/>
              </a:ext>
            </a:extLst>
          </p:cNvPr>
          <p:cNvSpPr>
            <a:spLocks noGrp="1"/>
          </p:cNvSpPr>
          <p:nvPr>
            <p:ph idx="1"/>
          </p:nvPr>
        </p:nvSpPr>
        <p:spPr>
          <a:xfrm>
            <a:off x="1392405" y="1904875"/>
            <a:ext cx="9628162" cy="4939346"/>
          </a:xfrm>
        </p:spPr>
        <p:txBody>
          <a:bodyPr vert="horz" lIns="91440" tIns="45720" rIns="91440" bIns="45720" rtlCol="0" anchor="t">
            <a:noAutofit/>
          </a:bodyPr>
          <a:lstStyle/>
          <a:p>
            <a:r>
              <a:rPr lang="en-US" sz="2000">
                <a:solidFill>
                  <a:srgbClr val="002060"/>
                </a:solidFill>
                <a:latin typeface="Georgia"/>
                <a:ea typeface="+mn-lt"/>
                <a:cs typeface="+mn-lt"/>
              </a:rPr>
              <a:t>Cycle detection may be helpful as a way of discovering infinite loops in certain types of computer programs . </a:t>
            </a:r>
          </a:p>
          <a:p>
            <a:r>
              <a:rPr lang="en-US" sz="2000">
                <a:solidFill>
                  <a:srgbClr val="002060"/>
                </a:solidFill>
                <a:latin typeface="Georgia"/>
                <a:ea typeface="+mn-lt"/>
                <a:cs typeface="+mn-lt"/>
              </a:rPr>
              <a:t>Use of wait-for graphs to detect deadlocks in concurrent system .</a:t>
            </a:r>
          </a:p>
          <a:p>
            <a:r>
              <a:rPr lang="en-US" sz="2000">
                <a:solidFill>
                  <a:srgbClr val="002060"/>
                </a:solidFill>
                <a:latin typeface="Georgia"/>
                <a:ea typeface="+mn-lt"/>
                <a:cs typeface="+mn-lt"/>
              </a:rPr>
              <a:t>Periodic configurations in cellular automaton simulations may be found by applying cycle detection algorithms to the sequence of automaton states .</a:t>
            </a:r>
          </a:p>
          <a:p>
            <a:r>
              <a:rPr lang="en-US" sz="2000">
                <a:solidFill>
                  <a:srgbClr val="002060"/>
                </a:solidFill>
                <a:latin typeface="Georgia"/>
                <a:ea typeface="+mn-lt"/>
                <a:cs typeface="+mn-lt"/>
              </a:rPr>
              <a:t>In cryptographic applications, the ability to find two distinct values </a:t>
            </a:r>
            <a:r>
              <a:rPr lang="en-US" sz="2000" err="1">
                <a:solidFill>
                  <a:srgbClr val="002060"/>
                </a:solidFill>
                <a:latin typeface="Georgia"/>
                <a:ea typeface="+mn-lt"/>
                <a:cs typeface="+mn-lt"/>
              </a:rPr>
              <a:t>xμ</a:t>
            </a:r>
            <a:r>
              <a:rPr lang="en-US" sz="2000">
                <a:solidFill>
                  <a:srgbClr val="002060"/>
                </a:solidFill>
                <a:latin typeface="Georgia"/>
                <a:ea typeface="+mn-lt"/>
                <a:cs typeface="+mn-lt"/>
              </a:rPr>
              <a:t>−-1 and </a:t>
            </a:r>
            <a:r>
              <a:rPr lang="en-US" sz="2000" err="1">
                <a:solidFill>
                  <a:srgbClr val="002060"/>
                </a:solidFill>
                <a:latin typeface="Georgia"/>
                <a:ea typeface="+mn-lt"/>
                <a:cs typeface="+mn-lt"/>
              </a:rPr>
              <a:t>xλ+μ</a:t>
            </a:r>
            <a:r>
              <a:rPr lang="en-US" sz="2000">
                <a:solidFill>
                  <a:srgbClr val="002060"/>
                </a:solidFill>
                <a:latin typeface="Georgia"/>
                <a:ea typeface="+mn-lt"/>
                <a:cs typeface="+mn-lt"/>
              </a:rPr>
              <a:t>−-1 mapped by some cryptographic function ƒ to the same value </a:t>
            </a:r>
            <a:r>
              <a:rPr lang="en-US" sz="2000" err="1">
                <a:solidFill>
                  <a:srgbClr val="002060"/>
                </a:solidFill>
                <a:latin typeface="Georgia"/>
                <a:ea typeface="+mn-lt"/>
                <a:cs typeface="+mn-lt"/>
              </a:rPr>
              <a:t>xμ</a:t>
            </a:r>
            <a:r>
              <a:rPr lang="en-US" sz="2000">
                <a:solidFill>
                  <a:srgbClr val="002060"/>
                </a:solidFill>
                <a:latin typeface="Georgia"/>
                <a:ea typeface="+mn-lt"/>
                <a:cs typeface="+mn-lt"/>
              </a:rPr>
              <a:t> may indicate a weakness in ƒ.</a:t>
            </a:r>
          </a:p>
          <a:p>
            <a:r>
              <a:rPr lang="en-US" sz="2000">
                <a:solidFill>
                  <a:srgbClr val="002060"/>
                </a:solidFill>
                <a:latin typeface="Georgia"/>
                <a:ea typeface="+mn-lt"/>
                <a:cs typeface="+mn-lt"/>
              </a:rPr>
              <a:t>For instance, </a:t>
            </a:r>
            <a:r>
              <a:rPr lang="en-US" sz="2000" err="1">
                <a:solidFill>
                  <a:srgbClr val="002060"/>
                </a:solidFill>
                <a:latin typeface="Georgia"/>
                <a:ea typeface="+mn-lt"/>
                <a:cs typeface="+mn-lt"/>
              </a:rPr>
              <a:t>Quisquater</a:t>
            </a:r>
            <a:r>
              <a:rPr lang="en-US" sz="2000">
                <a:solidFill>
                  <a:srgbClr val="002060"/>
                </a:solidFill>
                <a:latin typeface="Georgia"/>
                <a:ea typeface="+mn-lt"/>
                <a:cs typeface="+mn-lt"/>
              </a:rPr>
              <a:t> and </a:t>
            </a:r>
            <a:r>
              <a:rPr lang="en-US" sz="2000" err="1">
                <a:solidFill>
                  <a:srgbClr val="002060"/>
                </a:solidFill>
                <a:latin typeface="Georgia"/>
                <a:ea typeface="+mn-lt"/>
                <a:cs typeface="+mn-lt"/>
              </a:rPr>
              <a:t>Delescaille</a:t>
            </a:r>
            <a:r>
              <a:rPr lang="en-US" sz="2000">
                <a:solidFill>
                  <a:srgbClr val="002060"/>
                </a:solidFill>
                <a:latin typeface="Georgia"/>
                <a:ea typeface="+mn-lt"/>
                <a:cs typeface="+mn-lt"/>
              </a:rPr>
              <a:t>  apply cycle detection algorithms in the search for a message and a pair of Data Encryption Standard keys that map that message to the same encrypted value; Kaliski, Rivest, and Sherman also use cycle detection algorithms to attack DES. The technique may also use to find a collision in a cryptographic hash function.</a:t>
            </a:r>
          </a:p>
          <a:p>
            <a:r>
              <a:rPr lang="en-US" sz="2000">
                <a:solidFill>
                  <a:srgbClr val="002060"/>
                </a:solidFill>
                <a:latin typeface="Georgia"/>
                <a:ea typeface="+mn-lt"/>
                <a:cs typeface="+mn-lt"/>
              </a:rPr>
              <a:t>Analysis of electrical networks, periodic scheduling, analysis of chemical and biological pathways</a:t>
            </a:r>
            <a:endParaRPr lang="en-US" sz="2000">
              <a:solidFill>
                <a:srgbClr val="002060"/>
              </a:solidFill>
              <a:latin typeface="Georgia"/>
              <a:cs typeface="Calibri" panose="020F0502020204030204"/>
            </a:endParaRPr>
          </a:p>
        </p:txBody>
      </p:sp>
    </p:spTree>
    <p:extLst>
      <p:ext uri="{BB962C8B-B14F-4D97-AF65-F5344CB8AC3E}">
        <p14:creationId xmlns:p14="http://schemas.microsoft.com/office/powerpoint/2010/main" val="527092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29001-51D2-441D-AFC2-58E21F6261D0}"/>
              </a:ext>
            </a:extLst>
          </p:cNvPr>
          <p:cNvSpPr>
            <a:spLocks noGrp="1"/>
          </p:cNvSpPr>
          <p:nvPr>
            <p:ph type="title"/>
          </p:nvPr>
        </p:nvSpPr>
        <p:spPr>
          <a:xfrm>
            <a:off x="1653363" y="365760"/>
            <a:ext cx="10118317" cy="1188720"/>
          </a:xfrm>
        </p:spPr>
        <p:txBody>
          <a:bodyPr>
            <a:normAutofit/>
          </a:bodyPr>
          <a:lstStyle/>
          <a:p>
            <a:r>
              <a:rPr lang="en-US" sz="4800">
                <a:latin typeface="Rockwell"/>
                <a:ea typeface="+mj-lt"/>
                <a:cs typeface="+mj-lt"/>
              </a:rPr>
              <a:t>Simplification Of Algorithm</a:t>
            </a:r>
            <a:endParaRPr lang="en-US">
              <a:latin typeface="Rockwell"/>
            </a:endParaRPr>
          </a:p>
        </p:txBody>
      </p:sp>
      <p:sp>
        <p:nvSpPr>
          <p:cNvPr id="24" name="Freeform: Shape 23">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ECE58E5-0F82-4E63-91E4-A8E3EAE957DF}"/>
              </a:ext>
            </a:extLst>
          </p:cNvPr>
          <p:cNvSpPr>
            <a:spLocks noGrp="1"/>
          </p:cNvSpPr>
          <p:nvPr>
            <p:ph idx="1"/>
          </p:nvPr>
        </p:nvSpPr>
        <p:spPr>
          <a:xfrm>
            <a:off x="1653363" y="2176272"/>
            <a:ext cx="9965918" cy="4683904"/>
          </a:xfrm>
        </p:spPr>
        <p:txBody>
          <a:bodyPr vert="horz" lIns="91440" tIns="45720" rIns="91440" bIns="45720" rtlCol="0" anchor="t">
            <a:normAutofit/>
          </a:bodyPr>
          <a:lstStyle/>
          <a:p>
            <a:r>
              <a:rPr lang="en-US" sz="2400">
                <a:solidFill>
                  <a:srgbClr val="002060"/>
                </a:solidFill>
                <a:latin typeface="Georgia"/>
                <a:ea typeface="+mn-lt"/>
                <a:cs typeface="+mn-lt"/>
              </a:rPr>
              <a:t>Take the number of edges and vertices as user input. </a:t>
            </a:r>
          </a:p>
          <a:p>
            <a:r>
              <a:rPr lang="en-US" sz="2400">
                <a:solidFill>
                  <a:srgbClr val="002060"/>
                </a:solidFill>
                <a:latin typeface="Georgia"/>
                <a:ea typeface="+mn-lt"/>
                <a:cs typeface="+mn-lt"/>
              </a:rPr>
              <a:t>Initialize the current index, visited, and recursion stack using recursion</a:t>
            </a:r>
          </a:p>
          <a:p>
            <a:r>
              <a:rPr lang="en-US" sz="2400">
                <a:solidFill>
                  <a:srgbClr val="002060"/>
                </a:solidFill>
                <a:latin typeface="Georgia"/>
                <a:ea typeface="+mn-lt"/>
                <a:cs typeface="+mn-lt"/>
              </a:rPr>
              <a:t>Mark the index in the recursion stack and the current node as visited.</a:t>
            </a:r>
          </a:p>
          <a:p>
            <a:r>
              <a:rPr lang="en-US" sz="2400">
                <a:solidFill>
                  <a:srgbClr val="002060"/>
                </a:solidFill>
                <a:latin typeface="Georgia"/>
                <a:ea typeface="+mn-lt"/>
                <a:cs typeface="+mn-lt"/>
              </a:rPr>
              <a:t>Make recursive calls for all the unvisited adjacent vertices for the current node, and if any of these recursive functions return true, return true as the final answer</a:t>
            </a:r>
          </a:p>
          <a:p>
            <a:r>
              <a:rPr lang="en-US" sz="2400">
                <a:solidFill>
                  <a:srgbClr val="002060"/>
                </a:solidFill>
                <a:latin typeface="Georgia"/>
                <a:ea typeface="+mn-lt"/>
                <a:cs typeface="+mn-lt"/>
              </a:rPr>
              <a:t>If any adjacent vertices are already visited in the recursion stack, mark the answer as true.</a:t>
            </a:r>
          </a:p>
          <a:p>
            <a:r>
              <a:rPr lang="en-US" sz="2400">
                <a:solidFill>
                  <a:srgbClr val="002060"/>
                </a:solidFill>
                <a:latin typeface="Georgia"/>
                <a:ea typeface="+mn-lt"/>
                <a:cs typeface="+mn-lt"/>
              </a:rPr>
              <a:t>Return false if none of the above steps returns true</a:t>
            </a:r>
            <a:endParaRPr lang="en-US" sz="2400">
              <a:solidFill>
                <a:srgbClr val="002060"/>
              </a:solidFill>
              <a:latin typeface="Georgia"/>
              <a:cs typeface="Calibri"/>
            </a:endParaRPr>
          </a:p>
        </p:txBody>
      </p:sp>
    </p:spTree>
    <p:extLst>
      <p:ext uri="{BB962C8B-B14F-4D97-AF65-F5344CB8AC3E}">
        <p14:creationId xmlns:p14="http://schemas.microsoft.com/office/powerpoint/2010/main" val="1487862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F0AD7-FE14-4BDA-9C9F-DF96868E2269}"/>
              </a:ext>
            </a:extLst>
          </p:cNvPr>
          <p:cNvSpPr>
            <a:spLocks noGrp="1"/>
          </p:cNvSpPr>
          <p:nvPr>
            <p:ph type="title"/>
          </p:nvPr>
        </p:nvSpPr>
        <p:spPr>
          <a:xfrm>
            <a:off x="1653363" y="365760"/>
            <a:ext cx="9367203" cy="1188720"/>
          </a:xfrm>
        </p:spPr>
        <p:txBody>
          <a:bodyPr>
            <a:normAutofit/>
          </a:bodyPr>
          <a:lstStyle/>
          <a:p>
            <a:r>
              <a:rPr lang="en-US" sz="4800">
                <a:latin typeface="Rockwell"/>
                <a:cs typeface="Calibri Light"/>
              </a:rPr>
              <a:t>Drawbacks</a:t>
            </a:r>
          </a:p>
        </p:txBody>
      </p:sp>
      <p:sp>
        <p:nvSpPr>
          <p:cNvPr id="29" name="Freeform: Shape 2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EA441BA-8BF2-4705-9EF1-B540C6C6F8B8}"/>
              </a:ext>
            </a:extLst>
          </p:cNvPr>
          <p:cNvSpPr>
            <a:spLocks noGrp="1"/>
          </p:cNvSpPr>
          <p:nvPr>
            <p:ph idx="1"/>
          </p:nvPr>
        </p:nvSpPr>
        <p:spPr>
          <a:xfrm>
            <a:off x="1653363" y="2176272"/>
            <a:ext cx="9367204" cy="4694790"/>
          </a:xfrm>
        </p:spPr>
        <p:txBody>
          <a:bodyPr vert="horz" lIns="91440" tIns="45720" rIns="91440" bIns="45720" rtlCol="0" anchor="t">
            <a:normAutofit/>
          </a:bodyPr>
          <a:lstStyle/>
          <a:p>
            <a:r>
              <a:rPr lang="en-US" sz="2400">
                <a:solidFill>
                  <a:srgbClr val="002060"/>
                </a:solidFill>
                <a:latin typeface="Georgia"/>
                <a:ea typeface="+mn-lt"/>
                <a:cs typeface="+mn-lt"/>
              </a:rPr>
              <a:t>The algorithm compares with each subsequent sequence value up to the next power of two, stopping when it finds a match. </a:t>
            </a:r>
          </a:p>
          <a:p>
            <a:endParaRPr lang="en-US" sz="2400">
              <a:solidFill>
                <a:srgbClr val="002060"/>
              </a:solidFill>
              <a:latin typeface="Georgia"/>
              <a:cs typeface="Calibri"/>
            </a:endParaRPr>
          </a:p>
          <a:p>
            <a:r>
              <a:rPr lang="en-US" sz="2400">
                <a:solidFill>
                  <a:srgbClr val="002060"/>
                </a:solidFill>
                <a:latin typeface="Georgia"/>
                <a:ea typeface="+mn-lt"/>
                <a:cs typeface="+mn-lt"/>
              </a:rPr>
              <a:t>It finds the correct length of the cycle directly, rather than needing to search for it in a subsequent stage, and its steps involve only one evaluation of rather than three.</a:t>
            </a:r>
          </a:p>
          <a:p>
            <a:endParaRPr lang="en-US" sz="2400">
              <a:solidFill>
                <a:srgbClr val="002060"/>
              </a:solidFill>
              <a:latin typeface="Georgia"/>
              <a:cs typeface="Calibri"/>
            </a:endParaRPr>
          </a:p>
          <a:p>
            <a:r>
              <a:rPr lang="en-US" sz="2400">
                <a:solidFill>
                  <a:srgbClr val="002060"/>
                </a:solidFill>
                <a:latin typeface="Georgia"/>
                <a:ea typeface="+mn-lt"/>
                <a:cs typeface="+mn-lt"/>
              </a:rPr>
              <a:t>We only additionally store two nodes of the linked list to determine where the fast or slow pointer</a:t>
            </a:r>
          </a:p>
          <a:p>
            <a:endParaRPr lang="en-US" sz="2400">
              <a:solidFill>
                <a:srgbClr val="002060"/>
              </a:solidFill>
              <a:latin typeface="Georgia"/>
              <a:cs typeface="Calibri"/>
            </a:endParaRPr>
          </a:p>
          <a:p>
            <a:r>
              <a:rPr lang="en-US" sz="2400">
                <a:solidFill>
                  <a:srgbClr val="002060"/>
                </a:solidFill>
                <a:latin typeface="Georgia"/>
                <a:ea typeface="+mn-lt"/>
                <a:cs typeface="+mn-lt"/>
              </a:rPr>
              <a:t>The equality test action may involve some nontrivial computation </a:t>
            </a:r>
            <a:endParaRPr lang="en-US" sz="2400">
              <a:solidFill>
                <a:srgbClr val="002060"/>
              </a:solidFill>
              <a:latin typeface="Georgia"/>
              <a:cs typeface="Calibri"/>
            </a:endParaRPr>
          </a:p>
        </p:txBody>
      </p:sp>
    </p:spTree>
    <p:extLst>
      <p:ext uri="{BB962C8B-B14F-4D97-AF65-F5344CB8AC3E}">
        <p14:creationId xmlns:p14="http://schemas.microsoft.com/office/powerpoint/2010/main" val="940670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7A8A-B3F5-4833-9A7B-33293183517C}"/>
              </a:ext>
            </a:extLst>
          </p:cNvPr>
          <p:cNvSpPr>
            <a:spLocks noGrp="1"/>
          </p:cNvSpPr>
          <p:nvPr>
            <p:ph type="title"/>
          </p:nvPr>
        </p:nvSpPr>
        <p:spPr>
          <a:xfrm>
            <a:off x="1653363" y="365760"/>
            <a:ext cx="9367203" cy="1188720"/>
          </a:xfrm>
        </p:spPr>
        <p:txBody>
          <a:bodyPr>
            <a:normAutofit/>
          </a:bodyPr>
          <a:lstStyle/>
          <a:p>
            <a:r>
              <a:rPr lang="en-US" sz="4800">
                <a:latin typeface="Rockwell"/>
                <a:cs typeface="Calibri Light"/>
              </a:rPr>
              <a:t>Future Scope</a:t>
            </a:r>
          </a:p>
        </p:txBody>
      </p:sp>
      <p:sp>
        <p:nvSpPr>
          <p:cNvPr id="120" name="Freeform: Shape 119">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2" name="Freeform: Shape 121">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4" name="Freeform: Shape 12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9735968-4853-461E-8AFF-EDB16FA51BEC}"/>
              </a:ext>
            </a:extLst>
          </p:cNvPr>
          <p:cNvSpPr>
            <a:spLocks noGrp="1"/>
          </p:cNvSpPr>
          <p:nvPr>
            <p:ph idx="1"/>
          </p:nvPr>
        </p:nvSpPr>
        <p:spPr>
          <a:xfrm>
            <a:off x="1653363" y="2175973"/>
            <a:ext cx="9367204" cy="4684203"/>
          </a:xfrm>
        </p:spPr>
        <p:txBody>
          <a:bodyPr vert="horz" lIns="91440" tIns="45720" rIns="91440" bIns="45720" rtlCol="0" anchor="t">
            <a:normAutofit/>
          </a:bodyPr>
          <a:lstStyle/>
          <a:p>
            <a:r>
              <a:rPr lang="en-US" sz="2400">
                <a:solidFill>
                  <a:srgbClr val="002060"/>
                </a:solidFill>
                <a:latin typeface="Georgia"/>
                <a:ea typeface="+mn-lt"/>
                <a:cs typeface="+mn-lt"/>
              </a:rPr>
              <a:t>The above-proposed algorithm helps in detecting cycle in any digraph takes much space to execute and its complexity is much higher in case of worst case. </a:t>
            </a:r>
          </a:p>
          <a:p>
            <a:endParaRPr lang="en-US" sz="2400">
              <a:solidFill>
                <a:srgbClr val="002060"/>
              </a:solidFill>
              <a:latin typeface="Georgia"/>
              <a:ea typeface="+mn-lt"/>
              <a:cs typeface="+mn-lt"/>
            </a:endParaRPr>
          </a:p>
          <a:p>
            <a:r>
              <a:rPr lang="en-US" sz="2400">
                <a:solidFill>
                  <a:srgbClr val="002060"/>
                </a:solidFill>
                <a:latin typeface="Georgia"/>
                <a:ea typeface="+mn-lt"/>
                <a:cs typeface="+mn-lt"/>
              </a:rPr>
              <a:t>Therefore, using this method and logic, in future new logics may define to overcome the complexity and space problems. </a:t>
            </a:r>
          </a:p>
          <a:p>
            <a:endParaRPr lang="en-US" sz="2400">
              <a:solidFill>
                <a:srgbClr val="002060"/>
              </a:solidFill>
              <a:latin typeface="Georgia"/>
              <a:ea typeface="+mn-lt"/>
              <a:cs typeface="+mn-lt"/>
            </a:endParaRPr>
          </a:p>
          <a:p>
            <a:r>
              <a:rPr lang="en-US" sz="2400">
                <a:solidFill>
                  <a:srgbClr val="002060"/>
                </a:solidFill>
                <a:latin typeface="Georgia"/>
                <a:ea typeface="+mn-lt"/>
                <a:cs typeface="+mn-lt"/>
              </a:rPr>
              <a:t>This algorithm can be used in detecting infinite loops in various computer programs, analysis of electrical networks, periodic scheduling and in many more places where there is a need to detect cycle.</a:t>
            </a:r>
            <a:endParaRPr lang="en-US" sz="2400">
              <a:solidFill>
                <a:srgbClr val="002060"/>
              </a:solidFill>
              <a:latin typeface="Georgia"/>
              <a:cs typeface="Calibri"/>
            </a:endParaRPr>
          </a:p>
        </p:txBody>
      </p:sp>
    </p:spTree>
    <p:extLst>
      <p:ext uri="{BB962C8B-B14F-4D97-AF65-F5344CB8AC3E}">
        <p14:creationId xmlns:p14="http://schemas.microsoft.com/office/powerpoint/2010/main" val="40959685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NITTE MEENAKSHI INSTITUTE OF TECHNOLOGY          (AN AUTONOMOUS INSTITUTION, AFFILIATED TO VISVESVARAYA TECHNOLOGICAL UNIVERSITY, BELGAUM, APPROVED BY AICTE &amp; GOVT.OF KARNATAKA)</vt:lpstr>
      <vt:lpstr>TABLE OF CONTENTS</vt:lpstr>
      <vt:lpstr>Introduction About AINN</vt:lpstr>
      <vt:lpstr>Introduction : Cyclic Detect</vt:lpstr>
      <vt:lpstr>What Is Cyclic Detection ?</vt:lpstr>
      <vt:lpstr>Applications Of Cycle</vt:lpstr>
      <vt:lpstr>Simplification Of Algorithm</vt:lpstr>
      <vt:lpstr>Drawbacks</vt:lpstr>
      <vt:lpstr>Future Scope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25</cp:revision>
  <dcterms:created xsi:type="dcterms:W3CDTF">2022-01-21T17:55:59Z</dcterms:created>
  <dcterms:modified xsi:type="dcterms:W3CDTF">2022-02-03T08:06:59Z</dcterms:modified>
</cp:coreProperties>
</file>