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handoutMasterIdLst>
    <p:handoutMasterId r:id="rId17"/>
  </p:handoutMasterIdLst>
  <p:sldIdLst>
    <p:sldId id="270"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780" y="12"/>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ibek\OneDrive\Insurance+claim+bill+dataset%201-Bibe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1-Bibek.xlsx]M-F Ratio Vs Smoker!PivotTable1</c:name>
    <c:fmtId val="18"/>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lumMod val="65000"/>
                    <a:lumOff val="35000"/>
                  </a:sysClr>
                </a:solidFill>
                <a:latin typeface="+mn-lt"/>
                <a:ea typeface="+mn-ea"/>
                <a:cs typeface="+mn-cs"/>
              </a:defRPr>
            </a:pPr>
            <a:r>
              <a:rPr lang="en-IN" sz="1400" b="1" i="0" baseline="0">
                <a:effectLst/>
              </a:rPr>
              <a:t>Male/Female ratio Vs Smoker</a:t>
            </a:r>
            <a:endParaRPr lang="en-IN" sz="1400">
              <a:effectLst/>
            </a:endParaRPr>
          </a:p>
        </c:rich>
      </c:tx>
      <c:layout>
        <c:manualLayout>
          <c:xMode val="edge"/>
          <c:yMode val="edge"/>
          <c:x val="0.25328455818022749"/>
          <c:y val="4.6296296296296294E-3"/>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lumMod val="65000"/>
                  <a:lumOff val="35000"/>
                </a:sys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149073258811594"/>
          <c:y val="9.9743873047816775E-2"/>
          <c:w val="0.81367817564763723"/>
          <c:h val="0.8023701032323588"/>
        </c:manualLayout>
      </c:layout>
      <c:barChart>
        <c:barDir val="bar"/>
        <c:grouping val="stacked"/>
        <c:varyColors val="0"/>
        <c:ser>
          <c:idx val="0"/>
          <c:order val="0"/>
          <c:tx>
            <c:strRef>
              <c:f>'M-F Ratio Vs Smoker'!$B$3:$B$4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'M-F Ratio Vs Smoker'!$A$5:$A$7</c:f>
              <c:strCache>
                <c:ptCount val="2"/>
                <c:pt idx="0">
                  <c:v>female</c:v>
                </c:pt>
                <c:pt idx="1">
                  <c:v>male</c:v>
                </c:pt>
              </c:strCache>
            </c:strRef>
          </c:cat>
          <c:val>
            <c:numRef>
              <c:f>'M-F Ratio Vs Smoker'!$B$5:$B$7</c:f>
              <c:numCache>
                <c:formatCode>0.00%</c:formatCode>
                <c:ptCount val="2"/>
                <c:pt idx="0">
                  <c:v>0.40881913303437967</c:v>
                </c:pt>
                <c:pt idx="1">
                  <c:v>0.38639760837070253</c:v>
                </c:pt>
              </c:numCache>
            </c:numRef>
          </c:val>
        </c:ser>
        <c:ser>
          <c:idx val="1"/>
          <c:order val="1"/>
          <c:tx>
            <c:strRef>
              <c:f>'M-F Ratio Vs Smoker'!$C$3:$C$4</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'M-F Ratio Vs Smoker'!$A$5:$A$7</c:f>
              <c:strCache>
                <c:ptCount val="2"/>
                <c:pt idx="0">
                  <c:v>female</c:v>
                </c:pt>
                <c:pt idx="1">
                  <c:v>male</c:v>
                </c:pt>
              </c:strCache>
            </c:strRef>
          </c:cat>
          <c:val>
            <c:numRef>
              <c:f>'M-F Ratio Vs Smoker'!$C$5:$C$7</c:f>
              <c:numCache>
                <c:formatCode>0.00%</c:formatCode>
                <c:ptCount val="2"/>
                <c:pt idx="0">
                  <c:v>8.5949177877428992E-2</c:v>
                </c:pt>
                <c:pt idx="1">
                  <c:v>0.11883408071748879</c:v>
                </c:pt>
              </c:numCache>
            </c:numRef>
          </c:val>
        </c:ser>
        <c:dLbls>
          <c:dLblPos val="ctr"/>
          <c:showLegendKey val="0"/>
          <c:showVal val="1"/>
          <c:showCatName val="0"/>
          <c:showSerName val="0"/>
          <c:showPercent val="0"/>
          <c:showBubbleSize val="0"/>
        </c:dLbls>
        <c:gapWidth val="150"/>
        <c:overlap val="100"/>
        <c:axId val="340754184"/>
        <c:axId val="340755360"/>
      </c:barChart>
      <c:catAx>
        <c:axId val="34075418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755360"/>
        <c:crosses val="autoZero"/>
        <c:auto val="1"/>
        <c:lblAlgn val="ctr"/>
        <c:lblOffset val="100"/>
        <c:noMultiLvlLbl val="0"/>
      </c:catAx>
      <c:valAx>
        <c:axId val="340755360"/>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754184"/>
        <c:crosses val="autoZero"/>
        <c:crossBetween val="between"/>
      </c:valAx>
      <c:spPr>
        <a:noFill/>
        <a:ln>
          <a:noFill/>
        </a:ln>
        <a:effectLst/>
      </c:spPr>
    </c:plotArea>
    <c:legend>
      <c:legendPos val="r"/>
      <c:layout>
        <c:manualLayout>
          <c:xMode val="edge"/>
          <c:yMode val="edge"/>
          <c:x val="0.86775866994095241"/>
          <c:y val="0.47900395358878833"/>
          <c:w val="0.12295384620260637"/>
          <c:h val="0.207253154767778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1-Bibek.xlsx]Age Vs Charges!PivotTable5</c:name>
    <c:fmtId val="11"/>
  </c:pivotSource>
  <c:chart>
    <c:title>
      <c:tx>
        <c:rich>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r>
              <a:rPr lang="en-IN" sz="1300"/>
              <a:t>Age Vs Charges</a:t>
            </a:r>
          </a:p>
        </c:rich>
      </c:tx>
      <c:layout>
        <c:manualLayout>
          <c:xMode val="edge"/>
          <c:yMode val="edge"/>
          <c:x val="0.32353333333333334"/>
          <c:y val="0"/>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78477690288714"/>
          <c:y val="0.1437944019340798"/>
          <c:w val="0.7875855643044618"/>
          <c:h val="0.72326545338115944"/>
        </c:manualLayout>
      </c:layout>
      <c:barChart>
        <c:barDir val="bar"/>
        <c:grouping val="clustered"/>
        <c:varyColors val="0"/>
        <c:ser>
          <c:idx val="0"/>
          <c:order val="0"/>
          <c:tx>
            <c:strRef>
              <c:f>'Age Vs Charges'!$B$3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'Age Vs Charges'!$A$4:$A$9</c:f>
              <c:strCache>
                <c:ptCount val="5"/>
                <c:pt idx="0">
                  <c:v>18-27</c:v>
                </c:pt>
                <c:pt idx="1">
                  <c:v>28-37</c:v>
                </c:pt>
                <c:pt idx="2">
                  <c:v>38-47</c:v>
                </c:pt>
                <c:pt idx="3">
                  <c:v>48-57</c:v>
                </c:pt>
                <c:pt idx="4">
                  <c:v>58-67</c:v>
                </c:pt>
              </c:strCache>
            </c:strRef>
          </c:cat>
          <c:val>
            <c:numRef>
              <c:f>'Age Vs Charges'!$B$4:$B$9</c:f>
              <c:numCache>
                <c:formatCode>General</c:formatCode>
                <c:ptCount val="5"/>
                <c:pt idx="0">
                  <c:v>3293545.5937590008</c:v>
                </c:pt>
                <c:pt idx="1">
                  <c:v>3055394.6401099996</c:v>
                </c:pt>
                <c:pt idx="2">
                  <c:v>3734571.5214899993</c:v>
                </c:pt>
                <c:pt idx="3">
                  <c:v>4430668.7994399974</c:v>
                </c:pt>
                <c:pt idx="4">
                  <c:v>3241644.4359599999</c:v>
                </c:pt>
              </c:numCache>
            </c:numRef>
          </c:val>
        </c:ser>
        <c:dLbls>
          <c:dLblPos val="outEnd"/>
          <c:showLegendKey val="0"/>
          <c:showVal val="1"/>
          <c:showCatName val="0"/>
          <c:showSerName val="0"/>
          <c:showPercent val="0"/>
          <c:showBubbleSize val="0"/>
        </c:dLbls>
        <c:gapWidth val="115"/>
        <c:overlap val="-20"/>
        <c:axId val="341333064"/>
        <c:axId val="341334240"/>
      </c:barChart>
      <c:catAx>
        <c:axId val="34133306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Age</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4240"/>
        <c:crosses val="autoZero"/>
        <c:auto val="1"/>
        <c:lblAlgn val="ctr"/>
        <c:lblOffset val="100"/>
        <c:noMultiLvlLbl val="0"/>
      </c:catAx>
      <c:valAx>
        <c:axId val="341334240"/>
        <c:scaling>
          <c:orientation val="minMax"/>
        </c:scaling>
        <c:delete val="0"/>
        <c:axPos val="b"/>
        <c:numFmt formatCode="\$#,##0,,&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3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1-Bibek.xlsx]BMI Vs Charges!PivotTable4</c:name>
    <c:fmtId val="7"/>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a:t>BMI Vs Charges</a:t>
            </a:r>
          </a:p>
        </c:rich>
      </c:tx>
      <c:layout>
        <c:manualLayout>
          <c:xMode val="edge"/>
          <c:yMode val="edge"/>
          <c:x val="0.3730901137357831"/>
          <c:y val="4.6296296296296294E-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3727034120735"/>
          <c:y val="0.14478913436791274"/>
          <c:w val="0.85425506022273545"/>
          <c:h val="0.67269780597813622"/>
        </c:manualLayout>
      </c:layout>
      <c:barChart>
        <c:barDir val="col"/>
        <c:grouping val="clustered"/>
        <c:varyColors val="0"/>
        <c:ser>
          <c:idx val="0"/>
          <c:order val="0"/>
          <c:tx>
            <c:strRef>
              <c:f>'BMI Vs Charges'!$B$3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0,,&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'BMI Vs Charges'!$A$4:$A$8</c:f>
              <c:strCache>
                <c:ptCount val="4"/>
                <c:pt idx="0">
                  <c:v>15.96-25.96</c:v>
                </c:pt>
                <c:pt idx="1">
                  <c:v>25.96-35.96</c:v>
                </c:pt>
                <c:pt idx="2">
                  <c:v>35.96-45.96</c:v>
                </c:pt>
                <c:pt idx="3">
                  <c:v>45.96-55.96</c:v>
                </c:pt>
              </c:strCache>
            </c:strRef>
          </c:cat>
          <c:val>
            <c:numRef>
              <c:f>'BMI Vs Charges'!$B$4:$B$8</c:f>
              <c:numCache>
                <c:formatCode>General</c:formatCode>
                <c:ptCount val="4"/>
                <c:pt idx="0">
                  <c:v>3286672.4420699994</c:v>
                </c:pt>
                <c:pt idx="1">
                  <c:v>10021233.618338993</c:v>
                </c:pt>
                <c:pt idx="2">
                  <c:v>4157692.1914399969</c:v>
                </c:pt>
                <c:pt idx="3">
                  <c:v>290226.73890999996</c:v>
                </c:pt>
              </c:numCache>
            </c:numRef>
          </c:val>
        </c:ser>
        <c:dLbls>
          <c:dLblPos val="outEnd"/>
          <c:showLegendKey val="0"/>
          <c:showVal val="1"/>
          <c:showCatName val="0"/>
          <c:showSerName val="0"/>
          <c:showPercent val="0"/>
          <c:showBubbleSize val="0"/>
        </c:dLbls>
        <c:gapWidth val="100"/>
        <c:overlap val="-24"/>
        <c:axId val="341331888"/>
        <c:axId val="341331104"/>
      </c:barChart>
      <c:catAx>
        <c:axId val="3413318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b="1"/>
                  <a:t>BMI</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1104"/>
        <c:crosses val="autoZero"/>
        <c:auto val="1"/>
        <c:lblAlgn val="ctr"/>
        <c:lblOffset val="100"/>
        <c:noMultiLvlLbl val="0"/>
      </c:catAx>
      <c:valAx>
        <c:axId val="341331104"/>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1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1-Bibek.xlsx]Smoke Vs Charges!PivotTable6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Smoking</a:t>
            </a:r>
            <a:r>
              <a:rPr lang="en-IN" baseline="0"/>
              <a:t> Vs Charges</a:t>
            </a:r>
            <a:endParaRPr lang="en-IN"/>
          </a:p>
        </c:rich>
      </c:tx>
      <c:layout>
        <c:manualLayout>
          <c:xMode val="edge"/>
          <c:yMode val="edge"/>
          <c:x val="0.2310548006151203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0.21976216316068994"/>
              <c:y val="-4.367038491029624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B5B2B7BA-DDFF-41ED-9EE7-A84B250B79FC}"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4EF88D59-DAB8-4B86-9008-47AF40D83F0E}"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
        <c:spPr>
          <a:solidFill>
            <a:schemeClr val="accent2"/>
          </a:solidFill>
          <a:ln w="19050">
            <a:solidFill>
              <a:schemeClr val="lt1"/>
            </a:solidFill>
          </a:ln>
          <a:effectLst/>
        </c:spPr>
        <c:dLbl>
          <c:idx val="0"/>
          <c:layout>
            <c:manualLayout>
              <c:x val="0.2214077785731329"/>
              <c:y val="-2.5774030516201415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FAD97052-A8BE-4AB5-9DB9-8B1649B2BE84}"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CAA014A8-6474-4F32-93EA-C365D93151D6}"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3"/>
        <c:spPr>
          <a:solidFill>
            <a:schemeClr val="accent1"/>
          </a:solidFill>
          <a:ln w="19050">
            <a:solidFill>
              <a:schemeClr val="lt1"/>
            </a:solidFill>
          </a:ln>
          <a:effectLst/>
        </c:spPr>
        <c:marker>
          <c:symbol val="none"/>
        </c:marker>
        <c:dLbl>
          <c:idx val="0"/>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dLbl>
          <c:idx val="0"/>
          <c:layout>
            <c:manualLayout>
              <c:x val="-0.21976216316068994"/>
              <c:y val="-4.367038491029624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B5B2B7BA-DDFF-41ED-9EE7-A84B250B79FC}"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4EF88D59-DAB8-4B86-9008-47AF40D83F0E}"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5"/>
        <c:spPr>
          <a:solidFill>
            <a:schemeClr val="accent1"/>
          </a:solidFill>
          <a:ln w="19050">
            <a:solidFill>
              <a:schemeClr val="lt1"/>
            </a:solidFill>
          </a:ln>
          <a:effectLst/>
        </c:spPr>
        <c:dLbl>
          <c:idx val="0"/>
          <c:layout>
            <c:manualLayout>
              <c:x val="0.2214077785731329"/>
              <c:y val="-2.5774030516201415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FAD97052-A8BE-4AB5-9DB9-8B1649B2BE84}"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CAA014A8-6474-4F32-93EA-C365D93151D6}"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6"/>
        <c:spPr>
          <a:solidFill>
            <a:schemeClr val="accent1"/>
          </a:solidFill>
          <a:ln w="19050">
            <a:solidFill>
              <a:schemeClr val="lt1"/>
            </a:solidFill>
          </a:ln>
          <a:effectLst/>
        </c:spPr>
        <c:marker>
          <c:symbol val="none"/>
        </c:marker>
        <c:dLbl>
          <c:idx val="0"/>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dLbl>
          <c:idx val="0"/>
          <c:layout>
            <c:manualLayout>
              <c:x val="-0.21976216316068994"/>
              <c:y val="-4.367038491029624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B5B2B7BA-DDFF-41ED-9EE7-A84B250B79FC}"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4EF88D59-DAB8-4B86-9008-47AF40D83F0E}"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8"/>
        <c:spPr>
          <a:solidFill>
            <a:schemeClr val="accent1"/>
          </a:solidFill>
          <a:ln w="19050">
            <a:solidFill>
              <a:schemeClr val="lt1"/>
            </a:solidFill>
          </a:ln>
          <a:effectLst/>
        </c:spPr>
        <c:dLbl>
          <c:idx val="0"/>
          <c:layout>
            <c:manualLayout>
              <c:x val="0.2214077785731329"/>
              <c:y val="-2.5774030516201415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FAD97052-A8BE-4AB5-9DB9-8B1649B2BE84}"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CAA014A8-6474-4F32-93EA-C365D93151D6}"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9"/>
        <c:spPr>
          <a:solidFill>
            <a:schemeClr val="accent1"/>
          </a:solidFill>
          <a:ln w="19050">
            <a:solidFill>
              <a:schemeClr val="lt1"/>
            </a:solidFill>
          </a:ln>
          <a:effectLst/>
        </c:spPr>
        <c:marker>
          <c:symbol val="none"/>
        </c:marker>
        <c:dLbl>
          <c:idx val="0"/>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dLbl>
          <c:idx val="0"/>
          <c:layout>
            <c:manualLayout>
              <c:x val="-0.21976216316068994"/>
              <c:y val="-4.367038491029624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B5B2B7BA-DDFF-41ED-9EE7-A84B250B79FC}"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4EF88D59-DAB8-4B86-9008-47AF40D83F0E}"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1"/>
        <c:spPr>
          <a:solidFill>
            <a:schemeClr val="accent1"/>
          </a:solidFill>
          <a:ln w="19050">
            <a:solidFill>
              <a:schemeClr val="lt1"/>
            </a:solidFill>
          </a:ln>
          <a:effectLst/>
        </c:spPr>
        <c:dLbl>
          <c:idx val="0"/>
          <c:layout>
            <c:manualLayout>
              <c:x val="0.2214077785731329"/>
              <c:y val="-2.5774030516201415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FAD97052-A8BE-4AB5-9DB9-8B1649B2BE84}"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CAA014A8-6474-4F32-93EA-C365D93151D6}"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solidFill>
            <a:schemeClr val="accent1"/>
          </a:solidFill>
          <a:ln w="19050">
            <a:solidFill>
              <a:schemeClr val="lt1"/>
            </a:solidFill>
          </a:ln>
          <a:effectLst/>
        </c:spPr>
        <c:marker>
          <c:symbol val="none"/>
        </c:marker>
        <c:dLbl>
          <c:idx val="0"/>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dLbl>
          <c:idx val="0"/>
          <c:layout>
            <c:manualLayout>
              <c:x val="-0.21976216316068994"/>
              <c:y val="-4.367038491029624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B5B2B7BA-DDFF-41ED-9EE7-A84B250B79FC}"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4EF88D59-DAB8-4B86-9008-47AF40D83F0E}"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4"/>
        <c:spPr>
          <a:solidFill>
            <a:schemeClr val="accent1"/>
          </a:solidFill>
          <a:ln w="19050">
            <a:solidFill>
              <a:schemeClr val="lt1"/>
            </a:solidFill>
          </a:ln>
          <a:effectLst/>
        </c:spPr>
        <c:dLbl>
          <c:idx val="0"/>
          <c:layout>
            <c:manualLayout>
              <c:x val="0.2214077785731329"/>
              <c:y val="-2.5774030516201415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fld id="{FAD97052-A8BE-4AB5-9DB9-8B1649B2BE84}" type="CATEGORYNAME">
                  <a:rPr lang="en-US"/>
                  <a:pPr>
                    <a:defRPr sz="900" b="1" i="0" u="none" strike="noStrike" kern="1200" baseline="0">
                      <a:solidFill>
                        <a:schemeClr val="tx1"/>
                      </a:solidFill>
                      <a:latin typeface="+mn-lt"/>
                      <a:ea typeface="+mn-ea"/>
                      <a:cs typeface="+mn-cs"/>
                    </a:defRPr>
                  </a:pPr>
                  <a:t>[CATEGORY NAME]</a:t>
                </a:fld>
                <a:r>
                  <a:rPr lang="en-US" baseline="0"/>
                  <a:t>, </a:t>
                </a:r>
              </a:p>
              <a:p>
                <a:pPr>
                  <a:defRPr sz="900" b="1" i="0" u="none" strike="noStrike" kern="1200" baseline="0">
                    <a:solidFill>
                      <a:schemeClr val="tx1"/>
                    </a:solidFill>
                    <a:latin typeface="+mn-lt"/>
                    <a:ea typeface="+mn-ea"/>
                    <a:cs typeface="+mn-cs"/>
                  </a:defRPr>
                </a:pPr>
                <a:fld id="{CAA014A8-6474-4F32-93EA-C365D93151D6}" type="VALUE">
                  <a:rPr lang="en-US" baseline="0"/>
                  <a:pPr>
                    <a:defRPr sz="900" b="1" i="0" u="none" strike="noStrike" kern="1200" baseline="0">
                      <a:solidFill>
                        <a:schemeClr val="tx1"/>
                      </a:solidFill>
                      <a:latin typeface="+mn-lt"/>
                      <a:ea typeface="+mn-ea"/>
                      <a:cs typeface="+mn-cs"/>
                    </a:defRPr>
                  </a:pPr>
                  <a:t>[VALUE]</a:t>
                </a:fld>
                <a:endParaRPr lang="en-IN"/>
              </a:p>
            </c:rich>
          </c:tx>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s>
    <c:plotArea>
      <c:layout>
        <c:manualLayout>
          <c:layoutTarget val="inner"/>
          <c:xMode val="edge"/>
          <c:yMode val="edge"/>
          <c:x val="0.10798899185834678"/>
          <c:y val="0.10864056174659176"/>
          <c:w val="0.75004658425466642"/>
          <c:h val="0.89135943825340824"/>
        </c:manualLayout>
      </c:layout>
      <c:pieChart>
        <c:varyColors val="1"/>
        <c:ser>
          <c:idx val="0"/>
          <c:order val="0"/>
          <c:tx>
            <c:strRef>
              <c:f>'Smoke Vs Charges'!$B$3</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21976216316068994"/>
                  <c:y val="-4.3670384910296241E-2"/>
                </c:manualLayout>
              </c:layout>
              <c:tx>
                <c:rich>
                  <a:bodyPr/>
                  <a:lstStyle/>
                  <a:p>
                    <a:fld id="{B5B2B7BA-DDFF-41ED-9EE7-A84B250B79FC}" type="CATEGORYNAME">
                      <a:rPr lang="en-US"/>
                      <a:pPr/>
                      <a:t>[CATEGORY NAME]</a:t>
                    </a:fld>
                    <a:r>
                      <a:rPr lang="en-US" baseline="0"/>
                      <a:t>, </a:t>
                    </a:r>
                  </a:p>
                  <a:p>
                    <a:fld id="{4EF88D59-DAB8-4B86-9008-47AF40D83F0E}" type="VALUE">
                      <a:rPr lang="en-US" baseline="0"/>
                      <a:pPr/>
                      <a:t>[VALUE]</a:t>
                    </a:fld>
                    <a:endParaRPr lang="en-IN"/>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0"/>
                </c:ext>
              </c:extLst>
            </c:dLbl>
            <c:dLbl>
              <c:idx val="1"/>
              <c:layout>
                <c:manualLayout>
                  <c:x val="0.2214077785731329"/>
                  <c:y val="-2.5774030516201415E-2"/>
                </c:manualLayout>
              </c:layout>
              <c:tx>
                <c:rich>
                  <a:bodyPr/>
                  <a:lstStyle/>
                  <a:p>
                    <a:fld id="{FAD97052-A8BE-4AB5-9DB9-8B1649B2BE84}" type="CATEGORYNAME">
                      <a:rPr lang="en-US"/>
                      <a:pPr/>
                      <a:t>[CATEGORY NAME]</a:t>
                    </a:fld>
                    <a:r>
                      <a:rPr lang="en-US" baseline="0"/>
                      <a:t>, </a:t>
                    </a:r>
                  </a:p>
                  <a:p>
                    <a:fld id="{CAA014A8-6474-4F32-93EA-C365D93151D6}" type="VALUE">
                      <a:rPr lang="en-US" baseline="0"/>
                      <a:pPr/>
                      <a:t>[VALUE]</a:t>
                    </a:fld>
                    <a:endParaRPr lang="en-IN"/>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0"/>
                </c:ext>
              </c:extLst>
            </c:dLbl>
            <c:numFmt formatCode="\$#,##0.00,,&quot; M&quot;" sourceLinked="0"/>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'Smoke Vs Charges'!$A$4:$A$6</c:f>
              <c:strCache>
                <c:ptCount val="2"/>
                <c:pt idx="0">
                  <c:v>no</c:v>
                </c:pt>
                <c:pt idx="1">
                  <c:v>yes</c:v>
                </c:pt>
              </c:strCache>
            </c:strRef>
          </c:cat>
          <c:val>
            <c:numRef>
              <c:f>'Smoke Vs Charges'!$B$4:$B$6</c:f>
              <c:numCache>
                <c:formatCode>General</c:formatCode>
                <c:ptCount val="2"/>
                <c:pt idx="0">
                  <c:v>8974061.4689189959</c:v>
                </c:pt>
                <c:pt idx="1">
                  <c:v>8781763.5218400005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1-Bibek.xlsx]Region Vs Smoker-Nonsmoker!PivotTable1</c:name>
    <c:fmtId val="7"/>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a:t>Region Vs Smoker/Non-smoker</a:t>
            </a:r>
          </a:p>
        </c:rich>
      </c:tx>
      <c:layout>
        <c:manualLayout>
          <c:xMode val="edge"/>
          <c:yMode val="edge"/>
          <c:x val="0.19657509959358141"/>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00298632296253"/>
          <c:y val="0.13506362257936322"/>
          <c:w val="0.83820433066614375"/>
          <c:h val="0.7843328972035124"/>
        </c:manualLayout>
      </c:layout>
      <c:barChart>
        <c:barDir val="bar"/>
        <c:grouping val="clustered"/>
        <c:varyColors val="0"/>
        <c:ser>
          <c:idx val="0"/>
          <c:order val="0"/>
          <c:tx>
            <c:strRef>
              <c:f>'Region Vs Smoker-Nonsmoker'!$B$3:$B$4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'Region Vs Smoker-Nonsmoker'!$A$5:$A$9</c:f>
              <c:strCache>
                <c:ptCount val="4"/>
                <c:pt idx="0">
                  <c:v>northeast</c:v>
                </c:pt>
                <c:pt idx="1">
                  <c:v>northwest</c:v>
                </c:pt>
                <c:pt idx="2">
                  <c:v>southeast</c:v>
                </c:pt>
                <c:pt idx="3">
                  <c:v>southwest</c:v>
                </c:pt>
              </c:strCache>
            </c:strRef>
          </c:cat>
          <c:val>
            <c:numRef>
              <c:f>'Region Vs Smoker-Nonsmoker'!$B$5:$B$9</c:f>
              <c:numCache>
                <c:formatCode>General</c:formatCode>
                <c:ptCount val="4"/>
                <c:pt idx="0">
                  <c:v>257</c:v>
                </c:pt>
                <c:pt idx="1">
                  <c:v>267</c:v>
                </c:pt>
                <c:pt idx="2">
                  <c:v>273</c:v>
                </c:pt>
                <c:pt idx="3">
                  <c:v>267</c:v>
                </c:pt>
              </c:numCache>
            </c:numRef>
          </c:val>
        </c:ser>
        <c:ser>
          <c:idx val="1"/>
          <c:order val="1"/>
          <c:tx>
            <c:strRef>
              <c:f>'Region Vs Smoker-Nonsmoker'!$C$3:$C$4</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'Region Vs Smoker-Nonsmoker'!$A$5:$A$9</c:f>
              <c:strCache>
                <c:ptCount val="4"/>
                <c:pt idx="0">
                  <c:v>northeast</c:v>
                </c:pt>
                <c:pt idx="1">
                  <c:v>northwest</c:v>
                </c:pt>
                <c:pt idx="2">
                  <c:v>southeast</c:v>
                </c:pt>
                <c:pt idx="3">
                  <c:v>southwest</c:v>
                </c:pt>
              </c:strCache>
            </c:strRef>
          </c:cat>
          <c:val>
            <c:numRef>
              <c:f>'Region Vs Smoker-Nonsmoker'!$C$5:$C$9</c:f>
              <c:numCache>
                <c:formatCode>General</c:formatCode>
                <c:ptCount val="4"/>
                <c:pt idx="0">
                  <c:v>67</c:v>
                </c:pt>
                <c:pt idx="1">
                  <c:v>58</c:v>
                </c:pt>
                <c:pt idx="2">
                  <c:v>91</c:v>
                </c:pt>
                <c:pt idx="3">
                  <c:v>58</c:v>
                </c:pt>
              </c:numCache>
            </c:numRef>
          </c:val>
        </c:ser>
        <c:dLbls>
          <c:dLblPos val="outEnd"/>
          <c:showLegendKey val="0"/>
          <c:showVal val="1"/>
          <c:showCatName val="0"/>
          <c:showSerName val="0"/>
          <c:showPercent val="0"/>
          <c:showBubbleSize val="0"/>
        </c:dLbls>
        <c:gapWidth val="115"/>
        <c:overlap val="-20"/>
        <c:axId val="341330712"/>
        <c:axId val="341333456"/>
      </c:barChart>
      <c:catAx>
        <c:axId val="34133071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3456"/>
        <c:crosses val="autoZero"/>
        <c:auto val="1"/>
        <c:lblAlgn val="ctr"/>
        <c:lblOffset val="100"/>
        <c:noMultiLvlLbl val="0"/>
      </c:catAx>
      <c:valAx>
        <c:axId val="341333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0712"/>
        <c:crosses val="autoZero"/>
        <c:crossBetween val="between"/>
      </c:valAx>
      <c:spPr>
        <a:noFill/>
        <a:ln>
          <a:noFill/>
        </a:ln>
        <a:effectLst/>
      </c:spPr>
    </c:plotArea>
    <c:legend>
      <c:legendPos val="r"/>
      <c:layout>
        <c:manualLayout>
          <c:xMode val="edge"/>
          <c:yMode val="edge"/>
          <c:x val="0.79370179139752728"/>
          <c:y val="7.8630796150478571E-4"/>
          <c:w val="0.2062982086024725"/>
          <c:h val="0.100930912005191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1-Bibek.xlsx]Region wise charges Vs Smoker-N!PivotTable2</c:name>
    <c:fmtId val="7"/>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a:t>Region Wise Charges Vs</a:t>
            </a:r>
          </a:p>
          <a:p>
            <a:pPr>
              <a:defRPr sz="1400"/>
            </a:pPr>
            <a:r>
              <a:rPr lang="en-IN" sz="1400"/>
              <a:t>Smoker/Non-smoker</a:t>
            </a:r>
          </a:p>
        </c:rich>
      </c:tx>
      <c:layout>
        <c:manualLayout>
          <c:xMode val="edge"/>
          <c:yMode val="edge"/>
          <c:x val="0.21928275926195787"/>
          <c:y val="3.0420834600052185E-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9.3803149606299208E-2"/>
          <c:y val="0.18398148148148147"/>
          <c:w val="0.90619685039370079"/>
          <c:h val="0.73176727909011374"/>
        </c:manualLayout>
      </c:layout>
      <c:barChart>
        <c:barDir val="col"/>
        <c:grouping val="clustered"/>
        <c:varyColors val="0"/>
        <c:ser>
          <c:idx val="0"/>
          <c:order val="0"/>
          <c:tx>
            <c:strRef>
              <c:f>'Region wise charges Vs Smoker-N'!$B$3:$B$4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Smoker-N'!$A$5:$A$9</c:f>
              <c:strCache>
                <c:ptCount val="4"/>
                <c:pt idx="0">
                  <c:v>northeast</c:v>
                </c:pt>
                <c:pt idx="1">
                  <c:v>northwest</c:v>
                </c:pt>
                <c:pt idx="2">
                  <c:v>southeast</c:v>
                </c:pt>
                <c:pt idx="3">
                  <c:v>southwest</c:v>
                </c:pt>
              </c:strCache>
            </c:strRef>
          </c:cat>
          <c:val>
            <c:numRef>
              <c:f>'Region wise charges Vs Smoker-N'!$B$5:$B$9</c:f>
              <c:numCache>
                <c:formatCode>General</c:formatCode>
                <c:ptCount val="4"/>
                <c:pt idx="0">
                  <c:v>2355541.6396289999</c:v>
                </c:pt>
                <c:pt idx="1">
                  <c:v>2284575.8119600001</c:v>
                </c:pt>
                <c:pt idx="2">
                  <c:v>2192795.0523399995</c:v>
                </c:pt>
                <c:pt idx="3">
                  <c:v>2141148.9649900002</c:v>
                </c:pt>
              </c:numCache>
            </c:numRef>
          </c:val>
        </c:ser>
        <c:ser>
          <c:idx val="1"/>
          <c:order val="1"/>
          <c:tx>
            <c:strRef>
              <c:f>'Region wise charges Vs Smoker-N'!$C$3:$C$4</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Smoker-N'!$A$5:$A$9</c:f>
              <c:strCache>
                <c:ptCount val="4"/>
                <c:pt idx="0">
                  <c:v>northeast</c:v>
                </c:pt>
                <c:pt idx="1">
                  <c:v>northwest</c:v>
                </c:pt>
                <c:pt idx="2">
                  <c:v>southeast</c:v>
                </c:pt>
                <c:pt idx="3">
                  <c:v>southwest</c:v>
                </c:pt>
              </c:strCache>
            </c:strRef>
          </c:cat>
          <c:val>
            <c:numRef>
              <c:f>'Region wise charges Vs Smoker-N'!$C$5:$C$9</c:f>
              <c:numCache>
                <c:formatCode>General</c:formatCode>
                <c:ptCount val="4"/>
                <c:pt idx="0">
                  <c:v>1988126.9436799998</c:v>
                </c:pt>
                <c:pt idx="1">
                  <c:v>1751136.1845799999</c:v>
                </c:pt>
                <c:pt idx="2">
                  <c:v>3170894.7109499993</c:v>
                </c:pt>
                <c:pt idx="3">
                  <c:v>1871605.6826300006</c:v>
                </c:pt>
              </c:numCache>
            </c:numRef>
          </c:val>
        </c:ser>
        <c:dLbls>
          <c:showLegendKey val="0"/>
          <c:showVal val="0"/>
          <c:showCatName val="0"/>
          <c:showSerName val="0"/>
          <c:showPercent val="0"/>
          <c:showBubbleSize val="0"/>
        </c:dLbls>
        <c:gapWidth val="100"/>
        <c:overlap val="-24"/>
        <c:axId val="341336592"/>
        <c:axId val="341335416"/>
      </c:barChart>
      <c:catAx>
        <c:axId val="341336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5416"/>
        <c:crosses val="autoZero"/>
        <c:auto val="1"/>
        <c:lblAlgn val="ctr"/>
        <c:lblOffset val="100"/>
        <c:noMultiLvlLbl val="0"/>
      </c:catAx>
      <c:valAx>
        <c:axId val="341335416"/>
        <c:scaling>
          <c:orientation val="minMax"/>
        </c:scaling>
        <c:delete val="0"/>
        <c:axPos val="l"/>
        <c:majorGridlines>
          <c:spPr>
            <a:ln w="9525" cap="flat" cmpd="sng" algn="ctr">
              <a:solidFill>
                <a:schemeClr val="tx1">
                  <a:lumMod val="15000"/>
                  <a:lumOff val="85000"/>
                </a:schemeClr>
              </a:solidFill>
              <a:round/>
            </a:ln>
            <a:effectLst/>
          </c:spPr>
        </c:majorGridlines>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6592"/>
        <c:crosses val="autoZero"/>
        <c:crossBetween val="between"/>
      </c:valAx>
      <c:spPr>
        <a:noFill/>
        <a:ln>
          <a:noFill/>
        </a:ln>
        <a:effectLst/>
      </c:spPr>
    </c:plotArea>
    <c:legend>
      <c:legendPos val="r"/>
      <c:layout>
        <c:manualLayout>
          <c:xMode val="edge"/>
          <c:yMode val="edge"/>
          <c:x val="0.73621784776902888"/>
          <c:y val="2.2911198600174768E-3"/>
          <c:w val="0.26378215223097112"/>
          <c:h val="8.680664916885388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1-Bibek.xlsx]Region wise Charges Vs BMI!PivotTable2</c:name>
    <c:fmtId val="9"/>
  </c:pivotSource>
  <c:chart>
    <c:title>
      <c:tx>
        <c:rich>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r>
              <a:rPr lang="en-IN" sz="1300"/>
              <a:t>Region wise Charges Vs</a:t>
            </a:r>
          </a:p>
          <a:p>
            <a:pPr>
              <a:defRPr sz="1300"/>
            </a:pPr>
            <a:r>
              <a:rPr lang="en-IN" sz="1300"/>
              <a:t>BMI</a:t>
            </a:r>
          </a:p>
        </c:rich>
      </c:tx>
      <c:layout>
        <c:manualLayout>
          <c:xMode val="edge"/>
          <c:yMode val="edge"/>
          <c:x val="0.30974122985570102"/>
          <c:y val="0"/>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x"/>
          <c:size val="5"/>
          <c:spPr>
            <a:no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676877400436477"/>
          <c:y val="0.1582407259006299"/>
          <c:w val="0.65232523422622368"/>
          <c:h val="0.70549041192432593"/>
        </c:manualLayout>
      </c:layout>
      <c:barChart>
        <c:barDir val="bar"/>
        <c:grouping val="clustered"/>
        <c:varyColors val="0"/>
        <c:ser>
          <c:idx val="0"/>
          <c:order val="0"/>
          <c:tx>
            <c:strRef>
              <c:f>'Region wise Charges Vs BMI'!$B$3:$B$4</c:f>
              <c:strCache>
                <c:ptCount val="1"/>
                <c:pt idx="0">
                  <c:v>15.96-25.96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BMI'!$A$5:$A$9</c:f>
              <c:strCache>
                <c:ptCount val="4"/>
                <c:pt idx="0">
                  <c:v>northeast</c:v>
                </c:pt>
                <c:pt idx="1">
                  <c:v>northwest</c:v>
                </c:pt>
                <c:pt idx="2">
                  <c:v>southeast</c:v>
                </c:pt>
                <c:pt idx="3">
                  <c:v>southwest</c:v>
                </c:pt>
              </c:strCache>
            </c:strRef>
          </c:cat>
          <c:val>
            <c:numRef>
              <c:f>'Region wise Charges Vs BMI'!$B$5:$B$9</c:f>
              <c:numCache>
                <c:formatCode>General</c:formatCode>
                <c:ptCount val="4"/>
                <c:pt idx="0">
                  <c:v>1110222.4874400001</c:v>
                </c:pt>
                <c:pt idx="1">
                  <c:v>861041.8344299997</c:v>
                </c:pt>
                <c:pt idx="2">
                  <c:v>711381.13220000011</c:v>
                </c:pt>
                <c:pt idx="3">
                  <c:v>604026.98799999978</c:v>
                </c:pt>
              </c:numCache>
            </c:numRef>
          </c:val>
        </c:ser>
        <c:ser>
          <c:idx val="1"/>
          <c:order val="1"/>
          <c:tx>
            <c:strRef>
              <c:f>'Region wise Charges Vs BMI'!$C$3:$C$4</c:f>
              <c:strCache>
                <c:ptCount val="1"/>
                <c:pt idx="0">
                  <c:v>25.96-35.96</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BMI'!$A$5:$A$9</c:f>
              <c:strCache>
                <c:ptCount val="4"/>
                <c:pt idx="0">
                  <c:v>northeast</c:v>
                </c:pt>
                <c:pt idx="1">
                  <c:v>northwest</c:v>
                </c:pt>
                <c:pt idx="2">
                  <c:v>southeast</c:v>
                </c:pt>
                <c:pt idx="3">
                  <c:v>southwest</c:v>
                </c:pt>
              </c:strCache>
            </c:strRef>
          </c:cat>
          <c:val>
            <c:numRef>
              <c:f>'Region wise Charges Vs BMI'!$C$5:$C$9</c:f>
              <c:numCache>
                <c:formatCode>General</c:formatCode>
                <c:ptCount val="4"/>
                <c:pt idx="0">
                  <c:v>2449018.2702589994</c:v>
                </c:pt>
                <c:pt idx="1">
                  <c:v>2588735.3677500002</c:v>
                </c:pt>
                <c:pt idx="2">
                  <c:v>2406292.1293399995</c:v>
                </c:pt>
                <c:pt idx="3">
                  <c:v>2577187.8509900016</c:v>
                </c:pt>
              </c:numCache>
            </c:numRef>
          </c:val>
        </c:ser>
        <c:ser>
          <c:idx val="2"/>
          <c:order val="2"/>
          <c:tx>
            <c:strRef>
              <c:f>'Region wise Charges Vs BMI'!$D$3:$D$4</c:f>
              <c:strCache>
                <c:ptCount val="1"/>
                <c:pt idx="0">
                  <c:v>35.96-45.96</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BMI'!$A$5:$A$9</c:f>
              <c:strCache>
                <c:ptCount val="4"/>
                <c:pt idx="0">
                  <c:v>northeast</c:v>
                </c:pt>
                <c:pt idx="1">
                  <c:v>northwest</c:v>
                </c:pt>
                <c:pt idx="2">
                  <c:v>southeast</c:v>
                </c:pt>
                <c:pt idx="3">
                  <c:v>southwest</c:v>
                </c:pt>
              </c:strCache>
            </c:strRef>
          </c:cat>
          <c:val>
            <c:numRef>
              <c:f>'Region wise Charges Vs BMI'!$D$5:$D$9</c:f>
              <c:numCache>
                <c:formatCode>General</c:formatCode>
                <c:ptCount val="4"/>
                <c:pt idx="0">
                  <c:v>774994.90031000006</c:v>
                </c:pt>
                <c:pt idx="1">
                  <c:v>585934.79435999994</c:v>
                </c:pt>
                <c:pt idx="2">
                  <c:v>2022874.6201400005</c:v>
                </c:pt>
                <c:pt idx="3">
                  <c:v>773887.87663000007</c:v>
                </c:pt>
              </c:numCache>
            </c:numRef>
          </c:val>
        </c:ser>
        <c:ser>
          <c:idx val="3"/>
          <c:order val="3"/>
          <c:tx>
            <c:strRef>
              <c:f>'Region wise Charges Vs BMI'!$E$3:$E$4</c:f>
              <c:strCache>
                <c:ptCount val="1"/>
                <c:pt idx="0">
                  <c:v>45.96-55.96</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'Region wise Charges Vs BMI'!$A$5:$A$9</c:f>
              <c:strCache>
                <c:ptCount val="4"/>
                <c:pt idx="0">
                  <c:v>northeast</c:v>
                </c:pt>
                <c:pt idx="1">
                  <c:v>northwest</c:v>
                </c:pt>
                <c:pt idx="2">
                  <c:v>southeast</c:v>
                </c:pt>
                <c:pt idx="3">
                  <c:v>southwest</c:v>
                </c:pt>
              </c:strCache>
            </c:strRef>
          </c:cat>
          <c:val>
            <c:numRef>
              <c:f>'Region wise Charges Vs BMI'!$E$5:$E$9</c:f>
              <c:numCache>
                <c:formatCode>General</c:formatCode>
                <c:ptCount val="4"/>
                <c:pt idx="0">
                  <c:v>9432.9253000000008</c:v>
                </c:pt>
                <c:pt idx="2">
                  <c:v>223141.88161000001</c:v>
                </c:pt>
                <c:pt idx="3">
                  <c:v>57651.932000000001</c:v>
                </c:pt>
              </c:numCache>
            </c:numRef>
          </c:val>
        </c:ser>
        <c:dLbls>
          <c:showLegendKey val="0"/>
          <c:showVal val="0"/>
          <c:showCatName val="0"/>
          <c:showSerName val="0"/>
          <c:showPercent val="0"/>
          <c:showBubbleSize val="0"/>
        </c:dLbls>
        <c:gapWidth val="115"/>
        <c:overlap val="-20"/>
        <c:axId val="341335024"/>
        <c:axId val="341329536"/>
      </c:barChart>
      <c:catAx>
        <c:axId val="34133502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Region</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29536"/>
        <c:crosses val="autoZero"/>
        <c:auto val="1"/>
        <c:lblAlgn val="ctr"/>
        <c:lblOffset val="100"/>
        <c:noMultiLvlLbl val="0"/>
      </c:catAx>
      <c:valAx>
        <c:axId val="3413295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Charges</a:t>
                </a:r>
              </a:p>
            </c:rich>
          </c:tx>
          <c:layout>
            <c:manualLayout>
              <c:xMode val="edge"/>
              <c:yMode val="edge"/>
              <c:x val="0.44141798836687768"/>
              <c:y val="0.929346170488485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5024"/>
        <c:crosses val="autoZero"/>
        <c:crossBetween val="between"/>
      </c:valAx>
      <c:spPr>
        <a:noFill/>
        <a:ln>
          <a:noFill/>
        </a:ln>
        <a:effectLst/>
      </c:spPr>
    </c:plotArea>
    <c:legend>
      <c:legendPos val="r"/>
      <c:layout>
        <c:manualLayout>
          <c:xMode val="edge"/>
          <c:yMode val="edge"/>
          <c:x val="0.80992023489449638"/>
          <c:y val="0.40602456954801841"/>
          <c:w val="0.1900797651055037"/>
          <c:h val="0.364211402198000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1-Bibek.xlsx]BMI Vs Smokers-Non Smokers!PivotTable3</c:name>
    <c:fmtId val="11"/>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a:t>BMI VS Smoker/Non-smoker Count</a:t>
            </a:r>
          </a:p>
        </c:rich>
      </c:tx>
      <c:layout>
        <c:manualLayout>
          <c:xMode val="edge"/>
          <c:yMode val="edge"/>
          <c:x val="0.10725691512004727"/>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2148372662846495"/>
          <c:y val="0.1116741305589122"/>
          <c:w val="0.87851627337153504"/>
          <c:h val="0.72603384375947977"/>
        </c:manualLayout>
      </c:layout>
      <c:barChart>
        <c:barDir val="col"/>
        <c:grouping val="clustered"/>
        <c:varyColors val="0"/>
        <c:ser>
          <c:idx val="0"/>
          <c:order val="0"/>
          <c:tx>
            <c:strRef>
              <c:f>'BMI Vs Smokers-Non Smokers'!$B$3:$B$4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'BMI Vs Smokers-Non Smokers'!$A$5:$A$9</c:f>
              <c:strCache>
                <c:ptCount val="4"/>
                <c:pt idx="0">
                  <c:v>15.96-25.96</c:v>
                </c:pt>
                <c:pt idx="1">
                  <c:v>25.96-35.96</c:v>
                </c:pt>
                <c:pt idx="2">
                  <c:v>35.96-45.96</c:v>
                </c:pt>
                <c:pt idx="3">
                  <c:v>45.96-55.96</c:v>
                </c:pt>
              </c:strCache>
            </c:strRef>
          </c:cat>
          <c:val>
            <c:numRef>
              <c:f>'BMI Vs Smokers-Non Smokers'!$B$5:$B$9</c:f>
              <c:numCache>
                <c:formatCode>General</c:formatCode>
                <c:ptCount val="4"/>
                <c:pt idx="0">
                  <c:v>250</c:v>
                </c:pt>
                <c:pt idx="1">
                  <c:v>608</c:v>
                </c:pt>
                <c:pt idx="2">
                  <c:v>194</c:v>
                </c:pt>
                <c:pt idx="3">
                  <c:v>12</c:v>
                </c:pt>
              </c:numCache>
            </c:numRef>
          </c:val>
        </c:ser>
        <c:ser>
          <c:idx val="1"/>
          <c:order val="1"/>
          <c:tx>
            <c:strRef>
              <c:f>'BMI Vs Smokers-Non Smokers'!$C$3:$C$4</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'BMI Vs Smokers-Non Smokers'!$A$5:$A$9</c:f>
              <c:strCache>
                <c:ptCount val="4"/>
                <c:pt idx="0">
                  <c:v>15.96-25.96</c:v>
                </c:pt>
                <c:pt idx="1">
                  <c:v>25.96-35.96</c:v>
                </c:pt>
                <c:pt idx="2">
                  <c:v>35.96-45.96</c:v>
                </c:pt>
                <c:pt idx="3">
                  <c:v>45.96-55.96</c:v>
                </c:pt>
              </c:strCache>
            </c:strRef>
          </c:cat>
          <c:val>
            <c:numRef>
              <c:f>'BMI Vs Smokers-Non Smokers'!$C$5:$C$9</c:f>
              <c:numCache>
                <c:formatCode>General</c:formatCode>
                <c:ptCount val="4"/>
                <c:pt idx="0">
                  <c:v>67</c:v>
                </c:pt>
                <c:pt idx="1">
                  <c:v>150</c:v>
                </c:pt>
                <c:pt idx="2">
                  <c:v>53</c:v>
                </c:pt>
                <c:pt idx="3">
                  <c:v>4</c:v>
                </c:pt>
              </c:numCache>
            </c:numRef>
          </c:val>
        </c:ser>
        <c:dLbls>
          <c:showLegendKey val="0"/>
          <c:showVal val="0"/>
          <c:showCatName val="0"/>
          <c:showSerName val="0"/>
          <c:showPercent val="0"/>
          <c:showBubbleSize val="0"/>
        </c:dLbls>
        <c:gapWidth val="100"/>
        <c:overlap val="-24"/>
        <c:axId val="341333848"/>
        <c:axId val="341330320"/>
      </c:barChart>
      <c:catAx>
        <c:axId val="34133384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IN">
                    <a:solidFill>
                      <a:schemeClr val="tx1"/>
                    </a:solidFill>
                  </a:rPr>
                  <a:t>BMI</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0320"/>
        <c:crosses val="autoZero"/>
        <c:auto val="1"/>
        <c:lblAlgn val="ctr"/>
        <c:lblOffset val="100"/>
        <c:noMultiLvlLbl val="0"/>
      </c:catAx>
      <c:valAx>
        <c:axId val="341330320"/>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Smoker/Non-smoker Count</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3848"/>
        <c:crosses val="autoZero"/>
        <c:crossBetween val="between"/>
      </c:valAx>
      <c:spPr>
        <a:noFill/>
        <a:ln>
          <a:noFill/>
        </a:ln>
        <a:effectLst/>
      </c:spPr>
    </c:plotArea>
    <c:legend>
      <c:legendPos val="r"/>
      <c:layout>
        <c:manualLayout>
          <c:xMode val="edge"/>
          <c:yMode val="edge"/>
          <c:x val="0.83621784776902874"/>
          <c:y val="7.8630796150478571E-4"/>
          <c:w val="0.16378215223097115"/>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[Insurance+claim+bill+dataset 1-Bibek.xlsx]BMI wise Charges Vs Smoker-Nons!PivotTable9</c:name>
    <c:fmtId val="7"/>
  </c:pivotSource>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1400"/>
              <a:t>BMI Wise Charges Vs </a:t>
            </a:r>
          </a:p>
          <a:p>
            <a:pPr>
              <a:defRPr sz="1400"/>
            </a:pPr>
            <a:r>
              <a:rPr lang="en-IN" sz="1400"/>
              <a:t>Smoker/Non-smoker</a:t>
            </a:r>
          </a:p>
        </c:rich>
      </c:tx>
      <c:layout>
        <c:manualLayout>
          <c:xMode val="edge"/>
          <c:yMode val="edge"/>
          <c:x val="0.28229047704914745"/>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1326920384951881"/>
          <c:y val="0.16546296296296295"/>
          <c:w val="0.86453018372703427"/>
          <c:h val="0.67513063405145424"/>
        </c:manualLayout>
      </c:layout>
      <c:barChart>
        <c:barDir val="col"/>
        <c:grouping val="clustered"/>
        <c:varyColors val="0"/>
        <c:ser>
          <c:idx val="0"/>
          <c:order val="0"/>
          <c:tx>
            <c:strRef>
              <c:f>'BMI wise Charges Vs Smoker-Nons'!$B$3:$B$4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'BMI wise Charges Vs Smoker-Nons'!$A$5:$A$9</c:f>
              <c:strCache>
                <c:ptCount val="4"/>
                <c:pt idx="0">
                  <c:v>15.96-25.96</c:v>
                </c:pt>
                <c:pt idx="1">
                  <c:v>25.96-35.96</c:v>
                </c:pt>
                <c:pt idx="2">
                  <c:v>35.96-45.96</c:v>
                </c:pt>
                <c:pt idx="3">
                  <c:v>45.96-55.96</c:v>
                </c:pt>
              </c:strCache>
            </c:strRef>
          </c:cat>
          <c:val>
            <c:numRef>
              <c:f>'BMI wise Charges Vs Smoker-Nons'!$B$5:$B$9</c:f>
              <c:numCache>
                <c:formatCode>General</c:formatCode>
                <c:ptCount val="4"/>
                <c:pt idx="0">
                  <c:v>1938488.0901000001</c:v>
                </c:pt>
                <c:pt idx="1">
                  <c:v>5096040.0305589968</c:v>
                </c:pt>
                <c:pt idx="2">
                  <c:v>1849555.1515600006</c:v>
                </c:pt>
                <c:pt idx="3">
                  <c:v>89978.19670000003</c:v>
                </c:pt>
              </c:numCache>
            </c:numRef>
          </c:val>
        </c:ser>
        <c:ser>
          <c:idx val="1"/>
          <c:order val="1"/>
          <c:tx>
            <c:strRef>
              <c:f>'BMI wise Charges Vs Smoker-Nons'!$C$3:$C$4</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'BMI wise Charges Vs Smoker-Nons'!$A$5:$A$9</c:f>
              <c:strCache>
                <c:ptCount val="4"/>
                <c:pt idx="0">
                  <c:v>15.96-25.96</c:v>
                </c:pt>
                <c:pt idx="1">
                  <c:v>25.96-35.96</c:v>
                </c:pt>
                <c:pt idx="2">
                  <c:v>35.96-45.96</c:v>
                </c:pt>
                <c:pt idx="3">
                  <c:v>45.96-55.96</c:v>
                </c:pt>
              </c:strCache>
            </c:strRef>
          </c:cat>
          <c:val>
            <c:numRef>
              <c:f>'BMI wise Charges Vs Smoker-Nons'!$C$5:$C$9</c:f>
              <c:numCache>
                <c:formatCode>General</c:formatCode>
                <c:ptCount val="4"/>
                <c:pt idx="0">
                  <c:v>1348184.3519700002</c:v>
                </c:pt>
                <c:pt idx="1">
                  <c:v>4925193.5877800034</c:v>
                </c:pt>
                <c:pt idx="2">
                  <c:v>2308137.0398800001</c:v>
                </c:pt>
                <c:pt idx="3">
                  <c:v>200248.54220999999</c:v>
                </c:pt>
              </c:numCache>
            </c:numRef>
          </c:val>
        </c:ser>
        <c:dLbls>
          <c:showLegendKey val="0"/>
          <c:showVal val="0"/>
          <c:showCatName val="0"/>
          <c:showSerName val="0"/>
          <c:showPercent val="0"/>
          <c:showBubbleSize val="0"/>
        </c:dLbls>
        <c:gapWidth val="100"/>
        <c:overlap val="-24"/>
        <c:axId val="341332672"/>
        <c:axId val="343075312"/>
      </c:barChart>
      <c:catAx>
        <c:axId val="3413326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BMI</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075312"/>
        <c:crosses val="autoZero"/>
        <c:auto val="1"/>
        <c:lblAlgn val="ctr"/>
        <c:lblOffset val="100"/>
        <c:noMultiLvlLbl val="0"/>
      </c:catAx>
      <c:valAx>
        <c:axId val="343075312"/>
        <c:scaling>
          <c:orientation val="minMax"/>
        </c:scaling>
        <c:delete val="0"/>
        <c:axPos val="l"/>
        <c:numFmt formatCode="\$#,##0.00,,&quot; 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332672"/>
        <c:crosses val="autoZero"/>
        <c:crossBetween val="between"/>
      </c:valAx>
      <c:spPr>
        <a:noFill/>
        <a:ln>
          <a:noFill/>
        </a:ln>
        <a:effectLst/>
      </c:spPr>
    </c:plotArea>
    <c:legend>
      <c:legendPos val="r"/>
      <c:layout>
        <c:manualLayout>
          <c:xMode val="edge"/>
          <c:yMode val="edge"/>
          <c:x val="0.78564538211349533"/>
          <c:y val="2.2911198600174768E-3"/>
          <c:w val="0.21435461788650464"/>
          <c:h val="0.119028988043161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6</a:t>
            </a:fld>
            <a:endParaRPr lang="en-US"/>
          </a:p>
        </p:txBody>
      </p:sp>
    </p:spTree>
    <p:extLst>
      <p:ext uri="{BB962C8B-B14F-4D97-AF65-F5344CB8AC3E}">
        <p14:creationId xmlns:p14="http://schemas.microsoft.com/office/powerpoint/2010/main" val="163968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230038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8</a:t>
            </a:fld>
            <a:endParaRPr lang="en-US"/>
          </a:p>
        </p:txBody>
      </p:sp>
    </p:spTree>
    <p:extLst>
      <p:ext uri="{BB962C8B-B14F-4D97-AF65-F5344CB8AC3E}">
        <p14:creationId xmlns:p14="http://schemas.microsoft.com/office/powerpoint/2010/main" val="199624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9</a:t>
            </a:fld>
            <a:endParaRPr lang="en-US"/>
          </a:p>
        </p:txBody>
      </p:sp>
    </p:spTree>
    <p:extLst>
      <p:ext uri="{BB962C8B-B14F-4D97-AF65-F5344CB8AC3E}">
        <p14:creationId xmlns:p14="http://schemas.microsoft.com/office/powerpoint/2010/main" val="36309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10</a:t>
            </a:fld>
            <a:endParaRPr lang="en-US"/>
          </a:p>
        </p:txBody>
      </p:sp>
    </p:spTree>
    <p:extLst>
      <p:ext uri="{BB962C8B-B14F-4D97-AF65-F5344CB8AC3E}">
        <p14:creationId xmlns:p14="http://schemas.microsoft.com/office/powerpoint/2010/main" val="44288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11</a:t>
            </a:fld>
            <a:endParaRPr lang="en-US"/>
          </a:p>
        </p:txBody>
      </p:sp>
    </p:spTree>
    <p:extLst>
      <p:ext uri="{BB962C8B-B14F-4D97-AF65-F5344CB8AC3E}">
        <p14:creationId xmlns:p14="http://schemas.microsoft.com/office/powerpoint/2010/main" val="294809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12</a:t>
            </a:fld>
            <a:endParaRPr lang="en-US"/>
          </a:p>
        </p:txBody>
      </p:sp>
    </p:spTree>
    <p:extLst>
      <p:ext uri="{BB962C8B-B14F-4D97-AF65-F5344CB8AC3E}">
        <p14:creationId xmlns:p14="http://schemas.microsoft.com/office/powerpoint/2010/main" val="384682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8/14/2023</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8/14/2023</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8/14/2023</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8/14/2023</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8/14/2023</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8/14/2023</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8/14/2023</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8/14/2023</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8/14/2023</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8/14/2023</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8/14/2023</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8/14/2023</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Health Insurance Claim: Business Report</a:t>
            </a:r>
            <a:endParaRPr lang="en-US" dirty="0"/>
          </a:p>
        </p:txBody>
      </p:sp>
      <p:pic>
        <p:nvPicPr>
          <p:cNvPr id="5" name="Picture Placeholder 4"/>
          <p:cNvPicPr>
            <a:picLocks noGrp="1" noChangeAspect="1"/>
          </p:cNvPicPr>
          <p:nvPr>
            <p:ph type="pic" sz="quarter" idx="13"/>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t="8007" b="8007"/>
          <a:stretch>
            <a:fillRect/>
          </a:stretch>
        </p:blipFill>
        <p:spPr>
          <a:xfrm>
            <a:off x="964196" y="271090"/>
            <a:ext cx="2582567" cy="1460728"/>
          </a:xfrm>
        </p:spPr>
      </p:pic>
      <p:sp>
        <p:nvSpPr>
          <p:cNvPr id="3" name="Subtitle 2"/>
          <p:cNvSpPr>
            <a:spLocks noGrp="1"/>
          </p:cNvSpPr>
          <p:nvPr>
            <p:ph type="subTitle" idx="1"/>
          </p:nvPr>
        </p:nvSpPr>
        <p:spPr/>
        <p:txBody>
          <a:bodyPr/>
          <a:lstStyle/>
          <a:p>
            <a:r>
              <a:rPr lang="en-US" dirty="0" smtClean="0"/>
              <a:t>Report Done With STAR Framework</a:t>
            </a:r>
            <a:endParaRPr lang="en-US" dirty="0"/>
          </a:p>
        </p:txBody>
      </p:sp>
      <p:pic>
        <p:nvPicPr>
          <p:cNvPr id="6" name="Picture 5"/>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323413" y="2708476"/>
            <a:ext cx="4412369" cy="3223895"/>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003395" y="730379"/>
            <a:ext cx="5549805" cy="1167693"/>
          </a:xfrm>
        </p:spPr>
        <p:txBody>
          <a:bodyPr>
            <a:normAutofit/>
          </a:bodyPr>
          <a:lstStyle/>
          <a:p>
            <a:pPr marL="68580" indent="0">
              <a:buNone/>
            </a:pPr>
            <a:r>
              <a:rPr lang="en-IN" sz="2000" dirty="0"/>
              <a:t>h) Additional Pivot Charts By Own Choice:-</a:t>
            </a:r>
          </a:p>
          <a:p>
            <a:pPr marL="468630" lvl="0" indent="-400050">
              <a:buAutoNum type="romanLcParenR"/>
            </a:pPr>
            <a:r>
              <a:rPr lang="en-US" sz="1600" dirty="0" smtClean="0"/>
              <a:t>BMI </a:t>
            </a:r>
            <a:r>
              <a:rPr lang="en-US" sz="1600" dirty="0" err="1" smtClean="0"/>
              <a:t>Vs</a:t>
            </a:r>
            <a:r>
              <a:rPr lang="en-US" sz="1600" dirty="0" smtClean="0"/>
              <a:t> Smoker/Non-Smoker count</a:t>
            </a:r>
          </a:p>
          <a:p>
            <a:pPr marL="468630" lvl="0" indent="-400050">
              <a:buAutoNum type="romanLcParenR"/>
            </a:pPr>
            <a:r>
              <a:rPr lang="en-US" sz="1600" dirty="0" smtClean="0"/>
              <a:t>BMI Wise Charges </a:t>
            </a:r>
            <a:r>
              <a:rPr lang="en-US" sz="1600" dirty="0" err="1" smtClean="0"/>
              <a:t>Vs</a:t>
            </a:r>
            <a:r>
              <a:rPr lang="en-US" sz="1600" dirty="0" smtClean="0"/>
              <a:t> Smoker/Non-Smoker</a:t>
            </a:r>
          </a:p>
        </p:txBody>
      </p:sp>
      <p:graphicFrame>
        <p:nvGraphicFramePr>
          <p:cNvPr id="5" name="Chart 4"/>
          <p:cNvGraphicFramePr>
            <a:graphicFrameLocks/>
          </p:cNvGraphicFramePr>
          <p:nvPr>
            <p:extLst>
              <p:ext uri="{D42A27DB-BD31-4B8C-83A1-F6EECF244321}">
                <p14:modId xmlns:p14="http://schemas.microsoft.com/office/powerpoint/2010/main" val="784704400"/>
              </p:ext>
            </p:extLst>
          </p:nvPr>
        </p:nvGraphicFramePr>
        <p:xfrm>
          <a:off x="1219200" y="1898072"/>
          <a:ext cx="4898643" cy="264621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886691" y="1860414"/>
            <a:ext cx="332509" cy="338554"/>
          </a:xfrm>
          <a:prstGeom prst="rect">
            <a:avLst/>
          </a:prstGeom>
          <a:noFill/>
          <a:ln>
            <a:solidFill>
              <a:schemeClr val="bg2"/>
            </a:solidFill>
          </a:ln>
        </p:spPr>
        <p:txBody>
          <a:bodyPr wrap="square" rtlCol="0" anchor="ctr" anchorCtr="1">
            <a:spAutoFit/>
          </a:bodyPr>
          <a:lstStyle/>
          <a:p>
            <a:r>
              <a:rPr lang="en-IN" sz="1600" dirty="0" err="1" smtClean="0"/>
              <a:t>i</a:t>
            </a:r>
            <a:r>
              <a:rPr lang="en-IN" sz="1600" dirty="0" smtClean="0"/>
              <a:t>)</a:t>
            </a:r>
            <a:endParaRPr lang="en-IN" sz="1600" dirty="0"/>
          </a:p>
        </p:txBody>
      </p:sp>
      <p:graphicFrame>
        <p:nvGraphicFramePr>
          <p:cNvPr id="7" name="Chart 6"/>
          <p:cNvGraphicFramePr>
            <a:graphicFrameLocks/>
          </p:cNvGraphicFramePr>
          <p:nvPr>
            <p:extLst>
              <p:ext uri="{D42A27DB-BD31-4B8C-83A1-F6EECF244321}">
                <p14:modId xmlns:p14="http://schemas.microsoft.com/office/powerpoint/2010/main" val="1732083419"/>
              </p:ext>
            </p:extLst>
          </p:nvPr>
        </p:nvGraphicFramePr>
        <p:xfrm>
          <a:off x="6505769" y="1898072"/>
          <a:ext cx="5015345" cy="2660073"/>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6187114" y="1860414"/>
            <a:ext cx="366086" cy="338554"/>
          </a:xfrm>
          <a:prstGeom prst="rect">
            <a:avLst/>
          </a:prstGeom>
          <a:noFill/>
          <a:ln>
            <a:solidFill>
              <a:schemeClr val="bg2"/>
            </a:solidFill>
          </a:ln>
        </p:spPr>
        <p:txBody>
          <a:bodyPr wrap="square" rtlCol="0" anchor="ctr" anchorCtr="1">
            <a:spAutoFit/>
          </a:bodyPr>
          <a:lstStyle/>
          <a:p>
            <a:r>
              <a:rPr lang="en-IN" sz="1600" dirty="0" smtClean="0"/>
              <a:t>ii)</a:t>
            </a:r>
            <a:endParaRPr lang="en-IN" sz="1600" dirty="0"/>
          </a:p>
        </p:txBody>
      </p:sp>
    </p:spTree>
    <p:extLst>
      <p:ext uri="{BB962C8B-B14F-4D97-AF65-F5344CB8AC3E}">
        <p14:creationId xmlns:p14="http://schemas.microsoft.com/office/powerpoint/2010/main" val="167595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072668" y="841215"/>
            <a:ext cx="9390977" cy="4811439"/>
          </a:xfrm>
        </p:spPr>
        <p:txBody>
          <a:bodyPr>
            <a:normAutofit/>
          </a:bodyPr>
          <a:lstStyle/>
          <a:p>
            <a:pPr marL="68580" lvl="0" indent="0">
              <a:buNone/>
            </a:pPr>
            <a:r>
              <a:rPr lang="en-US" sz="1800" dirty="0" err="1" smtClean="0"/>
              <a:t>i</a:t>
            </a:r>
            <a:r>
              <a:rPr lang="en-US" sz="1800" dirty="0" smtClean="0"/>
              <a:t>) Understanding from point (b):-</a:t>
            </a:r>
          </a:p>
          <a:p>
            <a:pPr lvl="0">
              <a:buFont typeface="Wingdings" panose="05000000000000000000" pitchFamily="2" charset="2"/>
              <a:buChar char="§"/>
            </a:pPr>
            <a:r>
              <a:rPr lang="en-US" sz="1600" dirty="0" smtClean="0"/>
              <a:t>BMI Histogram and Box plot:-</a:t>
            </a:r>
            <a:endParaRPr lang="en-US" sz="1600" dirty="0"/>
          </a:p>
          <a:p>
            <a:pPr lvl="0">
              <a:buFont typeface="Wingdings" panose="05000000000000000000" pitchFamily="2" charset="2"/>
              <a:buChar char="q"/>
            </a:pPr>
            <a:r>
              <a:rPr lang="en-US" sz="1600" dirty="0" smtClean="0"/>
              <a:t>Most (682) of the population falls near middle BMI Value (Median).</a:t>
            </a:r>
          </a:p>
          <a:p>
            <a:pPr lvl="0">
              <a:buFont typeface="Wingdings" panose="05000000000000000000" pitchFamily="2" charset="2"/>
              <a:buChar char="q"/>
            </a:pPr>
            <a:r>
              <a:rPr lang="en-US" sz="1600" dirty="0" smtClean="0"/>
              <a:t>Highest Frequency of BMI is from range 27-29.</a:t>
            </a:r>
          </a:p>
          <a:p>
            <a:pPr lvl="0">
              <a:buFont typeface="Wingdings" panose="05000000000000000000" pitchFamily="2" charset="2"/>
              <a:buChar char="q"/>
            </a:pPr>
            <a:r>
              <a:rPr lang="en-US" sz="1600" dirty="0" smtClean="0"/>
              <a:t>In BMI above 46,75 , all are outliers, Median is 30.4, Q1 is 26.27 and Q3 is 34.7 .</a:t>
            </a:r>
          </a:p>
          <a:p>
            <a:pPr lvl="0">
              <a:buFont typeface="Wingdings" panose="05000000000000000000" pitchFamily="2" charset="2"/>
              <a:buChar char="§"/>
            </a:pPr>
            <a:r>
              <a:rPr lang="en-US" sz="1600" dirty="0" smtClean="0"/>
              <a:t>Charges Histogram and Box plot:-</a:t>
            </a:r>
          </a:p>
          <a:p>
            <a:pPr lvl="0">
              <a:buFont typeface="Wingdings" panose="05000000000000000000" pitchFamily="2" charset="2"/>
              <a:buChar char="q"/>
            </a:pPr>
            <a:r>
              <a:rPr lang="en-US" sz="1600" dirty="0" smtClean="0"/>
              <a:t>Charges is following positively right skewed distribution that mean most of the People are more in lower end Charges and also the number of high charges is less (but more than a distribution of ‘normal distribution’).</a:t>
            </a:r>
          </a:p>
          <a:p>
            <a:pPr lvl="0">
              <a:buFont typeface="Wingdings" panose="05000000000000000000" pitchFamily="2" charset="2"/>
              <a:buChar char="q"/>
            </a:pPr>
            <a:r>
              <a:rPr lang="en-US" sz="1600" dirty="0" smtClean="0"/>
              <a:t>In Charges above 34672.4 all are outliers, Median is 9382.033, Q1 is 4733 and Q3 is 166687.</a:t>
            </a:r>
          </a:p>
          <a:p>
            <a:pPr marL="68580" lvl="0" indent="0">
              <a:buNone/>
            </a:pPr>
            <a:r>
              <a:rPr lang="en-US" sz="1800" dirty="0"/>
              <a:t> </a:t>
            </a:r>
            <a:r>
              <a:rPr lang="en-US" sz="1800" dirty="0" smtClean="0"/>
              <a:t>j) Interpretation </a:t>
            </a:r>
            <a:r>
              <a:rPr lang="en-US" sz="1800" dirty="0"/>
              <a:t>for observations made in point (c</a:t>
            </a:r>
            <a:r>
              <a:rPr lang="en-US" sz="1800" dirty="0" smtClean="0"/>
              <a:t>):-</a:t>
            </a:r>
          </a:p>
          <a:p>
            <a:pPr marL="468630" lvl="0" indent="-400050">
              <a:buFont typeface="+mj-lt"/>
              <a:buAutoNum type="romanLcPeriod"/>
            </a:pPr>
            <a:r>
              <a:rPr lang="en-US" sz="1600" dirty="0" smtClean="0"/>
              <a:t>The number of Smokers in Male is more than Female.</a:t>
            </a:r>
          </a:p>
          <a:p>
            <a:pPr marL="468630" lvl="0" indent="-400050">
              <a:buFont typeface="+mj-lt"/>
              <a:buAutoNum type="romanLcPeriod"/>
            </a:pPr>
            <a:r>
              <a:rPr lang="en-US" sz="1600" dirty="0" smtClean="0"/>
              <a:t>Highest Charges in range 48-57 Age.</a:t>
            </a:r>
          </a:p>
          <a:p>
            <a:pPr marL="468630" lvl="0" indent="-400050">
              <a:buFont typeface="+mj-lt"/>
              <a:buAutoNum type="romanLcPeriod"/>
            </a:pPr>
            <a:r>
              <a:rPr lang="en-US" sz="1600" dirty="0" smtClean="0"/>
              <a:t>Highest Charges in range 25.96-35.96 BMI.</a:t>
            </a:r>
          </a:p>
          <a:p>
            <a:pPr marL="468630" lvl="0" indent="-400050">
              <a:buFont typeface="+mj-lt"/>
              <a:buAutoNum type="romanLcPeriod"/>
            </a:pPr>
            <a:r>
              <a:rPr lang="en-US" sz="1600" dirty="0" smtClean="0"/>
              <a:t>The Charges of Non-smokers and Smokers are Close. But Smoker’s numbers are but Charges are high.</a:t>
            </a:r>
          </a:p>
          <a:p>
            <a:pPr marL="468630" lvl="0" indent="-400050">
              <a:buFont typeface="+mj-lt"/>
              <a:buAutoNum type="romanLcPeriod"/>
            </a:pPr>
            <a:endParaRPr lang="en-US" sz="1600" dirty="0" smtClean="0"/>
          </a:p>
        </p:txBody>
      </p:sp>
    </p:spTree>
    <p:extLst>
      <p:ext uri="{BB962C8B-B14F-4D97-AF65-F5344CB8AC3E}">
        <p14:creationId xmlns:p14="http://schemas.microsoft.com/office/powerpoint/2010/main" val="3264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017250" y="702670"/>
            <a:ext cx="9733877" cy="4894566"/>
          </a:xfrm>
        </p:spPr>
        <p:txBody>
          <a:bodyPr>
            <a:normAutofit/>
          </a:bodyPr>
          <a:lstStyle/>
          <a:p>
            <a:pPr marL="68580" lvl="0" indent="0">
              <a:buNone/>
            </a:pPr>
            <a:r>
              <a:rPr lang="en-US" sz="1600" dirty="0" smtClean="0"/>
              <a:t>2) All operations done in Excel Workbook.</a:t>
            </a:r>
          </a:p>
          <a:p>
            <a:pPr marL="68580" lvl="0" indent="0">
              <a:buNone/>
            </a:pPr>
            <a:r>
              <a:rPr lang="en-US" sz="1600" dirty="0"/>
              <a:t>3) </a:t>
            </a:r>
            <a:r>
              <a:rPr lang="en-US" sz="1600" dirty="0" smtClean="0"/>
              <a:t>Descriptive </a:t>
            </a:r>
            <a:r>
              <a:rPr lang="en-US" sz="1600" dirty="0"/>
              <a:t>summary analysis for the edited </a:t>
            </a:r>
            <a:r>
              <a:rPr lang="en-US" sz="1600" dirty="0" smtClean="0"/>
              <a:t>data and all other </a:t>
            </a:r>
            <a:r>
              <a:rPr lang="en-US" sz="1600" dirty="0"/>
              <a:t>significant Variables. </a:t>
            </a:r>
            <a:r>
              <a:rPr lang="en-US" sz="1600" dirty="0" smtClean="0"/>
              <a:t>A </a:t>
            </a:r>
            <a:r>
              <a:rPr lang="en-US" sz="1600" dirty="0"/>
              <a:t>Multiple Linear Regression analysis to identify which variables decide the insurance charges/billed insurance </a:t>
            </a:r>
            <a:r>
              <a:rPr lang="en-US" sz="1600" dirty="0" smtClean="0"/>
              <a:t>claim:-</a:t>
            </a:r>
            <a:endParaRPr lang="en-US" sz="1600" dirty="0"/>
          </a:p>
          <a:p>
            <a:pPr marL="468630" lvl="0" indent="-400050">
              <a:buFont typeface="+mj-lt"/>
              <a:buAutoNum type="romanLcPeriod"/>
            </a:pPr>
            <a:r>
              <a:rPr lang="en-US" sz="1500" dirty="0" smtClean="0"/>
              <a:t>Descriptive Summary:-</a:t>
            </a:r>
            <a:r>
              <a:rPr lang="en-US" sz="1400" dirty="0" smtClean="0"/>
              <a:t> done in Excel worksheet.</a:t>
            </a:r>
          </a:p>
          <a:p>
            <a:pPr marL="468630" lvl="0" indent="-400050">
              <a:buFont typeface="+mj-lt"/>
              <a:buAutoNum type="romanLcPeriod"/>
            </a:pPr>
            <a:r>
              <a:rPr lang="en-US" sz="1500" dirty="0" smtClean="0"/>
              <a:t>Regression analysis:-</a:t>
            </a:r>
          </a:p>
          <a:p>
            <a:pPr lvl="0">
              <a:buFont typeface="Wingdings" panose="05000000000000000000" pitchFamily="2" charset="2"/>
              <a:buChar char="§"/>
            </a:pPr>
            <a:r>
              <a:rPr lang="en-US" sz="1400" dirty="0" smtClean="0"/>
              <a:t>P-Value;</a:t>
            </a:r>
          </a:p>
          <a:p>
            <a:pPr lvl="0">
              <a:buFont typeface="Wingdings" panose="05000000000000000000" pitchFamily="2" charset="2"/>
              <a:buChar char="q"/>
            </a:pPr>
            <a:r>
              <a:rPr lang="en-US" sz="1400" dirty="0" smtClean="0"/>
              <a:t>Northwest:- 0.4587689, Southeast:- 0.0307817, Southwest:- 0.0447649, Age:- 7.783E-89, Smoker:- 0, Sex:- 0.6933475, Children:- 0.000577, BMI:- 6.498E-31</a:t>
            </a:r>
          </a:p>
          <a:p>
            <a:pPr lvl="0">
              <a:buFont typeface="Wingdings" panose="05000000000000000000" pitchFamily="2" charset="2"/>
              <a:buChar char="§"/>
            </a:pPr>
            <a:r>
              <a:rPr lang="en-US" sz="1400" dirty="0" smtClean="0"/>
              <a:t>Significant variables for Charges:- Southeast, Age, Smoker, Children, BMI. Even if the P-value of  Southwest is less than 0.05 we eliminated it because it was not impacting that much (impacting very less insignificant) for Charges.</a:t>
            </a:r>
          </a:p>
          <a:p>
            <a:pPr lvl="0">
              <a:buFont typeface="Wingdings" panose="05000000000000000000" pitchFamily="2" charset="2"/>
              <a:buChar char="§"/>
            </a:pPr>
            <a:r>
              <a:rPr lang="en-US" sz="1400" dirty="0" smtClean="0"/>
              <a:t>Best Regression model formula:- Charges = [(-578)*(Southeast)] + [(257.1365)*(Age)] + [(23853.97)*(Smoker)] + [(468.0668)*(Children)] + [(333.4448)*(BMI)] + (-12275.6)</a:t>
            </a:r>
          </a:p>
          <a:p>
            <a:pPr marL="68580" lvl="0" indent="0">
              <a:buNone/>
            </a:pPr>
            <a:r>
              <a:rPr lang="en-US" sz="1400" dirty="0"/>
              <a:t>      Ex:- (((-578)*(1))+((257.1365)*(28))+((23853.97*(1))+((468.0668)*(2))+((333.4448)*(33.77))+(-12275.6</a:t>
            </a:r>
            <a:r>
              <a:rPr lang="en-US" sz="1400" dirty="0" smtClean="0"/>
              <a:t>))) = </a:t>
            </a:r>
            <a:r>
              <a:rPr lang="en-IN" sz="1400" dirty="0"/>
              <a:t>30396.76 </a:t>
            </a:r>
            <a:endParaRPr lang="en-US" sz="1400" dirty="0" smtClean="0"/>
          </a:p>
        </p:txBody>
      </p:sp>
    </p:spTree>
    <p:extLst>
      <p:ext uri="{BB962C8B-B14F-4D97-AF65-F5344CB8AC3E}">
        <p14:creationId xmlns:p14="http://schemas.microsoft.com/office/powerpoint/2010/main" val="64791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3" y="761999"/>
            <a:ext cx="9366322" cy="660519"/>
          </a:xfrm>
        </p:spPr>
        <p:txBody>
          <a:bodyPr>
            <a:normAutofit fontScale="90000"/>
          </a:bodyPr>
          <a:lstStyle/>
          <a:p>
            <a:r>
              <a:rPr lang="en-US" dirty="0" smtClean="0"/>
              <a:t>Result:-</a:t>
            </a:r>
            <a:endParaRPr lang="en-US" dirty="0"/>
          </a:p>
        </p:txBody>
      </p:sp>
      <p:sp>
        <p:nvSpPr>
          <p:cNvPr id="3" name="Content Placeholder 2"/>
          <p:cNvSpPr>
            <a:spLocks noGrp="1"/>
          </p:cNvSpPr>
          <p:nvPr>
            <p:ph idx="1"/>
          </p:nvPr>
        </p:nvSpPr>
        <p:spPr>
          <a:xfrm>
            <a:off x="1391323" y="1422518"/>
            <a:ext cx="9366322" cy="3731373"/>
          </a:xfrm>
        </p:spPr>
        <p:txBody>
          <a:bodyPr>
            <a:normAutofit/>
          </a:bodyPr>
          <a:lstStyle/>
          <a:p>
            <a:pPr marL="411480" lvl="0" indent="-342900">
              <a:buFont typeface="+mj-lt"/>
              <a:buAutoNum type="arabicParenR"/>
            </a:pPr>
            <a:r>
              <a:rPr lang="en-US" sz="1600" dirty="0" smtClean="0"/>
              <a:t>‘Smoker’ and ‘Charges’ have a strong positive relationship, when Smokers are increasing Charges are also increasing that means Smoking is one of the biggest cause that causing Charges increase.</a:t>
            </a:r>
          </a:p>
          <a:p>
            <a:pPr marL="411480" lvl="0" indent="-342900">
              <a:buFont typeface="+mj-lt"/>
              <a:buAutoNum type="arabicParenR"/>
            </a:pPr>
            <a:r>
              <a:rPr lang="en-US" sz="1600" dirty="0" smtClean="0"/>
              <a:t>Range between 18-27 ‘Age’ People are most Smokers and those Charges are highest among all Smokers in ‘Age’ group.</a:t>
            </a:r>
          </a:p>
          <a:p>
            <a:pPr marL="411480" lvl="0" indent="-342900">
              <a:buFont typeface="+mj-lt"/>
              <a:buAutoNum type="arabicParenR"/>
            </a:pPr>
            <a:r>
              <a:rPr lang="en-US" sz="1600" dirty="0" smtClean="0"/>
              <a:t>Smokers from range 25.96-35.96 are less in numbers as Non-smokers are 608 and Smoker are only 150. But Charges are so close to each other (Non-smoker’s Charges = $50m and Smoker’s Charges = $49m) and in range 35.96-45.96 BMI, Smokers (53) are less than Non-Smokers(194) but Charges are high of Smokers.(Smokers Charges = $2.3m and Non-smokers = $1.8m). </a:t>
            </a:r>
            <a:r>
              <a:rPr lang="en-US" sz="1600" dirty="0" smtClean="0"/>
              <a:t>So </a:t>
            </a:r>
            <a:r>
              <a:rPr lang="en-US" sz="1600" dirty="0" smtClean="0"/>
              <a:t>again we can say that main reason of Charges increase or Insurance claim are Smokers.</a:t>
            </a:r>
          </a:p>
          <a:p>
            <a:pPr marL="411480" lvl="0" indent="-342900">
              <a:buFont typeface="+mj-lt"/>
              <a:buAutoNum type="arabicParenR"/>
            </a:pPr>
            <a:r>
              <a:rPr lang="en-US" sz="1600" dirty="0" smtClean="0"/>
              <a:t>The Charges of Southeast is highest among all and Smoker’s numbers and also Smoker’s Charges are also highest in Southeast. Hence; we can say that the cause of Charges or Insurance claim in Southeast of US is because of Smokers.</a:t>
            </a:r>
          </a:p>
          <a:p>
            <a:pPr marL="68580" lv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7" y="5500255"/>
            <a:ext cx="11568545" cy="14547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945">
            <a:off x="5413121" y="5729461"/>
            <a:ext cx="1322726" cy="457842"/>
          </a:xfrm>
          <a:prstGeom prst="rect">
            <a:avLst/>
          </a:prstGeom>
        </p:spPr>
      </p:pic>
    </p:spTree>
    <p:extLst>
      <p:ext uri="{BB962C8B-B14F-4D97-AF65-F5344CB8AC3E}">
        <p14:creationId xmlns:p14="http://schemas.microsoft.com/office/powerpoint/2010/main" val="88509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Thank you for reading my presentation.</a:t>
            </a:r>
            <a:endParaRPr lang="en-IN"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563" b="9563"/>
          <a:stretch>
            <a:fillRect/>
          </a:stretch>
        </p:blipFill>
        <p:spPr>
          <a:xfrm>
            <a:off x="401782" y="360218"/>
            <a:ext cx="5527963" cy="5886995"/>
          </a:xfrm>
        </p:spPr>
      </p:pic>
      <p:sp>
        <p:nvSpPr>
          <p:cNvPr id="4" name="Subtitle 3"/>
          <p:cNvSpPr>
            <a:spLocks noGrp="1"/>
          </p:cNvSpPr>
          <p:nvPr>
            <p:ph type="subTitle" idx="1"/>
          </p:nvPr>
        </p:nvSpPr>
        <p:spPr>
          <a:xfrm>
            <a:off x="0" y="0"/>
            <a:ext cx="45719" cy="45719"/>
          </a:xfrm>
        </p:spPr>
        <p:txBody>
          <a:bodyPr>
            <a:normAutofit fontScale="25000" lnSpcReduction="20000"/>
          </a:bodyPr>
          <a:lstStyle/>
          <a:p>
            <a:r>
              <a:rPr lang="en-IN" dirty="0" smtClean="0"/>
              <a:t> </a:t>
            </a:r>
            <a:endParaRPr lang="en-IN" dirty="0"/>
          </a:p>
        </p:txBody>
      </p:sp>
    </p:spTree>
    <p:extLst>
      <p:ext uri="{BB962C8B-B14F-4D97-AF65-F5344CB8AC3E}">
        <p14:creationId xmlns:p14="http://schemas.microsoft.com/office/powerpoint/2010/main" val="166165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323" y="1510144"/>
            <a:ext cx="9366322" cy="660519"/>
          </a:xfrm>
        </p:spPr>
        <p:txBody>
          <a:bodyPr>
            <a:normAutofit fontScale="90000"/>
          </a:bodyPr>
          <a:lstStyle/>
          <a:p>
            <a:r>
              <a:rPr lang="en-US" dirty="0" smtClean="0"/>
              <a:t>Situation:</a:t>
            </a:r>
            <a:endParaRPr lang="en-US" dirty="0"/>
          </a:p>
        </p:txBody>
      </p:sp>
      <p:sp>
        <p:nvSpPr>
          <p:cNvPr id="3" name="Content Placeholder 2"/>
          <p:cNvSpPr>
            <a:spLocks noGrp="1"/>
          </p:cNvSpPr>
          <p:nvPr>
            <p:ph idx="1"/>
          </p:nvPr>
        </p:nvSpPr>
        <p:spPr>
          <a:xfrm>
            <a:off x="1391323" y="2323653"/>
            <a:ext cx="9366322" cy="876747"/>
          </a:xfrm>
        </p:spPr>
        <p:txBody>
          <a:bodyPr/>
          <a:lstStyle/>
          <a:p>
            <a:pPr marL="68580" lvl="0" indent="0">
              <a:buNone/>
            </a:pPr>
            <a:r>
              <a:rPr lang="en-US" dirty="0" smtClean="0"/>
              <a:t>Finding out the health parameters that effect health insurance claims.</a:t>
            </a:r>
            <a:endParaRPr lang="en-US" dirty="0"/>
          </a:p>
        </p:txBody>
      </p:sp>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510" y="1649279"/>
            <a:ext cx="9219790" cy="674373"/>
          </a:xfrm>
        </p:spPr>
        <p:txBody>
          <a:bodyPr>
            <a:normAutofit fontScale="90000"/>
          </a:bodyPr>
          <a:lstStyle/>
          <a:p>
            <a:r>
              <a:rPr lang="en-US" dirty="0" smtClean="0"/>
              <a:t>Task:</a:t>
            </a:r>
            <a:endParaRPr lang="en-US" dirty="0"/>
          </a:p>
        </p:txBody>
      </p:sp>
      <p:sp>
        <p:nvSpPr>
          <p:cNvPr id="3" name="Content Placeholder 2"/>
          <p:cNvSpPr>
            <a:spLocks noGrp="1"/>
          </p:cNvSpPr>
          <p:nvPr>
            <p:ph idx="1"/>
          </p:nvPr>
        </p:nvSpPr>
        <p:spPr/>
        <p:txBody>
          <a:bodyPr/>
          <a:lstStyle/>
          <a:p>
            <a:pPr marL="68580" lvl="0" indent="0">
              <a:buNone/>
            </a:pPr>
            <a:r>
              <a:rPr lang="en-US" dirty="0" smtClean="0"/>
              <a:t>To do a cause and effect analysis on historic-data of insurance claims.</a:t>
            </a:r>
            <a:endParaRPr lang="en-US" dirty="0"/>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US" dirty="0"/>
          </a:p>
        </p:txBody>
      </p:sp>
      <p:sp>
        <p:nvSpPr>
          <p:cNvPr id="3" name="Content Placeholder 2"/>
          <p:cNvSpPr>
            <a:spLocks noGrp="1"/>
          </p:cNvSpPr>
          <p:nvPr>
            <p:ph idx="1"/>
          </p:nvPr>
        </p:nvSpPr>
        <p:spPr>
          <a:xfrm>
            <a:off x="1391323" y="2323652"/>
            <a:ext cx="9886277" cy="4091003"/>
          </a:xfrm>
        </p:spPr>
        <p:txBody>
          <a:bodyPr/>
          <a:lstStyle/>
          <a:p>
            <a:pPr marL="525780" lvl="0" indent="-457200">
              <a:buAutoNum type="arabicParenR"/>
            </a:pPr>
            <a:r>
              <a:rPr lang="en-US" dirty="0" smtClean="0"/>
              <a:t>Exploratory data analysis on the data.</a:t>
            </a:r>
            <a:endParaRPr lang="en-US" dirty="0"/>
          </a:p>
          <a:p>
            <a:pPr marL="411480" lvl="0" indent="-342900">
              <a:buAutoNum type="alphaLcParenR"/>
            </a:pPr>
            <a:r>
              <a:rPr lang="en-US" sz="1800" dirty="0" smtClean="0"/>
              <a:t>‘BMI’ and ‘Charges’ are continuous variable and ‘Sex’, ’Smoke’, ’Region’, are Categorical variable and ‘Age’, ‘Children’ are discrete variable.</a:t>
            </a:r>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0883" y="386200"/>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961832" y="744234"/>
            <a:ext cx="8071332" cy="849039"/>
          </a:xfrm>
        </p:spPr>
        <p:txBody>
          <a:bodyPr>
            <a:noAutofit/>
          </a:bodyPr>
          <a:lstStyle/>
          <a:p>
            <a:pPr marL="68580" lvl="0" indent="0">
              <a:buNone/>
            </a:pPr>
            <a:r>
              <a:rPr lang="en-US" sz="2000" dirty="0" smtClean="0"/>
              <a:t>b)</a:t>
            </a:r>
            <a:r>
              <a:rPr lang="en-IN" sz="2000" dirty="0"/>
              <a:t> </a:t>
            </a:r>
            <a:endParaRPr lang="en-IN" sz="2000" dirty="0" smtClean="0"/>
          </a:p>
          <a:p>
            <a:pPr marL="68580" lvl="0" indent="0">
              <a:buNone/>
            </a:pPr>
            <a:r>
              <a:rPr lang="en-IN" sz="2000" dirty="0" err="1" smtClean="0"/>
              <a:t>i</a:t>
            </a:r>
            <a:r>
              <a:rPr lang="en-IN" sz="2000" dirty="0" smtClean="0"/>
              <a:t>)Histograms </a:t>
            </a:r>
            <a:r>
              <a:rPr lang="en-IN" sz="2000" dirty="0"/>
              <a:t>and box </a:t>
            </a:r>
            <a:r>
              <a:rPr lang="en-IN" sz="2000" dirty="0" smtClean="0"/>
              <a:t>plots of continuous variables:-</a:t>
            </a:r>
            <a:endParaRPr lang="en-US" sz="2000" dirty="0"/>
          </a:p>
        </p:txBody>
      </p:sp>
      <p:sp>
        <p:nvSpPr>
          <p:cNvPr id="4" name="Rectangle 3"/>
          <p:cNvSpPr>
            <a:spLocks noTextEdit="1"/>
          </p:cNvSpPr>
          <p:nvPr/>
        </p:nvSpPr>
        <p:spPr>
          <a:xfrm>
            <a:off x="1225065" y="1999399"/>
            <a:ext cx="3291517" cy="1929679"/>
          </a:xfrm>
          <a:prstGeom prst="rect">
            <a:avLst/>
          </a:prstGeom>
          <a:solidFill>
            <a:prstClr val="white"/>
          </a:solidFill>
          <a:ln w="1">
            <a:solidFill>
              <a:prstClr val="green"/>
            </a:solidFill>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sz="1100"/>
              <a:t>This chart isn't available in your version of Excel.
Editing this shape or saving this workbook in a different file format will permanently break the chart.</a:t>
            </a:r>
          </a:p>
        </p:txBody>
      </p:sp>
      <p:sp>
        <p:nvSpPr>
          <p:cNvPr id="5" name="Rectangle 4"/>
          <p:cNvSpPr>
            <a:spLocks noTextEdit="1"/>
          </p:cNvSpPr>
          <p:nvPr/>
        </p:nvSpPr>
        <p:spPr>
          <a:xfrm>
            <a:off x="4987636" y="1999398"/>
            <a:ext cx="3799464" cy="1929679"/>
          </a:xfrm>
          <a:prstGeom prst="rect">
            <a:avLst/>
          </a:prstGeom>
          <a:solidFill>
            <a:prstClr val="white"/>
          </a:solidFill>
          <a:ln w="1">
            <a:solidFill>
              <a:prstClr val="green"/>
            </a:solidFill>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sz="1100"/>
              <a:t>This chart isn't available in your version of Excel.
Editing this shape or saving this workbook in a different file format will permanently break the chart.</a:t>
            </a:r>
          </a:p>
        </p:txBody>
      </p:sp>
      <p:sp>
        <p:nvSpPr>
          <p:cNvPr id="6" name="Rectangle 5"/>
          <p:cNvSpPr>
            <a:spLocks noTextEdit="1"/>
          </p:cNvSpPr>
          <p:nvPr/>
        </p:nvSpPr>
        <p:spPr>
          <a:xfrm>
            <a:off x="1266629" y="4526536"/>
            <a:ext cx="3513190" cy="1901970"/>
          </a:xfrm>
          <a:prstGeom prst="rect">
            <a:avLst/>
          </a:prstGeom>
          <a:solidFill>
            <a:prstClr val="white"/>
          </a:solidFill>
          <a:ln w="1">
            <a:solidFill>
              <a:prstClr val="green"/>
            </a:solidFill>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sz="1100"/>
              <a:t>This chart isn't available in your version of Excel.
Editing this shape or saving this workbook in a different file format will permanently break the chart.</a:t>
            </a:r>
          </a:p>
        </p:txBody>
      </p:sp>
      <p:sp>
        <p:nvSpPr>
          <p:cNvPr id="7" name="TextBox 6"/>
          <p:cNvSpPr txBox="1"/>
          <p:nvPr/>
        </p:nvSpPr>
        <p:spPr>
          <a:xfrm>
            <a:off x="1225065" y="1595009"/>
            <a:ext cx="7562035" cy="369332"/>
          </a:xfrm>
          <a:prstGeom prst="rect">
            <a:avLst/>
          </a:prstGeom>
          <a:noFill/>
          <a:ln>
            <a:solidFill>
              <a:schemeClr val="bg2"/>
            </a:solidFill>
          </a:ln>
        </p:spPr>
        <p:txBody>
          <a:bodyPr wrap="square" rtlCol="0" anchor="ctr" anchorCtr="1">
            <a:spAutoFit/>
          </a:bodyPr>
          <a:lstStyle/>
          <a:p>
            <a:r>
              <a:rPr lang="en-IN" dirty="0" smtClean="0"/>
              <a:t>BMI</a:t>
            </a:r>
          </a:p>
        </p:txBody>
      </p:sp>
      <p:sp>
        <p:nvSpPr>
          <p:cNvPr id="8" name="TextBox 7"/>
          <p:cNvSpPr txBox="1"/>
          <p:nvPr/>
        </p:nvSpPr>
        <p:spPr>
          <a:xfrm>
            <a:off x="1225065" y="4043141"/>
            <a:ext cx="7562035" cy="369332"/>
          </a:xfrm>
          <a:prstGeom prst="rect">
            <a:avLst/>
          </a:prstGeom>
          <a:noFill/>
          <a:ln>
            <a:solidFill>
              <a:schemeClr val="bg2"/>
            </a:solidFill>
          </a:ln>
        </p:spPr>
        <p:txBody>
          <a:bodyPr wrap="square" rtlCol="0" anchor="ctr" anchorCtr="1">
            <a:spAutoFit/>
          </a:bodyPr>
          <a:lstStyle/>
          <a:p>
            <a:r>
              <a:rPr lang="en-IN" dirty="0" smtClean="0"/>
              <a:t>Charges</a:t>
            </a:r>
            <a:endParaRPr lang="en-IN" dirty="0"/>
          </a:p>
        </p:txBody>
      </p:sp>
      <p:sp>
        <p:nvSpPr>
          <p:cNvPr id="9" name="Rectangle 8"/>
          <p:cNvSpPr>
            <a:spLocks noTextEdit="1"/>
          </p:cNvSpPr>
          <p:nvPr/>
        </p:nvSpPr>
        <p:spPr>
          <a:xfrm>
            <a:off x="4987636" y="4526536"/>
            <a:ext cx="3799464" cy="1901970"/>
          </a:xfrm>
          <a:prstGeom prst="rect">
            <a:avLst/>
          </a:prstGeom>
          <a:solidFill>
            <a:prstClr val="white"/>
          </a:solidFill>
          <a:ln w="1">
            <a:solidFill>
              <a:prstClr val="green"/>
            </a:solidFill>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sz="1100"/>
              <a:t>This chart isn't available in your version of Excel.
Editing this shape or saving this workbook in a different file format will permanently break the chart.</a:t>
            </a:r>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197359" y="1395398"/>
            <a:ext cx="9390977" cy="3508977"/>
          </a:xfrm>
        </p:spPr>
        <p:txBody>
          <a:bodyPr>
            <a:normAutofit/>
          </a:bodyPr>
          <a:lstStyle/>
          <a:p>
            <a:pPr marL="68580" lvl="0" indent="0">
              <a:buNone/>
            </a:pPr>
            <a:r>
              <a:rPr lang="en-US" sz="2000" dirty="0" smtClean="0"/>
              <a:t>ii)Correlation analysis (multivariate):-</a:t>
            </a:r>
          </a:p>
          <a:p>
            <a:pPr marL="68580" lvl="0" indent="0">
              <a:buNone/>
            </a:pPr>
            <a:endParaRPr lang="en-US" sz="2000" dirty="0" smtClean="0"/>
          </a:p>
          <a:p>
            <a:pPr lvl="0">
              <a:buFont typeface="Wingdings" panose="05000000000000000000" pitchFamily="2" charset="2"/>
              <a:buChar char="§"/>
            </a:pPr>
            <a:r>
              <a:rPr lang="en-US" sz="1800" dirty="0" smtClean="0"/>
              <a:t>Positive Correlation with Charges:</a:t>
            </a:r>
          </a:p>
          <a:p>
            <a:pPr lvl="0">
              <a:buFont typeface="Wingdings" panose="05000000000000000000" pitchFamily="2" charset="2"/>
              <a:buChar char="Ø"/>
            </a:pPr>
            <a:r>
              <a:rPr lang="en-US" sz="1800" dirty="0" smtClean="0"/>
              <a:t>Highest positive Correlation is of </a:t>
            </a:r>
            <a:r>
              <a:rPr lang="en-US" sz="1800" dirty="0"/>
              <a:t>‘</a:t>
            </a:r>
            <a:r>
              <a:rPr lang="en-US" sz="1800" dirty="0" smtClean="0"/>
              <a:t>Smoking’ and </a:t>
            </a:r>
            <a:r>
              <a:rPr lang="en-US" sz="1800" dirty="0"/>
              <a:t>‘Charges</a:t>
            </a:r>
            <a:r>
              <a:rPr lang="en-US" sz="1800" dirty="0" smtClean="0"/>
              <a:t>’(</a:t>
            </a:r>
            <a:r>
              <a:rPr lang="en-IN" sz="1800" dirty="0" smtClean="0"/>
              <a:t>0.78725143)</a:t>
            </a:r>
            <a:r>
              <a:rPr lang="en-US" sz="1800" dirty="0"/>
              <a:t>.</a:t>
            </a:r>
            <a:endParaRPr lang="en-US" sz="1800" dirty="0" smtClean="0"/>
          </a:p>
          <a:p>
            <a:pPr lvl="0">
              <a:buFont typeface="Wingdings" panose="05000000000000000000" pitchFamily="2" charset="2"/>
              <a:buChar char="Ø"/>
            </a:pPr>
            <a:r>
              <a:rPr lang="en-US" sz="1800" dirty="0" smtClean="0"/>
              <a:t>2</a:t>
            </a:r>
            <a:r>
              <a:rPr lang="en-US" sz="1800" baseline="30000" dirty="0" smtClean="0"/>
              <a:t>nd</a:t>
            </a:r>
            <a:r>
              <a:rPr lang="en-US" sz="1800" dirty="0" smtClean="0"/>
              <a:t> highest </a:t>
            </a:r>
            <a:r>
              <a:rPr lang="en-US" sz="1800" dirty="0"/>
              <a:t>positive</a:t>
            </a:r>
            <a:r>
              <a:rPr lang="en-US" sz="1800" dirty="0" smtClean="0"/>
              <a:t> Correlation is of ‘Age’ and ‘Charges’(</a:t>
            </a:r>
            <a:r>
              <a:rPr lang="en-IN" sz="1800" dirty="0" smtClean="0"/>
              <a:t>0.299008</a:t>
            </a:r>
            <a:r>
              <a:rPr lang="en-US" sz="1800" dirty="0" smtClean="0"/>
              <a:t>).</a:t>
            </a:r>
            <a:endParaRPr lang="en-US" sz="1800" dirty="0"/>
          </a:p>
          <a:p>
            <a:pPr lvl="0">
              <a:buFont typeface="Wingdings" panose="05000000000000000000" pitchFamily="2" charset="2"/>
              <a:buChar char="Ø"/>
            </a:pPr>
            <a:r>
              <a:rPr lang="en-US" sz="1800" dirty="0" smtClean="0"/>
              <a:t>3</a:t>
            </a:r>
            <a:r>
              <a:rPr lang="en-US" sz="1800" baseline="30000" dirty="0" smtClean="0"/>
              <a:t>rd</a:t>
            </a:r>
            <a:r>
              <a:rPr lang="en-US" sz="1800" dirty="0" smtClean="0"/>
              <a:t> highest positive Correlation is of ‘</a:t>
            </a:r>
            <a:r>
              <a:rPr lang="en-US" sz="1800" dirty="0" err="1" smtClean="0"/>
              <a:t>bmi</a:t>
            </a:r>
            <a:r>
              <a:rPr lang="en-US" sz="1800" dirty="0" smtClean="0"/>
              <a:t>’ and ‘Charges’ (</a:t>
            </a:r>
            <a:r>
              <a:rPr lang="en-IN" sz="1800" dirty="0" smtClean="0"/>
              <a:t>0.198341</a:t>
            </a:r>
            <a:r>
              <a:rPr lang="en-US" sz="1800" dirty="0" smtClean="0"/>
              <a:t>).</a:t>
            </a:r>
          </a:p>
          <a:p>
            <a:pPr lvl="0">
              <a:buFont typeface="Wingdings" panose="05000000000000000000" pitchFamily="2" charset="2"/>
              <a:buChar char="§"/>
            </a:pPr>
            <a:r>
              <a:rPr lang="en-US" sz="1800" dirty="0" smtClean="0"/>
              <a:t>Negative Correlation with Charges:</a:t>
            </a:r>
          </a:p>
          <a:p>
            <a:pPr lvl="0">
              <a:buFont typeface="Wingdings" panose="05000000000000000000" pitchFamily="2" charset="2"/>
              <a:buChar char="Ø"/>
            </a:pPr>
            <a:r>
              <a:rPr lang="en-US" sz="1800" dirty="0" smtClean="0"/>
              <a:t>Highest Negative Correlation is of ‘Southwest’ and ‘Charges’(</a:t>
            </a:r>
            <a:r>
              <a:rPr lang="en-IN" sz="1800" dirty="0"/>
              <a:t>-</a:t>
            </a:r>
            <a:r>
              <a:rPr lang="en-IN" sz="1800" dirty="0" smtClean="0"/>
              <a:t>0.04321003</a:t>
            </a:r>
            <a:r>
              <a:rPr lang="en-US" sz="1800" dirty="0" smtClean="0"/>
              <a:t>).</a:t>
            </a:r>
          </a:p>
          <a:p>
            <a:pPr lvl="0">
              <a:buFont typeface="Wingdings" panose="05000000000000000000" pitchFamily="2" charset="2"/>
              <a:buChar char="Ø"/>
            </a:pPr>
            <a:r>
              <a:rPr lang="en-US" sz="1800" dirty="0" smtClean="0"/>
              <a:t>2</a:t>
            </a:r>
            <a:r>
              <a:rPr lang="en-US" sz="1800" baseline="30000" dirty="0" smtClean="0"/>
              <a:t>nd</a:t>
            </a:r>
            <a:r>
              <a:rPr lang="en-US" sz="1800" dirty="0" smtClean="0"/>
              <a:t> highest </a:t>
            </a:r>
            <a:r>
              <a:rPr lang="en-US" sz="1800" dirty="0"/>
              <a:t>Negative Correlation is of </a:t>
            </a:r>
            <a:r>
              <a:rPr lang="en-US" sz="1800" dirty="0" smtClean="0"/>
              <a:t>‘Northwest’ and ‘Charges’(</a:t>
            </a:r>
            <a:r>
              <a:rPr lang="en-IN" sz="1800" dirty="0"/>
              <a:t>-</a:t>
            </a:r>
            <a:r>
              <a:rPr lang="en-IN" sz="1800" dirty="0" smtClean="0"/>
              <a:t>0.03990486</a:t>
            </a:r>
            <a:r>
              <a:rPr lang="en-US" sz="1800" dirty="0" smtClean="0"/>
              <a:t>).</a:t>
            </a:r>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120099" y="827363"/>
            <a:ext cx="2266277" cy="391837"/>
          </a:xfrm>
        </p:spPr>
        <p:txBody>
          <a:bodyPr>
            <a:normAutofit lnSpcReduction="10000"/>
          </a:bodyPr>
          <a:lstStyle/>
          <a:p>
            <a:pPr marL="68580" lvl="0" indent="0">
              <a:buNone/>
            </a:pPr>
            <a:r>
              <a:rPr lang="en-US" sz="2000" dirty="0" smtClean="0"/>
              <a:t>c) Pivot Charts:</a:t>
            </a:r>
          </a:p>
        </p:txBody>
      </p:sp>
      <p:graphicFrame>
        <p:nvGraphicFramePr>
          <p:cNvPr id="4" name="Chart 3"/>
          <p:cNvGraphicFramePr>
            <a:graphicFrameLocks/>
          </p:cNvGraphicFramePr>
          <p:nvPr>
            <p:extLst>
              <p:ext uri="{D42A27DB-BD31-4B8C-83A1-F6EECF244321}">
                <p14:modId xmlns:p14="http://schemas.microsoft.com/office/powerpoint/2010/main" val="4047242683"/>
              </p:ext>
            </p:extLst>
          </p:nvPr>
        </p:nvGraphicFramePr>
        <p:xfrm>
          <a:off x="1488304" y="1343891"/>
          <a:ext cx="4253345" cy="2341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4082143364"/>
              </p:ext>
            </p:extLst>
          </p:nvPr>
        </p:nvGraphicFramePr>
        <p:xfrm>
          <a:off x="6019799" y="1652587"/>
          <a:ext cx="3913909" cy="20604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p:cNvGraphicFramePr>
          <p:nvPr>
            <p:extLst>
              <p:ext uri="{D42A27DB-BD31-4B8C-83A1-F6EECF244321}">
                <p14:modId xmlns:p14="http://schemas.microsoft.com/office/powerpoint/2010/main" val="1987103304"/>
              </p:ext>
            </p:extLst>
          </p:nvPr>
        </p:nvGraphicFramePr>
        <p:xfrm>
          <a:off x="1780742" y="3934691"/>
          <a:ext cx="3927331" cy="23903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extLst>
              <p:ext uri="{D42A27DB-BD31-4B8C-83A1-F6EECF244321}">
                <p14:modId xmlns:p14="http://schemas.microsoft.com/office/powerpoint/2010/main" val="166009548"/>
              </p:ext>
            </p:extLst>
          </p:nvPr>
        </p:nvGraphicFramePr>
        <p:xfrm>
          <a:off x="6180860" y="3932093"/>
          <a:ext cx="2769176" cy="2330161"/>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p:cNvSpPr txBox="1"/>
          <p:nvPr/>
        </p:nvSpPr>
        <p:spPr>
          <a:xfrm>
            <a:off x="1120099" y="1610684"/>
            <a:ext cx="368205" cy="369332"/>
          </a:xfrm>
          <a:prstGeom prst="rect">
            <a:avLst/>
          </a:prstGeom>
          <a:noFill/>
          <a:ln>
            <a:solidFill>
              <a:schemeClr val="bg2"/>
            </a:solidFill>
          </a:ln>
        </p:spPr>
        <p:txBody>
          <a:bodyPr wrap="square" rtlCol="0" anchor="ctr" anchorCtr="1">
            <a:spAutoFit/>
          </a:bodyPr>
          <a:lstStyle/>
          <a:p>
            <a:r>
              <a:rPr lang="en-IN" dirty="0" err="1" smtClean="0"/>
              <a:t>i</a:t>
            </a:r>
            <a:r>
              <a:rPr lang="en-IN" dirty="0" smtClean="0"/>
              <a:t>)</a:t>
            </a:r>
            <a:endParaRPr lang="en-IN" dirty="0"/>
          </a:p>
        </p:txBody>
      </p:sp>
      <p:sp>
        <p:nvSpPr>
          <p:cNvPr id="10" name="TextBox 9"/>
          <p:cNvSpPr txBox="1"/>
          <p:nvPr/>
        </p:nvSpPr>
        <p:spPr>
          <a:xfrm>
            <a:off x="5680364" y="1610684"/>
            <a:ext cx="415636" cy="369332"/>
          </a:xfrm>
          <a:prstGeom prst="rect">
            <a:avLst/>
          </a:prstGeom>
          <a:noFill/>
          <a:ln>
            <a:solidFill>
              <a:schemeClr val="bg2"/>
            </a:solidFill>
          </a:ln>
        </p:spPr>
        <p:txBody>
          <a:bodyPr wrap="square" rtlCol="0" anchor="ctr" anchorCtr="1">
            <a:spAutoFit/>
          </a:bodyPr>
          <a:lstStyle/>
          <a:p>
            <a:r>
              <a:rPr lang="en-IN" dirty="0" smtClean="0"/>
              <a:t>ii)</a:t>
            </a:r>
            <a:endParaRPr lang="en-IN" dirty="0"/>
          </a:p>
        </p:txBody>
      </p:sp>
      <p:sp>
        <p:nvSpPr>
          <p:cNvPr id="11" name="TextBox 10"/>
          <p:cNvSpPr txBox="1"/>
          <p:nvPr/>
        </p:nvSpPr>
        <p:spPr>
          <a:xfrm>
            <a:off x="1120099" y="4124097"/>
            <a:ext cx="473174" cy="369332"/>
          </a:xfrm>
          <a:prstGeom prst="rect">
            <a:avLst/>
          </a:prstGeom>
          <a:noFill/>
          <a:ln>
            <a:solidFill>
              <a:schemeClr val="bg2"/>
            </a:solidFill>
          </a:ln>
        </p:spPr>
        <p:txBody>
          <a:bodyPr wrap="square" rtlCol="0" anchor="ctr" anchorCtr="1">
            <a:spAutoFit/>
          </a:bodyPr>
          <a:lstStyle/>
          <a:p>
            <a:r>
              <a:rPr lang="en-IN" dirty="0" smtClean="0"/>
              <a:t>iii)</a:t>
            </a:r>
            <a:endParaRPr lang="en-IN" dirty="0"/>
          </a:p>
        </p:txBody>
      </p:sp>
      <p:sp>
        <p:nvSpPr>
          <p:cNvPr id="12" name="TextBox 11"/>
          <p:cNvSpPr txBox="1"/>
          <p:nvPr/>
        </p:nvSpPr>
        <p:spPr>
          <a:xfrm>
            <a:off x="5680364" y="4124097"/>
            <a:ext cx="526473" cy="369332"/>
          </a:xfrm>
          <a:prstGeom prst="rect">
            <a:avLst/>
          </a:prstGeom>
          <a:noFill/>
          <a:ln>
            <a:solidFill>
              <a:schemeClr val="bg2"/>
            </a:solidFill>
          </a:ln>
        </p:spPr>
        <p:txBody>
          <a:bodyPr wrap="square" rtlCol="0" anchor="ctr" anchorCtr="1">
            <a:spAutoFit/>
          </a:bodyPr>
          <a:lstStyle/>
          <a:p>
            <a:r>
              <a:rPr lang="en-IN" dirty="0" smtClean="0"/>
              <a:t>iv)</a:t>
            </a:r>
            <a:endParaRPr lang="en-IN" dirty="0"/>
          </a:p>
        </p:txBody>
      </p:sp>
    </p:spTree>
    <p:extLst>
      <p:ext uri="{BB962C8B-B14F-4D97-AF65-F5344CB8AC3E}">
        <p14:creationId xmlns:p14="http://schemas.microsoft.com/office/powerpoint/2010/main" val="78274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75039" y="841216"/>
            <a:ext cx="5199288" cy="350275"/>
          </a:xfrm>
        </p:spPr>
        <p:txBody>
          <a:bodyPr>
            <a:noAutofit/>
          </a:bodyPr>
          <a:lstStyle/>
          <a:p>
            <a:pPr marL="68580" lvl="0" indent="0">
              <a:buNone/>
            </a:pPr>
            <a:r>
              <a:rPr lang="en-US" sz="1600" dirty="0" smtClean="0"/>
              <a:t>d)</a:t>
            </a:r>
            <a:r>
              <a:rPr lang="en-IN" sz="1600" dirty="0"/>
              <a:t> Region-wise smokers </a:t>
            </a:r>
            <a:r>
              <a:rPr lang="en-IN" sz="1600" dirty="0" err="1"/>
              <a:t>vs</a:t>
            </a:r>
            <a:r>
              <a:rPr lang="en-IN" sz="1600" dirty="0"/>
              <a:t> </a:t>
            </a:r>
            <a:r>
              <a:rPr lang="en-IN" sz="1600" dirty="0" smtClean="0"/>
              <a:t>Non-smokers Pivot Chart:-</a:t>
            </a:r>
            <a:endParaRPr lang="en-US" sz="1600" dirty="0" smtClean="0"/>
          </a:p>
        </p:txBody>
      </p:sp>
      <p:graphicFrame>
        <p:nvGraphicFramePr>
          <p:cNvPr id="4" name="Chart 3"/>
          <p:cNvGraphicFramePr>
            <a:graphicFrameLocks/>
          </p:cNvGraphicFramePr>
          <p:nvPr>
            <p:extLst>
              <p:ext uri="{D42A27DB-BD31-4B8C-83A1-F6EECF244321}">
                <p14:modId xmlns:p14="http://schemas.microsoft.com/office/powerpoint/2010/main" val="1379520702"/>
              </p:ext>
            </p:extLst>
          </p:nvPr>
        </p:nvGraphicFramePr>
        <p:xfrm>
          <a:off x="928943" y="1425991"/>
          <a:ext cx="5222476" cy="286360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460371" y="841216"/>
            <a:ext cx="4918363" cy="584775"/>
          </a:xfrm>
          <a:prstGeom prst="rect">
            <a:avLst/>
          </a:prstGeom>
          <a:noFill/>
          <a:ln>
            <a:solidFill>
              <a:schemeClr val="bg2"/>
            </a:solidFill>
          </a:ln>
        </p:spPr>
        <p:txBody>
          <a:bodyPr wrap="square" rtlCol="0" anchor="ctr" anchorCtr="1">
            <a:spAutoFit/>
          </a:bodyPr>
          <a:lstStyle/>
          <a:p>
            <a:r>
              <a:rPr lang="en-IN" sz="1600" dirty="0" smtClean="0"/>
              <a:t>e)</a:t>
            </a:r>
            <a:r>
              <a:rPr lang="en-US" sz="1600" dirty="0"/>
              <a:t> Region-wise charges for smokers </a:t>
            </a:r>
            <a:r>
              <a:rPr lang="en-US" sz="1600" dirty="0" err="1"/>
              <a:t>vs</a:t>
            </a:r>
            <a:r>
              <a:rPr lang="en-US" sz="1600" dirty="0"/>
              <a:t> </a:t>
            </a:r>
            <a:r>
              <a:rPr lang="en-US" sz="1600" dirty="0" smtClean="0"/>
              <a:t>non-smokers</a:t>
            </a:r>
            <a:r>
              <a:rPr lang="en-IN" sz="1600" dirty="0" smtClean="0"/>
              <a:t>:-</a:t>
            </a:r>
            <a:endParaRPr lang="en-IN" sz="1600" dirty="0"/>
          </a:p>
        </p:txBody>
      </p:sp>
      <p:graphicFrame>
        <p:nvGraphicFramePr>
          <p:cNvPr id="7" name="Chart 6"/>
          <p:cNvGraphicFramePr>
            <a:graphicFrameLocks/>
          </p:cNvGraphicFramePr>
          <p:nvPr>
            <p:extLst>
              <p:ext uri="{D42A27DB-BD31-4B8C-83A1-F6EECF244321}">
                <p14:modId xmlns:p14="http://schemas.microsoft.com/office/powerpoint/2010/main" val="2140916181"/>
              </p:ext>
            </p:extLst>
          </p:nvPr>
        </p:nvGraphicFramePr>
        <p:xfrm>
          <a:off x="6359237" y="1425990"/>
          <a:ext cx="5197972" cy="277193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831272" y="4461372"/>
            <a:ext cx="10547462" cy="923330"/>
          </a:xfrm>
          <a:prstGeom prst="rect">
            <a:avLst/>
          </a:prstGeom>
          <a:noFill/>
          <a:ln>
            <a:solidFill>
              <a:schemeClr val="bg2"/>
            </a:solidFill>
          </a:ln>
        </p:spPr>
        <p:txBody>
          <a:bodyPr wrap="square" rtlCol="0" anchor="ctr" anchorCtr="1">
            <a:spAutoFit/>
          </a:bodyPr>
          <a:lstStyle/>
          <a:p>
            <a:r>
              <a:rPr lang="en-IN" dirty="0" smtClean="0"/>
              <a:t>f) Charges can be balanced  on focusing on Smokers and people from south east as charges are high in southeast and people who smoke. Even if the smokers are less but their charges are high than Non-Smokers.</a:t>
            </a:r>
            <a:endParaRPr lang="en-IN" dirty="0"/>
          </a:p>
        </p:txBody>
      </p:sp>
    </p:spTree>
    <p:extLst>
      <p:ext uri="{BB962C8B-B14F-4D97-AF65-F5344CB8AC3E}">
        <p14:creationId xmlns:p14="http://schemas.microsoft.com/office/powerpoint/2010/main" val="245949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20" y="334936"/>
            <a:ext cx="45719"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044960" y="771945"/>
            <a:ext cx="7184640" cy="738200"/>
          </a:xfrm>
        </p:spPr>
        <p:txBody>
          <a:bodyPr>
            <a:normAutofit/>
          </a:bodyPr>
          <a:lstStyle/>
          <a:p>
            <a:pPr marL="68580" lvl="0" indent="0">
              <a:buNone/>
            </a:pPr>
            <a:r>
              <a:rPr lang="en-US" sz="2000" dirty="0" smtClean="0"/>
              <a:t>g) </a:t>
            </a:r>
            <a:r>
              <a:rPr lang="en-IN" sz="2000" dirty="0" smtClean="0"/>
              <a:t>A </a:t>
            </a:r>
            <a:r>
              <a:rPr lang="en-IN" sz="2000" dirty="0"/>
              <a:t>similar dependants-charges analysis, </a:t>
            </a:r>
            <a:r>
              <a:rPr lang="en-IN" sz="2000" dirty="0" smtClean="0"/>
              <a:t>Region-wise:-</a:t>
            </a:r>
          </a:p>
          <a:p>
            <a:pPr lvl="0">
              <a:buFont typeface="Wingdings" panose="05000000000000000000" pitchFamily="2" charset="2"/>
              <a:buChar char="Ø"/>
            </a:pPr>
            <a:r>
              <a:rPr lang="en-IN" sz="1600" dirty="0" smtClean="0"/>
              <a:t>Region wise Charges </a:t>
            </a:r>
            <a:r>
              <a:rPr lang="en-IN" sz="1600" dirty="0" err="1" smtClean="0"/>
              <a:t>Vs</a:t>
            </a:r>
            <a:r>
              <a:rPr lang="en-IN" sz="1600" dirty="0" smtClean="0"/>
              <a:t> BMI:-</a:t>
            </a:r>
          </a:p>
        </p:txBody>
      </p:sp>
      <p:graphicFrame>
        <p:nvGraphicFramePr>
          <p:cNvPr id="4" name="Chart 3"/>
          <p:cNvGraphicFramePr>
            <a:graphicFrameLocks/>
          </p:cNvGraphicFramePr>
          <p:nvPr>
            <p:extLst>
              <p:ext uri="{D42A27DB-BD31-4B8C-83A1-F6EECF244321}">
                <p14:modId xmlns:p14="http://schemas.microsoft.com/office/powerpoint/2010/main" val="2575390748"/>
              </p:ext>
            </p:extLst>
          </p:nvPr>
        </p:nvGraphicFramePr>
        <p:xfrm>
          <a:off x="1393680" y="1510145"/>
          <a:ext cx="6226320" cy="33250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626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327</TotalTime>
  <Words>972</Words>
  <Application>Microsoft Office PowerPoint</Application>
  <PresentationFormat>Widescreen</PresentationFormat>
  <Paragraphs>108</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2</vt:lpstr>
      <vt:lpstr>Product overview presentation</vt:lpstr>
      <vt:lpstr>Health Insurance Claim: Business Report</vt:lpstr>
      <vt:lpstr>Situation:</vt:lpstr>
      <vt:lpstr>Task:</vt:lpstr>
      <vt:lpstr>Action:</vt:lpstr>
      <vt:lpstr> </vt:lpstr>
      <vt:lpstr> </vt:lpstr>
      <vt:lpstr> </vt:lpstr>
      <vt:lpstr> </vt:lpstr>
      <vt:lpstr> </vt:lpstr>
      <vt:lpstr> </vt:lpstr>
      <vt:lpstr> </vt:lpstr>
      <vt:lpstr> </vt:lpstr>
      <vt:lpstr>Result:-</vt:lpstr>
      <vt:lpstr>Thank you for reading my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 Business Report</dc:title>
  <dc:creator>Bibek kumar sahoo</dc:creator>
  <cp:lastModifiedBy>Bibek kumar sahoo</cp:lastModifiedBy>
  <cp:revision>27</cp:revision>
  <dcterms:created xsi:type="dcterms:W3CDTF">2023-05-20T16:20:06Z</dcterms:created>
  <dcterms:modified xsi:type="dcterms:W3CDTF">2023-08-14T19:54:22Z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