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Xj9Czh7DuaOH7c2aO0OCxuF+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F493B-9031-4157-9555-D30246192FB9}">
  <a:tblStyle styleId="{882F493B-9031-4157-9555-D30246192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692"/>
  </p:normalViewPr>
  <p:slideViewPr>
    <p:cSldViewPr snapToGrid="0" showGuides="1">
      <p:cViewPr varScale="1">
        <p:scale>
          <a:sx n="106" d="100"/>
          <a:sy n="106" d="100"/>
        </p:scale>
        <p:origin x="10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ae90ed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ae90ed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22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12: Conclusion &amp; Tips of Indicator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0" y="1343818"/>
            <a:ext cx="11405937" cy="461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Contrary Opinion</a:t>
            </a:r>
            <a:r>
              <a:rPr lang="en-US" dirty="0"/>
              <a:t> (mass le </a:t>
            </a:r>
            <a:r>
              <a:rPr lang="en-US" dirty="0" err="1"/>
              <a:t>socheko</a:t>
            </a:r>
            <a:r>
              <a:rPr lang="en-US" dirty="0"/>
              <a:t> vanda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ulto</a:t>
            </a:r>
            <a:r>
              <a:rPr lang="en-US" dirty="0"/>
              <a:t> </a:t>
            </a:r>
            <a:r>
              <a:rPr lang="en-US" dirty="0" err="1"/>
              <a:t>hunxa</a:t>
            </a:r>
            <a:r>
              <a:rPr lang="en-US" dirty="0"/>
              <a:t>)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Stop Loss Theory and Techniques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Characteristic &amp; Sources of Bull &amp; Bear Trend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Tips for Trader &amp; Investor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>
                <a:latin typeface="Arial"/>
                <a:ea typeface="Arial"/>
                <a:cs typeface="Arial"/>
                <a:sym typeface="Arial"/>
              </a:rPr>
              <a:t>किन्नु भन्दा बेच्नु किन गारो ?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Common Mistakes that Investor do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Common Mistakes that trader do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अलटाइम हाइमा फसियो भने हाम्रा सामु विकल्प के छन ?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ne-NP" dirty="0"/>
              <a:t>Know about Martingale Strategy</a:t>
            </a:r>
            <a:br>
              <a:rPr lang="ne-NP" dirty="0"/>
            </a:b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831650" y="2911653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l="3236" t="12823" b="17002"/>
          <a:stretch/>
        </p:blipFill>
        <p:spPr>
          <a:xfrm>
            <a:off x="0" y="672398"/>
            <a:ext cx="12144508" cy="55045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618938" y="4796852"/>
            <a:ext cx="1723869" cy="389745"/>
          </a:xfrm>
          <a:custGeom>
            <a:avLst/>
            <a:gdLst/>
            <a:ahLst/>
            <a:cxnLst/>
            <a:rect l="l" t="t" r="r" b="b"/>
            <a:pathLst>
              <a:path w="1723869" h="389745" extrusionOk="0">
                <a:moveTo>
                  <a:pt x="0" y="0"/>
                </a:moveTo>
                <a:cubicBezTo>
                  <a:pt x="114924" y="29980"/>
                  <a:pt x="232098" y="52382"/>
                  <a:pt x="344773" y="89941"/>
                </a:cubicBezTo>
                <a:cubicBezTo>
                  <a:pt x="374753" y="99935"/>
                  <a:pt x="403542" y="114727"/>
                  <a:pt x="434714" y="119922"/>
                </a:cubicBezTo>
                <a:cubicBezTo>
                  <a:pt x="464694" y="124919"/>
                  <a:pt x="494851" y="128951"/>
                  <a:pt x="524655" y="134912"/>
                </a:cubicBezTo>
                <a:cubicBezTo>
                  <a:pt x="712363" y="172453"/>
                  <a:pt x="436998" y="125615"/>
                  <a:pt x="659567" y="164892"/>
                </a:cubicBezTo>
                <a:cubicBezTo>
                  <a:pt x="719430" y="175456"/>
                  <a:pt x="780476" y="180130"/>
                  <a:pt x="839449" y="194873"/>
                </a:cubicBezTo>
                <a:cubicBezTo>
                  <a:pt x="985682" y="231431"/>
                  <a:pt x="803085" y="186792"/>
                  <a:pt x="974360" y="224853"/>
                </a:cubicBezTo>
                <a:cubicBezTo>
                  <a:pt x="994472" y="229322"/>
                  <a:pt x="1013999" y="236456"/>
                  <a:pt x="1034321" y="239843"/>
                </a:cubicBezTo>
                <a:cubicBezTo>
                  <a:pt x="1074058" y="246466"/>
                  <a:pt x="1114268" y="249836"/>
                  <a:pt x="1154242" y="254833"/>
                </a:cubicBezTo>
                <a:cubicBezTo>
                  <a:pt x="1204314" y="271523"/>
                  <a:pt x="1202716" y="272268"/>
                  <a:pt x="1259173" y="284814"/>
                </a:cubicBezTo>
                <a:cubicBezTo>
                  <a:pt x="1284045" y="290341"/>
                  <a:pt x="1309252" y="294277"/>
                  <a:pt x="1334124" y="299804"/>
                </a:cubicBezTo>
                <a:cubicBezTo>
                  <a:pt x="1468295" y="329619"/>
                  <a:pt x="1307784" y="300411"/>
                  <a:pt x="1484026" y="329784"/>
                </a:cubicBezTo>
                <a:lnTo>
                  <a:pt x="1618937" y="374755"/>
                </a:lnTo>
                <a:cubicBezTo>
                  <a:pt x="1633927" y="379752"/>
                  <a:pt x="1648107" y="389745"/>
                  <a:pt x="1663908" y="389745"/>
                </a:cubicBezTo>
                <a:lnTo>
                  <a:pt x="1723869" y="38974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4961744" y="4137285"/>
            <a:ext cx="1364105" cy="884420"/>
          </a:xfrm>
          <a:custGeom>
            <a:avLst/>
            <a:gdLst/>
            <a:ahLst/>
            <a:cxnLst/>
            <a:rect l="l" t="t" r="r" b="b"/>
            <a:pathLst>
              <a:path w="1364105" h="884420" extrusionOk="0">
                <a:moveTo>
                  <a:pt x="0" y="0"/>
                </a:moveTo>
                <a:cubicBezTo>
                  <a:pt x="234846" y="114925"/>
                  <a:pt x="472365" y="224541"/>
                  <a:pt x="704538" y="344774"/>
                </a:cubicBezTo>
                <a:cubicBezTo>
                  <a:pt x="958693" y="476390"/>
                  <a:pt x="773125" y="387651"/>
                  <a:pt x="869430" y="464695"/>
                </a:cubicBezTo>
                <a:cubicBezTo>
                  <a:pt x="883498" y="475949"/>
                  <a:pt x="900332" y="483422"/>
                  <a:pt x="914400" y="494676"/>
                </a:cubicBezTo>
                <a:cubicBezTo>
                  <a:pt x="925436" y="503505"/>
                  <a:pt x="933524" y="515608"/>
                  <a:pt x="944381" y="524656"/>
                </a:cubicBezTo>
                <a:cubicBezTo>
                  <a:pt x="963574" y="540650"/>
                  <a:pt x="985771" y="552913"/>
                  <a:pt x="1004341" y="569626"/>
                </a:cubicBezTo>
                <a:cubicBezTo>
                  <a:pt x="1035856" y="597989"/>
                  <a:pt x="1059004" y="636048"/>
                  <a:pt x="1094282" y="659567"/>
                </a:cubicBezTo>
                <a:cubicBezTo>
                  <a:pt x="1232281" y="751567"/>
                  <a:pt x="1017460" y="604106"/>
                  <a:pt x="1199213" y="749508"/>
                </a:cubicBezTo>
                <a:cubicBezTo>
                  <a:pt x="1227349" y="772017"/>
                  <a:pt x="1263676" y="783991"/>
                  <a:pt x="1289154" y="809469"/>
                </a:cubicBezTo>
                <a:lnTo>
                  <a:pt x="1364105" y="884420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8349521" y="3192905"/>
            <a:ext cx="1169233" cy="854977"/>
          </a:xfrm>
          <a:custGeom>
            <a:avLst/>
            <a:gdLst/>
            <a:ahLst/>
            <a:cxnLst/>
            <a:rect l="l" t="t" r="r" b="b"/>
            <a:pathLst>
              <a:path w="1169233" h="854977" extrusionOk="0">
                <a:moveTo>
                  <a:pt x="0" y="0"/>
                </a:moveTo>
                <a:cubicBezTo>
                  <a:pt x="54964" y="34977"/>
                  <a:pt x="104402" y="80735"/>
                  <a:pt x="164892" y="104931"/>
                </a:cubicBezTo>
                <a:cubicBezTo>
                  <a:pt x="204383" y="120727"/>
                  <a:pt x="262454" y="141548"/>
                  <a:pt x="299804" y="164892"/>
                </a:cubicBezTo>
                <a:cubicBezTo>
                  <a:pt x="320990" y="178133"/>
                  <a:pt x="338578" y="196621"/>
                  <a:pt x="359764" y="209862"/>
                </a:cubicBezTo>
                <a:cubicBezTo>
                  <a:pt x="378714" y="221706"/>
                  <a:pt x="400323" y="228756"/>
                  <a:pt x="419725" y="239843"/>
                </a:cubicBezTo>
                <a:cubicBezTo>
                  <a:pt x="568020" y="324584"/>
                  <a:pt x="343482" y="209218"/>
                  <a:pt x="524656" y="299803"/>
                </a:cubicBezTo>
                <a:cubicBezTo>
                  <a:pt x="594814" y="369963"/>
                  <a:pt x="508799" y="292885"/>
                  <a:pt x="599607" y="344774"/>
                </a:cubicBezTo>
                <a:cubicBezTo>
                  <a:pt x="688901" y="395798"/>
                  <a:pt x="631705" y="373450"/>
                  <a:pt x="689548" y="419725"/>
                </a:cubicBezTo>
                <a:cubicBezTo>
                  <a:pt x="703616" y="430979"/>
                  <a:pt x="719528" y="439712"/>
                  <a:pt x="734518" y="449705"/>
                </a:cubicBezTo>
                <a:cubicBezTo>
                  <a:pt x="739515" y="464695"/>
                  <a:pt x="740744" y="481528"/>
                  <a:pt x="749509" y="494675"/>
                </a:cubicBezTo>
                <a:cubicBezTo>
                  <a:pt x="761268" y="512314"/>
                  <a:pt x="780683" y="523550"/>
                  <a:pt x="794479" y="539646"/>
                </a:cubicBezTo>
                <a:cubicBezTo>
                  <a:pt x="810738" y="558615"/>
                  <a:pt x="823455" y="580413"/>
                  <a:pt x="839449" y="599606"/>
                </a:cubicBezTo>
                <a:cubicBezTo>
                  <a:pt x="848497" y="610463"/>
                  <a:pt x="860601" y="618551"/>
                  <a:pt x="869430" y="629587"/>
                </a:cubicBezTo>
                <a:cubicBezTo>
                  <a:pt x="893842" y="660102"/>
                  <a:pt x="920006" y="721396"/>
                  <a:pt x="959371" y="734518"/>
                </a:cubicBezTo>
                <a:lnTo>
                  <a:pt x="1004341" y="749508"/>
                </a:lnTo>
                <a:cubicBezTo>
                  <a:pt x="1075475" y="820642"/>
                  <a:pt x="1037487" y="800531"/>
                  <a:pt x="1109272" y="824459"/>
                </a:cubicBezTo>
                <a:cubicBezTo>
                  <a:pt x="1146319" y="861505"/>
                  <a:pt x="1125120" y="854439"/>
                  <a:pt x="1169233" y="854439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10523095" y="1678898"/>
            <a:ext cx="509666" cy="1094282"/>
          </a:xfrm>
          <a:custGeom>
            <a:avLst/>
            <a:gdLst/>
            <a:ahLst/>
            <a:cxnLst/>
            <a:rect l="l" t="t" r="r" b="b"/>
            <a:pathLst>
              <a:path w="509666" h="1094282" extrusionOk="0">
                <a:moveTo>
                  <a:pt x="0" y="0"/>
                </a:moveTo>
                <a:cubicBezTo>
                  <a:pt x="44971" y="59961"/>
                  <a:pt x="90589" y="119441"/>
                  <a:pt x="134912" y="179882"/>
                </a:cubicBezTo>
                <a:cubicBezTo>
                  <a:pt x="145566" y="194410"/>
                  <a:pt x="157795" y="208294"/>
                  <a:pt x="164892" y="224853"/>
                </a:cubicBezTo>
                <a:cubicBezTo>
                  <a:pt x="173007" y="243789"/>
                  <a:pt x="173962" y="265080"/>
                  <a:pt x="179882" y="284813"/>
                </a:cubicBezTo>
                <a:cubicBezTo>
                  <a:pt x="188963" y="315082"/>
                  <a:pt x="199869" y="344774"/>
                  <a:pt x="209862" y="374754"/>
                </a:cubicBezTo>
                <a:cubicBezTo>
                  <a:pt x="214859" y="389744"/>
                  <a:pt x="216088" y="406578"/>
                  <a:pt x="224853" y="419725"/>
                </a:cubicBezTo>
                <a:lnTo>
                  <a:pt x="254833" y="464695"/>
                </a:lnTo>
                <a:cubicBezTo>
                  <a:pt x="281620" y="545057"/>
                  <a:pt x="260694" y="476081"/>
                  <a:pt x="284813" y="584617"/>
                </a:cubicBezTo>
                <a:cubicBezTo>
                  <a:pt x="308245" y="690064"/>
                  <a:pt x="289752" y="601902"/>
                  <a:pt x="314794" y="689548"/>
                </a:cubicBezTo>
                <a:cubicBezTo>
                  <a:pt x="320454" y="709357"/>
                  <a:pt x="321668" y="730573"/>
                  <a:pt x="329784" y="749509"/>
                </a:cubicBezTo>
                <a:cubicBezTo>
                  <a:pt x="336881" y="766068"/>
                  <a:pt x="349771" y="779489"/>
                  <a:pt x="359764" y="794479"/>
                </a:cubicBezTo>
                <a:cubicBezTo>
                  <a:pt x="364761" y="809469"/>
                  <a:pt x="367687" y="825317"/>
                  <a:pt x="374754" y="839450"/>
                </a:cubicBezTo>
                <a:cubicBezTo>
                  <a:pt x="382811" y="855564"/>
                  <a:pt x="397418" y="867957"/>
                  <a:pt x="404735" y="884420"/>
                </a:cubicBezTo>
                <a:cubicBezTo>
                  <a:pt x="417570" y="913298"/>
                  <a:pt x="417186" y="948066"/>
                  <a:pt x="434715" y="974361"/>
                </a:cubicBezTo>
                <a:cubicBezTo>
                  <a:pt x="444708" y="989351"/>
                  <a:pt x="456638" y="1003218"/>
                  <a:pt x="464695" y="1019332"/>
                </a:cubicBezTo>
                <a:cubicBezTo>
                  <a:pt x="471761" y="1033465"/>
                  <a:pt x="471555" y="1050753"/>
                  <a:pt x="479685" y="1064302"/>
                </a:cubicBezTo>
                <a:cubicBezTo>
                  <a:pt x="486956" y="1076421"/>
                  <a:pt x="509666" y="1094282"/>
                  <a:pt x="509666" y="1094282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3277889" y="2226039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dirty="0"/>
              <a:t>long term investor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dirty="0"/>
              <a:t>1. bonus aniwarya navayeko suchana aayo vane(capital fund to rwa, car=20)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dirty="0"/>
              <a:t>2. business saturated level pugyo vane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dirty="0"/>
              <a:t>fundamental status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dirty="0"/>
              <a:t>bull bear cycle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2192000" cy="80583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4400" dirty="0">
                <a:solidFill>
                  <a:schemeClr val="lt1"/>
                </a:solidFill>
                <a:latin typeface="PREETI" pitchFamily="2" charset="0"/>
                <a:sym typeface="Arial"/>
              </a:rPr>
              <a:t>lsGg' eGbf a]Rg' lsg uf/f] &lt;</a:t>
            </a:r>
            <a:endParaRPr dirty="0">
              <a:latin typeface="PREETI" pitchFamily="2" charset="0"/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-2" y="1175285"/>
            <a:ext cx="12192000" cy="536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sz="2400" dirty="0"/>
              <a:t>ज्यादातर लगानीकर्ता किन्न नजानेर हैन बेच्न नजानेर फस्ने गर्दछन । बेच्न सिक्नुहोस । </a:t>
            </a:r>
            <a:endParaRPr sz="2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sz="2400" dirty="0"/>
              <a:t>किन्न जुन वेला पनि मन लाग्ने घट्ला सस्तो मुल्य अनि बढ्दा बढेको बढेको बढै हुन सक्ने मनोविज्ञान</a:t>
            </a:r>
            <a:endParaRPr sz="2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sz="2400" dirty="0"/>
              <a:t>अनि बेच्न चाहि बढ्दा पनि अझै बढ्छ भनेर लोभ लाग्ने अनि घट्ला पहिला त्यत्रो बढ्दा त बेचिन भनेर बेच्न नसक्ने । </a:t>
            </a:r>
            <a:endParaRPr sz="2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sz="2400" dirty="0"/>
              <a:t>सहि मुल्यमा बेच्न निम्न गुण चाहिन्छ </a:t>
            </a:r>
            <a:endParaRPr sz="24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000" b="1" u="sng" dirty="0"/>
              <a:t>इन्डिकेटर वा प्याटर्नको सेल सिग्नाल वा तपाइको टार्गेट</a:t>
            </a:r>
            <a:endParaRPr sz="20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000" b="1" u="sng" dirty="0"/>
              <a:t>छिटो निर्णय लिन सक्ने क्षमता</a:t>
            </a:r>
            <a:endParaRPr sz="20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000" dirty="0"/>
              <a:t>कि वेचि हाल्ने कि लङटर्मलाइ होल्ड गर्ने । स्टप लसलाइ ट्रेलिङ गराउने नै हैन बजार घटिरहदा हैन । </a:t>
            </a:r>
            <a:endParaRPr sz="2000"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7812173" y="131732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Investor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0" y="681038"/>
            <a:ext cx="12192000" cy="61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b="1"/>
              <a:t>बोनस सेयर दिने कम्पनी रोज्नु पर्छ नकि क्यास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कुनै एक लेवलमा पुगेपछि बोनस सेयर नदिइ क्यास दिने पनि प्रचलन सुरु हुन सक्छ त्यो बारे सचेत रहनु पर्छ । हाल सम्म बैंक तथा वित्तीय संस्था तथा विमा कम्पनी हरुमा बोनस सेयर दिनै पर्न क्यास दिन नमिल्ने अनिवार्य गरिएको छ । </a:t>
            </a:r>
            <a:endParaRPr sz="1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b="1"/>
              <a:t>सामान्य करेक्सनमा इन्भेष्टरले खासै चुप लाग्दा नै बेस हुन्छ तर बुल र वियरको साइकल त मिलाउनै पर्छ । </a:t>
            </a:r>
            <a:r>
              <a:rPr lang="ne-NP" sz="1600"/>
              <a:t>अलटाइम हाइमा फस्दा बोनस सेयरले मात्र धान्दैन । सम्भावित वियरको आकलन गरि मार्केटबाट निस्कन पर्ने पनि हुन सक्छ। यो अर्थले टेक्निकल एनालिसिस इन्भेष्टरले पनि सिक्न जरुरी हुन्छ ।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इन्डस्ट्रको विजनेस मोडल राम्ररि बुझेको हुनु पर्छ । आगामि बर्षहरुमा कुन सेक्टरले लिड गर्न सक्छ बजार त्यो आकलन गर्नु पर्छ । Value Investing 	भनेर जस्तो पायो उस्तै उठाउनु अगाडि त्यो कम्पनी बढ्छ भन्ने आधार तपाइमा के के छन त्यो प्रष्टता हुनु पर्दछ ।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फन्डामेन्टल कम्पनीको तुलनात्मक अध्ययन गरेर केहि कम्पनी सेलेक्ट गर्ने । ति सबै मध्ये बाइङ जोनमा भएको कम्पनी पत्ता लगाउने र कार्य गर्ने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Portfolio diversification: मेरो विचारमा १० लाख मुनिको पोर्टफोलियोमा २ देखि ३ कम्पनी सम्म डाइभर्सिफाइ गर्न सक्नुहुन्छ ।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जहिले पैसा छ उहिले किन्ने हैन । ल हामिले २८०० मा किन्ने हो तर बढ्दै गरेको २८०० मा हैन घटेर सपोर्टमा आएको २८०० मा हो ।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ne-NP" sz="1600" b="1" u="sng"/>
              <a:t>कमाउने टिप्स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u="sng"/>
              <a:t>बजार बाहिरको सिपः </a:t>
            </a:r>
            <a:r>
              <a:rPr lang="ne-NP" sz="1600"/>
              <a:t>३ गुण शिक्षा अनुभव र निर्णय क्षमता सधै विकास गर्ने । अर्काको अनुभवबाट सिकेमा त्यसको मुल्य आफुले चुकाउनु पर्दैन ।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u="sng"/>
              <a:t>बजार भित्रको सिपः </a:t>
            </a:r>
            <a:r>
              <a:rPr lang="ne-NP" sz="1600"/>
              <a:t>स्टक छानेको मिल्नु पर्छ प्राइस छानेको मिल्नु पर्छ र बेचेको रेट मिल्नु पर्छ । यी तीन कुरा मिल्दा मात्र बजारबाट कमाउन सकिन्छ ।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182" name="Google Shape;182;p12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8224682" y="177738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Trader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1"/>
          </p:nvPr>
        </p:nvSpPr>
        <p:spPr>
          <a:xfrm>
            <a:off x="-1" y="843490"/>
            <a:ext cx="12192000" cy="599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b="1" u="sng"/>
              <a:t>Never go against Trend, Trend is your friend. ट्रेन्डसँग दोस्ती गर्नुहोस ।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/>
              <a:t>प्रोफिट बुक गरेकै दिन वा भोलीपल्टै त्यहि पैसाले अर्को सेयर नकिन्नुहोस । त्यसलाइ खासै प्रोफिट बुक मानिदैन । किनभने तपाइ ट्रेडरको रुपमा घट्ने सम्भावना देखेर नै किनेको मानिन्छ । किन्न लाइ अर्को बटम कुर्नै पर्छ । यसबाट तपाइलाइ दोहोरो फाइदा हुन्छ ।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/>
              <a:t>Stop Loss लाइ कहिलै इग्नोर नगर्नुहोस ।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/>
              <a:t>धेरै रिण गरेर सेयर नकिन्नुहोस । एक्ट्रिम वियरमा चाहि ऋणमा केहि काम गर्न सक्नु हुन्छ विस्तारै ऋण लिदै किन्दै जाने जव मार्केट बढ्दै जान्छ तव होल्डिङ गर्दै जवसम्म लोअर लो बन्दैन होल्ड गर्ने र जव लोअर लो बनाइ झर्न आँट्छ तव वेचेर ऋण तिर्ने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/>
              <a:t>यदि तपाइले बेचेपछि मार्केट बढेमा त्यो बेला निश्चित रेसिस्टेन्स ख्याल गर्नुहोस र त्यो तोडिएमा लगानी गर्ने बारे सोच्नुहोस । सकेसम्म बढ्न नसकेको सेक्टरमा सार्नुपर्ने हुन सक्छ ।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/>
              <a:t>बजारको हल्लालाइ इग्नोर गरि टेक्निकल एनालिसिसमा भरोसा गर्नुहोस । 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/>
              <a:t>सत प्रतिशत ट्रेड कहिल्यै पनि जितिदैन । ७० प्रतिशत जित्नुभयो भने धेरै ठुलो कुरा हो । </a:t>
            </a:r>
            <a:endParaRPr/>
          </a:p>
          <a:p>
            <a:pPr marL="228600" lvl="0" indent="-114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90" name="Google Shape;190;p13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8071818" y="60206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2192000" cy="168636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ne-NP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कुनै पनि स्टक खरिद गरि सकेपछि अलटाइम हाइमा फसियो भने के गर्ने ?</a:t>
            </a:r>
            <a:endParaRPr sz="4000"/>
          </a:p>
        </p:txBody>
      </p:sp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0" y="2167467"/>
            <a:ext cx="12155311" cy="400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ne-NP" sz="2000" b="1"/>
              <a:t>स्टपलसः</a:t>
            </a:r>
            <a:r>
              <a:rPr lang="ne-NP" sz="2000"/>
              <a:t> यो पहिलो उपाय हो । स्टपलस धेरै मुनि पनि राख्नु हुन्न र धेरै क्लोज पनि राख्नु हुन्न । यदि एकदम सपोर्ट जोनमा उठाउनु भएको छ भने केहि मुनि २/४ प्रतिशतमा राख्दा हुन्छ पिकमा उठाउनु भए एकदम म पहिलो सपोर्ट ब्रेक हुनासाथ स्टपलस गर्नुपर्छ ।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ne-NP" sz="2000"/>
              <a:t>दोस्रो विकल्प </a:t>
            </a:r>
            <a:r>
              <a:rPr lang="ne-NP" sz="2000" b="1"/>
              <a:t>एभरेजिङ</a:t>
            </a:r>
            <a:r>
              <a:rPr lang="ne-NP" sz="2000"/>
              <a:t> गर्ने नै हो । एभरेज गर्दा जहाँ फस्यो त्यहि गर्नु पर्छ भन्ने पनि छैन । घट्दा घट्दै धेरै घट्यो भनेर उठाइहाल्नु पनि हुदैन । सिग्नाल अनुसार एभरेज गर्नु पर्छ । कुनै कम्पनी एभरेजको लागि लायक छैन भने छाडिदिनु पर्छ ।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ne-NP" sz="2000"/>
              <a:t>तेश्रो विकल्प स्टपलस पनि गर्न सकिएन एभरेज पनि गर्न सकिएन भने स्टक सिफ्ट गर्न सकिन्छ । सिफ्ट गर्दा जुन वेच्ने हो त्यसमा अपस्विङको बेला र जुन किन्ने हो त्यो चाहि डिपमा उठाउनु पर्छ । बेचेको भोलिपल्टै किन्ने हैन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ne-NP" sz="2000"/>
              <a:t>यहि माथिका कुनै विकल्प छैन भने जस्ताको त्यस्तै होल्ड गरेर डिभिडेन्ड खादै बस्ने लङटर्ममा जितिन्छ । 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होल्डिङ समेत क्यापासिटि छैन भने वेचेर निस्कनु र घाटा खानुको विकल्प नै छैन ।  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8839200" y="1125740"/>
            <a:ext cx="3352799" cy="56263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2192000" cy="82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e-NP"/>
              <a:t>Risk Management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0" y="846668"/>
            <a:ext cx="12192000" cy="557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ne-NP" sz="1600" b="1"/>
              <a:t>Portfolio Diversification: Number of Stocks/Position Sizing</a:t>
            </a:r>
            <a:endParaRPr sz="16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एउटै स्टकमा मात्र लगानी नथुपार्नुहोस र टुक्रा टुक्रा पनि नगर्नुहोस ।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१ लाखको पोर्टफोलियोमा २ वटा अधितकम (Dev bank &amp; Laghubitta)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५ लाखसम्मको लगानीमा ३ वटा अधितकम(Dev Bank, Commercial Bank and insurance)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१० लाखकोमा ५ वटा अधितकम (Dev, commercial bank and laghubitta insurance)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३० लाखकोमा ७ वटा (Dev bank, Commercial and and Insurance, laghubitta)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५० लाख सम्मकोमा १० वटा dev bank 2, commercial bank 2, and insurance 2, अन्य लघुवित्त फाइनान्स र हाइड्रो मिलाएर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/>
              <a:t>एउटाले १० भन्दा बढि पोर्टपोलियमा राख्नु जरुरी छैन । धेरै हुदा मार्केट जति बढेनी घटेनी नाफाघाटा नै उस्तै हुन्छ । सबैको रिपोर्ट हेर्न र care गर्न पनि सकिदैन । 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ne-NP" sz="1600" b="1"/>
              <a:t>Portfolio Diversification: Sectoral Balance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ne-NP" sz="1600" b="1"/>
              <a:t>Commercial bank: </a:t>
            </a:r>
            <a:r>
              <a:rPr lang="ne-NP" sz="1600"/>
              <a:t>30</a:t>
            </a:r>
            <a:r>
              <a:rPr lang="ne-NP" sz="1600" b="1"/>
              <a:t>%, Development Bank: 30%, Laghubitta</a:t>
            </a:r>
            <a:r>
              <a:rPr lang="ne-NP" sz="1600"/>
              <a:t>+Finance+Hydro: ininsurace 40%</a:t>
            </a:r>
            <a:endParaRPr sz="1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ne-NP" sz="1600" b="1"/>
              <a:t>Investment Diversification:</a:t>
            </a:r>
            <a:endParaRPr sz="1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ne-NP" sz="1600"/>
              <a:t>म्युचुअल फण्डमा पनि थोरै थोरै डिवेन्चरमा वा फिक्समा पनि केहि चाहि राख्दा सेक्युरिटि बढ्छ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ne-NP" sz="1600" b="1"/>
              <a:t>डुविने रिस्कः बुक भ्याल्युभन्दा बढि तिर्ना साथ त्यहाँ रिस्क भै हाल्यो । बैंकहरुको प्रमोटर सेयरहरुमा केहि लगानी गर्दा अहिले पनि रिस्क छैन ।</a:t>
            </a:r>
            <a:r>
              <a:rPr lang="ne-NP" sz="1600"/>
              <a:t> 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ae90ed69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7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3600"/>
              <a:t>Contrary Opinion: Psychological analysis of Trend Reversal</a:t>
            </a:r>
            <a:endParaRPr sz="3600"/>
          </a:p>
        </p:txBody>
      </p:sp>
      <p:sp>
        <p:nvSpPr>
          <p:cNvPr id="93" name="Google Shape;93;g212ae90ed69_0_0"/>
          <p:cNvSpPr txBox="1">
            <a:spLocks noGrp="1"/>
          </p:cNvSpPr>
          <p:nvPr>
            <p:ph type="body" idx="1"/>
          </p:nvPr>
        </p:nvSpPr>
        <p:spPr>
          <a:xfrm>
            <a:off x="0" y="1030275"/>
            <a:ext cx="12192000" cy="567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e-NP" dirty="0"/>
              <a:t>यदि बजारमा सामाजिक संजालमा जनमानसमा बजार केवल बढ्छ बढ्छ बढ्छ भन्ने मात्रैको जमात छ भने मान्नुसको किन्नेहरु धेरै छन । किनी सकेका धेरै छन । जव ८०/९० प्रतिशत लगानीकर्ताले किन्छन भने यस्तो माहोल बन्नु स्वभाविक पनि हो ।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e-NP" dirty="0"/>
              <a:t>तर किन्ने ले किनिसके अव कसले किनेर बजार बढ्ने ? यो अवधारणा अनुसार देखिएको कुरा वा माहोलले अपेक्षा भन्दा अलग नतिजा दिन्छ । यसलाइ contrary opinion भनिन्छ । ८० प्रतिशतले किनिसकेका छन र २० प्रतिशतले बेचेर बसेका छन भने २० % को बजार घट्ने हल्ला सानो र ८० प्रतिशतको बजार बढ्ने हल्ला ठुलो हुन्छ । तर किन्नको लागि थप फन्ड र ट्रेडर/investor नहुँदा हल्लाको विपरित बजारले रियाक्ट गर्छ ।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e-NP" dirty="0"/>
              <a:t>अव चरम वियरिस बजारमा बजार बढ्ने बारे कसैले कुरा नगरेको यहाँले पाउनुहुन्छ । अधिकासं जो माथि बुलका ८० खरिदकर्ता थिए उनीहरुले विभिन्न चरणमा आफ्नो कित्ता अफलोड गरेका हुन्छन । नयाँ लगानीकर्ताको अभावमा पुरानै २० प्रतिशत जो बजारमा विक्रि गरेर बसेका छन उनीहरुले अलि अलि गर्दै थुपारि रहेका हुन्छन । किनकि उनीहरुलाइ आफुले बेचेको मुल्य भन्दा कममा पाइ राखेका हुन्छन । यसरि ८० प्रतिशत लगानीकर्ताको सेयर एकुमुलेसन पछि ८० प्रतिशत ट्रेडरमा संख्या धेरै हुन्छ र उनीहरुको वियरिस हल्ला झन चरमचुलीमा पुग्छ । तर अव त कित्ता २० प्रतिशतको हातमा पुगि सक्यो जो घाटामा छैनन तव बेच्ने कसले ? किन्न नहोलान तर बेच्ने कसले ? यसरी मुल्य फेरि त्यहि नकारात्मक हल्लाका विचमा बढ्छ ।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e-NP" dirty="0"/>
              <a:t>Strong Hand vs Weak Hand:माथि  उदाहरणमा उल्लेख भएको २० प्रतिशत Strong Hand हो र 80 प्रतिशत Weak Hand हुन ।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Three Types of Investment/Trading Plan</a:t>
            </a:r>
            <a:endParaRPr dirty="0"/>
          </a:p>
        </p:txBody>
      </p:sp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3404055181"/>
              </p:ext>
            </p:extLst>
          </p:nvPr>
        </p:nvGraphicFramePr>
        <p:xfrm>
          <a:off x="428625" y="1561954"/>
          <a:ext cx="11511925" cy="4942117"/>
        </p:xfrm>
        <a:graphic>
          <a:graphicData uri="http://schemas.openxmlformats.org/drawingml/2006/table">
            <a:tbl>
              <a:tblPr>
                <a:noFill/>
                <a:tableStyleId>{882F493B-9031-4157-9555-D30246192FB9}</a:tableStyleId>
              </a:tblPr>
              <a:tblGrid>
                <a:gridCol w="381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Swing Trade (20%)</a:t>
                      </a:r>
                      <a:endParaRPr sz="18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ne-NP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ne-NP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erm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ne-NP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nvesting(30%)</a:t>
                      </a:r>
                      <a:endParaRPr sz="18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Positional Trading (50%)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Term Trade </a:t>
                      </a:r>
                      <a:endParaRPr sz="18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 Selection: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Beta stocks are short term friendly UNHPL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Strategy: Trick: chart daily and hourly chart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herne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rules: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dow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theory (hourly time frame ma +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macd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trendline, strong hammer or shooting)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e-NP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Dividend Capacity, PE ratio, Eps, Book Value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e-NP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CBBL, NICA, LBBL,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e-NP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 help of technical analysis before purchasing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 Selection: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e-NP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हामि कहाँ छौ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 </a:t>
                      </a:r>
                      <a:r>
                        <a:rPr lang="ne-NP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भनेर पत्ता लागउने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monthly trend analysis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garne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-bullish ko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bich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tira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bearish ko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bich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tira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bullish divergence (starting)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-bearish divergence(starting)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 Selection: average fundamental average technical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Trick: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dow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theory +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macd</a:t>
                      </a:r>
                      <a:endParaRPr lang="en-US"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 pick and distribution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garne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daily time frame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bata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vision mission clear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garne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monthly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2192000" cy="77196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Stop Loss Theory and Techniques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0" y="941294"/>
            <a:ext cx="8754035" cy="58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बजार झर्दै गर्दा यदि अझै झर्ने सम्भावना देखीएमा बजारबाट निस्केर आफ्नो पोजिसन लिनु नै स्टपलस हो । स्टपलस पनि प्रोफिटबुक कै एक हिस्सा हो । ट्रेडर मात्र हैन कुनै पलमा इन्भेष्टरले समेत स्टपलस गर्नु पर्ने हुनसक्छ ।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स्टपलसले तपाइको सम्पति क्षतिहुनबाट जोगिन्छ । समयमै स्टपलस गरेर क्यास आउट गर्दा जति बजार घट्छ त्यति पोर्टफोलियो बढिरहेको हुन्छ ।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ट्रेडरले किन्ने वित्तीकै 2 वटा मूल्य निर्धारण गर्नुपर्छ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e-NP" sz="1400" dirty="0"/>
              <a:t>बेच्ने मुल्य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e-NP" sz="1100" dirty="0"/>
              <a:t>target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e-NP" sz="1100" dirty="0"/>
              <a:t>स्टपलस Stoploss </a:t>
            </a:r>
            <a:endParaRPr sz="11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यसको लागि २ विधि छन एक म्यानुअल र अर्को टेक्निकल एनालिसिस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टार्गेट अनुसार नै स्टपलस कहाँ राख्ने निर्धारण हुन्छ । लगानीको समायावधीको हिसावले पनि हुन्छ ।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म्यानुअल तरिकाले ३/९ वा ४/१२ वा ५/१५ को अनुपातमा स्टपलस/टार्गेट सेट गर्ने गरेका छन । अर्थात ५०० मा कुनै स्टक किनियो भने ३ – ५ प्रतिशत  स्टपलस राखि १०-१५ प्रतिशत टार्गेट राख्ने गरिन्छ ।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यो म्यानुअल तरिका भन्दा टेक्लिकल एनालिसिसको विभिन्न टुलको मदतले स्टपलस र टार्गेट सेट गर्दा प्रभावकारी हुन्छ । यसमा ट्रेन्ड पहिचान गर्नु पनि उतिकै महत्व रहेको छ । किनकि strong bullish मा हतारिएर स्टपलस गर्नुपनि उतिकै हानिकारक हुने गर्दछ । 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ne-NP" sz="1600" dirty="0"/>
              <a:t>1:3 Risk Reward Ratio Might Be good Option</a:t>
            </a:r>
            <a:endParaRPr dirty="0"/>
          </a:p>
        </p:txBody>
      </p:sp>
      <p:pic>
        <p:nvPicPr>
          <p:cNvPr id="106" name="Google Shape;106;p3" descr="What do I do if I cannot respect my stop losses in trading? - Quo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2930" y="2299447"/>
            <a:ext cx="3465728" cy="2541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767018" y="2010006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2192000" cy="84235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Stop Loss: Primary &amp; Trailing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0" y="860612"/>
            <a:ext cx="12192000" cy="59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 dirty="0"/>
              <a:t>ट्रेन्ड आफ्नो पक्षमा रहदा वा टार्गेट पुरा हुदाँ बेच्ने मुल्यलाइ माथितिर लम्ब्याउदै जानु नै ट्रेलिङ स्टपलस हो। यसमा प्रोफिट बुक वा फाइदा मा पनि बेच्न मिल्छ । </a:t>
            </a:r>
            <a:endParaRPr sz="2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 dirty="0"/>
              <a:t>Stop loss गर्न टुल्स जानेर मात्र हुदैन आँट र छिटो निर्णय लिन सक्ने क्षमता पनि हुनु पर्छ ।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 dirty="0"/>
              <a:t>बजार घट्दै जाँदा जव स्टपलस हिट हुन्छ त्यो बेला न बढि पो हाल्छ कि भनेर पर्खनु भन्दा निर्णय लिन पनि सक्नु पर्छ । कि म लामो समयावधिको लागि जान्छु कि वेचिहाल्छु भन्ने सटिक विकल्प रोज्नु पर्छ । </a:t>
            </a:r>
            <a:endParaRPr sz="2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 dirty="0"/>
              <a:t>life Jacket को जस्तो स्टप लसको भुमिका रहन्छ ।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 dirty="0"/>
              <a:t>यसलाइ ट्रेडको  इन्स्योरेन्सको रुपमा पनि व्याख्या गरिन्छ । </a:t>
            </a:r>
            <a:endParaRPr dirty="0"/>
          </a:p>
        </p:txBody>
      </p:sp>
      <p:pic>
        <p:nvPicPr>
          <p:cNvPr id="115" name="Google Shape;115;p4" descr="How do stock brokers implement limit/trailing stop loss sell logic? - Quo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0282" y="3944749"/>
            <a:ext cx="3881718" cy="215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816622" y="183118"/>
            <a:ext cx="3375377" cy="519351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2192000" cy="74938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ne-NP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स्टपलसको कहाँ राख्ने भन्ने कुराको निर्णयको लागि केहि टुलहरु</a:t>
            </a:r>
            <a:endParaRPr sz="360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-1" y="978957"/>
            <a:ext cx="12022667" cy="586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b="1"/>
              <a:t>क्याण्डलको माध्यमबाट</a:t>
            </a:r>
            <a:r>
              <a:rPr lang="ne-NP"/>
              <a:t>:स्टपलस हिट भएपछि को भोलीपल्ट क्याण्डले लोअर क्लोजिङ दिएमा ।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/>
              <a:t>इन्डिकेटरको मदतबाटः MACD वा Bollinger Band वा Double Moving Average बाट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b="1"/>
              <a:t>प्याटर्नको मदतबाट</a:t>
            </a:r>
            <a:r>
              <a:rPr lang="ne-NP"/>
              <a:t>: लामो साइडवेज पछि लोवर ब्रेकआउट हुदा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/>
              <a:t>आखिर सबै विश्लेषणको उदेश्य पनि कहाँ किन्ने र कहाँ बेच्ने भन्ने नै हो ।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/>
              <a:t>हामिले आजसम्म जति पनि पढ्यौ ति सबै लाइ स्टपलसको उपाय नै पढेको हो ।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789596" y="4248723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/>
              <a:t>1. pick stock: icfc, gbbl,licn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/>
              <a:t>2. rule set up: ema cross(5/20), dmi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b="1"/>
              <a:t>stock: icfc - अनिवार्य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/>
              <a:t>industry: finance or nepse मध्ये एउटामा समान नतिजा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Characteristic &amp; Sources of Bull &amp; Bear Trend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0" y="681038"/>
            <a:ext cx="12192000" cy="504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बुल र वियर मार्केटको प्रकृति हो ।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बजार लामो समायवधी सम्म बढ्नु बुल हो भने लामो अवधी सम्म बजार खस्नु वियर हो ।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बढ्दा HH र HL बनाउदै र घट्दा LH र LL बनाउदै बनाउछ ।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यलि HH को श्रृंखला तोडिएर HL को ठाँउमा LL बन्छ र त्यस पछिको Swing मा पनि HH नबनी LH बन्छ भने त्यो बजार वियरिसमा प्रवेस गरेको अनुमान गरिन्छ यसको लागि २०० दिनको मुभिङ एभरेज लगायतको धेरै इन्डिकेटर हेर्नु पर्दछ ।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बुल बजारको स्वभाभिक लय हो । जस्तो मान्छे प्रगती गर्न चाहान्छ समाज प्रगती चाहान्छ । हामि विकसित हुन चाहान्छौ । बजार पनि स्ववाभिक बढ्न चाहान्छ ।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वियरिस भने आर्थिक मन्दि तथा महत्वपुर्ण व्यक्तित्वको अभिव्यक्ति अनि पोलिसी लेवलमा भएको अस्थिरताले हुने गर्दछ । </a:t>
            </a:r>
            <a:endParaRPr sz="18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मुभिङ एभरेजको २० र ५० को क्रस ओभर पनि बुल/वियरको आगमनलाइ संकेत गर्दछ ।</a:t>
            </a:r>
            <a:endParaRPr sz="18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ne-NP" sz="1800" dirty="0"/>
              <a:t> </a:t>
            </a:r>
            <a:endParaRPr dirty="0"/>
          </a:p>
          <a:p>
            <a:pPr marL="228600" lvl="0" indent="-114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812173" y="1731301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68862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Bull Phase in Nepal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0" y="791719"/>
            <a:ext cx="54976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2055 to 2057 2 Year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2060/61 to 2064/65 – 4 Year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2068 to 2073 5 Year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2078 to 2078 Shrawan 2 Year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0" y="2290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e-NP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Bear Phase in Nepal</a:t>
            </a:r>
            <a:endParaRPr dirty="0"/>
          </a:p>
        </p:txBody>
      </p:sp>
      <p:sp>
        <p:nvSpPr>
          <p:cNvPr id="146" name="Google Shape;146;p8"/>
          <p:cNvSpPr txBox="1"/>
          <p:nvPr/>
        </p:nvSpPr>
        <p:spPr>
          <a:xfrm>
            <a:off x="-1" y="3720480"/>
            <a:ext cx="852311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2058 to 60 – द्धन्लको कारण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2065 to 2067 बाबुराम भट्टाराइको अभिव्यक्ति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2073/74 to 2075/76 युवराज खतिवडाको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e-NP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2078 shrawan  to Now राष्ट्र बैकको ४/१२ निति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ne-N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अभिव्यक्ति</a:t>
            </a:r>
            <a:endParaRPr dirty="0"/>
          </a:p>
        </p:txBody>
      </p:sp>
      <p:sp>
        <p:nvSpPr>
          <p:cNvPr id="147" name="Google Shape;147;p8"/>
          <p:cNvSpPr txBox="1">
            <a:spLocks noGrp="1"/>
          </p:cNvSpPr>
          <p:nvPr>
            <p:ph type="ftr" idx="11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7767018" y="1844190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e-NP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2313</Words>
  <Application>Microsoft Macintosh PowerPoint</Application>
  <PresentationFormat>Widescreen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PREETI</vt:lpstr>
      <vt:lpstr>Office Theme</vt:lpstr>
      <vt:lpstr>Day 12: Conclusion &amp; Tips of Indicator</vt:lpstr>
      <vt:lpstr>Contrary Opinion: Psychological analysis of Trend Reversal</vt:lpstr>
      <vt:lpstr>Three Types of Investment/Trading Plan</vt:lpstr>
      <vt:lpstr>Stop Loss Theory and Techniques</vt:lpstr>
      <vt:lpstr>Types of Stop Loss: Primary &amp; Trailing</vt:lpstr>
      <vt:lpstr>स्टपलसको कहाँ राख्ने भन्ने कुराको निर्णयको लागि केहि टुलहरु</vt:lpstr>
      <vt:lpstr>PowerPoint Presentation</vt:lpstr>
      <vt:lpstr>Characteristic &amp; Sources of Bull &amp; Bear Trend</vt:lpstr>
      <vt:lpstr>Bull Phase in Nepal</vt:lpstr>
      <vt:lpstr>PowerPoint Presentation</vt:lpstr>
      <vt:lpstr>PowerPoint Presentation</vt:lpstr>
      <vt:lpstr>lsGg' eGbf a]Rg' lsg uf/f] &lt;</vt:lpstr>
      <vt:lpstr>Tips for Investor</vt:lpstr>
      <vt:lpstr>Tips for Trader</vt:lpstr>
      <vt:lpstr>कुनै पनि स्टक खरिद गरि सकेपछि अलटाइम हाइमा फसियो भने के गर्ने ?</vt:lpstr>
      <vt:lpstr>Risk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12: Conclusion &amp; Tips of Indicator</dc:title>
  <dc:creator>Hi-Tech</dc:creator>
  <cp:lastModifiedBy>Ramhari Nepal</cp:lastModifiedBy>
  <cp:revision>7</cp:revision>
  <dcterms:created xsi:type="dcterms:W3CDTF">2022-03-11T02:28:22Z</dcterms:created>
  <dcterms:modified xsi:type="dcterms:W3CDTF">2024-02-15T10:22:04Z</dcterms:modified>
</cp:coreProperties>
</file>