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0" r:id="rId3"/>
    <p:sldId id="310" r:id="rId4"/>
    <p:sldId id="311" r:id="rId5"/>
    <p:sldId id="273" r:id="rId6"/>
    <p:sldId id="312" r:id="rId7"/>
    <p:sldId id="321" r:id="rId8"/>
    <p:sldId id="313" r:id="rId9"/>
    <p:sldId id="314" r:id="rId10"/>
    <p:sldId id="28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1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0436-BD82-4538-BFC6-25D545640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F9A9-60FF-4CC4-BC07-F8E4E205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11A2-7296-48FD-810B-98D2A1A4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6499-B98A-4BB5-A190-4CD9AD3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C09E-AFEA-4586-8F32-152EA58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3F7F-DAAA-442B-9ADA-E29C694D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F226C-8267-424E-A376-214FF2AF0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483A-6CAF-428B-B5D9-AE825225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24E4-7503-41F0-99B3-3129DA1A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0CF4-1001-453C-8586-692A202F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4420F-6E93-41CC-8651-1E6633AC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DA56-99B9-46A1-ADA8-3B1F49AF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F397-BD77-4079-B572-0C84FBFC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F971-B6E7-4490-877E-82286118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9D05-862E-43E3-B888-BCB262DD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6E05-2691-4ADD-BEBA-02832569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8CD-C860-4D9F-A749-590B64D7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BBE9-616D-4E85-B4BC-59C2664A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0479-7396-402E-A537-3D03E672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B2FF-1A99-4F3F-BD96-ECC0B6C1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514-9FB9-40B0-B658-CAA89219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32C6-26BD-4DFA-A911-95430323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30E3-6E26-4BD2-BC2F-C89549B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13DC-5068-4041-A1D9-F2059294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00B5-0F9C-4BAA-ADBB-5EAF05B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EB51-B50E-4652-9EAB-B32D212A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CEBA-3760-4741-A892-4F4421680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A7323-E40A-46EB-AED8-A8A4CBC9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CA94-EE67-4265-A3C0-9F78D567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3B44-F563-4E19-8CFC-205C789D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57E63-2DA9-4F1D-A2BF-4F640840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6A04-08DB-47ED-B3F4-44AF1A4B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FC14-DEDF-4C30-972B-6F7628DB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EBAE1-76BE-4CE7-8707-96325F649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7107D-EF45-45ED-8DC8-158CF1D5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7A2-C78D-42DE-ADBB-A1B6211D3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A5F3E-BDC4-4253-9CEE-DC0D1816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98427-4D3C-4D75-A181-DA6F2364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58C82-DDB0-4CEC-AC7E-36FD6F94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FF44-2305-4D43-8229-24839FC7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B1BE-6973-4ECA-8C5C-1AEC31CC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26E52-D108-4538-B060-C13D4F50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E7970-25D5-46F7-9EFA-549DBFF8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3CD59-DCDA-4490-AF0E-371E5C7A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E370D-CF59-4C7F-85F3-4188028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7DC1C-5D36-481C-9BD5-B537C45A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ADF1-629D-4A7B-B1BE-2FFE9B55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8323-B5E5-49A2-948F-B550F6AE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1AECD-370E-4FFA-9F85-384B76EB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773B4-D8EC-4AEB-A20A-32934CFA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A286-E72C-49A6-A7E4-4CD9AC0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9FD8-0CAC-4B3E-ACD3-C2C15C9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B79B-21B5-4905-B598-8562A58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528A6-9DA9-42ED-BC76-A8C207F7A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9777-5EC7-4895-8442-2444142B6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1BA5-80DA-4647-A19A-AB7A92CA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47A1-2AFE-4210-83A0-2E7DBD3E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AF6F-368D-40C5-933B-67A98C94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l="-1000"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AD96F-57E0-473B-B792-B1FDD98E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E2EF2-CDCA-48CA-A3F0-EA75D40B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4CC0-6A8A-45FE-975A-F5705347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5C6D-3733-429D-8AAE-1E3B8F6BE614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F101-2731-475A-9590-153CE395A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C337-7AF1-4511-94DE-74DA5170B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36913-30B9-45FC-8CA1-434BCCAF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CBA5-1B5A-400D-9167-822D6BB9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Day 8: Support and Resistance</a:t>
            </a:r>
            <a:r>
              <a:rPr lang="ne-NP" dirty="0"/>
              <a:t> </a:t>
            </a:r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4A01-8BE2-41A1-8476-9286C90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1353800" cy="4833145"/>
          </a:xfrm>
        </p:spPr>
        <p:txBody>
          <a:bodyPr>
            <a:normAutofit/>
          </a:bodyPr>
          <a:lstStyle/>
          <a:p>
            <a:r>
              <a:rPr lang="en-US" sz="3200" dirty="0"/>
              <a:t>Support &amp; Resistance: Concept &amp; Psychology</a:t>
            </a:r>
          </a:p>
          <a:p>
            <a:pPr lvl="1"/>
            <a:r>
              <a:rPr lang="en-US" sz="2800" dirty="0"/>
              <a:t>Fibonacci </a:t>
            </a:r>
          </a:p>
          <a:p>
            <a:pPr lvl="1"/>
            <a:r>
              <a:rPr lang="en-US" sz="2800" b="1" dirty="0"/>
              <a:t>Trendline, </a:t>
            </a:r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86482F-8E7D-1846-906E-D1C3DAF7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6AE61-7C7A-1140-BABE-E7DB492D79C4}"/>
              </a:ext>
            </a:extLst>
          </p:cNvPr>
          <p:cNvSpPr txBox="1"/>
          <p:nvPr/>
        </p:nvSpPr>
        <p:spPr>
          <a:xfrm>
            <a:off x="7805582" y="2669381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87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9020-0822-F344-8378-C70F16F7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77"/>
            <a:ext cx="12192000" cy="66572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NP" dirty="0"/>
              <a:t>PitchFork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38159C-3E45-A443-8128-D7EA7A7EE609}"/>
              </a:ext>
            </a:extLst>
          </p:cNvPr>
          <p:cNvSpPr txBox="1">
            <a:spLocks/>
          </p:cNvSpPr>
          <p:nvPr/>
        </p:nvSpPr>
        <p:spPr>
          <a:xfrm>
            <a:off x="0" y="751882"/>
            <a:ext cx="6678420" cy="5464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P" sz="2000" dirty="0"/>
              <a:t>Pitchfork Basics: Swing, Counter swing then it guides the upcomming ways of Market. </a:t>
            </a:r>
          </a:p>
          <a:p>
            <a:r>
              <a:rPr lang="ne-NP" sz="2000" dirty="0"/>
              <a:t>अपट्रेन्डमा एउटा लो एउटा हाइ र अर्को फेरि लो छानिन्छ डाउनट्रेन्डमा चाहि हाइ लो र फेरी हाइ छानिन्छ । </a:t>
            </a:r>
          </a:p>
          <a:p>
            <a:r>
              <a:rPr lang="ne-NP" sz="2000" dirty="0"/>
              <a:t>तपाइको आँखाले प्रश्ट देख्ने हाइ र लो छान्नु पर्ने हुन्छ । हाइ र लो छान्ने कुनै अरु नियम छैन । </a:t>
            </a:r>
            <a:endParaRPr lang="en-US" sz="2000" dirty="0"/>
          </a:p>
          <a:p>
            <a:r>
              <a:rPr lang="ne-NP" sz="2000" dirty="0"/>
              <a:t>अलिक लङटाइम फ्रेममा यो लगाउनुहोला । साइडवेजमा नलगाउनु होला । </a:t>
            </a:r>
            <a:endParaRPr lang="en-NP" sz="2000" dirty="0"/>
          </a:p>
          <a:p>
            <a:r>
              <a:rPr lang="en-NP" sz="2000" dirty="0">
                <a:latin typeface="Aakriti" pitchFamily="2" charset="0"/>
              </a:rPr>
              <a:t>cj ahf/sf] lbzf s;/L cufl8 a9\5 egL o;n] lkSr/ b]vfp5 . of] 6'naf6 </a:t>
            </a:r>
            <a:r>
              <a:rPr lang="en-US" sz="20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ABC</a:t>
            </a:r>
            <a:r>
              <a:rPr lang="en-NP" sz="2000" dirty="0">
                <a:latin typeface="Aakriti" pitchFamily="2" charset="0"/>
              </a:rPr>
              <a:t> ljGb' lvRbf h:tf] eljZosf] ?k/]vf aG5 ahf/ Tolx lbzfdf hfg] ljZjf; ul/G5 . </a:t>
            </a:r>
          </a:p>
          <a:p>
            <a:r>
              <a:rPr lang="en-NP" sz="2000" dirty="0">
                <a:latin typeface="AkayaKanadaka" panose="02010502080401010103" pitchFamily="2" charset="77"/>
                <a:cs typeface="AkayaKanadaka" panose="02010502080401010103" pitchFamily="2" charset="77"/>
              </a:rPr>
              <a:t>Dynamics support and resistance discover is major uses of Pitchfork. </a:t>
            </a:r>
          </a:p>
          <a:p>
            <a:r>
              <a:rPr lang="en-NP" sz="2000" dirty="0">
                <a:latin typeface="AkayaKanadaka" panose="02010502080401010103" pitchFamily="2" charset="77"/>
                <a:cs typeface="AkayaKanadaka" panose="02010502080401010103" pitchFamily="2" charset="77"/>
              </a:rPr>
              <a:t>Inside Pitchfork is good in downtrend</a:t>
            </a:r>
            <a:r>
              <a:rPr lang="en-US" sz="2000" dirty="0">
                <a:latin typeface="AkayaKanadaka" panose="02010502080401010103" pitchFamily="2" charset="77"/>
                <a:cs typeface="AkayaKanadaka" panose="02010502080401010103" pitchFamily="2" charset="77"/>
              </a:rPr>
              <a:t>. </a:t>
            </a:r>
            <a:r>
              <a:rPr lang="ne-NP" sz="2000" dirty="0">
                <a:latin typeface="AkayaKanadaka" panose="02010502080401010103" pitchFamily="2" charset="77"/>
                <a:cs typeface="AkayaKanadaka" panose="02010502080401010103" pitchFamily="2" charset="77"/>
              </a:rPr>
              <a:t>स्विङको काउन्टर स्विङको आकार अनुसार बजार बढ्न या घट्न पर्याप्त छ या छैन यसले नाप्दछ । </a:t>
            </a:r>
            <a:endParaRPr lang="en-NP" sz="2000" dirty="0"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A564A0-6EB9-3D4C-882D-B937C6E2C365}"/>
              </a:ext>
            </a:extLst>
          </p:cNvPr>
          <p:cNvGrpSpPr/>
          <p:nvPr/>
        </p:nvGrpSpPr>
        <p:grpSpPr>
          <a:xfrm>
            <a:off x="6614549" y="1672261"/>
            <a:ext cx="5543583" cy="4637459"/>
            <a:chOff x="6444868" y="1802889"/>
            <a:chExt cx="5679397" cy="46374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348673-D1C0-D64A-9522-10C23387BDF2}"/>
                </a:ext>
              </a:extLst>
            </p:cNvPr>
            <p:cNvGrpSpPr/>
            <p:nvPr/>
          </p:nvGrpSpPr>
          <p:grpSpPr>
            <a:xfrm>
              <a:off x="6444868" y="1802889"/>
              <a:ext cx="5679397" cy="4532293"/>
              <a:chOff x="6588086" y="1363177"/>
              <a:chExt cx="5679397" cy="453229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55671EB-5E55-EA44-9B46-629AE3F8A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086" y="1363177"/>
                <a:ext cx="5603913" cy="453229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53A18C-C5A6-534D-B51E-852B748AF00C}"/>
                  </a:ext>
                </a:extLst>
              </p:cNvPr>
              <p:cNvSpPr txBox="1"/>
              <p:nvPr/>
            </p:nvSpPr>
            <p:spPr>
              <a:xfrm rot="19423964">
                <a:off x="8664726" y="2046253"/>
                <a:ext cx="3602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dirty="0"/>
                  <a:t>Median Line: It attracts Price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010741-B6D0-8B4E-962B-8AEAE49E27E0}"/>
                  </a:ext>
                </a:extLst>
              </p:cNvPr>
              <p:cNvSpPr txBox="1"/>
              <p:nvPr/>
            </p:nvSpPr>
            <p:spPr>
              <a:xfrm rot="19423964">
                <a:off x="8556714" y="2072373"/>
                <a:ext cx="2367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dirty="0"/>
                  <a:t>Inner Line: Resisitance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4311BD-3595-1949-A005-61B619E4776B}"/>
                  </a:ext>
                </a:extLst>
              </p:cNvPr>
              <p:cNvSpPr txBox="1"/>
              <p:nvPr/>
            </p:nvSpPr>
            <p:spPr>
              <a:xfrm rot="19423964">
                <a:off x="9252333" y="2921461"/>
                <a:ext cx="1498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dirty="0"/>
                  <a:t>Inner Line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0E5239-D265-654C-90D6-1B9E4951DF14}"/>
                  </a:ext>
                </a:extLst>
              </p:cNvPr>
              <p:cNvSpPr txBox="1"/>
              <p:nvPr/>
            </p:nvSpPr>
            <p:spPr>
              <a:xfrm rot="19423964">
                <a:off x="9499099" y="3094418"/>
                <a:ext cx="2083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dirty="0"/>
                  <a:t>Outer Line: Support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8512B-F3FF-6E41-BE74-DEE8BC51CCBA}"/>
                  </a:ext>
                </a:extLst>
              </p:cNvPr>
              <p:cNvSpPr txBox="1"/>
              <p:nvPr/>
            </p:nvSpPr>
            <p:spPr>
              <a:xfrm rot="19423964">
                <a:off x="8261371" y="1468324"/>
                <a:ext cx="289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P" dirty="0"/>
                  <a:t>Outer Line: Resistance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7F33F2-50D3-E741-AFB6-F37694C69782}"/>
                </a:ext>
              </a:extLst>
            </p:cNvPr>
            <p:cNvSpPr txBox="1"/>
            <p:nvPr/>
          </p:nvSpPr>
          <p:spPr>
            <a:xfrm>
              <a:off x="6865495" y="6071016"/>
              <a:ext cx="3795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P" dirty="0"/>
                <a:t>A: Beginning of Trend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27668B-FF51-CE45-923C-7354400E87E4}"/>
                </a:ext>
              </a:extLst>
            </p:cNvPr>
            <p:cNvSpPr txBox="1"/>
            <p:nvPr/>
          </p:nvSpPr>
          <p:spPr>
            <a:xfrm>
              <a:off x="7048095" y="3316401"/>
              <a:ext cx="1394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P" dirty="0"/>
                <a:t>B: End of Trend of 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C1AC9F-1916-3A49-8A7D-0F271476D0A9}"/>
                </a:ext>
              </a:extLst>
            </p:cNvPr>
            <p:cNvSpPr txBox="1"/>
            <p:nvPr/>
          </p:nvSpPr>
          <p:spPr>
            <a:xfrm>
              <a:off x="7898665" y="5113115"/>
              <a:ext cx="255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P" dirty="0"/>
                <a:t>C: Counter Swing of AB</a:t>
              </a:r>
            </a:p>
          </p:txBody>
        </p: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5E1DA9-8BE7-3B44-962A-2DB1F8DE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7414A-B924-0845-8DB7-00CE5A0B6DE1}"/>
              </a:ext>
            </a:extLst>
          </p:cNvPr>
          <p:cNvSpPr txBox="1"/>
          <p:nvPr/>
        </p:nvSpPr>
        <p:spPr>
          <a:xfrm>
            <a:off x="7928791" y="973676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71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5BA1-3FD8-4745-9A52-8DD69BA2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9DF5-0D4F-2D4C-BDAB-B41C055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sz="3200" dirty="0"/>
              <a:t>Support &amp; Resistance </a:t>
            </a:r>
            <a:r>
              <a:rPr lang="ne-NP" sz="3200" dirty="0"/>
              <a:t>ले बजारमा कतिको काम गरेको पाउनु हुन्छ कुनै एउटा टुल लिएर कुनै विशेष स्टकमा अनुसन्धान गर्नुहोस । </a:t>
            </a:r>
            <a:endParaRPr lang="en-NP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2B57F-7E52-8142-A29E-69AC5549451F}"/>
              </a:ext>
            </a:extLst>
          </p:cNvPr>
          <p:cNvSpPr txBox="1"/>
          <p:nvPr/>
        </p:nvSpPr>
        <p:spPr>
          <a:xfrm>
            <a:off x="324128" y="5519459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76E7-52DD-DA46-918D-8502E262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7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CBA5-1B5A-400D-9167-822D6BB9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Day 8: Support and Resistance</a:t>
            </a:r>
            <a:r>
              <a:rPr lang="ne-NP" dirty="0"/>
              <a:t> </a:t>
            </a:r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4A01-8BE2-41A1-8476-9286C90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1353800" cy="4833145"/>
          </a:xfrm>
        </p:spPr>
        <p:txBody>
          <a:bodyPr>
            <a:normAutofit/>
          </a:bodyPr>
          <a:lstStyle/>
          <a:p>
            <a:r>
              <a:rPr lang="en-US" sz="3200" dirty="0"/>
              <a:t>Support &amp; Resistance: Concept &amp; Psychology</a:t>
            </a:r>
          </a:p>
          <a:p>
            <a:pPr lvl="1"/>
            <a:r>
              <a:rPr lang="en-US" sz="2800" dirty="0"/>
              <a:t>Fibonacci </a:t>
            </a:r>
          </a:p>
          <a:p>
            <a:pPr lvl="1"/>
            <a:r>
              <a:rPr lang="en-US" sz="2800" b="1" dirty="0"/>
              <a:t>Trendline, </a:t>
            </a:r>
          </a:p>
          <a:p>
            <a:pPr marL="457200" lvl="1" indent="0">
              <a:buNone/>
            </a:pPr>
            <a:r>
              <a:rPr lang="ne-NP" sz="2800" b="1" dirty="0"/>
              <a:t>आजको कक्षामा छलफल हुनेछ । </a:t>
            </a:r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86482F-8E7D-1846-906E-D1C3DAF7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6AE61-7C7A-1140-BABE-E7DB492D79C4}"/>
              </a:ext>
            </a:extLst>
          </p:cNvPr>
          <p:cNvSpPr txBox="1"/>
          <p:nvPr/>
        </p:nvSpPr>
        <p:spPr>
          <a:xfrm>
            <a:off x="7805582" y="2669381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79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42B9-E9E8-D444-84CF-B8C4610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NP" dirty="0"/>
              <a:t>Fibonacci Trading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6B0A-38D3-FB4D-A05B-64516A4D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4450"/>
            <a:ext cx="8516039" cy="5363550"/>
          </a:xfrm>
        </p:spPr>
        <p:txBody>
          <a:bodyPr>
            <a:noAutofit/>
          </a:bodyPr>
          <a:lstStyle/>
          <a:p>
            <a:r>
              <a:rPr lang="en-NP" sz="20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Buying Strategy</a:t>
            </a:r>
          </a:p>
          <a:p>
            <a:r>
              <a:rPr lang="ne-NP" sz="2000" dirty="0">
                <a:latin typeface="PREETI" pitchFamily="2" charset="0"/>
              </a:rPr>
              <a:t>बजार बढ्दै जादा किन्ने अवसर खोज्न रिट्रेस कुर्ने पर्छ । बढ्दो बजार यदि  ५० वा ६१ ले   मा रिट्रेस हुनासाथ त्यो भन्दा अर्को दिनको क्याण्डल माथि क्लोज दियो भन्ने किन्ने । धेरै रिट्रेस अव हुदैन भन्ने अर्थले बुज्नुहोला । अझ त्यो डाउनटेंन्ड नै भए पनि सर्टटर्ममा प्रोफिट गर्न सकिन्छ । </a:t>
            </a:r>
            <a:r>
              <a:rPr lang="ne-NP" sz="1800" dirty="0">
                <a:latin typeface="PREETI" pitchFamily="2" charset="0"/>
              </a:rPr>
              <a:t>अव रिट्रेस सकियो अव किन्दा हुन्न भन्नको लागि हाइ टु हो ड्र गरेर ०</a:t>
            </a:r>
            <a:r>
              <a:rPr lang="en-US" sz="1800" dirty="0"/>
              <a:t>.</a:t>
            </a:r>
            <a:r>
              <a:rPr lang="ne-NP" sz="1800" dirty="0">
                <a:latin typeface="PREETI" pitchFamily="2" charset="0"/>
              </a:rPr>
              <a:t>२३ पछि को क्लोजिङलाइ आधार बनाएर किन्न सकिन्छ।</a:t>
            </a:r>
            <a:r>
              <a:rPr lang="ne-NP" sz="2000" dirty="0">
                <a:latin typeface="PREETI" pitchFamily="2" charset="0"/>
              </a:rPr>
              <a:t> </a:t>
            </a:r>
            <a:endParaRPr lang="en-NP" sz="2000" dirty="0">
              <a:latin typeface="PREETI" pitchFamily="2" charset="0"/>
            </a:endParaRPr>
          </a:p>
          <a:p>
            <a:pPr marL="0" indent="0">
              <a:buNone/>
            </a:pPr>
            <a:r>
              <a:rPr lang="en-NP" sz="20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Selling Strategy (Profit book or Stop Loss)</a:t>
            </a:r>
          </a:p>
          <a:p>
            <a:r>
              <a:rPr lang="ne-NP" sz="2000" dirty="0">
                <a:latin typeface="PREETI" pitchFamily="2" charset="0"/>
              </a:rPr>
              <a:t>बढ्दो बजारमा  स्टप लस वा प्राफिटबुकको विन्दु ०.२३ वा अलि लङटर्म भन्दा तल क्लोज वाला क्याण्डलमा बेच्ने , ०.३८ अन्तिम स्टपलस पोइन्ट बनाउने हो । त्यो भन्दा तल बेच्ने हैन होल्ड गर्ने र लङटर्ममा जाने गर्नुपर्छ । </a:t>
            </a:r>
          </a:p>
          <a:p>
            <a:r>
              <a:rPr lang="ne-NP" sz="2000" dirty="0">
                <a:latin typeface="PREETI" pitchFamily="2" charset="0"/>
              </a:rPr>
              <a:t>घट्दो बजारमा यदि पचास वा एकसठ्ठी मा </a:t>
            </a:r>
            <a:r>
              <a:rPr lang="en-US" sz="2000" dirty="0">
                <a:latin typeface="+mj-lt"/>
              </a:rPr>
              <a:t>Retrace</a:t>
            </a:r>
            <a:r>
              <a:rPr lang="ne-NP" sz="2000" dirty="0">
                <a:latin typeface="PREETI" pitchFamily="2" charset="0"/>
              </a:rPr>
              <a:t> हुदा बेच्ने अवसर खोज्ने । (घट्दो बजारमा पनि बेच्नेले न्याय पाउछन, बेच्नलाइ एउटा मौका दिन्छ नै त्यो चाहि ५० वा ६१ वा ७८  घट्दो बजार रिट्रेस अर्थात बढेको विन्दु हुन सक्छ ।</a:t>
            </a:r>
            <a:endParaRPr lang="en-NP" sz="2000" dirty="0">
              <a:latin typeface="PREETI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842DC7-D1F8-8F4C-A7E7-C8EAB1EB83D5}"/>
              </a:ext>
            </a:extLst>
          </p:cNvPr>
          <p:cNvSpPr txBox="1">
            <a:spLocks/>
          </p:cNvSpPr>
          <p:nvPr/>
        </p:nvSpPr>
        <p:spPr>
          <a:xfrm>
            <a:off x="0" y="813412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P" dirty="0"/>
              <a:t>Trend </a:t>
            </a:r>
            <a:r>
              <a:rPr lang="en-NP" dirty="0">
                <a:latin typeface="ARAP 002" pitchFamily="2" charset="0"/>
              </a:rPr>
              <a:t>cfkm\gf] kIfdf gx'Fbf ;d]t sdfpg ;lsg] tl/sfx?</a:t>
            </a:r>
            <a:endParaRPr lang="en-NP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4AC7F2-AEC0-8F49-A9CA-8B21A5BEDFBF}"/>
              </a:ext>
            </a:extLst>
          </p:cNvPr>
          <p:cNvGrpSpPr/>
          <p:nvPr/>
        </p:nvGrpSpPr>
        <p:grpSpPr>
          <a:xfrm>
            <a:off x="2123822" y="1373672"/>
            <a:ext cx="10186929" cy="5363550"/>
            <a:chOff x="2005070" y="1494449"/>
            <a:chExt cx="10186929" cy="53635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DD7E63-8D1F-7E49-9BFE-0BE00F5A7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1568" y="1494449"/>
              <a:ext cx="3633367" cy="39589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4361EA-0060-3742-8140-EEBD05F0C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7610" y="2434728"/>
              <a:ext cx="8196549" cy="2203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2E62ED-A947-4140-AB97-307F986B3CAC}"/>
                </a:ext>
              </a:extLst>
            </p:cNvPr>
            <p:cNvCxnSpPr>
              <a:cxnSpLocks/>
            </p:cNvCxnSpPr>
            <p:nvPr/>
          </p:nvCxnSpPr>
          <p:spPr>
            <a:xfrm>
              <a:off x="2005070" y="2606823"/>
              <a:ext cx="8591855" cy="508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A79BB5-D86C-D443-8776-80E71F8FC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818" y="4061440"/>
              <a:ext cx="3819181" cy="279655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38E2BBF-F3F5-C24D-AD61-1FCA9FCC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3284" y="5177928"/>
              <a:ext cx="5343752" cy="4475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03A366-C512-7941-BAD7-646F6B5D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DFF1B-99AC-9141-B7EF-A99BAEDED54B}"/>
              </a:ext>
            </a:extLst>
          </p:cNvPr>
          <p:cNvSpPr txBox="1"/>
          <p:nvPr/>
        </p:nvSpPr>
        <p:spPr>
          <a:xfrm>
            <a:off x="8108742" y="94745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22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36EB-8385-5A84-84B4-7A401BA7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ne-NP" dirty="0"/>
              <a:t>कस्तो बेला</a:t>
            </a:r>
            <a:r>
              <a:rPr lang="en-US" dirty="0"/>
              <a:t>,</a:t>
            </a:r>
            <a:r>
              <a:rPr lang="ne-NP" dirty="0"/>
              <a:t> कसरी प्रयोग गर्ने त</a:t>
            </a:r>
            <a:r>
              <a:rPr lang="en-US" dirty="0"/>
              <a:t>?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DFA7-9842-6C6F-320B-F8A01DD1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e-NP" b="1" dirty="0"/>
              <a:t>कुन बेला झिक्नेः</a:t>
            </a:r>
            <a:r>
              <a:rPr lang="ne-NP" dirty="0"/>
              <a:t> ट्रेन्ड सकिएर करेक्सन सुरु भएसि</a:t>
            </a:r>
          </a:p>
          <a:p>
            <a:r>
              <a:rPr lang="ne-NP" dirty="0"/>
              <a:t>डाउन ट्रेन्डमा छ भने </a:t>
            </a:r>
            <a:r>
              <a:rPr lang="en-US" dirty="0"/>
              <a:t>High to Low </a:t>
            </a:r>
            <a:r>
              <a:rPr lang="ne-NP" dirty="0"/>
              <a:t>तान्ने जसले रेसिस्टेन्स देखाउछ</a:t>
            </a:r>
          </a:p>
          <a:p>
            <a:r>
              <a:rPr lang="en-US" dirty="0"/>
              <a:t>Uptrend </a:t>
            </a:r>
            <a:r>
              <a:rPr lang="ne-NP" dirty="0"/>
              <a:t>मा</a:t>
            </a:r>
            <a:r>
              <a:rPr lang="en-US" dirty="0"/>
              <a:t> </a:t>
            </a:r>
            <a:r>
              <a:rPr lang="ne-NP" dirty="0"/>
              <a:t>बजार छ भने </a:t>
            </a:r>
            <a:r>
              <a:rPr lang="en-US" dirty="0"/>
              <a:t>Low to High </a:t>
            </a:r>
            <a:r>
              <a:rPr lang="ne-NP" dirty="0"/>
              <a:t>अर्थात ट्रेन्ड अनुसार नै</a:t>
            </a:r>
            <a:r>
              <a:rPr lang="en-US" dirty="0"/>
              <a:t> </a:t>
            </a:r>
            <a:r>
              <a:rPr lang="ne-NP" dirty="0"/>
              <a:t>तान्नु पर्दछ जसले सपोर्ट देखाउछ ।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A804-C265-D84D-96DA-9385CF8E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NP" sz="3600" dirty="0"/>
              <a:t>Finding Support &amp; Resistance with Retreacement &amp;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AE379-1712-4845-B6FB-393D22C21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45124"/>
                <a:ext cx="12192000" cy="5994620"/>
              </a:xfrm>
            </p:spPr>
            <p:txBody>
              <a:bodyPr>
                <a:normAutofit/>
              </a:bodyPr>
              <a:lstStyle/>
              <a:p>
                <a:r>
                  <a:rPr lang="en-NP" sz="2400" dirty="0">
                    <a:solidFill>
                      <a:schemeClr val="tx1"/>
                    </a:solidFill>
                  </a:rPr>
                  <a:t>Fibonacci: </a:t>
                </a:r>
                <a:r>
                  <a:rPr lang="ne-NP" sz="2400" dirty="0">
                    <a:solidFill>
                      <a:schemeClr val="tx1"/>
                    </a:solidFill>
                    <a:latin typeface="PREETI" pitchFamily="2" charset="0"/>
                  </a:rPr>
                  <a:t>फीबोनाकी समग्र प्रक्रितिमा हुन्छ भनिन्छ । फीबोनाकिको संयोजन सुन्दर हुन्छ । सारा प्रकृतिका कुरा मा फीबो हुन्छ भने सेयर बजार पनि त प्राकृतिक गुण लोभ मोह डर बाट चल्छ भने यसमा प्राकृतिक नियम आकर्षित हुन्छ भनी यो नियम लाइ सेयर बजारमा भित्राइयो । </a:t>
                </a:r>
              </a:p>
              <a:p>
                <a:r>
                  <a:rPr lang="ne-NP" sz="2400" dirty="0">
                    <a:solidFill>
                      <a:schemeClr val="tx1"/>
                    </a:solidFill>
                    <a:latin typeface="PREETI" pitchFamily="2" charset="0"/>
                  </a:rPr>
                  <a:t>प्राकृतिक नंबरको एउटा सिरीज हुन्छ जो निकै चाखलाग्दो छ र यसको परिचय इटालीका गणीत विज्ञ फीबोनाचीले १४ औ शताब्दिमा गराए । प्राकृतिक नंबर भनेका ० र १ हुन । </a:t>
                </a:r>
              </a:p>
              <a:p>
                <a:r>
                  <a:rPr lang="en-NP" sz="1600" dirty="0">
                    <a:highlight>
                      <a:srgbClr val="FFFF00"/>
                    </a:highlight>
                    <a:latin typeface="Arial Rounded MT Bold" panose="020F0704030504030204" pitchFamily="34" charset="77"/>
                  </a:rPr>
                  <a:t>0, 1, </a:t>
                </a:r>
                <a:r>
                  <a:rPr lang="en-NP" sz="1600" dirty="0">
                    <a:latin typeface="Arial Rounded MT Bold" panose="020F0704030504030204" pitchFamily="34" charset="77"/>
                  </a:rPr>
                  <a:t>1, 2, 3, 5, 8, </a:t>
                </a:r>
                <a:r>
                  <a:rPr lang="en-NP" sz="1600" dirty="0">
                    <a:highlight>
                      <a:srgbClr val="00FFFF"/>
                    </a:highlight>
                    <a:latin typeface="Arial Rounded MT Bold" panose="020F0704030504030204" pitchFamily="34" charset="77"/>
                  </a:rPr>
                  <a:t>13</a:t>
                </a:r>
                <a:r>
                  <a:rPr lang="en-NP" sz="1600" dirty="0">
                    <a:latin typeface="Arial Rounded MT Bold" panose="020F0704030504030204" pitchFamily="34" charset="77"/>
                  </a:rPr>
                  <a:t>, 21, </a:t>
                </a:r>
                <a:r>
                  <a:rPr lang="en-NP" sz="1600" b="1" dirty="0">
                    <a:latin typeface="Arial Rounded MT Bold" panose="020F0704030504030204" pitchFamily="34" charset="77"/>
                  </a:rPr>
                  <a:t>34 </a:t>
                </a:r>
                <a:r>
                  <a:rPr lang="en-NP" sz="1600" dirty="0">
                    <a:latin typeface="Arial Rounded MT Bold" panose="020F0704030504030204" pitchFamily="34" charset="77"/>
                  </a:rPr>
                  <a:t>,55, </a:t>
                </a:r>
                <a:r>
                  <a:rPr lang="en-NP" sz="1600" dirty="0">
                    <a:highlight>
                      <a:srgbClr val="00FFFF"/>
                    </a:highlight>
                    <a:latin typeface="Arial Rounded MT Bold" panose="020F0704030504030204" pitchFamily="34" charset="77"/>
                  </a:rPr>
                  <a:t>89, 144</a:t>
                </a:r>
                <a:r>
                  <a:rPr lang="en-US" sz="1600" dirty="0">
                    <a:latin typeface="Arial Rounded MT Bold" panose="020F0704030504030204" pitchFamily="34" charset="77"/>
                  </a:rPr>
                  <a:t>,233, 377, 610, 987,1597</a:t>
                </a:r>
                <a:r>
                  <a:rPr lang="en-NP" sz="1600" dirty="0">
                    <a:latin typeface="Arial Rounded MT Bold" panose="020F0704030504030204" pitchFamily="34" charset="77"/>
                  </a:rPr>
                  <a:t> is fibonacci numbers series. </a:t>
                </a:r>
              </a:p>
              <a:p>
                <a:r>
                  <a:rPr lang="en-NP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Minium  Gap (same number)- 144/144=1, 34/34=</a:t>
                </a:r>
                <a:r>
                  <a:rPr lang="en-NP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1 (High point in Downtrend, Down Point in Up swing)</a:t>
                </a:r>
              </a:p>
              <a:p>
                <a:r>
                  <a:rPr lang="en-NP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Golden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=0.61,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0.61,  </a:t>
                </a:r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and so on..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Rounded MT Bold" panose="020F0704030504030204" pitchFamily="34" charset="77"/>
                  </a:rPr>
                  <a:t>Other Golden Ratio (1 step gap 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P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0.38</m:t>
                    </m:r>
                    <m:r>
                      <a:rPr lang="en-US" sz="1600" i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89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Rounded MT Bold" panose="020F0704030504030204" pitchFamily="34" charset="77"/>
                  </a:rPr>
                  <a:t>=</a:t>
                </a:r>
                <a:r>
                  <a:rPr lang="en-US" sz="16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Arial Rounded MT Bold" panose="020F0704030504030204" pitchFamily="34" charset="77"/>
                  </a:rPr>
                  <a:t>0.38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2 step Gap: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89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=0.23,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0.23 / 13/55, 5/21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3 step Gap: 13/89=0.14, 21/144=</a:t>
                </a:r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0.14(not used in tool), 3/21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Maximum gap Result ratio = 0 ( starting of trend)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0.78 Rule 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𝟔𝟏𝟖</m:t>
                        </m:r>
                      </m:e>
                    </m:rad>
                  </m:oMath>
                </a14:m>
                <a:endParaRPr lang="en-US" sz="1600" b="1" dirty="0">
                  <a:solidFill>
                    <a:schemeClr val="tx1"/>
                  </a:solidFill>
                  <a:latin typeface="Arial Rounded MT Bold" panose="020F0704030504030204" pitchFamily="34" charset="77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  <a:latin typeface="Arial Rounded MT Bold" panose="020F0704030504030204" pitchFamily="34" charset="77"/>
                  </a:rPr>
                  <a:t>we always use this Fibonacci tool in opposite trend, so in Fibonacci tool , the order become just opposite.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AE379-1712-4845-B6FB-393D22C21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45124"/>
                <a:ext cx="12192000" cy="5994620"/>
              </a:xfrm>
              <a:blipFill>
                <a:blip r:embed="rId2"/>
                <a:stretch>
                  <a:fillRect l="-728" t="-1480" r="-114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9B7A9AF-11CC-FB41-8244-BBDC3F904DF1}"/>
              </a:ext>
            </a:extLst>
          </p:cNvPr>
          <p:cNvSpPr txBox="1"/>
          <p:nvPr/>
        </p:nvSpPr>
        <p:spPr>
          <a:xfrm>
            <a:off x="7883063" y="5092727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AD8B-5DB6-984B-A013-8A8D0AAE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8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A93B-D529-2144-BF37-9040913C4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9" y="1525456"/>
            <a:ext cx="7513506" cy="5277176"/>
          </a:xfrm>
        </p:spPr>
        <p:txBody>
          <a:bodyPr>
            <a:noAutofit/>
          </a:bodyPr>
          <a:lstStyle/>
          <a:p>
            <a:r>
              <a:rPr lang="en-NP" sz="2400" dirty="0"/>
              <a:t>UpTrend </a:t>
            </a:r>
            <a:r>
              <a:rPr lang="ne-NP" sz="2400" dirty="0">
                <a:latin typeface="ARAP 002" pitchFamily="2" charset="0"/>
              </a:rPr>
              <a:t>मा</a:t>
            </a:r>
            <a:r>
              <a:rPr lang="en-NP" sz="2400" dirty="0">
                <a:latin typeface="ARAP 002" pitchFamily="2" charset="0"/>
              </a:rPr>
              <a:t> </a:t>
            </a:r>
            <a:r>
              <a:rPr lang="en-NP" sz="2400" dirty="0">
                <a:latin typeface="AkayaKanadaka" panose="02010502080401010103" pitchFamily="2" charset="77"/>
                <a:cs typeface="AkayaKanadaka" panose="02010502080401010103" pitchFamily="2" charset="77"/>
              </a:rPr>
              <a:t>Trend Reversal </a:t>
            </a:r>
            <a:r>
              <a:rPr lang="ne-NP" sz="2400" dirty="0">
                <a:latin typeface="ARAP 002" pitchFamily="2" charset="0"/>
                <a:cs typeface="AkayaKanadaka" panose="02010502080401010103" pitchFamily="2" charset="77"/>
              </a:rPr>
              <a:t>को संकेत यसरी पाउन सकिन्छ र हामीले के गर्नुपर्छ ?</a:t>
            </a:r>
            <a:endParaRPr lang="en-NP" sz="2400" dirty="0">
              <a:latin typeface="ARAP 002" pitchFamily="2" charset="0"/>
            </a:endParaRPr>
          </a:p>
          <a:p>
            <a:pPr lvl="1"/>
            <a:r>
              <a:rPr lang="ne-NP" sz="2000" dirty="0">
                <a:latin typeface="ARAP 002" pitchFamily="2" charset="0"/>
              </a:rPr>
              <a:t>मार्केटको न्यून १ विन्दु र हामिले लगाएको हालैको उच्च विन्दु ० हुन्छ । जव ०.२३ पहिले सम्म रिट्रेसलाइ स्वभाभिक करेक्सनको रुपमा लिनुपर्छ । तर त्यहाँ कुनै सम्मान नदिएर तल झर्दा त्यो हाम्रो लागी प्रोफिट बुक वा स्टपलसको समय हुन्छ । ०.३८ विन्दुत्यसपछिको महत्वपुर्ण हुन्छ । </a:t>
            </a:r>
          </a:p>
          <a:p>
            <a:r>
              <a:rPr lang="en-NP" sz="24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Downtrend </a:t>
            </a:r>
            <a:r>
              <a:rPr lang="ne-NP" sz="2400" dirty="0">
                <a:latin typeface="ARAP 002" pitchFamily="2" charset="0"/>
              </a:rPr>
              <a:t>मा</a:t>
            </a:r>
            <a:r>
              <a:rPr lang="en-NP" sz="2400" dirty="0">
                <a:latin typeface="ARAP 002" pitchFamily="2" charset="0"/>
                <a:cs typeface="Baloo Bhaijaan" panose="03080902040302020200" pitchFamily="66" charset="-78"/>
              </a:rPr>
              <a:t> </a:t>
            </a:r>
            <a:r>
              <a:rPr lang="en-NP" sz="2400" dirty="0">
                <a:latin typeface="AkayaKanadaka" panose="02010502080401010103" pitchFamily="2" charset="77"/>
                <a:cs typeface="AkayaKanadaka" panose="02010502080401010103" pitchFamily="2" charset="77"/>
              </a:rPr>
              <a:t>downtrend </a:t>
            </a:r>
            <a:r>
              <a:rPr lang="ne-NP" sz="2400" dirty="0">
                <a:latin typeface="ARAP 002" pitchFamily="2" charset="0"/>
                <a:cs typeface="AkayaKanadaka" panose="02010502080401010103" pitchFamily="2" charset="77"/>
              </a:rPr>
              <a:t>को अन्त्य भएको कन्फमेसन ०.२३  ब्रेक दिएर माथि तिरै क्लोजिङ दिएको क्याण््डलमा किन्नुपर्छ । त्यसपछि ०.३८ मा बजारको प्रतिक्रीया कुर्नुपर्छ ।</a:t>
            </a:r>
          </a:p>
          <a:p>
            <a:r>
              <a:rPr lang="ne-NP" sz="2400" dirty="0">
                <a:latin typeface="ARAP 002" pitchFamily="2" charset="0"/>
                <a:cs typeface="AkayaKanadaka" panose="02010502080401010103" pitchFamily="2" charset="77"/>
              </a:rPr>
              <a:t>फीबोनाची कुनै सिग्नाल दिने इन्डिकेटर हैन । माथिको दुवै अवस्थामा इन्डिकेटरको साथ पनि लिनुहोला। </a:t>
            </a:r>
            <a:r>
              <a:rPr lang="en-NP" sz="2400" dirty="0">
                <a:latin typeface="+mj-lt"/>
                <a:cs typeface="AkayaKanadaka" panose="02010502080401010103" pitchFamily="2" charset="77"/>
              </a:rPr>
              <a:t>macd singnal can be good.</a:t>
            </a:r>
          </a:p>
          <a:p>
            <a:r>
              <a:rPr lang="en-NP" sz="2400" dirty="0">
                <a:latin typeface="+mj-lt"/>
                <a:cs typeface="AkayaKanadaka" panose="02010502080401010103" pitchFamily="2" charset="77"/>
              </a:rPr>
              <a:t>0.38 </a:t>
            </a:r>
            <a:r>
              <a:rPr lang="ne-NP" sz="2400" dirty="0">
                <a:latin typeface="+mj-lt"/>
                <a:cs typeface="AkayaKanadaka" panose="02010502080401010103" pitchFamily="2" charset="77"/>
              </a:rPr>
              <a:t>भन्दा माथि हुनु भनेको स्ट्रङ ट्रेन्ड हुनु हो । भन्ने अर्थले समेत लिइन्छ । </a:t>
            </a:r>
            <a:endParaRPr lang="en-NP" sz="2400" dirty="0">
              <a:latin typeface="+mj-lt"/>
              <a:cs typeface="AkayaKanadaka" panose="02010502080401010103" pitchFamily="2" charset="77"/>
            </a:endParaRPr>
          </a:p>
          <a:p>
            <a:r>
              <a:rPr lang="en-NP" sz="2400" dirty="0">
                <a:latin typeface="+mj-lt"/>
                <a:cs typeface="AkayaKanadaka" panose="02010502080401010103" pitchFamily="2" charset="77"/>
              </a:rPr>
              <a:t>Trailing Stop loss </a:t>
            </a:r>
            <a:r>
              <a:rPr lang="ne-NP" sz="2400" dirty="0">
                <a:latin typeface="+mj-lt"/>
                <a:cs typeface="AkayaKanadaka" panose="02010502080401010103" pitchFamily="2" charset="77"/>
              </a:rPr>
              <a:t>लगाउन बजार लो टु हाइ लगाउने र मार्केट बढे सँगै बढाउने । फिबोनाची सिरिज आफैमा ट्रेलिङ प्रकृतिका हुन्छन ।  </a:t>
            </a:r>
            <a:endParaRPr lang="en-NP" sz="2400" dirty="0">
              <a:latin typeface="ARAP 002" pitchFamily="2" charset="0"/>
              <a:cs typeface="Baloo Bhaijaan" panose="03080902040302020200" pitchFamily="66" charset="-78"/>
            </a:endParaRPr>
          </a:p>
          <a:p>
            <a:pPr lvl="1"/>
            <a:endParaRPr lang="en-NP" sz="20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65A086-D8BF-D04C-8FC2-B5640942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NP" dirty="0"/>
              <a:t>Fibonacci Trading Strategy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AFB164-5236-ED46-B34C-5AB13BE24D06}"/>
              </a:ext>
            </a:extLst>
          </p:cNvPr>
          <p:cNvSpPr txBox="1">
            <a:spLocks/>
          </p:cNvSpPr>
          <p:nvPr/>
        </p:nvSpPr>
        <p:spPr>
          <a:xfrm>
            <a:off x="0" y="813412"/>
            <a:ext cx="12192000" cy="681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P" sz="4000" dirty="0"/>
              <a:t>Use of Fibonacci for Trend Reversal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F2F8E-680C-CA45-A453-09640F02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05" y="889811"/>
            <a:ext cx="4678495" cy="22749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038779-5500-3A4C-8A81-B51625199501}"/>
              </a:ext>
            </a:extLst>
          </p:cNvPr>
          <p:cNvCxnSpPr>
            <a:cxnSpLocks/>
          </p:cNvCxnSpPr>
          <p:nvPr/>
        </p:nvCxnSpPr>
        <p:spPr>
          <a:xfrm flipV="1">
            <a:off x="4132613" y="1642803"/>
            <a:ext cx="6427056" cy="9778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5BA14-5983-D143-B8F3-3EF0DB052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292" y="3437465"/>
            <a:ext cx="2826744" cy="337638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0F7A9-B370-9F46-83A0-2B9A6AA43500}"/>
              </a:ext>
            </a:extLst>
          </p:cNvPr>
          <p:cNvCxnSpPr>
            <a:cxnSpLocks/>
          </p:cNvCxnSpPr>
          <p:nvPr/>
        </p:nvCxnSpPr>
        <p:spPr>
          <a:xfrm>
            <a:off x="3871356" y="4358244"/>
            <a:ext cx="7332798" cy="1205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FE1782-27C0-7D4F-8FE0-33BB73EDD03F}"/>
              </a:ext>
            </a:extLst>
          </p:cNvPr>
          <p:cNvSpPr txBox="1"/>
          <p:nvPr/>
        </p:nvSpPr>
        <p:spPr>
          <a:xfrm>
            <a:off x="8111005" y="98720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568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B161-B7EC-DC4F-84E0-FEDC290B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941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NP" dirty="0"/>
              <a:t>Fibonacci : Trend Based Fibonacci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C2CE-4257-1141-9F65-8BA67C2BF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1126"/>
            <a:ext cx="7699397" cy="5796873"/>
          </a:xfrm>
        </p:spPr>
        <p:txBody>
          <a:bodyPr>
            <a:normAutofit/>
          </a:bodyPr>
          <a:lstStyle/>
          <a:p>
            <a:r>
              <a:rPr lang="en-NP" sz="2400" dirty="0"/>
              <a:t>It requires 3 Points: Start of the Impulse, End of Impulse &amp; End of the Retracement (Same like Pitchfork)</a:t>
            </a:r>
          </a:p>
          <a:p>
            <a:r>
              <a:rPr lang="en-NP" sz="2400" dirty="0">
                <a:latin typeface="Aakriti" pitchFamily="2" charset="0"/>
              </a:rPr>
              <a:t>l/6\/];d]G6 ;lsPsf] ;]Nkm 3f]if0ff u/L To; kl5s]f s/]S;g -36\bf] ahf/df _/ /L6\/];d]G6 ;lsPsf] ;]Nkm 3f]if0ff u/L To; kl5s]f ckd'e kTtf nufpg of] 6'n k|of]u ul/G5 . </a:t>
            </a:r>
          </a:p>
          <a:p>
            <a:r>
              <a:rPr lang="en-NP" sz="2000" dirty="0">
                <a:latin typeface="Arial Rounded MT Bold" panose="020F0704030504030204" pitchFamily="34" charset="77"/>
              </a:rPr>
              <a:t>AB is primary trend and BC is retracement. So TBF lead market to downward. </a:t>
            </a:r>
          </a:p>
          <a:p>
            <a:r>
              <a:rPr lang="en-NP" sz="2000" dirty="0">
                <a:latin typeface="Arial Rounded MT Bold" panose="020F0704030504030204" pitchFamily="34" charset="77"/>
              </a:rPr>
              <a:t>In Below you can see fib based extension moves towards uptrend because we used low to high</a:t>
            </a:r>
            <a:r>
              <a:rPr lang="en-US" sz="2000" dirty="0">
                <a:latin typeface="Arial Rounded MT Bold" panose="020F0704030504030204" pitchFamily="34" charset="77"/>
              </a:rPr>
              <a:t>. </a:t>
            </a:r>
            <a:r>
              <a:rPr lang="en-NP" sz="2000" dirty="0">
                <a:latin typeface="Arial Rounded MT Bold" panose="020F0704030504030204" pitchFamily="34" charset="77"/>
              </a:rPr>
              <a:t>That's why it is called trend based. </a:t>
            </a:r>
          </a:p>
          <a:p>
            <a:r>
              <a:rPr lang="en-NP" sz="2000" dirty="0">
                <a:latin typeface="Arial Rounded MT Bold" panose="020F0704030504030204" pitchFamily="34" charset="77"/>
              </a:rPr>
              <a:t>Downtrend </a:t>
            </a:r>
            <a:r>
              <a:rPr lang="ne-NP" sz="2000" dirty="0">
                <a:latin typeface="Arial Rounded MT Bold" panose="020F0704030504030204" pitchFamily="34" charset="77"/>
              </a:rPr>
              <a:t>मा डाउन कै अनुमानको लागि र </a:t>
            </a:r>
            <a:r>
              <a:rPr lang="en-US" sz="2000" dirty="0" err="1">
                <a:latin typeface="Arial Rounded MT Bold" panose="020F0704030504030204" pitchFamily="34" charset="77"/>
              </a:rPr>
              <a:t>UpreTrend</a:t>
            </a:r>
            <a:r>
              <a:rPr lang="en-US" sz="2000" dirty="0">
                <a:latin typeface="Arial Rounded MT Bold" panose="020F0704030504030204" pitchFamily="34" charset="77"/>
              </a:rPr>
              <a:t> </a:t>
            </a:r>
            <a:r>
              <a:rPr lang="ne-NP" sz="2000" dirty="0">
                <a:latin typeface="Arial Rounded MT Bold" panose="020F0704030504030204" pitchFamily="34" charset="77"/>
              </a:rPr>
              <a:t>मा अपस्विङकै अपेक्षामा यो टुलको प्रयोग गरिन्छ । अर्थात ट्रेन्ड कन्टिन्युएसनको रुपमा । </a:t>
            </a:r>
            <a:endParaRPr lang="en-NP" sz="2400" dirty="0">
              <a:latin typeface="Aakriti" pitchFamily="2" charset="0"/>
            </a:endParaRPr>
          </a:p>
          <a:p>
            <a:endParaRPr lang="en-NP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B1FE1-9DE7-F845-8F06-F000C2652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8" t="21667" r="28935" b="7778"/>
          <a:stretch/>
        </p:blipFill>
        <p:spPr>
          <a:xfrm>
            <a:off x="7550319" y="1138142"/>
            <a:ext cx="4492603" cy="2935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AC96E-56B9-0941-A58E-10EC21C95670}"/>
              </a:ext>
            </a:extLst>
          </p:cNvPr>
          <p:cNvSpPr txBox="1"/>
          <p:nvPr/>
        </p:nvSpPr>
        <p:spPr>
          <a:xfrm>
            <a:off x="7899400" y="116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5FD31-B7EE-E744-94CD-C41A3B4B9636}"/>
              </a:ext>
            </a:extLst>
          </p:cNvPr>
          <p:cNvSpPr txBox="1"/>
          <p:nvPr/>
        </p:nvSpPr>
        <p:spPr>
          <a:xfrm>
            <a:off x="11734800" y="130351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8AF874-887E-774C-87A1-1B39D9286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15473" r="28241" b="31107"/>
          <a:stretch/>
        </p:blipFill>
        <p:spPr>
          <a:xfrm>
            <a:off x="7699395" y="4104389"/>
            <a:ext cx="4572127" cy="2111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8E7FCA-E877-AC4D-8E0C-80FEF675FE4C}"/>
              </a:ext>
            </a:extLst>
          </p:cNvPr>
          <p:cNvSpPr txBox="1"/>
          <p:nvPr/>
        </p:nvSpPr>
        <p:spPr>
          <a:xfrm>
            <a:off x="8699500" y="647699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5583-BE69-D042-9A1A-756314A09253}"/>
              </a:ext>
            </a:extLst>
          </p:cNvPr>
          <p:cNvSpPr txBox="1"/>
          <p:nvPr/>
        </p:nvSpPr>
        <p:spPr>
          <a:xfrm>
            <a:off x="9985458" y="3048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80AA1-D42F-F049-9BE7-797CE66DE108}"/>
              </a:ext>
            </a:extLst>
          </p:cNvPr>
          <p:cNvSpPr txBox="1"/>
          <p:nvPr/>
        </p:nvSpPr>
        <p:spPr>
          <a:xfrm>
            <a:off x="11814322" y="609599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B27E8E9-E08F-724F-96B1-5B4F8663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3901-7C84-924F-9C20-F764F556379E}"/>
              </a:ext>
            </a:extLst>
          </p:cNvPr>
          <p:cNvSpPr txBox="1"/>
          <p:nvPr/>
        </p:nvSpPr>
        <p:spPr>
          <a:xfrm>
            <a:off x="3932083" y="5622983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095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3A63-6BC2-16A1-73DB-352CEA1A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Extension vs Retrecement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F60E-0F71-F420-8CB6-D37099D1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extensions show where the price will go following a retracement, Fibonacci retracement levels indicate how deep a retracement could be. In other words, </a:t>
            </a:r>
            <a:r>
              <a:rPr lang="en-US" b="1" dirty="0"/>
              <a:t>Fibonacci retracements measure the pullbacks within a trend, while Fibonacci extensions measure the impulse waves in the direction of the trend</a:t>
            </a:r>
            <a:r>
              <a:rPr lang="en-US" dirty="0"/>
              <a:t>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88454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8910BB-C310-C64D-A244-0EA467BF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3443224"/>
            <a:ext cx="4705975" cy="2531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BE658-F467-B14C-B4DF-2A7CF94F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205928" cy="8062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NP" dirty="0"/>
              <a:t>Trendlines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E428-740D-1F40-902C-95C8B784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9421"/>
            <a:ext cx="7105338" cy="5753780"/>
          </a:xfrm>
        </p:spPr>
        <p:txBody>
          <a:bodyPr wrap="square">
            <a:noAutofit/>
          </a:bodyPr>
          <a:lstStyle/>
          <a:p>
            <a:r>
              <a:rPr lang="en-NP" sz="1800" dirty="0"/>
              <a:t>Bullish </a:t>
            </a:r>
            <a:r>
              <a:rPr lang="ne-NP" sz="1800" dirty="0"/>
              <a:t>मा सपोर्टको ट्रेन्डलाइन र </a:t>
            </a:r>
            <a:r>
              <a:rPr lang="en-US" sz="1800" dirty="0"/>
              <a:t>Bearish </a:t>
            </a:r>
            <a:r>
              <a:rPr lang="ne-NP" sz="1800" dirty="0"/>
              <a:t>मा रेसिस्टेन्सको लाइन ड्र गर्ने हो । </a:t>
            </a:r>
            <a:endParaRPr lang="en-NP" sz="1800" dirty="0"/>
          </a:p>
          <a:p>
            <a:r>
              <a:rPr lang="en-NP" sz="1800" dirty="0"/>
              <a:t>1 line connets higher high and other line connect ligher low. that is upper trendline</a:t>
            </a:r>
          </a:p>
          <a:p>
            <a:r>
              <a:rPr lang="en-NP" sz="1800" dirty="0"/>
              <a:t>1 line connect lower high and other connects lower low that is lower trendline. </a:t>
            </a:r>
          </a:p>
          <a:p>
            <a:r>
              <a:rPr lang="ne-NP" sz="1800" dirty="0">
                <a:latin typeface="PREETI" pitchFamily="2" charset="0"/>
              </a:rPr>
              <a:t>माथिका यी २ अवस्था कायम रहुन्जेल बजारको यात्रा सोहि क्रममा जारी रहन्छ । जव त्यो लाइनलाइ रेस्पेक्ट गर्न छाड्छ त्यो </a:t>
            </a:r>
            <a:r>
              <a:rPr lang="en-US" sz="1800" dirty="0">
                <a:latin typeface="+mj-lt"/>
              </a:rPr>
              <a:t>Trend</a:t>
            </a:r>
            <a:r>
              <a:rPr lang="ne-NP" sz="1800" dirty="0">
                <a:latin typeface="PREETI" pitchFamily="2" charset="0"/>
              </a:rPr>
              <a:t> परिवर्तनको संकेत हो । </a:t>
            </a:r>
          </a:p>
          <a:p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यस हिसावले घट्दो बजारमा टेंन्डलाइन</a:t>
            </a:r>
            <a:r>
              <a:rPr lang="en-NP" sz="1800" dirty="0">
                <a:latin typeface="+mj-lt"/>
                <a:cs typeface="AkayaKanadaka" panose="02010502080401010103" pitchFamily="2" charset="77"/>
              </a:rPr>
              <a:t>(LH Line)</a:t>
            </a:r>
            <a:r>
              <a:rPr lang="en-NP" sz="1800" dirty="0">
                <a:latin typeface="PREETI" pitchFamily="2" charset="0"/>
                <a:cs typeface="AkayaKanadaka" panose="02010502080401010103" pitchFamily="2" charset="77"/>
              </a:rPr>
              <a:t> </a:t>
            </a:r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आफैमा एउटा रेसिस्टेन्स हो भने बढ्दो बजारमा</a:t>
            </a:r>
            <a:r>
              <a:rPr lang="en-US" sz="1800" dirty="0">
                <a:latin typeface="PREETI" pitchFamily="2" charset="0"/>
                <a:cs typeface="AkayaKanadaka" panose="02010502080401010103" pitchFamily="2" charset="77"/>
              </a:rPr>
              <a:t> </a:t>
            </a:r>
            <a:r>
              <a:rPr lang="en-US" sz="1800" dirty="0">
                <a:latin typeface="+mj-lt"/>
                <a:cs typeface="AkayaKanadaka" panose="02010502080401010103" pitchFamily="2" charset="77"/>
              </a:rPr>
              <a:t>HL</a:t>
            </a:r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 सपोर्ट हो । </a:t>
            </a:r>
          </a:p>
          <a:p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जव एउटा टेंन्डलाइनलाइ मार्केटले रेक्पेकट गर्दैन तव अर्को टेंन्डलाइ बन्ने गर्दछ । </a:t>
            </a:r>
          </a:p>
          <a:p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अपर टेंन्डलाइनमा जव हाइयर लो को लाइन छाडेर बजार माथि जान्छ र फेरी सोहि टेंन्डलाइनमा टच हुन्छ बजार बढ्ने सम्भावना मुस्कील हुन्छ । </a:t>
            </a:r>
          </a:p>
          <a:p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२ वा ३ पटक टेंडलाइनमा टच भएपछि प्राय त्यो टेंन्डलाइन एक्सपायर भएको देखिन्छ । </a:t>
            </a:r>
          </a:p>
          <a:p>
            <a:r>
              <a:rPr lang="ne-NP" sz="1800" dirty="0">
                <a:latin typeface="PREETI" pitchFamily="2" charset="0"/>
                <a:cs typeface="AkayaKanadaka" panose="02010502080401010103" pitchFamily="2" charset="77"/>
              </a:rPr>
              <a:t>४५ डिग्रिमा बनेको ट्रेन्डलाइन निकै बन्ने गर्दछन ।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9740A9-D247-8445-A2F5-AD417B1D90C4}"/>
              </a:ext>
            </a:extLst>
          </p:cNvPr>
          <p:cNvGrpSpPr/>
          <p:nvPr/>
        </p:nvGrpSpPr>
        <p:grpSpPr>
          <a:xfrm>
            <a:off x="7105338" y="132059"/>
            <a:ext cx="5086661" cy="2167929"/>
            <a:chOff x="6385810" y="4690071"/>
            <a:chExt cx="5806190" cy="21679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86C91F-B0EF-F441-A773-05A45D05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5810" y="4690071"/>
              <a:ext cx="5806190" cy="216792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E28D55-42A0-5B4C-9895-E8E7B25F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9226" y="5126636"/>
              <a:ext cx="1169233" cy="869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362DD-0336-3949-A50B-1A809A90E842}"/>
                </a:ext>
              </a:extLst>
            </p:cNvPr>
            <p:cNvSpPr txBox="1"/>
            <p:nvPr/>
          </p:nvSpPr>
          <p:spPr>
            <a:xfrm>
              <a:off x="7989757" y="6115987"/>
              <a:ext cx="1404231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NP" dirty="0"/>
                <a:t>Selling Point(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3CFBD6A-66B0-9A4E-A8BF-C49984DD21F2}"/>
              </a:ext>
            </a:extLst>
          </p:cNvPr>
          <p:cNvSpPr txBox="1"/>
          <p:nvPr/>
        </p:nvSpPr>
        <p:spPr>
          <a:xfrm>
            <a:off x="7105338" y="4633597"/>
            <a:ext cx="458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P" sz="2400" dirty="0">
                <a:latin typeface="PREETI" pitchFamily="2" charset="0"/>
              </a:rPr>
              <a:t>cem k|fO; Rofgn agfP/ a9\bf] ahf/df klg lsGg] cj;/ / 36\bf] ahf/df klg a]Rg] cj;/ klxrfg ug{ dbt ub{65 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ABA17-A02A-A74F-BE42-3CAA5A27E09C}"/>
              </a:ext>
            </a:extLst>
          </p:cNvPr>
          <p:cNvSpPr txBox="1"/>
          <p:nvPr/>
        </p:nvSpPr>
        <p:spPr>
          <a:xfrm>
            <a:off x="7805582" y="2669381"/>
            <a:ext cx="3967317" cy="5788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/>
              <a:t>प्रशिक्षकः रामहरी नेपाल</a:t>
            </a:r>
            <a:endParaRPr lang="en-US" sz="2800" b="1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56D41A8-1C66-5443-9B68-951951CA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216135"/>
            <a:ext cx="12192001" cy="6418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Instructor: Ramhari Nepal, </a:t>
            </a:r>
            <a:r>
              <a:rPr lang="ne-N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यो सामाग्रिको कपिराइट सर्जकमा निहित रहेको छ। कुनै पनि किसिमको कपि वा पाइरेसि भएको पाइएमा कानुन बमोजिम उपचारमा गइनेछ ।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2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1522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Aakriti</vt:lpstr>
      <vt:lpstr>AkayaKanadaka</vt:lpstr>
      <vt:lpstr>ARAP 002</vt:lpstr>
      <vt:lpstr>Arial</vt:lpstr>
      <vt:lpstr>Arial Rounded MT Bold</vt:lpstr>
      <vt:lpstr>Baloo Bhaijaan</vt:lpstr>
      <vt:lpstr>Calibri</vt:lpstr>
      <vt:lpstr>Calibri Light</vt:lpstr>
      <vt:lpstr>Cambria Math</vt:lpstr>
      <vt:lpstr>PREETI</vt:lpstr>
      <vt:lpstr>Office Theme</vt:lpstr>
      <vt:lpstr>Day 8: Support and Resistance Part 2</vt:lpstr>
      <vt:lpstr>Day 8: Support and Resistance Part 2</vt:lpstr>
      <vt:lpstr>Fibonacci Trading Strategy</vt:lpstr>
      <vt:lpstr>कस्तो बेला, कसरी प्रयोग गर्ने त?</vt:lpstr>
      <vt:lpstr>Finding Support &amp; Resistance with Retreacement &amp; Extension</vt:lpstr>
      <vt:lpstr>Fibonacci Trading Strategy</vt:lpstr>
      <vt:lpstr>Fibonacci : Trend Based Fibonacci Extension</vt:lpstr>
      <vt:lpstr>Extension vs Retrecement</vt:lpstr>
      <vt:lpstr>Trendlines</vt:lpstr>
      <vt:lpstr>PitchFork</vt:lpstr>
      <vt:lpstr>Task: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Level Stock Market Course with Ram Hari Nepal</dc:title>
  <dc:creator>Hi-Tech</dc:creator>
  <cp:lastModifiedBy>Ramhari Nepal</cp:lastModifiedBy>
  <cp:revision>106</cp:revision>
  <cp:lastPrinted>2022-03-20T03:36:34Z</cp:lastPrinted>
  <dcterms:created xsi:type="dcterms:W3CDTF">2022-03-11T02:28:22Z</dcterms:created>
  <dcterms:modified xsi:type="dcterms:W3CDTF">2024-01-28T15:37:10Z</dcterms:modified>
</cp:coreProperties>
</file>