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roid Serif" charset="1" panose="02020600060500020200"/>
      <p:regular r:id="rId10"/>
    </p:embeddedFont>
    <p:embeddedFont>
      <p:font typeface="Droid Serif Bold" charset="1" panose="02020800060500020200"/>
      <p:regular r:id="rId11"/>
    </p:embeddedFont>
    <p:embeddedFont>
      <p:font typeface="Droid Serif Italics" charset="1" panose="02020600060500090200"/>
      <p:regular r:id="rId12"/>
    </p:embeddedFont>
    <p:embeddedFont>
      <p:font typeface="Droid Serif Bold Italics" charset="1" panose="02020800060500090200"/>
      <p:regular r:id="rId13"/>
    </p:embeddedFont>
    <p:embeddedFont>
      <p:font typeface="Liberation Sans" charset="1" panose="020B0604020202020204"/>
      <p:regular r:id="rId14"/>
    </p:embeddedFont>
    <p:embeddedFont>
      <p:font typeface="Liberation Sans Bold" charset="1" panose="020B0704020202020204"/>
      <p:regular r:id="rId15"/>
    </p:embeddedFont>
    <p:embeddedFont>
      <p:font typeface="Liberation Sans Italics" charset="1" panose="020B0604020202090204"/>
      <p:regular r:id="rId16"/>
    </p:embeddedFont>
    <p:embeddedFont>
      <p:font typeface="Liberation Sans Bold Italics" charset="1" panose="020B0704020202090204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  <p:embeddedFont>
      <p:font typeface="Open Sauce" charset="1" panose="00000500000000000000"/>
      <p:regular r:id="rId24"/>
    </p:embeddedFont>
    <p:embeddedFont>
      <p:font typeface="Open Sauce Bold" charset="1" panose="00000800000000000000"/>
      <p:regular r:id="rId25"/>
    </p:embeddedFont>
    <p:embeddedFont>
      <p:font typeface="Open Sauce Italics" charset="1" panose="00000500000000000000"/>
      <p:regular r:id="rId26"/>
    </p:embeddedFont>
    <p:embeddedFont>
      <p:font typeface="Open Sauce Bold Italics" charset="1" panose="00000800000000000000"/>
      <p:regular r:id="rId27"/>
    </p:embeddedFont>
    <p:embeddedFont>
      <p:font typeface="Open Sauce Light" charset="1" panose="00000400000000000000"/>
      <p:regular r:id="rId28"/>
    </p:embeddedFont>
    <p:embeddedFont>
      <p:font typeface="Open Sauce Light Italics" charset="1" panose="00000400000000000000"/>
      <p:regular r:id="rId29"/>
    </p:embeddedFont>
    <p:embeddedFont>
      <p:font typeface="Open Sauce Medium" charset="1" panose="00000600000000000000"/>
      <p:regular r:id="rId30"/>
    </p:embeddedFont>
    <p:embeddedFont>
      <p:font typeface="Open Sauce Medium Italics" charset="1" panose="00000600000000000000"/>
      <p:regular r:id="rId31"/>
    </p:embeddedFont>
    <p:embeddedFont>
      <p:font typeface="Open Sauce Semi-Bold" charset="1" panose="00000700000000000000"/>
      <p:regular r:id="rId32"/>
    </p:embeddedFont>
    <p:embeddedFont>
      <p:font typeface="Open Sauce Semi-Bold Italics" charset="1" panose="00000700000000000000"/>
      <p:regular r:id="rId33"/>
    </p:embeddedFont>
    <p:embeddedFont>
      <p:font typeface="Open Sauce Heavy" charset="1" panose="00000A00000000000000"/>
      <p:regular r:id="rId34"/>
    </p:embeddedFont>
    <p:embeddedFont>
      <p:font typeface="Open Sauce Heavy Italics" charset="1" panose="00000A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slides/slide1.xml" Type="http://schemas.openxmlformats.org/officeDocument/2006/relationships/slide"/><Relationship Id="rId37" Target="slides/slide2.xml" Type="http://schemas.openxmlformats.org/officeDocument/2006/relationships/slide"/><Relationship Id="rId38" Target="slides/slide3.xml" Type="http://schemas.openxmlformats.org/officeDocument/2006/relationships/slide"/><Relationship Id="rId39" Target="slides/slide4.xml" Type="http://schemas.openxmlformats.org/officeDocument/2006/relationships/slide"/><Relationship Id="rId4" Target="theme/theme1.xml" Type="http://schemas.openxmlformats.org/officeDocument/2006/relationships/theme"/><Relationship Id="rId40" Target="slides/slide5.xml" Type="http://schemas.openxmlformats.org/officeDocument/2006/relationships/slide"/><Relationship Id="rId41" Target="slides/slide6.xml" Type="http://schemas.openxmlformats.org/officeDocument/2006/relationships/slide"/><Relationship Id="rId42" Target="slides/slide7.xml" Type="http://schemas.openxmlformats.org/officeDocument/2006/relationships/slide"/><Relationship Id="rId43" Target="slides/slide8.xml" Type="http://schemas.openxmlformats.org/officeDocument/2006/relationships/slide"/><Relationship Id="rId44" Target="slides/slide9.xml" Type="http://schemas.openxmlformats.org/officeDocument/2006/relationships/slide"/><Relationship Id="rId45" Target="slides/slide1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2908340" cy="1474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08340" cy="1474651"/>
            </a:xfrm>
            <a:custGeom>
              <a:avLst/>
              <a:gdLst/>
              <a:ahLst/>
              <a:cxnLst/>
              <a:rect r="r" b="b" t="t" l="l"/>
              <a:pathLst>
                <a:path h="1474651" w="2908340">
                  <a:moveTo>
                    <a:pt x="19080" y="0"/>
                  </a:moveTo>
                  <a:lnTo>
                    <a:pt x="2889260" y="0"/>
                  </a:lnTo>
                  <a:cubicBezTo>
                    <a:pt x="2899798" y="0"/>
                    <a:pt x="2908340" y="8542"/>
                    <a:pt x="2908340" y="19080"/>
                  </a:cubicBezTo>
                  <a:lnTo>
                    <a:pt x="2908340" y="1455572"/>
                  </a:lnTo>
                  <a:cubicBezTo>
                    <a:pt x="2908340" y="1466109"/>
                    <a:pt x="2899798" y="1474651"/>
                    <a:pt x="2889260" y="1474651"/>
                  </a:cubicBezTo>
                  <a:lnTo>
                    <a:pt x="19080" y="1474651"/>
                  </a:lnTo>
                  <a:cubicBezTo>
                    <a:pt x="8542" y="1474651"/>
                    <a:pt x="0" y="1466109"/>
                    <a:pt x="0" y="1455572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C4E3E8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08340" cy="1512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16925" y="1028700"/>
            <a:ext cx="14054150" cy="7972536"/>
          </a:xfrm>
          <a:custGeom>
            <a:avLst/>
            <a:gdLst/>
            <a:ahLst/>
            <a:cxnLst/>
            <a:rect r="r" b="b" t="t" l="l"/>
            <a:pathLst>
              <a:path h="7972536" w="14054150">
                <a:moveTo>
                  <a:pt x="0" y="0"/>
                </a:moveTo>
                <a:lnTo>
                  <a:pt x="14054150" y="0"/>
                </a:lnTo>
                <a:lnTo>
                  <a:pt x="14054150" y="7972536"/>
                </a:lnTo>
                <a:lnTo>
                  <a:pt x="0" y="7972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27268" y="4396707"/>
            <a:ext cx="9233464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38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3839022" y="3180977"/>
            <a:ext cx="4448978" cy="9029291"/>
            <a:chOff x="0" y="0"/>
            <a:chExt cx="5931970" cy="1203905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31970" cy="12039054"/>
            </a:xfrm>
            <a:custGeom>
              <a:avLst/>
              <a:gdLst/>
              <a:ahLst/>
              <a:cxnLst/>
              <a:rect r="r" b="b" t="t" l="l"/>
              <a:pathLst>
                <a:path h="12039054" w="5931970">
                  <a:moveTo>
                    <a:pt x="0" y="0"/>
                  </a:moveTo>
                  <a:lnTo>
                    <a:pt x="5931970" y="0"/>
                  </a:lnTo>
                  <a:lnTo>
                    <a:pt x="5931970" y="12039054"/>
                  </a:lnTo>
                  <a:lnTo>
                    <a:pt x="0" y="120390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false" rot="0">
              <a:off x="3234488" y="513116"/>
              <a:ext cx="580004" cy="906257"/>
            </a:xfrm>
            <a:custGeom>
              <a:avLst/>
              <a:gdLst/>
              <a:ahLst/>
              <a:cxnLst/>
              <a:rect r="r" b="b" t="t" l="l"/>
              <a:pathLst>
                <a:path h="906257" w="580004">
                  <a:moveTo>
                    <a:pt x="580004" y="0"/>
                  </a:moveTo>
                  <a:lnTo>
                    <a:pt x="0" y="0"/>
                  </a:lnTo>
                  <a:lnTo>
                    <a:pt x="0" y="906256"/>
                  </a:lnTo>
                  <a:lnTo>
                    <a:pt x="580004" y="906256"/>
                  </a:lnTo>
                  <a:lnTo>
                    <a:pt x="580004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961844" y="3130451"/>
            <a:ext cx="10364313" cy="828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  <a:spcBef>
                <a:spcPct val="0"/>
              </a:spcBef>
            </a:pPr>
            <a:r>
              <a:rPr lang="en-US" sz="2723">
                <a:solidFill>
                  <a:srgbClr val="000000"/>
                </a:solidFill>
                <a:latin typeface="Droid Serif Bold"/>
              </a:rPr>
              <a:t>IMPROVING THE ACCURACY AND COMPARING MACHINE LEARNING TECHNIQUES IN HEART DISEASE PREDICTION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86312" y="236930"/>
            <a:ext cx="608191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B.TECH PROJECT-I (CO-401)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61844" y="5774973"/>
            <a:ext cx="9877179" cy="192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2"/>
              </a:lnSpc>
            </a:pPr>
            <a:r>
              <a:rPr lang="en-US" sz="2758">
                <a:solidFill>
                  <a:srgbClr val="000000"/>
                </a:solidFill>
                <a:latin typeface="Canva Sans"/>
              </a:rPr>
              <a:t>Presented By -</a:t>
            </a:r>
          </a:p>
          <a:p>
            <a:pPr>
              <a:lnSpc>
                <a:spcPts val="3862"/>
              </a:lnSpc>
            </a:pPr>
            <a:r>
              <a:rPr lang="en-US" sz="2758">
                <a:solidFill>
                  <a:srgbClr val="000000"/>
                </a:solidFill>
                <a:latin typeface="Canva Sans"/>
              </a:rPr>
              <a:t>Aanchal Kumari Shah (2K20/CO/004)</a:t>
            </a:r>
          </a:p>
          <a:p>
            <a:pPr>
              <a:lnSpc>
                <a:spcPts val="3862"/>
              </a:lnSpc>
            </a:pPr>
            <a:r>
              <a:rPr lang="en-US" sz="2758">
                <a:solidFill>
                  <a:srgbClr val="000000"/>
                </a:solidFill>
                <a:latin typeface="Canva Sans"/>
              </a:rPr>
              <a:t>Bibek Khadka (2K20/C0/126)</a:t>
            </a:r>
          </a:p>
          <a:p>
            <a:pPr>
              <a:lnSpc>
                <a:spcPts val="3862"/>
              </a:lnSpc>
            </a:pPr>
            <a:r>
              <a:rPr lang="en-US" sz="2758">
                <a:solidFill>
                  <a:srgbClr val="000000"/>
                </a:solidFill>
                <a:latin typeface="Canva Sans"/>
              </a:rPr>
              <a:t>Rohit Kumar Shah(2K20/CO/374)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2908340" cy="1474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08340" cy="1474651"/>
            </a:xfrm>
            <a:custGeom>
              <a:avLst/>
              <a:gdLst/>
              <a:ahLst/>
              <a:cxnLst/>
              <a:rect r="r" b="b" t="t" l="l"/>
              <a:pathLst>
                <a:path h="1474651" w="2908340">
                  <a:moveTo>
                    <a:pt x="19080" y="0"/>
                  </a:moveTo>
                  <a:lnTo>
                    <a:pt x="2889260" y="0"/>
                  </a:lnTo>
                  <a:cubicBezTo>
                    <a:pt x="2899798" y="0"/>
                    <a:pt x="2908340" y="8542"/>
                    <a:pt x="2908340" y="19080"/>
                  </a:cubicBezTo>
                  <a:lnTo>
                    <a:pt x="2908340" y="1455572"/>
                  </a:lnTo>
                  <a:cubicBezTo>
                    <a:pt x="2908340" y="1466109"/>
                    <a:pt x="2899798" y="1474651"/>
                    <a:pt x="2889260" y="1474651"/>
                  </a:cubicBezTo>
                  <a:lnTo>
                    <a:pt x="19080" y="1474651"/>
                  </a:lnTo>
                  <a:cubicBezTo>
                    <a:pt x="8542" y="1474651"/>
                    <a:pt x="0" y="1466109"/>
                    <a:pt x="0" y="1455572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C4E3E8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08340" cy="1512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9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498954" y="4645276"/>
            <a:ext cx="6726413" cy="1824116"/>
            <a:chOff x="0" y="0"/>
            <a:chExt cx="8968550" cy="243215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8968550" cy="2432154"/>
              <a:chOff x="0" y="0"/>
              <a:chExt cx="2296499" cy="62278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296499" cy="622781"/>
              </a:xfrm>
              <a:custGeom>
                <a:avLst/>
                <a:gdLst/>
                <a:ahLst/>
                <a:cxnLst/>
                <a:rect r="r" b="b" t="t" l="l"/>
                <a:pathLst>
                  <a:path h="622781" w="2296499">
                    <a:moveTo>
                      <a:pt x="34529" y="0"/>
                    </a:moveTo>
                    <a:lnTo>
                      <a:pt x="2261970" y="0"/>
                    </a:lnTo>
                    <a:cubicBezTo>
                      <a:pt x="2271127" y="0"/>
                      <a:pt x="2279910" y="3638"/>
                      <a:pt x="2286385" y="10113"/>
                    </a:cubicBezTo>
                    <a:cubicBezTo>
                      <a:pt x="2292861" y="16589"/>
                      <a:pt x="2296499" y="25371"/>
                      <a:pt x="2296499" y="34529"/>
                    </a:cubicBezTo>
                    <a:lnTo>
                      <a:pt x="2296499" y="588251"/>
                    </a:lnTo>
                    <a:cubicBezTo>
                      <a:pt x="2296499" y="597409"/>
                      <a:pt x="2292861" y="606192"/>
                      <a:pt x="2286385" y="612667"/>
                    </a:cubicBezTo>
                    <a:cubicBezTo>
                      <a:pt x="2279910" y="619143"/>
                      <a:pt x="2271127" y="622781"/>
                      <a:pt x="2261970" y="622781"/>
                    </a:cubicBezTo>
                    <a:lnTo>
                      <a:pt x="34529" y="622781"/>
                    </a:lnTo>
                    <a:cubicBezTo>
                      <a:pt x="25371" y="622781"/>
                      <a:pt x="16589" y="619143"/>
                      <a:pt x="10113" y="612667"/>
                    </a:cubicBezTo>
                    <a:cubicBezTo>
                      <a:pt x="3638" y="606192"/>
                      <a:pt x="0" y="597409"/>
                      <a:pt x="0" y="588251"/>
                    </a:cubicBezTo>
                    <a:lnTo>
                      <a:pt x="0" y="34529"/>
                    </a:lnTo>
                    <a:cubicBezTo>
                      <a:pt x="0" y="25371"/>
                      <a:pt x="3638" y="16589"/>
                      <a:pt x="10113" y="10113"/>
                    </a:cubicBezTo>
                    <a:cubicBezTo>
                      <a:pt x="16589" y="3638"/>
                      <a:pt x="25371" y="0"/>
                      <a:pt x="34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2296499" cy="670406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364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558839" y="431852"/>
              <a:ext cx="7850873" cy="1114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6599"/>
                </a:lnSpc>
              </a:pPr>
              <a:r>
                <a:rPr lang="en-US" sz="5499">
                  <a:solidFill>
                    <a:srgbClr val="2E2C2B"/>
                  </a:solidFill>
                  <a:latin typeface="Droid Serif Bold"/>
                </a:rPr>
                <a:t>THANK YOU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58839" y="1654227"/>
              <a:ext cx="7850873" cy="336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191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38530" y="7577174"/>
            <a:ext cx="4677917" cy="3362253"/>
          </a:xfrm>
          <a:custGeom>
            <a:avLst/>
            <a:gdLst/>
            <a:ahLst/>
            <a:cxnLst/>
            <a:rect r="r" b="b" t="t" l="l"/>
            <a:pathLst>
              <a:path h="3362253" w="4677917">
                <a:moveTo>
                  <a:pt x="0" y="0"/>
                </a:moveTo>
                <a:lnTo>
                  <a:pt x="4677917" y="0"/>
                </a:lnTo>
                <a:lnTo>
                  <a:pt x="4677917" y="3362252"/>
                </a:lnTo>
                <a:lnTo>
                  <a:pt x="0" y="336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692530" y="1959521"/>
            <a:ext cx="9764936" cy="2059514"/>
          </a:xfrm>
          <a:custGeom>
            <a:avLst/>
            <a:gdLst/>
            <a:ahLst/>
            <a:cxnLst/>
            <a:rect r="r" b="b" t="t" l="l"/>
            <a:pathLst>
              <a:path h="2059514" w="9764936">
                <a:moveTo>
                  <a:pt x="0" y="0"/>
                </a:moveTo>
                <a:lnTo>
                  <a:pt x="9764935" y="0"/>
                </a:lnTo>
                <a:lnTo>
                  <a:pt x="9764935" y="2059513"/>
                </a:lnTo>
                <a:lnTo>
                  <a:pt x="0" y="2059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4E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5481" y="1028700"/>
            <a:ext cx="16230600" cy="8229600"/>
            <a:chOff x="0" y="0"/>
            <a:chExt cx="2908340" cy="1474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08340" cy="1474651"/>
            </a:xfrm>
            <a:custGeom>
              <a:avLst/>
              <a:gdLst/>
              <a:ahLst/>
              <a:cxnLst/>
              <a:rect r="r" b="b" t="t" l="l"/>
              <a:pathLst>
                <a:path h="1474651" w="2908340">
                  <a:moveTo>
                    <a:pt x="19080" y="0"/>
                  </a:moveTo>
                  <a:lnTo>
                    <a:pt x="2889260" y="0"/>
                  </a:lnTo>
                  <a:cubicBezTo>
                    <a:pt x="2899798" y="0"/>
                    <a:pt x="2908340" y="8542"/>
                    <a:pt x="2908340" y="19080"/>
                  </a:cubicBezTo>
                  <a:lnTo>
                    <a:pt x="2908340" y="1455572"/>
                  </a:lnTo>
                  <a:cubicBezTo>
                    <a:pt x="2908340" y="1466109"/>
                    <a:pt x="2899798" y="1474651"/>
                    <a:pt x="2889260" y="1474651"/>
                  </a:cubicBezTo>
                  <a:lnTo>
                    <a:pt x="19080" y="1474651"/>
                  </a:lnTo>
                  <a:cubicBezTo>
                    <a:pt x="8542" y="1474651"/>
                    <a:pt x="0" y="1466109"/>
                    <a:pt x="0" y="1455572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FF8ED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08340" cy="1512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9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09139" y="1576164"/>
            <a:ext cx="4873405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0"/>
              </a:lnSpc>
            </a:pPr>
            <a:r>
              <a:rPr lang="en-US" sz="5900">
                <a:solidFill>
                  <a:srgbClr val="000000"/>
                </a:solidFill>
                <a:latin typeface="Droid Serif Bold"/>
              </a:rPr>
              <a:t>CONTENTS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54520" y="3234621"/>
            <a:ext cx="1156368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INTRODUCTION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OBJECTIVE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ALGORITHM USED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LITERATURE SURVEY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PROPOSED MODEL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APPLICATIONS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RESULT AND FUTURE WORK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A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2908340" cy="1474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08340" cy="1474651"/>
            </a:xfrm>
            <a:custGeom>
              <a:avLst/>
              <a:gdLst/>
              <a:ahLst/>
              <a:cxnLst/>
              <a:rect r="r" b="b" t="t" l="l"/>
              <a:pathLst>
                <a:path h="1474651" w="2908340">
                  <a:moveTo>
                    <a:pt x="19080" y="0"/>
                  </a:moveTo>
                  <a:lnTo>
                    <a:pt x="2889260" y="0"/>
                  </a:lnTo>
                  <a:cubicBezTo>
                    <a:pt x="2899798" y="0"/>
                    <a:pt x="2908340" y="8542"/>
                    <a:pt x="2908340" y="19080"/>
                  </a:cubicBezTo>
                  <a:lnTo>
                    <a:pt x="2908340" y="1455572"/>
                  </a:lnTo>
                  <a:cubicBezTo>
                    <a:pt x="2908340" y="1466109"/>
                    <a:pt x="2899798" y="1474651"/>
                    <a:pt x="2889260" y="1474651"/>
                  </a:cubicBezTo>
                  <a:lnTo>
                    <a:pt x="19080" y="1474651"/>
                  </a:lnTo>
                  <a:cubicBezTo>
                    <a:pt x="8542" y="1474651"/>
                    <a:pt x="0" y="1466109"/>
                    <a:pt x="0" y="1455572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C4E3E8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08340" cy="1512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9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30001" y="1508620"/>
            <a:ext cx="1182799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Droid Serif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150" y="2687676"/>
            <a:ext cx="14423699" cy="548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iberation Sans"/>
              </a:rPr>
              <a:t>Difficult to identify heart disease because of several contributory risk factors such as diabetes, blood pressure, cholesterol, pulse rate and many other factors.</a:t>
            </a:r>
          </a:p>
          <a:p>
            <a:pPr algn="just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iberation Sans"/>
              </a:rPr>
              <a:t>Automated Prediction about the heart condition of patient so that further treatment can be made more effective.</a:t>
            </a:r>
          </a:p>
          <a:p>
            <a:pPr algn="just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iberation Sans"/>
              </a:rPr>
              <a:t>Diagnosis of Heart Diseases based on signs and symptoms of the patients.</a:t>
            </a:r>
          </a:p>
          <a:p>
            <a:pPr algn="just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iberation Sans"/>
              </a:rPr>
              <a:t>The severity of the disease is classified based on various methods like SVM, LR and ANN.</a:t>
            </a:r>
          </a:p>
          <a:p>
            <a:pPr algn="just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Liberation Sans"/>
              </a:rPr>
              <a:t>Heart disease is complex and hence it must be handled carefully.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C4E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67679"/>
            <a:ext cx="16230600" cy="8229600"/>
            <a:chOff x="0" y="0"/>
            <a:chExt cx="2908340" cy="1474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08340" cy="1474651"/>
            </a:xfrm>
            <a:custGeom>
              <a:avLst/>
              <a:gdLst/>
              <a:ahLst/>
              <a:cxnLst/>
              <a:rect r="r" b="b" t="t" l="l"/>
              <a:pathLst>
                <a:path h="1474651" w="2908340">
                  <a:moveTo>
                    <a:pt x="19080" y="0"/>
                  </a:moveTo>
                  <a:lnTo>
                    <a:pt x="2889260" y="0"/>
                  </a:lnTo>
                  <a:cubicBezTo>
                    <a:pt x="2899798" y="0"/>
                    <a:pt x="2908340" y="8542"/>
                    <a:pt x="2908340" y="19080"/>
                  </a:cubicBezTo>
                  <a:lnTo>
                    <a:pt x="2908340" y="1455572"/>
                  </a:lnTo>
                  <a:cubicBezTo>
                    <a:pt x="2908340" y="1466109"/>
                    <a:pt x="2899798" y="1474651"/>
                    <a:pt x="2889260" y="1474651"/>
                  </a:cubicBezTo>
                  <a:lnTo>
                    <a:pt x="19080" y="1474651"/>
                  </a:lnTo>
                  <a:cubicBezTo>
                    <a:pt x="8542" y="1474651"/>
                    <a:pt x="0" y="1466109"/>
                    <a:pt x="0" y="1455572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6E4D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08340" cy="1512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9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97009" y="2040808"/>
            <a:ext cx="6493982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Droid Serif Bold"/>
              </a:rPr>
              <a:t>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0576" y="3699057"/>
            <a:ext cx="15046847" cy="390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Objective of this research is to develop a heart prediction system, the system can discover and extract hidden knowledge associated with diseases from heart data set.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Aims to exploit machine learning techniques on medical data set to assist in the prediction of the heart disease.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Reduce the cost of medical tests.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To help avoid human biases.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C4E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2908340" cy="1474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08340" cy="1474651"/>
            </a:xfrm>
            <a:custGeom>
              <a:avLst/>
              <a:gdLst/>
              <a:ahLst/>
              <a:cxnLst/>
              <a:rect r="r" b="b" t="t" l="l"/>
              <a:pathLst>
                <a:path h="1474651" w="2908340">
                  <a:moveTo>
                    <a:pt x="19080" y="0"/>
                  </a:moveTo>
                  <a:lnTo>
                    <a:pt x="2889260" y="0"/>
                  </a:lnTo>
                  <a:cubicBezTo>
                    <a:pt x="2899798" y="0"/>
                    <a:pt x="2908340" y="8542"/>
                    <a:pt x="2908340" y="19080"/>
                  </a:cubicBezTo>
                  <a:lnTo>
                    <a:pt x="2908340" y="1455572"/>
                  </a:lnTo>
                  <a:cubicBezTo>
                    <a:pt x="2908340" y="1466109"/>
                    <a:pt x="2899798" y="1474651"/>
                    <a:pt x="2889260" y="1474651"/>
                  </a:cubicBezTo>
                  <a:lnTo>
                    <a:pt x="19080" y="1474651"/>
                  </a:lnTo>
                  <a:cubicBezTo>
                    <a:pt x="8542" y="1474651"/>
                    <a:pt x="0" y="1466109"/>
                    <a:pt x="0" y="1455572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FF8ED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08340" cy="1512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9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699192" y="1614570"/>
            <a:ext cx="8889616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Droid Serif Bold"/>
              </a:rPr>
              <a:t>ALGORITHMS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48162" y="3839321"/>
            <a:ext cx="11827998" cy="334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Droid Serif"/>
              </a:rPr>
              <a:t>Logistic Regression</a:t>
            </a:r>
          </a:p>
          <a:p>
            <a:pPr algn="ctr">
              <a:lnSpc>
                <a:spcPts val="5280"/>
              </a:lnSpc>
            </a:pPr>
          </a:p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Droid Serif"/>
              </a:rPr>
              <a:t>Support Vector Machine</a:t>
            </a:r>
          </a:p>
          <a:p>
            <a:pPr algn="ctr">
              <a:lnSpc>
                <a:spcPts val="5280"/>
              </a:lnSpc>
            </a:pPr>
          </a:p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Droid Serif"/>
              </a:rPr>
              <a:t>Artificial Neural Network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E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2276" y="1028700"/>
            <a:ext cx="15520123" cy="8898008"/>
          </a:xfrm>
          <a:custGeom>
            <a:avLst/>
            <a:gdLst/>
            <a:ahLst/>
            <a:cxnLst/>
            <a:rect r="r" b="b" t="t" l="l"/>
            <a:pathLst>
              <a:path h="8898008" w="15520123">
                <a:moveTo>
                  <a:pt x="0" y="0"/>
                </a:moveTo>
                <a:lnTo>
                  <a:pt x="15520123" y="0"/>
                </a:lnTo>
                <a:lnTo>
                  <a:pt x="15520123" y="8898008"/>
                </a:lnTo>
                <a:lnTo>
                  <a:pt x="0" y="8898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30001" y="57150"/>
            <a:ext cx="1182799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Droid Serif"/>
              </a:rPr>
              <a:t>LITERATURE SURVEY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C4E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2908340" cy="1474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08340" cy="1474651"/>
            </a:xfrm>
            <a:custGeom>
              <a:avLst/>
              <a:gdLst/>
              <a:ahLst/>
              <a:cxnLst/>
              <a:rect r="r" b="b" t="t" l="l"/>
              <a:pathLst>
                <a:path h="1474651" w="2908340">
                  <a:moveTo>
                    <a:pt x="19080" y="0"/>
                  </a:moveTo>
                  <a:lnTo>
                    <a:pt x="2889260" y="0"/>
                  </a:lnTo>
                  <a:cubicBezTo>
                    <a:pt x="2899798" y="0"/>
                    <a:pt x="2908340" y="8542"/>
                    <a:pt x="2908340" y="19080"/>
                  </a:cubicBezTo>
                  <a:lnTo>
                    <a:pt x="2908340" y="1455572"/>
                  </a:lnTo>
                  <a:cubicBezTo>
                    <a:pt x="2908340" y="1466109"/>
                    <a:pt x="2899798" y="1474651"/>
                    <a:pt x="2889260" y="1474651"/>
                  </a:cubicBezTo>
                  <a:lnTo>
                    <a:pt x="19080" y="1474651"/>
                  </a:lnTo>
                  <a:cubicBezTo>
                    <a:pt x="8542" y="1474651"/>
                    <a:pt x="0" y="1466109"/>
                    <a:pt x="0" y="1455572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6E4D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08340" cy="1512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9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67684" y="1333424"/>
            <a:ext cx="11827998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Droid Serif"/>
              </a:rPr>
              <a:t>PROPOSED MODEL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499100" y="2814205"/>
            <a:ext cx="5887514" cy="960373"/>
            <a:chOff x="0" y="0"/>
            <a:chExt cx="2010086" cy="3278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10086" cy="327886"/>
            </a:xfrm>
            <a:custGeom>
              <a:avLst/>
              <a:gdLst/>
              <a:ahLst/>
              <a:cxnLst/>
              <a:rect r="r" b="b" t="t" l="l"/>
              <a:pathLst>
                <a:path h="327886" w="2010086">
                  <a:moveTo>
                    <a:pt x="39449" y="0"/>
                  </a:moveTo>
                  <a:lnTo>
                    <a:pt x="1970637" y="0"/>
                  </a:lnTo>
                  <a:cubicBezTo>
                    <a:pt x="1981099" y="0"/>
                    <a:pt x="1991134" y="4156"/>
                    <a:pt x="1998532" y="11554"/>
                  </a:cubicBezTo>
                  <a:cubicBezTo>
                    <a:pt x="2005930" y="18953"/>
                    <a:pt x="2010086" y="28987"/>
                    <a:pt x="2010086" y="39449"/>
                  </a:cubicBezTo>
                  <a:lnTo>
                    <a:pt x="2010086" y="288437"/>
                  </a:lnTo>
                  <a:cubicBezTo>
                    <a:pt x="2010086" y="310224"/>
                    <a:pt x="1992424" y="327886"/>
                    <a:pt x="1970637" y="327886"/>
                  </a:cubicBezTo>
                  <a:lnTo>
                    <a:pt x="39449" y="327886"/>
                  </a:lnTo>
                  <a:cubicBezTo>
                    <a:pt x="28987" y="327886"/>
                    <a:pt x="18953" y="323730"/>
                    <a:pt x="11554" y="316332"/>
                  </a:cubicBezTo>
                  <a:cubicBezTo>
                    <a:pt x="4156" y="308933"/>
                    <a:pt x="0" y="298899"/>
                    <a:pt x="0" y="288437"/>
                  </a:cubicBezTo>
                  <a:lnTo>
                    <a:pt x="0" y="39449"/>
                  </a:lnTo>
                  <a:cubicBezTo>
                    <a:pt x="0" y="17662"/>
                    <a:pt x="17662" y="0"/>
                    <a:pt x="39449" y="0"/>
                  </a:cubicBezTo>
                  <a:close/>
                </a:path>
              </a:pathLst>
            </a:custGeom>
            <a:solidFill>
              <a:srgbClr val="2C593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10086" cy="37551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40"/>
                </a:lnSpc>
              </a:pPr>
              <a:r>
                <a:rPr lang="en-US" sz="2800">
                  <a:solidFill>
                    <a:srgbClr val="FFFFFF"/>
                  </a:solidFill>
                  <a:latin typeface="Liberation Sans"/>
                </a:rPr>
                <a:t>HEART DISEASE DATABASE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499100" y="7383140"/>
            <a:ext cx="5887514" cy="960373"/>
            <a:chOff x="0" y="0"/>
            <a:chExt cx="2010086" cy="3278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10086" cy="327886"/>
            </a:xfrm>
            <a:custGeom>
              <a:avLst/>
              <a:gdLst/>
              <a:ahLst/>
              <a:cxnLst/>
              <a:rect r="r" b="b" t="t" l="l"/>
              <a:pathLst>
                <a:path h="327886" w="2010086">
                  <a:moveTo>
                    <a:pt x="39449" y="0"/>
                  </a:moveTo>
                  <a:lnTo>
                    <a:pt x="1970637" y="0"/>
                  </a:lnTo>
                  <a:cubicBezTo>
                    <a:pt x="1981099" y="0"/>
                    <a:pt x="1991134" y="4156"/>
                    <a:pt x="1998532" y="11554"/>
                  </a:cubicBezTo>
                  <a:cubicBezTo>
                    <a:pt x="2005930" y="18953"/>
                    <a:pt x="2010086" y="28987"/>
                    <a:pt x="2010086" y="39449"/>
                  </a:cubicBezTo>
                  <a:lnTo>
                    <a:pt x="2010086" y="288437"/>
                  </a:lnTo>
                  <a:cubicBezTo>
                    <a:pt x="2010086" y="310224"/>
                    <a:pt x="1992424" y="327886"/>
                    <a:pt x="1970637" y="327886"/>
                  </a:cubicBezTo>
                  <a:lnTo>
                    <a:pt x="39449" y="327886"/>
                  </a:lnTo>
                  <a:cubicBezTo>
                    <a:pt x="28987" y="327886"/>
                    <a:pt x="18953" y="323730"/>
                    <a:pt x="11554" y="316332"/>
                  </a:cubicBezTo>
                  <a:cubicBezTo>
                    <a:pt x="4156" y="308933"/>
                    <a:pt x="0" y="298899"/>
                    <a:pt x="0" y="288437"/>
                  </a:cubicBezTo>
                  <a:lnTo>
                    <a:pt x="0" y="39449"/>
                  </a:lnTo>
                  <a:cubicBezTo>
                    <a:pt x="0" y="17662"/>
                    <a:pt x="17662" y="0"/>
                    <a:pt x="39449" y="0"/>
                  </a:cubicBezTo>
                  <a:close/>
                </a:path>
              </a:pathLst>
            </a:custGeom>
            <a:solidFill>
              <a:srgbClr val="2C593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010086" cy="37551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40"/>
                </a:lnSpc>
              </a:pPr>
              <a:r>
                <a:rPr lang="en-US" sz="2800">
                  <a:solidFill>
                    <a:srgbClr val="FFFFFF"/>
                  </a:solidFill>
                  <a:latin typeface="Liberation Sans"/>
                </a:rPr>
                <a:t>OUTPUTS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30927" y="2814205"/>
            <a:ext cx="5887514" cy="960373"/>
            <a:chOff x="0" y="0"/>
            <a:chExt cx="2010086" cy="32788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10086" cy="327886"/>
            </a:xfrm>
            <a:custGeom>
              <a:avLst/>
              <a:gdLst/>
              <a:ahLst/>
              <a:cxnLst/>
              <a:rect r="r" b="b" t="t" l="l"/>
              <a:pathLst>
                <a:path h="327886" w="2010086">
                  <a:moveTo>
                    <a:pt x="39449" y="0"/>
                  </a:moveTo>
                  <a:lnTo>
                    <a:pt x="1970637" y="0"/>
                  </a:lnTo>
                  <a:cubicBezTo>
                    <a:pt x="1981099" y="0"/>
                    <a:pt x="1991134" y="4156"/>
                    <a:pt x="1998532" y="11554"/>
                  </a:cubicBezTo>
                  <a:cubicBezTo>
                    <a:pt x="2005930" y="18953"/>
                    <a:pt x="2010086" y="28987"/>
                    <a:pt x="2010086" y="39449"/>
                  </a:cubicBezTo>
                  <a:lnTo>
                    <a:pt x="2010086" y="288437"/>
                  </a:lnTo>
                  <a:cubicBezTo>
                    <a:pt x="2010086" y="310224"/>
                    <a:pt x="1992424" y="327886"/>
                    <a:pt x="1970637" y="327886"/>
                  </a:cubicBezTo>
                  <a:lnTo>
                    <a:pt x="39449" y="327886"/>
                  </a:lnTo>
                  <a:cubicBezTo>
                    <a:pt x="28987" y="327886"/>
                    <a:pt x="18953" y="323730"/>
                    <a:pt x="11554" y="316332"/>
                  </a:cubicBezTo>
                  <a:cubicBezTo>
                    <a:pt x="4156" y="308933"/>
                    <a:pt x="0" y="298899"/>
                    <a:pt x="0" y="288437"/>
                  </a:cubicBezTo>
                  <a:lnTo>
                    <a:pt x="0" y="39449"/>
                  </a:lnTo>
                  <a:cubicBezTo>
                    <a:pt x="0" y="17662"/>
                    <a:pt x="17662" y="0"/>
                    <a:pt x="39449" y="0"/>
                  </a:cubicBezTo>
                  <a:close/>
                </a:path>
              </a:pathLst>
            </a:custGeom>
            <a:solidFill>
              <a:srgbClr val="2C593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010086" cy="37551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40"/>
                </a:lnSpc>
              </a:pPr>
              <a:r>
                <a:rPr lang="en-US" sz="2800">
                  <a:solidFill>
                    <a:srgbClr val="FFFFFF"/>
                  </a:solidFill>
                  <a:latin typeface="Liberation Sans"/>
                </a:rPr>
                <a:t>DATA PREPROCESSING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849977" y="5098792"/>
            <a:ext cx="5887514" cy="960373"/>
            <a:chOff x="0" y="0"/>
            <a:chExt cx="2010086" cy="3278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10086" cy="327886"/>
            </a:xfrm>
            <a:custGeom>
              <a:avLst/>
              <a:gdLst/>
              <a:ahLst/>
              <a:cxnLst/>
              <a:rect r="r" b="b" t="t" l="l"/>
              <a:pathLst>
                <a:path h="327886" w="2010086">
                  <a:moveTo>
                    <a:pt x="39449" y="0"/>
                  </a:moveTo>
                  <a:lnTo>
                    <a:pt x="1970637" y="0"/>
                  </a:lnTo>
                  <a:cubicBezTo>
                    <a:pt x="1981099" y="0"/>
                    <a:pt x="1991134" y="4156"/>
                    <a:pt x="1998532" y="11554"/>
                  </a:cubicBezTo>
                  <a:cubicBezTo>
                    <a:pt x="2005930" y="18953"/>
                    <a:pt x="2010086" y="28987"/>
                    <a:pt x="2010086" y="39449"/>
                  </a:cubicBezTo>
                  <a:lnTo>
                    <a:pt x="2010086" y="288437"/>
                  </a:lnTo>
                  <a:cubicBezTo>
                    <a:pt x="2010086" y="310224"/>
                    <a:pt x="1992424" y="327886"/>
                    <a:pt x="1970637" y="327886"/>
                  </a:cubicBezTo>
                  <a:lnTo>
                    <a:pt x="39449" y="327886"/>
                  </a:lnTo>
                  <a:cubicBezTo>
                    <a:pt x="28987" y="327886"/>
                    <a:pt x="18953" y="323730"/>
                    <a:pt x="11554" y="316332"/>
                  </a:cubicBezTo>
                  <a:cubicBezTo>
                    <a:pt x="4156" y="308933"/>
                    <a:pt x="0" y="298899"/>
                    <a:pt x="0" y="288437"/>
                  </a:cubicBezTo>
                  <a:lnTo>
                    <a:pt x="0" y="39449"/>
                  </a:lnTo>
                  <a:cubicBezTo>
                    <a:pt x="0" y="17662"/>
                    <a:pt x="17662" y="0"/>
                    <a:pt x="39449" y="0"/>
                  </a:cubicBezTo>
                  <a:close/>
                </a:path>
              </a:pathLst>
            </a:custGeom>
            <a:solidFill>
              <a:srgbClr val="2C593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010086" cy="37551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40"/>
                </a:lnSpc>
              </a:pPr>
              <a:r>
                <a:rPr lang="en-US" sz="2800">
                  <a:solidFill>
                    <a:srgbClr val="FFFFFF"/>
                  </a:solidFill>
                  <a:latin typeface="Liberation Sans"/>
                </a:rPr>
                <a:t>FEATURE SELECTION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849977" y="7383140"/>
            <a:ext cx="5887514" cy="960373"/>
            <a:chOff x="0" y="0"/>
            <a:chExt cx="2010086" cy="3278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10086" cy="327886"/>
            </a:xfrm>
            <a:custGeom>
              <a:avLst/>
              <a:gdLst/>
              <a:ahLst/>
              <a:cxnLst/>
              <a:rect r="r" b="b" t="t" l="l"/>
              <a:pathLst>
                <a:path h="327886" w="2010086">
                  <a:moveTo>
                    <a:pt x="39449" y="0"/>
                  </a:moveTo>
                  <a:lnTo>
                    <a:pt x="1970637" y="0"/>
                  </a:lnTo>
                  <a:cubicBezTo>
                    <a:pt x="1981099" y="0"/>
                    <a:pt x="1991134" y="4156"/>
                    <a:pt x="1998532" y="11554"/>
                  </a:cubicBezTo>
                  <a:cubicBezTo>
                    <a:pt x="2005930" y="18953"/>
                    <a:pt x="2010086" y="28987"/>
                    <a:pt x="2010086" y="39449"/>
                  </a:cubicBezTo>
                  <a:lnTo>
                    <a:pt x="2010086" y="288437"/>
                  </a:lnTo>
                  <a:cubicBezTo>
                    <a:pt x="2010086" y="310224"/>
                    <a:pt x="1992424" y="327886"/>
                    <a:pt x="1970637" y="327886"/>
                  </a:cubicBezTo>
                  <a:lnTo>
                    <a:pt x="39449" y="327886"/>
                  </a:lnTo>
                  <a:cubicBezTo>
                    <a:pt x="28987" y="327886"/>
                    <a:pt x="18953" y="323730"/>
                    <a:pt x="11554" y="316332"/>
                  </a:cubicBezTo>
                  <a:cubicBezTo>
                    <a:pt x="4156" y="308933"/>
                    <a:pt x="0" y="298899"/>
                    <a:pt x="0" y="288437"/>
                  </a:cubicBezTo>
                  <a:lnTo>
                    <a:pt x="0" y="39449"/>
                  </a:lnTo>
                  <a:cubicBezTo>
                    <a:pt x="0" y="17662"/>
                    <a:pt x="17662" y="0"/>
                    <a:pt x="39449" y="0"/>
                  </a:cubicBezTo>
                  <a:close/>
                </a:path>
              </a:pathLst>
            </a:custGeom>
            <a:solidFill>
              <a:srgbClr val="2C593B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2010086" cy="37551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40"/>
                </a:lnSpc>
              </a:pPr>
              <a:r>
                <a:rPr lang="en-US" sz="2800">
                  <a:solidFill>
                    <a:srgbClr val="FFFFFF"/>
                  </a:solidFill>
                  <a:latin typeface="Liberation Sans"/>
                </a:rPr>
                <a:t>LR, SVM, ANN ALGORITHMS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8386613" y="3294392"/>
            <a:ext cx="144431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2755634" y="3654478"/>
            <a:ext cx="0" cy="144431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2793734" y="6059165"/>
            <a:ext cx="0" cy="144431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8386613" y="7882377"/>
            <a:ext cx="144431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C4E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2908340" cy="1474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08340" cy="1474651"/>
            </a:xfrm>
            <a:custGeom>
              <a:avLst/>
              <a:gdLst/>
              <a:ahLst/>
              <a:cxnLst/>
              <a:rect r="r" b="b" t="t" l="l"/>
              <a:pathLst>
                <a:path h="1474651" w="2908340">
                  <a:moveTo>
                    <a:pt x="19080" y="0"/>
                  </a:moveTo>
                  <a:lnTo>
                    <a:pt x="2889260" y="0"/>
                  </a:lnTo>
                  <a:cubicBezTo>
                    <a:pt x="2899798" y="0"/>
                    <a:pt x="2908340" y="8542"/>
                    <a:pt x="2908340" y="19080"/>
                  </a:cubicBezTo>
                  <a:lnTo>
                    <a:pt x="2908340" y="1455572"/>
                  </a:lnTo>
                  <a:cubicBezTo>
                    <a:pt x="2908340" y="1466109"/>
                    <a:pt x="2899798" y="1474651"/>
                    <a:pt x="2889260" y="1474651"/>
                  </a:cubicBezTo>
                  <a:lnTo>
                    <a:pt x="19080" y="1474651"/>
                  </a:lnTo>
                  <a:cubicBezTo>
                    <a:pt x="8542" y="1474651"/>
                    <a:pt x="0" y="1466109"/>
                    <a:pt x="0" y="1455572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6E4D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08340" cy="1512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9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67684" y="1190549"/>
            <a:ext cx="1182799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Droid Serif Bold"/>
              </a:rPr>
              <a:t>APPLICATIONS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67684" y="2719705"/>
            <a:ext cx="11827998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Medical Institutions:-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To teach medical students how the heart attack been measured, or how to identify that the person is suffering from heart disease.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Hospitals:-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To detect that is the person having heart disease or not.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E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2908340" cy="1474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08340" cy="1474651"/>
            </a:xfrm>
            <a:custGeom>
              <a:avLst/>
              <a:gdLst/>
              <a:ahLst/>
              <a:cxnLst/>
              <a:rect r="r" b="b" t="t" l="l"/>
              <a:pathLst>
                <a:path h="1474651" w="2908340">
                  <a:moveTo>
                    <a:pt x="19080" y="0"/>
                  </a:moveTo>
                  <a:lnTo>
                    <a:pt x="2889260" y="0"/>
                  </a:lnTo>
                  <a:cubicBezTo>
                    <a:pt x="2899798" y="0"/>
                    <a:pt x="2908340" y="8542"/>
                    <a:pt x="2908340" y="19080"/>
                  </a:cubicBezTo>
                  <a:lnTo>
                    <a:pt x="2908340" y="1455572"/>
                  </a:lnTo>
                  <a:cubicBezTo>
                    <a:pt x="2908340" y="1466109"/>
                    <a:pt x="2899798" y="1474651"/>
                    <a:pt x="2889260" y="1474651"/>
                  </a:cubicBezTo>
                  <a:lnTo>
                    <a:pt x="19080" y="1474651"/>
                  </a:lnTo>
                  <a:cubicBezTo>
                    <a:pt x="8542" y="1474651"/>
                    <a:pt x="0" y="1466109"/>
                    <a:pt x="0" y="1455572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6E4D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08340" cy="1512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51576" y="2211630"/>
            <a:ext cx="12091260" cy="2712236"/>
          </a:xfrm>
          <a:custGeom>
            <a:avLst/>
            <a:gdLst/>
            <a:ahLst/>
            <a:cxnLst/>
            <a:rect r="r" b="b" t="t" l="l"/>
            <a:pathLst>
              <a:path h="2712236" w="12091260">
                <a:moveTo>
                  <a:pt x="0" y="0"/>
                </a:moveTo>
                <a:lnTo>
                  <a:pt x="12091260" y="0"/>
                </a:lnTo>
                <a:lnTo>
                  <a:pt x="12091260" y="2712235"/>
                </a:lnTo>
                <a:lnTo>
                  <a:pt x="0" y="27122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24857" y="1240080"/>
            <a:ext cx="12638286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Droid Serif Bold"/>
              </a:rPr>
              <a:t>RESULTS AND FUTURE 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7970" y="5086350"/>
            <a:ext cx="15138472" cy="454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For future work,</a:t>
            </a:r>
          </a:p>
          <a:p>
            <a:pPr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 More machine learning method and module will be used and the accuracy will be analysed.</a:t>
            </a:r>
          </a:p>
          <a:p>
            <a:pPr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The module will be trained using the text data as well as the image data so called hybrid module. </a:t>
            </a:r>
          </a:p>
          <a:p>
            <a:pPr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The module will be compared by the parameters of accuracy, sensitivity and specificity. </a:t>
            </a:r>
          </a:p>
          <a:p>
            <a:pPr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</a:rPr>
              <a:t>The different health parameters related to heart diseases will be studied.  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DAF2w2IB_Zk</dc:identifier>
  <dcterms:modified xsi:type="dcterms:W3CDTF">2011-08-01T06:04:30Z</dcterms:modified>
  <cp:revision>1</cp:revision>
  <dc:title>IMPROVING THE ACCURACY AND COMPARING MACHINE LEARNING TECHNIQUES IN HEART DISEASE PREDICTION</dc:title>
</cp:coreProperties>
</file>