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15.jpeg" ContentType="image/jpeg"/>
  <Override PartName="/ppt/media/image14.jpeg" ContentType="image/jpeg"/>
  <Override PartName="/ppt/media/image5.png" ContentType="image/png"/>
  <Override PartName="/ppt/media/image6.png" ContentType="image/png"/>
  <Override PartName="/ppt/media/image1.png" ContentType="image/png"/>
  <Override PartName="/ppt/media/image10.png" ContentType="image/png"/>
  <Override PartName="/ppt/media/image7.png" ContentType="image/png"/>
  <Override PartName="/ppt/media/image11.png" ContentType="image/png"/>
  <Override PartName="/ppt/media/image2.png" ContentType="image/png"/>
  <Override PartName="/ppt/media/image8.png" ContentType="image/png"/>
  <Override PartName="/ppt/media/image3.png" ContentType="image/png"/>
  <Override PartName="/ppt/media/image12.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 name="PlaceHolder 2"/>
          <p:cNvSpPr>
            <a:spLocks noGrp="1"/>
          </p:cNvSpPr>
          <p:nvPr>
            <p:ph type="ftr" idx="2"/>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 name="PlaceHolder 3"/>
          <p:cNvSpPr>
            <a:spLocks noGrp="1"/>
          </p:cNvSpPr>
          <p:nvPr>
            <p:ph type="sldNum" idx="3"/>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6676EFAC-392B-4206-AB3B-85D4BF1890E2}"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47" name="PlaceHolder 2"/>
          <p:cNvSpPr>
            <a:spLocks noGrp="1"/>
          </p:cNvSpPr>
          <p:nvPr>
            <p:ph type="body"/>
          </p:nvPr>
        </p:nvSpPr>
        <p:spPr>
          <a:xfrm>
            <a:off x="457200" y="1535040"/>
            <a:ext cx="4039560" cy="63900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IN" sz="2400" strike="noStrike" u="none">
              <a:solidFill>
                <a:srgbClr val="000000"/>
              </a:solidFill>
              <a:effectLst/>
              <a:uFillTx/>
              <a:latin typeface="Arial"/>
            </a:endParaRPr>
          </a:p>
        </p:txBody>
      </p:sp>
      <p:sp>
        <p:nvSpPr>
          <p:cNvPr id="48" name="PlaceHolder 3"/>
          <p:cNvSpPr>
            <a:spLocks noGrp="1"/>
          </p:cNvSpPr>
          <p:nvPr>
            <p:ph type="body"/>
          </p:nvPr>
        </p:nvSpPr>
        <p:spPr>
          <a:xfrm>
            <a:off x="457200" y="2174760"/>
            <a:ext cx="4039560" cy="395064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IN" sz="2400" strike="noStrike" u="none">
              <a:solidFill>
                <a:srgbClr val="000000"/>
              </a:solidFill>
              <a:effectLst/>
              <a:uFillTx/>
              <a:latin typeface="Arial"/>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IN" sz="2000" strike="noStrike" u="none">
              <a:solidFill>
                <a:srgbClr val="000000"/>
              </a:solidFill>
              <a:effectLst/>
              <a:uFillTx/>
              <a:latin typeface="Arial"/>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IN" sz="1800" strike="noStrike" u="none">
              <a:solidFill>
                <a:srgbClr val="000000"/>
              </a:solidFill>
              <a:effectLst/>
              <a:uFillTx/>
              <a:latin typeface="Arial"/>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IN" sz="1600" strike="noStrike" u="none">
              <a:solidFill>
                <a:srgbClr val="000000"/>
              </a:solidFill>
              <a:effectLst/>
              <a:uFillTx/>
              <a:latin typeface="Arial"/>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IN" sz="1600" strike="noStrike" u="none">
              <a:solidFill>
                <a:srgbClr val="000000"/>
              </a:solidFill>
              <a:effectLst/>
              <a:uFillTx/>
              <a:latin typeface="Arial"/>
            </a:endParaRPr>
          </a:p>
        </p:txBody>
      </p:sp>
      <p:sp>
        <p:nvSpPr>
          <p:cNvPr id="49" name="PlaceHolder 4"/>
          <p:cNvSpPr>
            <a:spLocks noGrp="1"/>
          </p:cNvSpPr>
          <p:nvPr>
            <p:ph type="body"/>
          </p:nvPr>
        </p:nvSpPr>
        <p:spPr>
          <a:xfrm>
            <a:off x="4645080" y="1535040"/>
            <a:ext cx="4041000" cy="63900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IN" sz="2400" strike="noStrike" u="none">
              <a:solidFill>
                <a:srgbClr val="000000"/>
              </a:solidFill>
              <a:effectLst/>
              <a:uFillTx/>
              <a:latin typeface="Arial"/>
            </a:endParaRPr>
          </a:p>
        </p:txBody>
      </p:sp>
      <p:sp>
        <p:nvSpPr>
          <p:cNvPr id="50" name="PlaceHolder 5"/>
          <p:cNvSpPr>
            <a:spLocks noGrp="1"/>
          </p:cNvSpPr>
          <p:nvPr>
            <p:ph type="body"/>
          </p:nvPr>
        </p:nvSpPr>
        <p:spPr>
          <a:xfrm>
            <a:off x="4645080" y="2174760"/>
            <a:ext cx="4041000" cy="395064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IN" sz="2400" strike="noStrike" u="none">
              <a:solidFill>
                <a:srgbClr val="000000"/>
              </a:solidFill>
              <a:effectLst/>
              <a:uFillTx/>
              <a:latin typeface="Arial"/>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IN" sz="2000" strike="noStrike" u="none">
              <a:solidFill>
                <a:srgbClr val="000000"/>
              </a:solidFill>
              <a:effectLst/>
              <a:uFillTx/>
              <a:latin typeface="Arial"/>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IN" sz="1800" strike="noStrike" u="none">
              <a:solidFill>
                <a:srgbClr val="000000"/>
              </a:solidFill>
              <a:effectLst/>
              <a:uFillTx/>
              <a:latin typeface="Arial"/>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IN" sz="1600" strike="noStrike" u="none">
              <a:solidFill>
                <a:srgbClr val="000000"/>
              </a:solidFill>
              <a:effectLst/>
              <a:uFillTx/>
              <a:latin typeface="Arial"/>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IN" sz="1600" strike="noStrike" u="none">
              <a:solidFill>
                <a:srgbClr val="000000"/>
              </a:solidFill>
              <a:effectLst/>
              <a:uFillTx/>
              <a:latin typeface="Arial"/>
            </a:endParaRPr>
          </a:p>
        </p:txBody>
      </p:sp>
      <p:sp>
        <p:nvSpPr>
          <p:cNvPr id="51" name="PlaceHolder 6"/>
          <p:cNvSpPr>
            <a:spLocks noGrp="1"/>
          </p:cNvSpPr>
          <p:nvPr>
            <p:ph type="dt" idx="28"/>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52" name="PlaceHolder 7"/>
          <p:cNvSpPr>
            <a:spLocks noGrp="1"/>
          </p:cNvSpPr>
          <p:nvPr>
            <p:ph type="ftr" idx="29"/>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3" name="PlaceHolder 8"/>
          <p:cNvSpPr>
            <a:spLocks noGrp="1"/>
          </p:cNvSpPr>
          <p:nvPr>
            <p:ph type="sldNum" idx="30"/>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912539B2-5EC3-4330-8825-1E12DB13FB7B}"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55" name="PlaceHolder 2"/>
          <p:cNvSpPr>
            <a:spLocks noGrp="1"/>
          </p:cNvSpPr>
          <p:nvPr>
            <p:ph type="dt" idx="31"/>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56" name="PlaceHolder 3"/>
          <p:cNvSpPr>
            <a:spLocks noGrp="1"/>
          </p:cNvSpPr>
          <p:nvPr>
            <p:ph type="ftr" idx="32"/>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7" name="PlaceHolder 4"/>
          <p:cNvSpPr>
            <a:spLocks noGrp="1"/>
          </p:cNvSpPr>
          <p:nvPr>
            <p:ph type="sldNum" idx="33"/>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DE5C5DDF-4F76-4D9B-9492-4B4F094229D8}"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
        <p:nvSpPr>
          <p:cNvPr id="58" name="PlaceHolder 5"/>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IN" sz="2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IN" sz="20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IN"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IN" sz="20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2880"/>
            <a:ext cx="3007440" cy="116136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000" strike="noStrike" u="none">
                <a:solidFill>
                  <a:schemeClr val="dk1"/>
                </a:solidFill>
                <a:effectLst/>
                <a:uFillTx/>
                <a:latin typeface="Calibri"/>
              </a:rPr>
              <a:t>Click to edit Master title style</a:t>
            </a:r>
            <a:endParaRPr b="0" lang="en-IN" sz="2000" strike="noStrike" u="none">
              <a:solidFill>
                <a:srgbClr val="000000"/>
              </a:solidFill>
              <a:effectLst/>
              <a:uFillTx/>
              <a:latin typeface="Arial"/>
            </a:endParaRPr>
          </a:p>
        </p:txBody>
      </p:sp>
      <p:sp>
        <p:nvSpPr>
          <p:cNvPr id="4" name="PlaceHolder 2"/>
          <p:cNvSpPr>
            <a:spLocks noGrp="1"/>
          </p:cNvSpPr>
          <p:nvPr>
            <p:ph type="body"/>
          </p:nvPr>
        </p:nvSpPr>
        <p:spPr>
          <a:xfrm>
            <a:off x="3575160" y="272880"/>
            <a:ext cx="5110920" cy="585252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IN" sz="3200" strike="noStrike" u="none">
              <a:solidFill>
                <a:srgbClr val="000000"/>
              </a:solidFill>
              <a:effectLst/>
              <a:uFillTx/>
              <a:latin typeface="Arial"/>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IN" sz="2800" strike="noStrike" u="none">
              <a:solidFill>
                <a:srgbClr val="000000"/>
              </a:solidFill>
              <a:effectLst/>
              <a:uFillTx/>
              <a:latin typeface="Arial"/>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IN" sz="2400" strike="noStrike" u="none">
              <a:solidFill>
                <a:srgbClr val="000000"/>
              </a:solidFill>
              <a:effectLst/>
              <a:uFillTx/>
              <a:latin typeface="Arial"/>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IN" sz="2000" strike="noStrike" u="none">
              <a:solidFill>
                <a:srgbClr val="000000"/>
              </a:solidFill>
              <a:effectLst/>
              <a:uFillTx/>
              <a:latin typeface="Arial"/>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IN" sz="2000" strike="noStrike" u="none">
              <a:solidFill>
                <a:srgbClr val="000000"/>
              </a:solidFill>
              <a:effectLst/>
              <a:uFillTx/>
              <a:latin typeface="Arial"/>
            </a:endParaRPr>
          </a:p>
        </p:txBody>
      </p:sp>
      <p:sp>
        <p:nvSpPr>
          <p:cNvPr id="5" name="PlaceHolder 3"/>
          <p:cNvSpPr>
            <a:spLocks noGrp="1"/>
          </p:cNvSpPr>
          <p:nvPr>
            <p:ph type="body"/>
          </p:nvPr>
        </p:nvSpPr>
        <p:spPr>
          <a:xfrm>
            <a:off x="457200" y="1434960"/>
            <a:ext cx="3007440" cy="469044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IN" sz="1400" strike="noStrike" u="none">
              <a:solidFill>
                <a:srgbClr val="000000"/>
              </a:solidFill>
              <a:effectLst/>
              <a:uFillTx/>
              <a:latin typeface="Arial"/>
            </a:endParaRPr>
          </a:p>
        </p:txBody>
      </p:sp>
      <p:sp>
        <p:nvSpPr>
          <p:cNvPr id="6" name="PlaceHolder 4"/>
          <p:cNvSpPr>
            <a:spLocks noGrp="1"/>
          </p:cNvSpPr>
          <p:nvPr>
            <p:ph type="dt" idx="4"/>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7" name="PlaceHolder 5"/>
          <p:cNvSpPr>
            <a:spLocks noGrp="1"/>
          </p:cNvSpPr>
          <p:nvPr>
            <p:ph type="ftr" idx="5"/>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8" name="PlaceHolder 6"/>
          <p:cNvSpPr>
            <a:spLocks noGrp="1"/>
          </p:cNvSpPr>
          <p:nvPr>
            <p:ph type="sldNum" idx="6"/>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1796DE25-3908-4595-A873-F824D8ACFD1C}"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792440" y="4800600"/>
            <a:ext cx="5485680" cy="56592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000" strike="noStrike" u="none">
                <a:solidFill>
                  <a:schemeClr val="dk1"/>
                </a:solidFill>
                <a:effectLst/>
                <a:uFillTx/>
                <a:latin typeface="Calibri"/>
              </a:rPr>
              <a:t>Click to edit Master title style</a:t>
            </a:r>
            <a:endParaRPr b="0" lang="en-IN" sz="2000" strike="noStrike" u="none">
              <a:solidFill>
                <a:srgbClr val="000000"/>
              </a:solidFill>
              <a:effectLst/>
              <a:uFillTx/>
              <a:latin typeface="Arial"/>
            </a:endParaRPr>
          </a:p>
        </p:txBody>
      </p:sp>
      <p:sp>
        <p:nvSpPr>
          <p:cNvPr id="10" name="PlaceHolder 2"/>
          <p:cNvSpPr>
            <a:spLocks noGrp="1"/>
          </p:cNvSpPr>
          <p:nvPr>
            <p:ph type="body"/>
          </p:nvPr>
        </p:nvSpPr>
        <p:spPr>
          <a:xfrm>
            <a:off x="1792440" y="612720"/>
            <a:ext cx="5485680" cy="411408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IN" sz="32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IN" sz="32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IN" sz="32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IN" sz="32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IN" sz="32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IN" sz="3200" strike="noStrike" u="none">
              <a:solidFill>
                <a:srgbClr val="000000"/>
              </a:solidFill>
              <a:effectLst/>
              <a:uFillTx/>
              <a:latin typeface="Arial"/>
            </a:endParaRPr>
          </a:p>
        </p:txBody>
      </p:sp>
      <p:sp>
        <p:nvSpPr>
          <p:cNvPr id="11" name="PlaceHolder 3"/>
          <p:cNvSpPr>
            <a:spLocks noGrp="1"/>
          </p:cNvSpPr>
          <p:nvPr>
            <p:ph type="body"/>
          </p:nvPr>
        </p:nvSpPr>
        <p:spPr>
          <a:xfrm>
            <a:off x="1792440" y="5367240"/>
            <a:ext cx="5485680" cy="80424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IN" sz="1400" strike="noStrike" u="none">
              <a:solidFill>
                <a:srgbClr val="000000"/>
              </a:solidFill>
              <a:effectLst/>
              <a:uFillTx/>
              <a:latin typeface="Arial"/>
            </a:endParaRPr>
          </a:p>
        </p:txBody>
      </p:sp>
      <p:sp>
        <p:nvSpPr>
          <p:cNvPr id="12" name="PlaceHolder 4"/>
          <p:cNvSpPr>
            <a:spLocks noGrp="1"/>
          </p:cNvSpPr>
          <p:nvPr>
            <p:ph type="dt" idx="7"/>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3" name="PlaceHolder 5"/>
          <p:cNvSpPr>
            <a:spLocks noGrp="1"/>
          </p:cNvSpPr>
          <p:nvPr>
            <p:ph type="ftr" idx="8"/>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4" name="PlaceHolder 6"/>
          <p:cNvSpPr>
            <a:spLocks noGrp="1"/>
          </p:cNvSpPr>
          <p:nvPr>
            <p:ph type="sldNum" idx="9"/>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35F52F34-6F3E-4B7D-A154-E7E19530B714}"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16" name="PlaceHolder 2"/>
          <p:cNvSpPr>
            <a:spLocks noGrp="1"/>
          </p:cNvSpPr>
          <p:nvPr>
            <p:ph type="dt" idx="10"/>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7" name="PlaceHolder 3"/>
          <p:cNvSpPr>
            <a:spLocks noGrp="1"/>
          </p:cNvSpPr>
          <p:nvPr>
            <p:ph type="ftr" idx="1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8" name="PlaceHolder 4"/>
          <p:cNvSpPr>
            <a:spLocks noGrp="1"/>
          </p:cNvSpPr>
          <p:nvPr>
            <p:ph type="sldNum" idx="12"/>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2D6B5C66-53B6-4AC0-B2AF-2A46546EBF70}"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
        <p:nvSpPr>
          <p:cNvPr id="19" name="PlaceHolder 5"/>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IN" sz="2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IN" sz="20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IN"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IN"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21" name="PlaceHolder 2"/>
          <p:cNvSpPr>
            <a:spLocks noGrp="1"/>
          </p:cNvSpPr>
          <p:nvPr>
            <p:ph type="body"/>
          </p:nvPr>
        </p:nvSpPr>
        <p:spPr>
          <a:xfrm>
            <a:off x="457200" y="1600200"/>
            <a:ext cx="8228880" cy="452520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IN" sz="3200" strike="noStrike" u="none">
              <a:solidFill>
                <a:srgbClr val="000000"/>
              </a:solidFill>
              <a:effectLst/>
              <a:uFillTx/>
              <a:latin typeface="Arial"/>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IN" sz="2800" strike="noStrike" u="none">
              <a:solidFill>
                <a:srgbClr val="000000"/>
              </a:solidFill>
              <a:effectLst/>
              <a:uFillTx/>
              <a:latin typeface="Arial"/>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IN" sz="2400" strike="noStrike" u="none">
              <a:solidFill>
                <a:srgbClr val="000000"/>
              </a:solidFill>
              <a:effectLst/>
              <a:uFillTx/>
              <a:latin typeface="Arial"/>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IN" sz="2000" strike="noStrike" u="none">
              <a:solidFill>
                <a:srgbClr val="000000"/>
              </a:solidFill>
              <a:effectLst/>
              <a:uFillTx/>
              <a:latin typeface="Arial"/>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IN" sz="2000" strike="noStrike" u="none">
              <a:solidFill>
                <a:srgbClr val="000000"/>
              </a:solidFill>
              <a:effectLst/>
              <a:uFillTx/>
              <a:latin typeface="Arial"/>
            </a:endParaRPr>
          </a:p>
        </p:txBody>
      </p:sp>
      <p:sp>
        <p:nvSpPr>
          <p:cNvPr id="22" name="PlaceHolder 3"/>
          <p:cNvSpPr>
            <a:spLocks noGrp="1"/>
          </p:cNvSpPr>
          <p:nvPr>
            <p:ph type="dt" idx="13"/>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3" name="PlaceHolder 4"/>
          <p:cNvSpPr>
            <a:spLocks noGrp="1"/>
          </p:cNvSpPr>
          <p:nvPr>
            <p:ph type="ftr" idx="14"/>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4" name="PlaceHolder 5"/>
          <p:cNvSpPr>
            <a:spLocks noGrp="1"/>
          </p:cNvSpPr>
          <p:nvPr>
            <p:ph type="sldNum" idx="15"/>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BB667C04-22FD-456C-9AA6-12C5DCDB3725}"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6629400" y="274680"/>
            <a:ext cx="2056680" cy="5850720"/>
          </a:xfrm>
          <a:prstGeom prst="rect">
            <a:avLst/>
          </a:prstGeom>
          <a:noFill/>
          <a:ln w="0">
            <a:noFill/>
          </a:ln>
        </p:spPr>
        <p:txBody>
          <a:bodyPr lIns="91440" rIns="91440" tIns="45720" bIns="45720" anchor="ctr" vert="eaVert">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26" name="PlaceHolder 2"/>
          <p:cNvSpPr>
            <a:spLocks noGrp="1"/>
          </p:cNvSpPr>
          <p:nvPr>
            <p:ph type="body"/>
          </p:nvPr>
        </p:nvSpPr>
        <p:spPr>
          <a:xfrm>
            <a:off x="457200" y="274680"/>
            <a:ext cx="6019200" cy="585072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IN" sz="3200" strike="noStrike" u="none">
              <a:solidFill>
                <a:srgbClr val="000000"/>
              </a:solidFill>
              <a:effectLst/>
              <a:uFillTx/>
              <a:latin typeface="Arial"/>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IN" sz="2800" strike="noStrike" u="none">
              <a:solidFill>
                <a:srgbClr val="000000"/>
              </a:solidFill>
              <a:effectLst/>
              <a:uFillTx/>
              <a:latin typeface="Arial"/>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IN" sz="2400" strike="noStrike" u="none">
              <a:solidFill>
                <a:srgbClr val="000000"/>
              </a:solidFill>
              <a:effectLst/>
              <a:uFillTx/>
              <a:latin typeface="Arial"/>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IN" sz="2000" strike="noStrike" u="none">
              <a:solidFill>
                <a:srgbClr val="000000"/>
              </a:solidFill>
              <a:effectLst/>
              <a:uFillTx/>
              <a:latin typeface="Arial"/>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IN" sz="2000" strike="noStrike" u="none">
              <a:solidFill>
                <a:srgbClr val="000000"/>
              </a:solidFill>
              <a:effectLst/>
              <a:uFillTx/>
              <a:latin typeface="Arial"/>
            </a:endParaRPr>
          </a:p>
        </p:txBody>
      </p:sp>
      <p:sp>
        <p:nvSpPr>
          <p:cNvPr id="27" name="PlaceHolder 3"/>
          <p:cNvSpPr>
            <a:spLocks noGrp="1"/>
          </p:cNvSpPr>
          <p:nvPr>
            <p:ph type="dt" idx="16"/>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8" name="PlaceHolder 4"/>
          <p:cNvSpPr>
            <a:spLocks noGrp="1"/>
          </p:cNvSpPr>
          <p:nvPr>
            <p:ph type="ftr" idx="17"/>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9" name="PlaceHolder 5"/>
          <p:cNvSpPr>
            <a:spLocks noGrp="1"/>
          </p:cNvSpPr>
          <p:nvPr>
            <p:ph type="sldNum" idx="18"/>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FA8D4CEE-81D8-4103-B9CE-454AD6B052A9}"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31" name="PlaceHolder 2"/>
          <p:cNvSpPr>
            <a:spLocks noGrp="1"/>
          </p:cNvSpPr>
          <p:nvPr>
            <p:ph type="body"/>
          </p:nvPr>
        </p:nvSpPr>
        <p:spPr>
          <a:xfrm>
            <a:off x="457200" y="1600200"/>
            <a:ext cx="8228880" cy="452520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IN" sz="3200" strike="noStrike" u="none">
              <a:solidFill>
                <a:srgbClr val="000000"/>
              </a:solidFill>
              <a:effectLst/>
              <a:uFillTx/>
              <a:latin typeface="Arial"/>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IN" sz="2800" strike="noStrike" u="none">
              <a:solidFill>
                <a:srgbClr val="000000"/>
              </a:solidFill>
              <a:effectLst/>
              <a:uFillTx/>
              <a:latin typeface="Arial"/>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IN" sz="2400" strike="noStrike" u="none">
              <a:solidFill>
                <a:srgbClr val="000000"/>
              </a:solidFill>
              <a:effectLst/>
              <a:uFillTx/>
              <a:latin typeface="Arial"/>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IN" sz="2000" strike="noStrike" u="none">
              <a:solidFill>
                <a:srgbClr val="000000"/>
              </a:solidFill>
              <a:effectLst/>
              <a:uFillTx/>
              <a:latin typeface="Arial"/>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IN" sz="2000" strike="noStrike" u="none">
              <a:solidFill>
                <a:srgbClr val="000000"/>
              </a:solidFill>
              <a:effectLst/>
              <a:uFillTx/>
              <a:latin typeface="Arial"/>
            </a:endParaRPr>
          </a:p>
        </p:txBody>
      </p:sp>
      <p:sp>
        <p:nvSpPr>
          <p:cNvPr id="32" name="PlaceHolder 3"/>
          <p:cNvSpPr>
            <a:spLocks noGrp="1"/>
          </p:cNvSpPr>
          <p:nvPr>
            <p:ph type="dt" idx="19"/>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33" name="PlaceHolder 4"/>
          <p:cNvSpPr>
            <a:spLocks noGrp="1"/>
          </p:cNvSpPr>
          <p:nvPr>
            <p:ph type="ftr" idx="20"/>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4" name="PlaceHolder 5"/>
          <p:cNvSpPr>
            <a:spLocks noGrp="1"/>
          </p:cNvSpPr>
          <p:nvPr>
            <p:ph type="sldNum" idx="21"/>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2C5B4165-C50C-4A60-8F03-42C1E681FF2C}"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2160" y="4406760"/>
            <a:ext cx="7771680" cy="1361520"/>
          </a:xfrm>
          <a:prstGeom prst="rect">
            <a:avLst/>
          </a:prstGeom>
          <a:noFill/>
          <a:ln w="0">
            <a:noFill/>
          </a:ln>
        </p:spPr>
        <p:txBody>
          <a:bodyPr lIns="91440" rIns="91440" tIns="45720" bIns="45720" anchor="t">
            <a:noAutofit/>
          </a:bodyPr>
          <a:p>
            <a:pPr indent="0" defTabSz="457200">
              <a:lnSpc>
                <a:spcPct val="100000"/>
              </a:lnSpc>
              <a:buNone/>
              <a:tabLst>
                <a:tab algn="l" pos="0"/>
              </a:tabLst>
            </a:pPr>
            <a:r>
              <a:rPr b="1" lang="en-US" sz="4000" strike="noStrike" u="none" cap="all">
                <a:solidFill>
                  <a:schemeClr val="dk1"/>
                </a:solidFill>
                <a:effectLst/>
                <a:uFillTx/>
                <a:latin typeface="Calibri"/>
              </a:rPr>
              <a:t>Click to edit Master title style</a:t>
            </a:r>
            <a:endParaRPr b="0" lang="en-IN" sz="4000" strike="noStrike" u="none">
              <a:solidFill>
                <a:srgbClr val="000000"/>
              </a:solidFill>
              <a:effectLst/>
              <a:uFillTx/>
              <a:latin typeface="Arial"/>
            </a:endParaRPr>
          </a:p>
        </p:txBody>
      </p:sp>
      <p:sp>
        <p:nvSpPr>
          <p:cNvPr id="36" name="PlaceHolder 2"/>
          <p:cNvSpPr>
            <a:spLocks noGrp="1"/>
          </p:cNvSpPr>
          <p:nvPr>
            <p:ph type="body"/>
          </p:nvPr>
        </p:nvSpPr>
        <p:spPr>
          <a:xfrm>
            <a:off x="722160" y="2906640"/>
            <a:ext cx="7771680" cy="149940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en-US" sz="2000" strike="noStrike" u="none">
                <a:solidFill>
                  <a:schemeClr val="dk1">
                    <a:tint val="75000"/>
                  </a:schemeClr>
                </a:solidFill>
                <a:effectLst/>
                <a:uFillTx/>
                <a:latin typeface="Calibri"/>
              </a:rPr>
              <a:t>Click to edit Master text styles</a:t>
            </a:r>
            <a:endParaRPr b="0" lang="en-IN" sz="2000" strike="noStrike" u="none">
              <a:solidFill>
                <a:srgbClr val="000000"/>
              </a:solidFill>
              <a:effectLst/>
              <a:uFillTx/>
              <a:latin typeface="Arial"/>
            </a:endParaRPr>
          </a:p>
        </p:txBody>
      </p:sp>
      <p:sp>
        <p:nvSpPr>
          <p:cNvPr id="37" name="PlaceHolder 3"/>
          <p:cNvSpPr>
            <a:spLocks noGrp="1"/>
          </p:cNvSpPr>
          <p:nvPr>
            <p:ph type="dt" idx="22"/>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38" name="PlaceHolder 4"/>
          <p:cNvSpPr>
            <a:spLocks noGrp="1"/>
          </p:cNvSpPr>
          <p:nvPr>
            <p:ph type="ftr" idx="23"/>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9" name="PlaceHolder 5"/>
          <p:cNvSpPr>
            <a:spLocks noGrp="1"/>
          </p:cNvSpPr>
          <p:nvPr>
            <p:ph type="sldNum" idx="24"/>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48311233-F016-4F14-AA39-B7B953C78DF6}"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41" name="PlaceHolder 2"/>
          <p:cNvSpPr>
            <a:spLocks noGrp="1"/>
          </p:cNvSpPr>
          <p:nvPr>
            <p:ph type="body"/>
          </p:nvPr>
        </p:nvSpPr>
        <p:spPr>
          <a:xfrm>
            <a:off x="457200" y="1600200"/>
            <a:ext cx="4037760" cy="452520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IN" sz="2800" strike="noStrike" u="none">
              <a:solidFill>
                <a:srgbClr val="000000"/>
              </a:solidFill>
              <a:effectLst/>
              <a:uFillTx/>
              <a:latin typeface="Arial"/>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IN" sz="2400" strike="noStrike" u="none">
              <a:solidFill>
                <a:srgbClr val="000000"/>
              </a:solidFill>
              <a:effectLst/>
              <a:uFillTx/>
              <a:latin typeface="Arial"/>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IN" sz="2000" strike="noStrike" u="none">
              <a:solidFill>
                <a:srgbClr val="000000"/>
              </a:solidFill>
              <a:effectLst/>
              <a:uFillTx/>
              <a:latin typeface="Arial"/>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IN" sz="1800" strike="noStrike" u="none">
              <a:solidFill>
                <a:srgbClr val="000000"/>
              </a:solidFill>
              <a:effectLst/>
              <a:uFillTx/>
              <a:latin typeface="Arial"/>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IN" sz="1800" strike="noStrike" u="none">
              <a:solidFill>
                <a:srgbClr val="000000"/>
              </a:solidFill>
              <a:effectLst/>
              <a:uFillTx/>
              <a:latin typeface="Arial"/>
            </a:endParaRPr>
          </a:p>
        </p:txBody>
      </p:sp>
      <p:sp>
        <p:nvSpPr>
          <p:cNvPr id="42" name="PlaceHolder 3"/>
          <p:cNvSpPr>
            <a:spLocks noGrp="1"/>
          </p:cNvSpPr>
          <p:nvPr>
            <p:ph type="body"/>
          </p:nvPr>
        </p:nvSpPr>
        <p:spPr>
          <a:xfrm>
            <a:off x="4648320" y="1600200"/>
            <a:ext cx="4037760" cy="452520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IN" sz="2800" strike="noStrike" u="none">
              <a:solidFill>
                <a:srgbClr val="000000"/>
              </a:solidFill>
              <a:effectLst/>
              <a:uFillTx/>
              <a:latin typeface="Arial"/>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IN" sz="2400" strike="noStrike" u="none">
              <a:solidFill>
                <a:srgbClr val="000000"/>
              </a:solidFill>
              <a:effectLst/>
              <a:uFillTx/>
              <a:latin typeface="Arial"/>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IN" sz="2000" strike="noStrike" u="none">
              <a:solidFill>
                <a:srgbClr val="000000"/>
              </a:solidFill>
              <a:effectLst/>
              <a:uFillTx/>
              <a:latin typeface="Arial"/>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IN" sz="1800" strike="noStrike" u="none">
              <a:solidFill>
                <a:srgbClr val="000000"/>
              </a:solidFill>
              <a:effectLst/>
              <a:uFillTx/>
              <a:latin typeface="Arial"/>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IN" sz="1800" strike="noStrike" u="none">
              <a:solidFill>
                <a:srgbClr val="000000"/>
              </a:solidFill>
              <a:effectLst/>
              <a:uFillTx/>
              <a:latin typeface="Arial"/>
            </a:endParaRPr>
          </a:p>
        </p:txBody>
      </p:sp>
      <p:sp>
        <p:nvSpPr>
          <p:cNvPr id="43" name="PlaceHolder 4"/>
          <p:cNvSpPr>
            <a:spLocks noGrp="1"/>
          </p:cNvSpPr>
          <p:nvPr>
            <p:ph type="dt" idx="25"/>
          </p:nvPr>
        </p:nvSpPr>
        <p:spPr>
          <a:xfrm>
            <a:off x="457200" y="6356520"/>
            <a:ext cx="2133000" cy="36432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44" name="PlaceHolder 5"/>
          <p:cNvSpPr>
            <a:spLocks noGrp="1"/>
          </p:cNvSpPr>
          <p:nvPr>
            <p:ph type="ftr" idx="26"/>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5" name="PlaceHolder 6"/>
          <p:cNvSpPr>
            <a:spLocks noGrp="1"/>
          </p:cNvSpPr>
          <p:nvPr>
            <p:ph type="sldNum" idx="27"/>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6B0D1A3D-80A3-4E4B-B0C2-14D2FF546960}"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1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16.xml.rels><?xml version="1.0" encoding="UTF-8"?>
<Relationships xmlns="http://schemas.openxmlformats.org/package/2006/relationships"><Relationship Id="rId1" Type="http://schemas.openxmlformats.org/officeDocument/2006/relationships/hyperlink" Target="https://sqlfiddle.com/" TargetMode="External"/><Relationship Id="rId2" Type="http://schemas.openxmlformats.org/officeDocument/2006/relationships/hyperlink" Target="https://sqlfiddle.com/" TargetMode="External"/><Relationship Id="rId3" Type="http://schemas.openxmlformats.org/officeDocument/2006/relationships/hyperlink" Target="https://sqlfiddle.com/" TargetMode="External"/><Relationship Id="rId4" Type="http://schemas.openxmlformats.org/officeDocument/2006/relationships/image" Target="../media/image1.png"/><Relationship Id="rId5" Type="http://schemas.openxmlformats.org/officeDocument/2006/relationships/slideLayout" Target="../slideLayouts/slideLayout1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dl.acm.org/doi/abs/10.14778/1880172.1880175" TargetMode="External"/><Relationship Id="rId3" Type="http://schemas.openxmlformats.org/officeDocument/2006/relationships/hyperlink" Target="https://dl.acm.org/doi/abs/10.14778/1920841.1921048" TargetMode="External"/><Relationship Id="rId4" Type="http://schemas.openxmlformats.org/officeDocument/2006/relationships/hyperlink" Target="https://aclanthology.org/P18-1124/" TargetMode="External"/><Relationship Id="rId5" Type="http://schemas.openxmlformats.org/officeDocument/2006/relationships/hyperlink" Target="https://peer.asee.org/automatic-generation-of-sql-queries" TargetMode="External"/><Relationship Id="rId6" Type="http://schemas.openxmlformats.org/officeDocument/2006/relationships/slideLayout" Target="../slideLayouts/slideLayout11.xml"/>
</Relationships>
</file>

<file path=ppt/slides/_rels/slide5.xml.rels><?xml version="1.0" encoding="UTF-8"?>
<Relationships xmlns="http://schemas.openxmlformats.org/package/2006/relationships"><Relationship Id="rId1" Type="http://schemas.openxmlformats.org/officeDocument/2006/relationships/hyperlink" Target="https://dl.acm.org/doi/abs/10.1145/3442338" TargetMode="External"/><Relationship Id="rId2" Type="http://schemas.openxmlformats.org/officeDocument/2006/relationships/hyperlink" Target="https://dl.acm.org/doi/abs/10.1145/3442338" TargetMode="External"/><Relationship Id="rId3" Type="http://schemas.openxmlformats.org/officeDocument/2006/relationships/hyperlink" Target="https://dl.acm.org/doi/abs/10.1145/3442338" TargetMode="External"/><Relationship Id="rId4" Type="http://schemas.openxmlformats.org/officeDocument/2006/relationships/hyperlink" Target="https://anishdoshi.com/assets/pdf/HCI_Final_Report_nl2sql.pdf" TargetMode="External"/><Relationship Id="rId5" Type="http://schemas.openxmlformats.org/officeDocument/2006/relationships/hyperlink" Target="https://anishdoshi.com/assets/pdf/HCI_Final_Report_nl2sql.pdf" TargetMode="External"/><Relationship Id="rId6" Type="http://schemas.openxmlformats.org/officeDocument/2006/relationships/hyperlink" Target="https://anishdoshi.com/assets/pdf/HCI_Final_Report_nl2sql.pdf" TargetMode="External"/><Relationship Id="rId7" Type="http://schemas.openxmlformats.org/officeDocument/2006/relationships/hyperlink" Target="https://journals.sagepub.com/doi/abs/10.3233/JIFS-210359" TargetMode="External"/><Relationship Id="rId8" Type="http://schemas.openxmlformats.org/officeDocument/2006/relationships/hyperlink" Target="https://journals.sagepub.com/doi/abs/10.3233/JIFS-210359" TargetMode="External"/><Relationship Id="rId9" Type="http://schemas.openxmlformats.org/officeDocument/2006/relationships/hyperlink" Target="https://journals.sagepub.com/doi/abs/10.3233/JIFS-210359" TargetMode="External"/><Relationship Id="rId10" Type="http://schemas.openxmlformats.org/officeDocument/2006/relationships/hyperlink" Target="https://sqlfiddle.com/" TargetMode="External"/><Relationship Id="rId11" Type="http://schemas.openxmlformats.org/officeDocument/2006/relationships/hyperlink" Target="https://sqlfiddle.com/" TargetMode="External"/><Relationship Id="rId12" Type="http://schemas.openxmlformats.org/officeDocument/2006/relationships/hyperlink" Target="https://sqlfiddle.com/" TargetMode="External"/><Relationship Id="rId13" Type="http://schemas.openxmlformats.org/officeDocument/2006/relationships/hyperlink" Target="https://popsql.com/" TargetMode="External"/><Relationship Id="rId14" Type="http://schemas.openxmlformats.org/officeDocument/2006/relationships/hyperlink" Target="https://dbeaver.io/" TargetMode="External"/><Relationship Id="rId15" Type="http://schemas.openxmlformats.org/officeDocument/2006/relationships/hyperlink" Target="https://dbeaver.io/" TargetMode="External"/><Relationship Id="rId16" Type="http://schemas.openxmlformats.org/officeDocument/2006/relationships/hyperlink" Target="https://dbeaver.io/" TargetMode="External"/><Relationship Id="rId17" Type="http://schemas.openxmlformats.org/officeDocument/2006/relationships/image" Target="../media/image1.png"/><Relationship Id="rId18" Type="http://schemas.openxmlformats.org/officeDocument/2006/relationships/slideLayout" Target="../slideLayouts/slideLayout1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268200" y="745200"/>
            <a:ext cx="8597520" cy="1751760"/>
          </a:xfrm>
          <a:prstGeom prst="rect">
            <a:avLst/>
          </a:prstGeom>
          <a:noFill/>
          <a:ln w="0">
            <a:noFill/>
          </a:ln>
        </p:spPr>
        <p:txBody>
          <a:bodyPr lIns="91440" rIns="91440" tIns="45720" bIns="45720" anchor="ctr">
            <a:normAutofit/>
          </a:bodyPr>
          <a:p>
            <a:pPr indent="0" algn="ctr" defTabSz="457200">
              <a:lnSpc>
                <a:spcPct val="100000"/>
              </a:lnSpc>
              <a:buNone/>
              <a:tabLst>
                <a:tab algn="l" pos="0"/>
              </a:tabLst>
            </a:pPr>
            <a:r>
              <a:rPr b="1" lang="en-IN" sz="2800" strike="noStrike" u="none">
                <a:solidFill>
                  <a:schemeClr val="dk1"/>
                </a:solidFill>
                <a:effectLst/>
                <a:uFillTx/>
                <a:latin typeface="Calibri"/>
              </a:rPr>
              <a:t>EASYSQL: A Smart SQL Query Suggestion Tool</a:t>
            </a:r>
            <a:endParaRPr b="0" lang="en-IN" sz="2800" strike="noStrike" u="none">
              <a:solidFill>
                <a:srgbClr val="000000"/>
              </a:solidFill>
              <a:effectLst/>
              <a:uFillTx/>
              <a:latin typeface="Arial"/>
            </a:endParaRPr>
          </a:p>
        </p:txBody>
      </p:sp>
      <p:pic>
        <p:nvPicPr>
          <p:cNvPr id="60" name="Picture 6" descr=""/>
          <p:cNvPicPr/>
          <p:nvPr/>
        </p:nvPicPr>
        <p:blipFill>
          <a:blip r:embed="rId1"/>
          <a:stretch/>
        </p:blipFill>
        <p:spPr>
          <a:xfrm>
            <a:off x="6534360" y="184680"/>
            <a:ext cx="2331360" cy="716040"/>
          </a:xfrm>
          <a:prstGeom prst="rect">
            <a:avLst/>
          </a:prstGeom>
          <a:noFill/>
          <a:ln w="0">
            <a:noFill/>
          </a:ln>
        </p:spPr>
      </p:pic>
      <p:sp>
        <p:nvSpPr>
          <p:cNvPr id="61" name="PlaceHolder 2"/>
          <p:cNvSpPr/>
          <p:nvPr/>
        </p:nvSpPr>
        <p:spPr>
          <a:xfrm>
            <a:off x="1918440" y="2724120"/>
            <a:ext cx="5356800" cy="3532320"/>
          </a:xfrm>
          <a:prstGeom prst="rect">
            <a:avLst/>
          </a:prstGeom>
          <a:noFill/>
          <a:ln w="0">
            <a:noFill/>
          </a:ln>
        </p:spPr>
        <p:style>
          <a:lnRef idx="0"/>
          <a:fillRef idx="0"/>
          <a:effectRef idx="0"/>
          <a:fontRef idx="minor"/>
        </p:style>
        <p:txBody>
          <a:bodyPr lIns="90000" rIns="90000" tIns="45000" bIns="45000" anchor="t">
            <a:normAutofit fontScale="55000" lnSpcReduction="19999"/>
          </a:bodyPr>
          <a:p>
            <a:pPr algn="ctr" defTabSz="457200">
              <a:lnSpc>
                <a:spcPct val="100000"/>
              </a:lnSpc>
              <a:spcBef>
                <a:spcPts val="641"/>
              </a:spcBef>
              <a:tabLst>
                <a:tab algn="l" pos="0"/>
              </a:tabLst>
            </a:pPr>
            <a:endParaRPr b="0" lang="en-IN" sz="3200" strike="noStrike" u="none">
              <a:solidFill>
                <a:srgbClr val="000000"/>
              </a:solidFill>
              <a:effectLst/>
              <a:uFillTx/>
              <a:latin typeface="Arial"/>
            </a:endParaRPr>
          </a:p>
          <a:p>
            <a:pPr algn="ctr" defTabSz="457200">
              <a:lnSpc>
                <a:spcPct val="115000"/>
              </a:lnSpc>
              <a:spcBef>
                <a:spcPts val="641"/>
              </a:spcBef>
              <a:tabLst>
                <a:tab algn="l" pos="0"/>
              </a:tabLst>
            </a:pPr>
            <a:r>
              <a:rPr b="0" lang="en-IN" sz="3200" strike="noStrike" u="none">
                <a:solidFill>
                  <a:srgbClr val="000000"/>
                </a:solidFill>
                <a:effectLst/>
                <a:uFillTx/>
                <a:latin typeface="Arial"/>
              </a:rPr>
              <a:t>Bibhas Das, Bikram Lohar, Sarthak Ghosh</a:t>
            </a:r>
            <a:br>
              <a:rPr sz="3200"/>
            </a:br>
            <a:r>
              <a:rPr b="0" lang="en-IN" sz="3200" strike="noStrike" u="none">
                <a:solidFill>
                  <a:srgbClr val="000000"/>
                </a:solidFill>
                <a:effectLst/>
                <a:uFillTx/>
                <a:latin typeface="Arial"/>
              </a:rPr>
              <a:t>Sayak Mondal, Avijit Mondal</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endParaRPr b="0" lang="en-IN" sz="3200" strike="noStrike" u="none">
              <a:solidFill>
                <a:srgbClr val="000000"/>
              </a:solidFill>
              <a:effectLst/>
              <a:uFillTx/>
              <a:latin typeface="Arial"/>
            </a:endParaRPr>
          </a:p>
          <a:p>
            <a:pPr algn="ctr" defTabSz="457200">
              <a:lnSpc>
                <a:spcPct val="170000"/>
              </a:lnSpc>
              <a:spcBef>
                <a:spcPts val="641"/>
              </a:spcBef>
              <a:tabLst>
                <a:tab algn="l" pos="0"/>
              </a:tabLst>
            </a:pPr>
            <a:r>
              <a:rPr b="0" lang="en-IN" sz="3200" strike="noStrike" u="none">
                <a:solidFill>
                  <a:srgbClr val="000000"/>
                </a:solidFill>
                <a:effectLst/>
                <a:uFillTx/>
                <a:latin typeface="Arial"/>
              </a:rPr>
              <a:t>Under Guidance of</a:t>
            </a:r>
            <a:br>
              <a:rPr sz="3200"/>
            </a:br>
            <a:r>
              <a:rPr b="0" lang="en-IN" sz="3200" strike="noStrike" u="none">
                <a:solidFill>
                  <a:srgbClr val="000000"/>
                </a:solidFill>
                <a:effectLst/>
                <a:uFillTx/>
                <a:latin typeface="Arial"/>
              </a:rPr>
              <a:t>Dr. Sayani Mondal</a:t>
            </a:r>
            <a:endParaRPr b="0" lang="en-IN" sz="3200" strike="noStrike" u="none">
              <a:solidFill>
                <a:srgbClr val="000000"/>
              </a:solidFill>
              <a:effectLst/>
              <a:uFillTx/>
              <a:latin typeface="Arial"/>
            </a:endParaRPr>
          </a:p>
          <a:p>
            <a:pPr algn="ctr" defTabSz="457200">
              <a:lnSpc>
                <a:spcPct val="115000"/>
              </a:lnSpc>
              <a:spcBef>
                <a:spcPts val="641"/>
              </a:spcBef>
              <a:spcAft>
                <a:spcPts val="1199"/>
              </a:spcAft>
              <a:tabLst>
                <a:tab algn="l" pos="0"/>
              </a:tabLst>
            </a:pPr>
            <a:r>
              <a:rPr b="0" lang="en-US" sz="2900" strike="noStrike" u="none">
                <a:solidFill>
                  <a:schemeClr val="dk1"/>
                </a:solidFill>
                <a:effectLst/>
                <a:uFillTx/>
                <a:latin typeface="Arial"/>
              </a:rPr>
              <a:t>Assistant Professor</a:t>
            </a:r>
            <a:endParaRPr b="0" lang="en-IN" sz="29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Department of computer science</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Sister Nivedita University</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Date: 30 April, 2025</a:t>
            </a:r>
            <a:endParaRPr b="0" lang="en-IN" sz="3200" strike="noStrike" u="none">
              <a:solidFill>
                <a:srgbClr val="000000"/>
              </a:solidFill>
              <a:effectLst/>
              <a:uFillTx/>
              <a:latin typeface="Arial"/>
            </a:endParaRPr>
          </a:p>
        </p:txBody>
      </p:sp>
      <p:sp>
        <p:nvSpPr>
          <p:cNvPr id="62" name="TextBox 7"/>
          <p:cNvSpPr/>
          <p:nvPr/>
        </p:nvSpPr>
        <p:spPr>
          <a:xfrm>
            <a:off x="3775680" y="2487240"/>
            <a:ext cx="1655280" cy="3668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IN" sz="1800" strike="noStrike" u="none">
                <a:solidFill>
                  <a:srgbClr val="000000"/>
                </a:solidFill>
                <a:effectLst/>
                <a:uFillTx/>
                <a:latin typeface="Arial"/>
              </a:rPr>
              <a:t>Presented by</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Box 2"/>
          <p:cNvSpPr/>
          <p:nvPr/>
        </p:nvSpPr>
        <p:spPr>
          <a:xfrm>
            <a:off x="457200" y="457200"/>
            <a:ext cx="3682440" cy="39564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rgbClr val="000000"/>
                </a:solidFill>
                <a:effectLst/>
                <a:uFillTx/>
                <a:latin typeface="Calibri"/>
              </a:rPr>
              <a:t>  Suggestion Process</a:t>
            </a:r>
            <a:endParaRPr b="0" lang="en-IN" sz="2000" strike="noStrike" u="none">
              <a:solidFill>
                <a:srgbClr val="000000"/>
              </a:solidFill>
              <a:effectLst/>
              <a:uFillTx/>
              <a:latin typeface="Arial"/>
            </a:endParaRPr>
          </a:p>
        </p:txBody>
      </p:sp>
      <p:pic>
        <p:nvPicPr>
          <p:cNvPr id="98" name="Picture 1" descr=""/>
          <p:cNvPicPr/>
          <p:nvPr/>
        </p:nvPicPr>
        <p:blipFill>
          <a:blip r:embed="rId1"/>
          <a:stretch/>
        </p:blipFill>
        <p:spPr>
          <a:xfrm>
            <a:off x="6534360" y="184680"/>
            <a:ext cx="2331360" cy="716040"/>
          </a:xfrm>
          <a:prstGeom prst="rect">
            <a:avLst/>
          </a:prstGeom>
          <a:noFill/>
          <a:ln w="0">
            <a:noFill/>
          </a:ln>
        </p:spPr>
      </p:pic>
      <p:sp>
        <p:nvSpPr>
          <p:cNvPr id="99" name="TextBox 3"/>
          <p:cNvSpPr/>
          <p:nvPr/>
        </p:nvSpPr>
        <p:spPr>
          <a:xfrm>
            <a:off x="457920" y="912600"/>
            <a:ext cx="8434080" cy="830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rgbClr val="000000"/>
                </a:solidFill>
                <a:effectLst/>
                <a:uFillTx/>
                <a:latin typeface="Calibri"/>
              </a:rPr>
              <a:t>EASYSQL provides real-time query suggestions based on token matching and database schema awareness. As users type, the system predicts the next possible keywords, fields, or clauses and displays dynamic suggestions to assist query construction.</a:t>
            </a:r>
            <a:endParaRPr b="0" lang="en-IN" sz="1600" strike="noStrike" u="none">
              <a:solidFill>
                <a:srgbClr val="000000"/>
              </a:solidFill>
              <a:effectLst/>
              <a:uFillTx/>
              <a:latin typeface="Arial"/>
            </a:endParaRPr>
          </a:p>
        </p:txBody>
      </p:sp>
      <p:pic>
        <p:nvPicPr>
          <p:cNvPr id="100" name="Picture 5" descr="Sugggetion_Precess.png"/>
          <p:cNvPicPr/>
          <p:nvPr/>
        </p:nvPicPr>
        <p:blipFill>
          <a:blip r:embed="rId2"/>
          <a:stretch/>
        </p:blipFill>
        <p:spPr>
          <a:xfrm>
            <a:off x="1502280" y="1754280"/>
            <a:ext cx="6282360" cy="4920120"/>
          </a:xfrm>
          <a:prstGeom prst="rect">
            <a:avLst/>
          </a:prstGeom>
          <a:noFill/>
          <a:ln w="0">
            <a:noFill/>
          </a:ln>
        </p:spPr>
      </p:pic>
      <p:sp>
        <p:nvSpPr>
          <p:cNvPr id="101" name="TextBox 6"/>
          <p:cNvSpPr/>
          <p:nvPr/>
        </p:nvSpPr>
        <p:spPr>
          <a:xfrm>
            <a:off x="2098080" y="6617160"/>
            <a:ext cx="1310400" cy="254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050" strike="noStrike" u="none">
                <a:solidFill>
                  <a:schemeClr val="dk1"/>
                </a:solidFill>
                <a:effectLst/>
                <a:uFillTx/>
                <a:latin typeface="Calibri"/>
              </a:rPr>
              <a:t>Suggestion steps</a:t>
            </a:r>
            <a:endParaRPr b="0" lang="en-IN" sz="105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Box 2"/>
          <p:cNvSpPr/>
          <p:nvPr/>
        </p:nvSpPr>
        <p:spPr>
          <a:xfrm>
            <a:off x="457200" y="457200"/>
            <a:ext cx="3682440" cy="4564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400" strike="noStrike" u="none">
                <a:solidFill>
                  <a:srgbClr val="000000"/>
                </a:solidFill>
                <a:effectLst/>
                <a:uFillTx/>
                <a:latin typeface="Calibri"/>
              </a:rPr>
              <a:t> </a:t>
            </a:r>
            <a:r>
              <a:rPr b="1" lang="en-US" sz="2400" strike="noStrike" u="none">
                <a:solidFill>
                  <a:schemeClr val="dk1"/>
                </a:solidFill>
                <a:effectLst/>
                <a:uFillTx/>
                <a:latin typeface="Calibri"/>
              </a:rPr>
              <a:t>Knowledge </a:t>
            </a:r>
            <a:r>
              <a:rPr b="1" lang="en-US" sz="2400" strike="noStrike" u="none">
                <a:solidFill>
                  <a:srgbClr val="000000"/>
                </a:solidFill>
                <a:effectLst/>
                <a:uFillTx/>
                <a:latin typeface="Calibri"/>
              </a:rPr>
              <a:t>Graph</a:t>
            </a:r>
            <a:endParaRPr b="0" lang="en-IN" sz="2400" strike="noStrike" u="none">
              <a:solidFill>
                <a:srgbClr val="000000"/>
              </a:solidFill>
              <a:effectLst/>
              <a:uFillTx/>
              <a:latin typeface="Arial"/>
            </a:endParaRPr>
          </a:p>
        </p:txBody>
      </p:sp>
      <p:pic>
        <p:nvPicPr>
          <p:cNvPr id="103" name="Picture 1" descr=""/>
          <p:cNvPicPr/>
          <p:nvPr/>
        </p:nvPicPr>
        <p:blipFill>
          <a:blip r:embed="rId1"/>
          <a:stretch/>
        </p:blipFill>
        <p:spPr>
          <a:xfrm>
            <a:off x="6534360" y="184680"/>
            <a:ext cx="2331360" cy="716040"/>
          </a:xfrm>
          <a:prstGeom prst="rect">
            <a:avLst/>
          </a:prstGeom>
          <a:noFill/>
          <a:ln w="0">
            <a:noFill/>
          </a:ln>
        </p:spPr>
      </p:pic>
      <p:sp>
        <p:nvSpPr>
          <p:cNvPr id="104" name="TextBox 3"/>
          <p:cNvSpPr/>
          <p:nvPr/>
        </p:nvSpPr>
        <p:spPr>
          <a:xfrm>
            <a:off x="431640" y="949320"/>
            <a:ext cx="8434080" cy="13226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rgbClr val="000000"/>
                </a:solidFill>
                <a:effectLst/>
                <a:uFillTx/>
                <a:latin typeface="Calibri"/>
              </a:rPr>
              <a:t>The Knowledge Graph shows how SQL operations (DDL, DML, DCL) and their commands are related.</a:t>
            </a:r>
            <a:br>
              <a:rPr sz="1600"/>
            </a:br>
            <a:r>
              <a:rPr b="0" lang="en-US" sz="1600" strike="noStrike" u="none">
                <a:solidFill>
                  <a:srgbClr val="000000"/>
                </a:solidFill>
                <a:effectLst/>
                <a:uFillTx/>
                <a:latin typeface="Calibri"/>
              </a:rPr>
              <a:t>It was dynamically expanded during the project by creating ontologies, inserting new queries, and updating patterns.</a:t>
            </a:r>
            <a:endParaRPr b="0" lang="en-IN" sz="1600" strike="noStrike" u="none">
              <a:solidFill>
                <a:srgbClr val="000000"/>
              </a:solidFill>
              <a:effectLst/>
              <a:uFillTx/>
              <a:latin typeface="Arial"/>
            </a:endParaRPr>
          </a:p>
          <a:p>
            <a:pPr defTabSz="457200">
              <a:lnSpc>
                <a:spcPct val="100000"/>
              </a:lnSpc>
            </a:pPr>
            <a:br>
              <a:rPr sz="1600"/>
            </a:br>
            <a:r>
              <a:rPr b="0" lang="en-US" sz="1600" strike="noStrike" u="none">
                <a:solidFill>
                  <a:srgbClr val="000000"/>
                </a:solidFill>
                <a:effectLst/>
                <a:uFillTx/>
                <a:latin typeface="Calibri"/>
              </a:rPr>
              <a:t>Additional ontologies such as Create, Insert, Update, and Delete were also developed.</a:t>
            </a:r>
            <a:endParaRPr b="0" lang="en-IN" sz="1600" strike="noStrike" u="none">
              <a:solidFill>
                <a:srgbClr val="000000"/>
              </a:solidFill>
              <a:effectLst/>
              <a:uFillTx/>
              <a:latin typeface="Arial"/>
            </a:endParaRPr>
          </a:p>
        </p:txBody>
      </p:sp>
      <p:pic>
        <p:nvPicPr>
          <p:cNvPr id="105" name="Picture 2" descr=""/>
          <p:cNvPicPr/>
          <p:nvPr/>
        </p:nvPicPr>
        <p:blipFill>
          <a:blip r:embed="rId2"/>
          <a:stretch/>
        </p:blipFill>
        <p:spPr>
          <a:xfrm>
            <a:off x="1541160" y="2678400"/>
            <a:ext cx="5887080" cy="3799800"/>
          </a:xfrm>
          <a:prstGeom prst="rect">
            <a:avLst/>
          </a:prstGeom>
          <a:noFill/>
          <a:ln w="9525">
            <a:noFill/>
          </a:ln>
        </p:spPr>
      </p:pic>
      <p:sp>
        <p:nvSpPr>
          <p:cNvPr id="106" name="TextBox 7"/>
          <p:cNvSpPr/>
          <p:nvPr/>
        </p:nvSpPr>
        <p:spPr>
          <a:xfrm>
            <a:off x="3887640" y="6590880"/>
            <a:ext cx="1689480" cy="254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050" strike="noStrike" u="none">
                <a:solidFill>
                  <a:schemeClr val="dk1"/>
                </a:solidFill>
                <a:effectLst/>
                <a:uFillTx/>
                <a:latin typeface="Calibri"/>
              </a:rPr>
              <a:t>Knowledge Graph</a:t>
            </a:r>
            <a:endParaRPr b="0" lang="en-IN" sz="105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Box 2"/>
          <p:cNvSpPr/>
          <p:nvPr/>
        </p:nvSpPr>
        <p:spPr>
          <a:xfrm>
            <a:off x="457200" y="457200"/>
            <a:ext cx="4885560" cy="5853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chemeClr val="dk1"/>
                </a:solidFill>
                <a:effectLst/>
                <a:uFillTx/>
                <a:latin typeface="Calibri"/>
              </a:rPr>
              <a:t>Suggestion and Output</a:t>
            </a:r>
            <a:endParaRPr b="0" lang="en-IN" sz="3200" strike="noStrike" u="none">
              <a:solidFill>
                <a:srgbClr val="000000"/>
              </a:solidFill>
              <a:effectLst/>
              <a:uFillTx/>
              <a:latin typeface="Arial"/>
            </a:endParaRPr>
          </a:p>
        </p:txBody>
      </p:sp>
      <p:pic>
        <p:nvPicPr>
          <p:cNvPr id="108" name="Picture 1" descr=""/>
          <p:cNvPicPr/>
          <p:nvPr/>
        </p:nvPicPr>
        <p:blipFill>
          <a:blip r:embed="rId1"/>
          <a:stretch/>
        </p:blipFill>
        <p:spPr>
          <a:xfrm>
            <a:off x="6534360" y="184680"/>
            <a:ext cx="2331360" cy="716040"/>
          </a:xfrm>
          <a:prstGeom prst="rect">
            <a:avLst/>
          </a:prstGeom>
          <a:noFill/>
          <a:ln w="0">
            <a:noFill/>
          </a:ln>
        </p:spPr>
      </p:pic>
      <p:sp>
        <p:nvSpPr>
          <p:cNvPr id="109" name="TextBox 4"/>
          <p:cNvSpPr/>
          <p:nvPr/>
        </p:nvSpPr>
        <p:spPr>
          <a:xfrm>
            <a:off x="419040" y="1139760"/>
            <a:ext cx="8305200" cy="5238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The first output screenshot shows how EASYSQL provides live suggestions while the user is typing a query in the terminal environment. Partial words are matched and possible completions are suggested dynamically.</a:t>
            </a:r>
            <a:endParaRPr b="0" lang="en-IN" sz="1400" strike="noStrike" u="none">
              <a:solidFill>
                <a:srgbClr val="000000"/>
              </a:solidFill>
              <a:effectLst/>
              <a:uFillTx/>
              <a:latin typeface="Arial"/>
            </a:endParaRPr>
          </a:p>
        </p:txBody>
      </p:sp>
      <p:pic>
        <p:nvPicPr>
          <p:cNvPr id="110" name="Picture 5" descr="second.png"/>
          <p:cNvPicPr/>
          <p:nvPr/>
        </p:nvPicPr>
        <p:blipFill>
          <a:blip r:embed="rId2"/>
          <a:stretch/>
        </p:blipFill>
        <p:spPr>
          <a:xfrm>
            <a:off x="1983600" y="1905480"/>
            <a:ext cx="4952160" cy="625680"/>
          </a:xfrm>
          <a:prstGeom prst="rect">
            <a:avLst/>
          </a:prstGeom>
          <a:noFill/>
          <a:ln w="0">
            <a:noFill/>
          </a:ln>
        </p:spPr>
      </p:pic>
      <p:sp>
        <p:nvSpPr>
          <p:cNvPr id="111" name="TextBox 6"/>
          <p:cNvSpPr/>
          <p:nvPr/>
        </p:nvSpPr>
        <p:spPr>
          <a:xfrm>
            <a:off x="419040" y="2753280"/>
            <a:ext cx="8228880" cy="5238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The second screenshot demonstrates how all probable keywords and actual field names retrieved from the connected database are shown, helping the user complete their query accurately and quickly.</a:t>
            </a:r>
            <a:endParaRPr b="0" lang="en-IN" sz="1400" strike="noStrike" u="none">
              <a:solidFill>
                <a:srgbClr val="000000"/>
              </a:solidFill>
              <a:effectLst/>
              <a:uFillTx/>
              <a:latin typeface="Arial"/>
            </a:endParaRPr>
          </a:p>
        </p:txBody>
      </p:sp>
      <p:pic>
        <p:nvPicPr>
          <p:cNvPr id="112" name="Picture 7" descr="thirteen.png"/>
          <p:cNvPicPr/>
          <p:nvPr/>
        </p:nvPicPr>
        <p:blipFill>
          <a:blip r:embed="rId3"/>
          <a:stretch/>
        </p:blipFill>
        <p:spPr>
          <a:xfrm>
            <a:off x="1983600" y="3379680"/>
            <a:ext cx="4952160" cy="717840"/>
          </a:xfrm>
          <a:prstGeom prst="rect">
            <a:avLst/>
          </a:prstGeom>
          <a:noFill/>
          <a:ln w="0">
            <a:noFill/>
          </a:ln>
        </p:spPr>
      </p:pic>
      <p:sp>
        <p:nvSpPr>
          <p:cNvPr id="113" name="TextBox 8"/>
          <p:cNvSpPr/>
          <p:nvPr/>
        </p:nvSpPr>
        <p:spPr>
          <a:xfrm>
            <a:off x="457200" y="4279680"/>
            <a:ext cx="8381160" cy="5238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Finally, the executed SQL query's output is displayed directly on the terminal through a clean and simple interface, ensuring an easy-to-understand user experience</a:t>
            </a:r>
            <a:endParaRPr b="0" lang="en-IN" sz="1400" strike="noStrike" u="none">
              <a:solidFill>
                <a:srgbClr val="000000"/>
              </a:solidFill>
              <a:effectLst/>
              <a:uFillTx/>
              <a:latin typeface="Arial"/>
            </a:endParaRPr>
          </a:p>
        </p:txBody>
      </p:sp>
      <p:pic>
        <p:nvPicPr>
          <p:cNvPr id="114" name="Picture 9" descr="fourteen.png"/>
          <p:cNvPicPr/>
          <p:nvPr/>
        </p:nvPicPr>
        <p:blipFill>
          <a:blip r:embed="rId4"/>
          <a:stretch/>
        </p:blipFill>
        <p:spPr>
          <a:xfrm>
            <a:off x="2057400" y="5062680"/>
            <a:ext cx="4952160" cy="91188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Box 2"/>
          <p:cNvSpPr/>
          <p:nvPr/>
        </p:nvSpPr>
        <p:spPr>
          <a:xfrm>
            <a:off x="457200" y="457200"/>
            <a:ext cx="3651840" cy="523800"/>
          </a:xfrm>
          <a:prstGeom prst="rect">
            <a:avLst/>
          </a:prstGeom>
          <a:noFill/>
          <a:ln w="0">
            <a:noFill/>
          </a:ln>
        </p:spPr>
        <p:style>
          <a:lnRef idx="0"/>
          <a:fillRef idx="0"/>
          <a:effectRef idx="0"/>
          <a:fontRef idx="minor"/>
        </p:style>
        <p:txBody>
          <a:bodyPr wrap="none" lIns="90000" rIns="90000" tIns="45000" bIns="45000" anchor="t">
            <a:spAutoFit/>
          </a:bodyPr>
          <a:p>
            <a:pPr marL="216000" indent="-216000" defTabSz="457200">
              <a:lnSpc>
                <a:spcPct val="100000"/>
              </a:lnSpc>
              <a:buClr>
                <a:srgbClr val="000000"/>
              </a:buClr>
              <a:buFont typeface="Wingdings" charset="2"/>
              <a:buChar char=""/>
            </a:pPr>
            <a:r>
              <a:rPr b="1" lang="en-US" sz="2800" strike="noStrike" u="none">
                <a:solidFill>
                  <a:srgbClr val="000000"/>
                </a:solidFill>
                <a:effectLst/>
                <a:uFillTx/>
                <a:latin typeface="Calibri"/>
              </a:rPr>
              <a:t> Challenges Faced</a:t>
            </a:r>
            <a:endParaRPr b="0" lang="en-IN" sz="2800" strike="noStrike" u="none">
              <a:solidFill>
                <a:srgbClr val="000000"/>
              </a:solidFill>
              <a:effectLst/>
              <a:uFillTx/>
              <a:latin typeface="Arial"/>
            </a:endParaRPr>
          </a:p>
        </p:txBody>
      </p:sp>
      <p:pic>
        <p:nvPicPr>
          <p:cNvPr id="116" name="Picture 1" descr=""/>
          <p:cNvPicPr/>
          <p:nvPr/>
        </p:nvPicPr>
        <p:blipFill>
          <a:blip r:embed="rId1"/>
          <a:stretch/>
        </p:blipFill>
        <p:spPr>
          <a:xfrm>
            <a:off x="6534360" y="184680"/>
            <a:ext cx="2331360" cy="716040"/>
          </a:xfrm>
          <a:prstGeom prst="rect">
            <a:avLst/>
          </a:prstGeom>
          <a:noFill/>
          <a:ln w="0">
            <a:noFill/>
          </a:ln>
        </p:spPr>
      </p:pic>
      <p:sp>
        <p:nvSpPr>
          <p:cNvPr id="117" name="TextBox 3"/>
          <p:cNvSpPr/>
          <p:nvPr/>
        </p:nvSpPr>
        <p:spPr>
          <a:xfrm>
            <a:off x="457200" y="1268280"/>
            <a:ext cx="8686440" cy="49057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1800" strike="noStrike" u="none">
                <a:solidFill>
                  <a:srgbClr val="000000"/>
                </a:solidFill>
                <a:effectLst/>
                <a:uFillTx/>
                <a:latin typeface="Calibri"/>
              </a:rPr>
              <a:t>Subquery Issue:</a:t>
            </a:r>
            <a:br>
              <a:rPr sz="1800"/>
            </a:br>
            <a:r>
              <a:rPr b="0" lang="en-US" sz="1800" strike="noStrike" u="none">
                <a:solidFill>
                  <a:srgbClr val="000000"/>
                </a:solidFill>
                <a:effectLst/>
                <a:uFillTx/>
                <a:latin typeface="Calibri"/>
              </a:rPr>
              <a:t>Could not manage deeper nested subqueries beyond predefined examples.</a:t>
            </a:r>
            <a:endParaRPr b="0" lang="en-IN" sz="1800" strike="noStrike" u="none">
              <a:solidFill>
                <a:srgbClr val="000000"/>
              </a:solidFill>
              <a:effectLst/>
              <a:uFillTx/>
              <a:latin typeface="Arial"/>
            </a:endParaRPr>
          </a:p>
          <a:p>
            <a:pPr defTabSz="457200">
              <a:lnSpc>
                <a:spcPct val="100000"/>
              </a:lnSpc>
              <a:spcBef>
                <a:spcPts val="601"/>
              </a:spcBef>
            </a:pPr>
            <a:r>
              <a:rPr b="1" lang="en-US" sz="1800" strike="noStrike" u="none">
                <a:solidFill>
                  <a:srgbClr val="000000"/>
                </a:solidFill>
                <a:effectLst/>
                <a:uFillTx/>
                <a:latin typeface="Calibri"/>
              </a:rPr>
              <a:t>Solution:</a:t>
            </a:r>
            <a:endParaRPr b="0" lang="en-IN" sz="1800" strike="noStrike" u="none">
              <a:solidFill>
                <a:srgbClr val="000000"/>
              </a:solidFill>
              <a:effectLst/>
              <a:uFillTx/>
              <a:latin typeface="Arial"/>
            </a:endParaRPr>
          </a:p>
          <a:p>
            <a:pPr defTabSz="457200">
              <a:lnSpc>
                <a:spcPct val="100000"/>
              </a:lnSpc>
            </a:pPr>
            <a:r>
              <a:rPr b="0" lang="en-US" sz="1800" strike="noStrike" u="none">
                <a:solidFill>
                  <a:srgbClr val="000000"/>
                </a:solidFill>
                <a:effectLst/>
                <a:uFillTx/>
                <a:latin typeface="Calibri"/>
              </a:rPr>
              <a:t>Used stack-based logic to manage subqueries dynamically.</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r>
              <a:rPr b="1" lang="en-US" sz="1800" strike="noStrike" u="none">
                <a:solidFill>
                  <a:srgbClr val="000000"/>
                </a:solidFill>
                <a:effectLst/>
                <a:uFillTx/>
                <a:latin typeface="Calibri"/>
              </a:rPr>
              <a:t>Space Issue in Multiple Fields:</a:t>
            </a:r>
            <a:br>
              <a:rPr sz="1800"/>
            </a:br>
            <a:r>
              <a:rPr b="0" lang="en-US" sz="1800" strike="noStrike" u="none">
                <a:solidFill>
                  <a:srgbClr val="000000"/>
                </a:solidFill>
                <a:effectLst/>
                <a:uFillTx/>
                <a:latin typeface="Calibri"/>
              </a:rPr>
              <a:t>Multiple fields without spaces were treated as a single token, breaking suggestions.</a:t>
            </a:r>
            <a:endParaRPr b="0" lang="en-IN" sz="1800" strike="noStrike" u="none">
              <a:solidFill>
                <a:srgbClr val="000000"/>
              </a:solidFill>
              <a:effectLst/>
              <a:uFillTx/>
              <a:latin typeface="Arial"/>
            </a:endParaRPr>
          </a:p>
          <a:p>
            <a:pPr defTabSz="457200">
              <a:lnSpc>
                <a:spcPct val="100000"/>
              </a:lnSpc>
              <a:spcBef>
                <a:spcPts val="601"/>
              </a:spcBef>
            </a:pPr>
            <a:r>
              <a:rPr b="1" lang="en-US" sz="1800" strike="noStrike" u="none">
                <a:solidFill>
                  <a:srgbClr val="000000"/>
                </a:solidFill>
                <a:effectLst/>
                <a:uFillTx/>
                <a:latin typeface="Calibri"/>
              </a:rPr>
              <a:t>Solution:</a:t>
            </a:r>
            <a:endParaRPr b="0" lang="en-IN" sz="1800" strike="noStrike" u="none">
              <a:solidFill>
                <a:srgbClr val="000000"/>
              </a:solidFill>
              <a:effectLst/>
              <a:uFillTx/>
              <a:latin typeface="Arial"/>
            </a:endParaRPr>
          </a:p>
          <a:p>
            <a:pPr defTabSz="457200">
              <a:lnSpc>
                <a:spcPct val="100000"/>
              </a:lnSpc>
            </a:pPr>
            <a:r>
              <a:rPr b="0" lang="en-US" sz="1800" strike="noStrike" u="none">
                <a:solidFill>
                  <a:srgbClr val="000000"/>
                </a:solidFill>
                <a:effectLst/>
                <a:uFillTx/>
                <a:latin typeface="Calibri"/>
              </a:rPr>
              <a:t>Inserted spaces after commas and internally merged fields after suggestion.</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p:txBody>
      </p:sp>
      <p:pic>
        <p:nvPicPr>
          <p:cNvPr id="118" name="Picture 5" descr="old_subquery.png"/>
          <p:cNvPicPr/>
          <p:nvPr/>
        </p:nvPicPr>
        <p:blipFill>
          <a:blip r:embed="rId2"/>
          <a:srcRect l="0" t="0" r="14032" b="-46964"/>
          <a:stretch/>
        </p:blipFill>
        <p:spPr>
          <a:xfrm>
            <a:off x="380880" y="2589480"/>
            <a:ext cx="4569120" cy="1318680"/>
          </a:xfrm>
          <a:prstGeom prst="rect">
            <a:avLst/>
          </a:prstGeom>
          <a:noFill/>
          <a:ln w="0">
            <a:noFill/>
          </a:ln>
        </p:spPr>
      </p:pic>
      <p:pic>
        <p:nvPicPr>
          <p:cNvPr id="119" name="Picture 6" descr="new_subquery.png"/>
          <p:cNvPicPr/>
          <p:nvPr/>
        </p:nvPicPr>
        <p:blipFill>
          <a:blip r:embed="rId3"/>
          <a:srcRect l="0" t="0" r="8927" b="0"/>
          <a:stretch/>
        </p:blipFill>
        <p:spPr>
          <a:xfrm>
            <a:off x="4994280" y="2589480"/>
            <a:ext cx="3975840" cy="871920"/>
          </a:xfrm>
          <a:prstGeom prst="rect">
            <a:avLst/>
          </a:prstGeom>
          <a:noFill/>
          <a:ln w="0">
            <a:noFill/>
          </a:ln>
        </p:spPr>
      </p:pic>
      <p:pic>
        <p:nvPicPr>
          <p:cNvPr id="120" name="Picture 7" descr="old_space.png"/>
          <p:cNvPicPr/>
          <p:nvPr/>
        </p:nvPicPr>
        <p:blipFill>
          <a:blip r:embed="rId4"/>
          <a:stretch/>
        </p:blipFill>
        <p:spPr>
          <a:xfrm>
            <a:off x="493200" y="5357520"/>
            <a:ext cx="4419000" cy="838800"/>
          </a:xfrm>
          <a:prstGeom prst="rect">
            <a:avLst/>
          </a:prstGeom>
          <a:noFill/>
          <a:ln w="0">
            <a:noFill/>
          </a:ln>
        </p:spPr>
      </p:pic>
      <p:pic>
        <p:nvPicPr>
          <p:cNvPr id="121" name="Picture 8" descr="new_space.png"/>
          <p:cNvPicPr/>
          <p:nvPr/>
        </p:nvPicPr>
        <p:blipFill>
          <a:blip r:embed="rId5"/>
          <a:stretch/>
        </p:blipFill>
        <p:spPr>
          <a:xfrm>
            <a:off x="5020560" y="5321520"/>
            <a:ext cx="3933000" cy="83880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Box 2"/>
          <p:cNvSpPr/>
          <p:nvPr/>
        </p:nvSpPr>
        <p:spPr>
          <a:xfrm>
            <a:off x="457200" y="457200"/>
            <a:ext cx="2321280" cy="5853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Correction</a:t>
            </a:r>
            <a:endParaRPr b="0" lang="en-IN" sz="3200" strike="noStrike" u="none">
              <a:solidFill>
                <a:srgbClr val="000000"/>
              </a:solidFill>
              <a:effectLst/>
              <a:uFillTx/>
              <a:latin typeface="Arial"/>
            </a:endParaRPr>
          </a:p>
        </p:txBody>
      </p:sp>
      <p:pic>
        <p:nvPicPr>
          <p:cNvPr id="123" name="Picture 1" descr=""/>
          <p:cNvPicPr/>
          <p:nvPr/>
        </p:nvPicPr>
        <p:blipFill>
          <a:blip r:embed="rId1"/>
          <a:stretch/>
        </p:blipFill>
        <p:spPr>
          <a:xfrm>
            <a:off x="6534360" y="184680"/>
            <a:ext cx="2331360" cy="716040"/>
          </a:xfrm>
          <a:prstGeom prst="rect">
            <a:avLst/>
          </a:prstGeom>
          <a:noFill/>
          <a:ln w="0">
            <a:noFill/>
          </a:ln>
        </p:spPr>
      </p:pic>
      <p:sp>
        <p:nvSpPr>
          <p:cNvPr id="124" name="TextBox 4"/>
          <p:cNvSpPr/>
          <p:nvPr/>
        </p:nvSpPr>
        <p:spPr>
          <a:xfrm>
            <a:off x="641160" y="1244160"/>
            <a:ext cx="7862040" cy="13240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EASYSQL includes an automatic Query Corrector module that detects and fixes minor syntax errors during query writing.</a:t>
            </a:r>
            <a:endParaRPr b="0" lang="en-IN" sz="1600" strike="noStrike" u="none">
              <a:solidFill>
                <a:srgbClr val="000000"/>
              </a:solidFill>
              <a:effectLst/>
              <a:uFillTx/>
              <a:latin typeface="Arial"/>
            </a:endParaRPr>
          </a:p>
          <a:p>
            <a:pPr defTabSz="457200">
              <a:lnSpc>
                <a:spcPct val="100000"/>
              </a:lnSpc>
            </a:pPr>
            <a:br>
              <a:rPr sz="1600"/>
            </a:br>
            <a:r>
              <a:rPr b="0" lang="en-US" sz="1600" strike="noStrike" u="none">
                <a:solidFill>
                  <a:schemeClr val="dk1"/>
                </a:solidFill>
                <a:effectLst/>
                <a:uFillTx/>
                <a:latin typeface="Calibri"/>
              </a:rPr>
              <a:t>It handles missing semicolons, incomplete keywords, misplaced clauses, and ensures that the final query is valid before execution.</a:t>
            </a:r>
            <a:endParaRPr b="0" lang="en-IN" sz="1600" strike="noStrike" u="none">
              <a:solidFill>
                <a:srgbClr val="000000"/>
              </a:solidFill>
              <a:effectLst/>
              <a:uFillTx/>
              <a:latin typeface="Arial"/>
            </a:endParaRPr>
          </a:p>
        </p:txBody>
      </p:sp>
      <p:pic>
        <p:nvPicPr>
          <p:cNvPr id="125" name="Picture 10" descr="correction1.png"/>
          <p:cNvPicPr/>
          <p:nvPr/>
        </p:nvPicPr>
        <p:blipFill>
          <a:blip r:embed="rId2"/>
          <a:stretch/>
        </p:blipFill>
        <p:spPr>
          <a:xfrm>
            <a:off x="2457000" y="3469320"/>
            <a:ext cx="3929760" cy="885240"/>
          </a:xfrm>
          <a:prstGeom prst="rect">
            <a:avLst/>
          </a:prstGeom>
          <a:noFill/>
          <a:ln w="0">
            <a:noFill/>
          </a:ln>
        </p:spPr>
      </p:pic>
      <p:pic>
        <p:nvPicPr>
          <p:cNvPr id="126" name="Picture 11" descr="correction2.png"/>
          <p:cNvPicPr/>
          <p:nvPr/>
        </p:nvPicPr>
        <p:blipFill>
          <a:blip r:embed="rId3"/>
          <a:stretch/>
        </p:blipFill>
        <p:spPr>
          <a:xfrm>
            <a:off x="1252800" y="5384520"/>
            <a:ext cx="6428520" cy="982800"/>
          </a:xfrm>
          <a:prstGeom prst="rect">
            <a:avLst/>
          </a:prstGeom>
          <a:noFill/>
          <a:ln w="0">
            <a:noFill/>
          </a:ln>
        </p:spPr>
      </p:pic>
      <p:sp>
        <p:nvSpPr>
          <p:cNvPr id="127" name="TextBox 12"/>
          <p:cNvSpPr/>
          <p:nvPr/>
        </p:nvSpPr>
        <p:spPr>
          <a:xfrm>
            <a:off x="666360" y="2685240"/>
            <a:ext cx="6792120" cy="5853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When the user forgets to add a semicolon ; at the end of the query, EASYSQL automatically detects and corrects it before executing the query.</a:t>
            </a:r>
            <a:endParaRPr b="0" lang="en-IN" sz="1600" strike="noStrike" u="none">
              <a:solidFill>
                <a:srgbClr val="000000"/>
              </a:solidFill>
              <a:effectLst/>
              <a:uFillTx/>
              <a:latin typeface="Arial"/>
            </a:endParaRPr>
          </a:p>
        </p:txBody>
      </p:sp>
      <p:sp>
        <p:nvSpPr>
          <p:cNvPr id="128" name="TextBox 13"/>
          <p:cNvSpPr/>
          <p:nvPr/>
        </p:nvSpPr>
        <p:spPr>
          <a:xfrm>
            <a:off x="666360" y="4498920"/>
            <a:ext cx="7471080" cy="5853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When a subquery is incomplete, missing a closing bracket ), EASYSQL identifies the mistake and automatically adds the missing ) and the final ; to correct the query.</a:t>
            </a: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Box 2"/>
          <p:cNvSpPr/>
          <p:nvPr/>
        </p:nvSpPr>
        <p:spPr>
          <a:xfrm>
            <a:off x="457200" y="457200"/>
            <a:ext cx="5442840" cy="9151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Conclusion &amp; Future Work</a:t>
            </a:r>
            <a:endParaRPr b="0" lang="en-IN" sz="3200" strike="noStrike" u="none">
              <a:solidFill>
                <a:srgbClr val="000000"/>
              </a:solidFill>
              <a:effectLst/>
              <a:uFillTx/>
              <a:latin typeface="Arial"/>
            </a:endParaRPr>
          </a:p>
        </p:txBody>
      </p:sp>
      <p:pic>
        <p:nvPicPr>
          <p:cNvPr id="130" name="Picture 1" descr=""/>
          <p:cNvPicPr/>
          <p:nvPr/>
        </p:nvPicPr>
        <p:blipFill>
          <a:blip r:embed="rId1"/>
          <a:stretch/>
        </p:blipFill>
        <p:spPr>
          <a:xfrm>
            <a:off x="6534360" y="184680"/>
            <a:ext cx="2331360" cy="716040"/>
          </a:xfrm>
          <a:prstGeom prst="rect">
            <a:avLst/>
          </a:prstGeom>
          <a:noFill/>
          <a:ln w="0">
            <a:noFill/>
          </a:ln>
        </p:spPr>
      </p:pic>
      <p:sp>
        <p:nvSpPr>
          <p:cNvPr id="131" name="Rectangle 4"/>
          <p:cNvSpPr/>
          <p:nvPr/>
        </p:nvSpPr>
        <p:spPr>
          <a:xfrm>
            <a:off x="682560" y="1494360"/>
            <a:ext cx="7957440" cy="44794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EASYSQL helps students and beginners write correct SQL queries in  real-time with  suggestions and corrections.</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It supports query building, error correction (missing semicolons,       wrong keywords, unmatched parentheses), and schema validation.</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The system works efficiently in a terminal environment and is              lightweight.</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Limitations include support only for MySQL databases and dependency on predefined query sets.</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Future improvements include adding support for other databases (PostgreSQL, Oracle), introducing natural language query conversion, improving the suggestion engine with machine learning, and building a GUI version for easier access.</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Box 2"/>
          <p:cNvSpPr/>
          <p:nvPr/>
        </p:nvSpPr>
        <p:spPr>
          <a:xfrm>
            <a:off x="457200" y="457200"/>
            <a:ext cx="2428920" cy="9151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References</a:t>
            </a:r>
            <a:endParaRPr b="0" lang="en-IN" sz="3200" strike="noStrike" u="none">
              <a:solidFill>
                <a:srgbClr val="000000"/>
              </a:solidFill>
              <a:effectLst/>
              <a:uFillTx/>
              <a:latin typeface="Arial"/>
            </a:endParaRPr>
          </a:p>
        </p:txBody>
      </p:sp>
      <p:sp>
        <p:nvSpPr>
          <p:cNvPr id="133" name="TextBox 3"/>
          <p:cNvSpPr/>
          <p:nvPr/>
        </p:nvSpPr>
        <p:spPr>
          <a:xfrm>
            <a:off x="444960" y="1567440"/>
            <a:ext cx="8253000" cy="47210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IN" sz="1600" strike="noStrike" u="none">
                <a:solidFill>
                  <a:schemeClr val="dk1"/>
                </a:solidFill>
                <a:effectLst/>
                <a:uFillTx/>
                <a:latin typeface="Arial"/>
              </a:rPr>
              <a:t>1)  https://dl.acm.org/doi/abs/10.14778/1880172.1880175</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chemeClr val="dk1"/>
                </a:solidFill>
                <a:effectLst/>
                <a:uFillTx/>
                <a:latin typeface="Arial"/>
              </a:rPr>
              <a:t>2)  https://dl.acm.org/doi/abs/10.14778/1920841.1921048</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chemeClr val="dk1"/>
                </a:solidFill>
                <a:effectLst/>
                <a:uFillTx/>
                <a:latin typeface="Arial"/>
              </a:rPr>
              <a:t>3)  https://aclanthology.org/P18-1124/</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chemeClr val="dk1"/>
                </a:solidFill>
                <a:effectLst/>
                <a:uFillTx/>
                <a:latin typeface="Arial"/>
              </a:rPr>
              <a:t>4) https://peer.asee.org/automatic-generation-of-sql-queries</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chemeClr val="dk1"/>
                </a:solidFill>
                <a:effectLst/>
                <a:uFillTx/>
                <a:latin typeface="Arial"/>
              </a:rPr>
              <a:t>5) https://dl.acm.org/doi/abs/10.1145/3442338</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chemeClr val="dk1"/>
                </a:solidFill>
                <a:effectLst/>
                <a:uFillTx/>
                <a:latin typeface="Arial"/>
              </a:rPr>
              <a:t>6) https://anishdoshi.com/assets/pdf/HCI_Final_Report_nl2sql.pdf</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chemeClr val="dk1"/>
                </a:solidFill>
                <a:effectLst/>
                <a:uFillTx/>
                <a:latin typeface="Arial"/>
              </a:rPr>
              <a:t>7) https://journals.sagepub.com/doi/abs/10.3233/JIFS-210359</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rgbClr val="000000"/>
                </a:solidFill>
                <a:effectLst/>
                <a:uFillTx/>
                <a:latin typeface="Arial"/>
              </a:rPr>
              <a:t>8) </a:t>
            </a:r>
            <a:r>
              <a:rPr b="0" lang="en-IN" sz="1600" strike="noStrike" u="none">
                <a:solidFill>
                  <a:srgbClr val="000000"/>
                </a:solidFill>
                <a:effectLst/>
                <a:uFillTx/>
                <a:latin typeface="Arial"/>
                <a:hlinkClick r:id="rId1"/>
              </a:rPr>
              <a:t>https</a:t>
            </a:r>
            <a:r>
              <a:rPr b="0" lang="en-IN" sz="1600" strike="noStrike" u="none">
                <a:solidFill>
                  <a:srgbClr val="000000"/>
                </a:solidFill>
                <a:effectLst/>
                <a:uFillTx/>
                <a:latin typeface="Arial"/>
                <a:hlinkClick r:id="rId2"/>
              </a:rPr>
              <a:t>://sqlfiddle.com</a:t>
            </a:r>
            <a:r>
              <a:rPr b="0" lang="en-IN" sz="1600" strike="noStrike" u="none">
                <a:solidFill>
                  <a:srgbClr val="000000"/>
                </a:solidFill>
                <a:effectLst/>
                <a:uFillTx/>
                <a:latin typeface="Arial"/>
                <a:hlinkClick r:id="rId3"/>
              </a:rPr>
              <a:t>/</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chemeClr val="dk1"/>
                </a:solidFill>
                <a:effectLst/>
                <a:uFillTx/>
                <a:latin typeface="Arial"/>
              </a:rPr>
              <a:t>9) https://popsql.com/</a:t>
            </a:r>
            <a:endParaRPr b="0" lang="en-IN" sz="1600" strike="noStrike" u="none">
              <a:solidFill>
                <a:srgbClr val="000000"/>
              </a:solidFill>
              <a:effectLst/>
              <a:uFillTx/>
              <a:latin typeface="Arial"/>
            </a:endParaRPr>
          </a:p>
          <a:p>
            <a:pPr defTabSz="457200">
              <a:lnSpc>
                <a:spcPct val="100000"/>
              </a:lnSpc>
            </a:pPr>
            <a:endParaRPr b="0" lang="en-IN" sz="1600" strike="noStrike" u="none">
              <a:solidFill>
                <a:srgbClr val="000000"/>
              </a:solidFill>
              <a:effectLst/>
              <a:uFillTx/>
              <a:latin typeface="Arial"/>
            </a:endParaRPr>
          </a:p>
          <a:p>
            <a:pPr defTabSz="457200">
              <a:lnSpc>
                <a:spcPct val="100000"/>
              </a:lnSpc>
            </a:pPr>
            <a:r>
              <a:rPr b="0" lang="en-IN" sz="1600" strike="noStrike" u="none">
                <a:solidFill>
                  <a:schemeClr val="dk1"/>
                </a:solidFill>
                <a:effectLst/>
                <a:uFillTx/>
                <a:latin typeface="Arial"/>
              </a:rPr>
              <a:t>10) https://dbeaver.io/</a:t>
            </a:r>
            <a:endParaRPr b="0" lang="en-IN" sz="1600" strike="noStrike" u="none">
              <a:solidFill>
                <a:srgbClr val="000000"/>
              </a:solidFill>
              <a:effectLst/>
              <a:uFillTx/>
              <a:latin typeface="Arial"/>
            </a:endParaRPr>
          </a:p>
        </p:txBody>
      </p:sp>
      <p:pic>
        <p:nvPicPr>
          <p:cNvPr id="134" name="Picture 1" descr=""/>
          <p:cNvPicPr/>
          <p:nvPr/>
        </p:nvPicPr>
        <p:blipFill>
          <a:blip r:embed="rId4"/>
          <a:stretch/>
        </p:blipFill>
        <p:spPr>
          <a:xfrm>
            <a:off x="6534360" y="184680"/>
            <a:ext cx="2331360" cy="71604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Box 2"/>
          <p:cNvSpPr/>
          <p:nvPr/>
        </p:nvSpPr>
        <p:spPr>
          <a:xfrm>
            <a:off x="457200" y="457200"/>
            <a:ext cx="3985200" cy="9151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Acknowledgement</a:t>
            </a:r>
            <a:endParaRPr b="0" lang="en-IN" sz="3200" strike="noStrike" u="none">
              <a:solidFill>
                <a:srgbClr val="000000"/>
              </a:solidFill>
              <a:effectLst/>
              <a:uFillTx/>
              <a:latin typeface="Arial"/>
            </a:endParaRPr>
          </a:p>
        </p:txBody>
      </p:sp>
      <p:sp>
        <p:nvSpPr>
          <p:cNvPr id="136" name="TextBox 3"/>
          <p:cNvSpPr/>
          <p:nvPr/>
        </p:nvSpPr>
        <p:spPr>
          <a:xfrm>
            <a:off x="457200" y="1371600"/>
            <a:ext cx="8228880" cy="347868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sincerely thank our respected guide, Dr. Sayani Mondal, Assistant Professor, for her constant support, valuable suggestions, and guidance throughout this project.</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are grateful to the Department of Computer Science, the Project Committee, our HOD, and all faculty members of Sister Nivedita University for their academic support and encouragement.</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extend heartfelt thanks to our family members and friends for their motivation and belief in us throughout this journey.</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Finally, we appreciate the contributions of our peers, juniors, and seniors, whose collaboration and suggestions enriched our learning experience.</a:t>
            </a:r>
            <a:endParaRPr b="0" lang="en-IN" sz="1800" strike="noStrike" u="none">
              <a:solidFill>
                <a:srgbClr val="000000"/>
              </a:solidFill>
              <a:effectLst/>
              <a:uFillTx/>
              <a:latin typeface="Arial"/>
            </a:endParaRPr>
          </a:p>
          <a:p>
            <a:pPr algn="just" defTabSz="457200">
              <a:lnSpc>
                <a:spcPct val="100000"/>
              </a:lnSpc>
            </a:pPr>
            <a:endParaRPr b="0" lang="en-IN" sz="2000" strike="noStrike" u="none">
              <a:solidFill>
                <a:srgbClr val="000000"/>
              </a:solidFill>
              <a:effectLst/>
              <a:uFillTx/>
              <a:latin typeface="Arial"/>
            </a:endParaRPr>
          </a:p>
        </p:txBody>
      </p:sp>
      <p:pic>
        <p:nvPicPr>
          <p:cNvPr id="137" name="Picture 1" descr=""/>
          <p:cNvPicPr/>
          <p:nvPr/>
        </p:nvPicPr>
        <p:blipFill>
          <a:blip r:embed="rId1"/>
          <a:stretch/>
        </p:blipFill>
        <p:spPr>
          <a:xfrm>
            <a:off x="6534360" y="184680"/>
            <a:ext cx="2331360" cy="71604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1" descr=""/>
          <p:cNvPicPr/>
          <p:nvPr/>
        </p:nvPicPr>
        <p:blipFill>
          <a:blip r:embed="rId1"/>
          <a:stretch/>
        </p:blipFill>
        <p:spPr>
          <a:xfrm>
            <a:off x="6534360" y="184680"/>
            <a:ext cx="2331360" cy="716040"/>
          </a:xfrm>
          <a:prstGeom prst="rect">
            <a:avLst/>
          </a:prstGeom>
          <a:noFill/>
          <a:ln w="0">
            <a:noFill/>
          </a:ln>
        </p:spPr>
      </p:pic>
      <p:sp>
        <p:nvSpPr>
          <p:cNvPr id="139" name="TextBox 3"/>
          <p:cNvSpPr/>
          <p:nvPr/>
        </p:nvSpPr>
        <p:spPr>
          <a:xfrm>
            <a:off x="3092400" y="2362320"/>
            <a:ext cx="3231720" cy="15073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endParaRPr b="0" lang="en-IN" sz="4400" strike="noStrike" u="none">
              <a:solidFill>
                <a:srgbClr val="000000"/>
              </a:solidFill>
              <a:effectLst/>
              <a:uFillTx/>
              <a:latin typeface="Arial"/>
            </a:endParaRPr>
          </a:p>
          <a:p>
            <a:pPr defTabSz="457200">
              <a:lnSpc>
                <a:spcPct val="100000"/>
              </a:lnSpc>
            </a:pPr>
            <a:r>
              <a:rPr b="0" lang="en-US" sz="4800" strike="noStrike" u="none">
                <a:solidFill>
                  <a:schemeClr val="dk1"/>
                </a:solidFill>
                <a:effectLst/>
                <a:uFillTx/>
                <a:latin typeface="Arial"/>
              </a:rPr>
              <a:t>Thank you!</a:t>
            </a:r>
            <a:endParaRPr b="0" lang="en-IN" sz="4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Box 2"/>
          <p:cNvSpPr/>
          <p:nvPr/>
        </p:nvSpPr>
        <p:spPr>
          <a:xfrm>
            <a:off x="457200" y="457200"/>
            <a:ext cx="2756520" cy="9151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Introduction</a:t>
            </a:r>
            <a:endParaRPr b="0" lang="en-IN" sz="3200" strike="noStrike" u="none">
              <a:solidFill>
                <a:srgbClr val="000000"/>
              </a:solidFill>
              <a:effectLst/>
              <a:uFillTx/>
              <a:latin typeface="Arial"/>
            </a:endParaRPr>
          </a:p>
        </p:txBody>
      </p:sp>
      <p:sp>
        <p:nvSpPr>
          <p:cNvPr id="64" name="TextBox 3"/>
          <p:cNvSpPr/>
          <p:nvPr/>
        </p:nvSpPr>
        <p:spPr>
          <a:xfrm>
            <a:off x="277560" y="1406160"/>
            <a:ext cx="8408520" cy="3047760"/>
          </a:xfrm>
          <a:prstGeom prst="rect">
            <a:avLst/>
          </a:prstGeom>
          <a:noFill/>
          <a:ln w="0">
            <a:noFill/>
          </a:ln>
        </p:spPr>
        <p:style>
          <a:lnRef idx="0"/>
          <a:fillRef idx="0"/>
          <a:effectRef idx="0"/>
          <a:fontRef idx="minor"/>
        </p:style>
        <p:txBody>
          <a:bodyPr lIns="90000" rIns="90000" tIns="45000" bIns="45000" anchor="t">
            <a:spAutoFit/>
          </a:bodyPr>
          <a:p>
            <a:pPr marL="457200"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Arial"/>
              </a:rPr>
              <a:t>EASYSQL is a terminal-based tool that helps beginners write correct SQL queries by offering real-time, schema-based suggestions and corrections to enhance learning and reduce errors.</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Arial"/>
              </a:rPr>
              <a:t>Writing SQL queries is challenging for both beginners and experienced users due to syntax errors, missing semicolons, and unclear table or column names, while existing AI tools lack live database validation during typing.</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Arial"/>
              </a:rPr>
              <a:t>EASYSQL bridges the gap by providing a simple, real-time, terminal-based tool that guides users with live schema-based suggestions and instant corrections, making SQL learning faster and error-free.</a:t>
            </a:r>
            <a:endParaRPr b="0" lang="en-IN" sz="1600" strike="noStrike" u="none">
              <a:solidFill>
                <a:srgbClr val="000000"/>
              </a:solidFill>
              <a:effectLst/>
              <a:uFillTx/>
              <a:latin typeface="Arial"/>
            </a:endParaRPr>
          </a:p>
        </p:txBody>
      </p:sp>
      <p:pic>
        <p:nvPicPr>
          <p:cNvPr id="65" name="Picture 4" descr=""/>
          <p:cNvPicPr/>
          <p:nvPr/>
        </p:nvPicPr>
        <p:blipFill>
          <a:blip r:embed="rId1"/>
          <a:stretch/>
        </p:blipFill>
        <p:spPr>
          <a:xfrm>
            <a:off x="6534360" y="184680"/>
            <a:ext cx="2331360" cy="71604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Box 2"/>
          <p:cNvSpPr/>
          <p:nvPr/>
        </p:nvSpPr>
        <p:spPr>
          <a:xfrm>
            <a:off x="513000" y="854640"/>
            <a:ext cx="2619720" cy="5853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3200" strike="noStrike" u="none">
                <a:solidFill>
                  <a:srgbClr val="000000"/>
                </a:solidFill>
                <a:effectLst/>
                <a:uFillTx/>
                <a:latin typeface="Calibri"/>
              </a:rPr>
              <a:t>Objectives</a:t>
            </a:r>
            <a:endParaRPr b="0" lang="en-IN" sz="3200" strike="noStrike" u="none">
              <a:solidFill>
                <a:srgbClr val="000000"/>
              </a:solidFill>
              <a:effectLst/>
              <a:uFillTx/>
              <a:latin typeface="Arial"/>
            </a:endParaRPr>
          </a:p>
        </p:txBody>
      </p:sp>
      <p:sp>
        <p:nvSpPr>
          <p:cNvPr id="67" name="TextBox 3"/>
          <p:cNvSpPr/>
          <p:nvPr/>
        </p:nvSpPr>
        <p:spPr>
          <a:xfrm>
            <a:off x="457200" y="1882800"/>
            <a:ext cx="8312040" cy="107784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457200">
              <a:lnSpc>
                <a:spcPct val="100000"/>
              </a:lnSpc>
              <a:buClr>
                <a:srgbClr val="000000"/>
              </a:buClr>
              <a:buFont typeface="Wingdings" charset="2"/>
              <a:buChar char=""/>
            </a:pPr>
            <a:r>
              <a:rPr b="0" lang="en-IN" sz="1600" strike="noStrike" u="none">
                <a:solidFill>
                  <a:schemeClr val="dk1"/>
                </a:solidFill>
                <a:effectLst/>
                <a:uFillTx/>
                <a:latin typeface="Arial"/>
              </a:rPr>
              <a:t>Develop an intelligent SQL suggestion system that helps beginners write correct queries by offering real-time, context-aware guidance using schema-aware patterns, addressing syntax, structure, and promoting step-by-step learning.</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p:txBody>
      </p:sp>
      <p:pic>
        <p:nvPicPr>
          <p:cNvPr id="68" name="Picture 4" descr=""/>
          <p:cNvPicPr/>
          <p:nvPr/>
        </p:nvPicPr>
        <p:blipFill>
          <a:blip r:embed="rId1"/>
          <a:stretch/>
        </p:blipFill>
        <p:spPr>
          <a:xfrm>
            <a:off x="6534360" y="184680"/>
            <a:ext cx="2331360" cy="716040"/>
          </a:xfrm>
          <a:prstGeom prst="rect">
            <a:avLst/>
          </a:prstGeom>
          <a:noFill/>
          <a:ln w="0">
            <a:noFill/>
          </a:ln>
        </p:spPr>
      </p:pic>
      <p:sp>
        <p:nvSpPr>
          <p:cNvPr id="69" name="TextBox 1"/>
          <p:cNvSpPr/>
          <p:nvPr/>
        </p:nvSpPr>
        <p:spPr>
          <a:xfrm>
            <a:off x="457200" y="3005280"/>
            <a:ext cx="8312040" cy="181656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457200">
              <a:lnSpc>
                <a:spcPct val="100000"/>
              </a:lnSpc>
              <a:buClr>
                <a:srgbClr val="1f1f1f"/>
              </a:buClr>
              <a:buFont typeface="Wingdings" charset="2"/>
              <a:buChar char=""/>
            </a:pPr>
            <a:r>
              <a:rPr b="0" lang="en-IN" sz="1600" strike="noStrike" u="none">
                <a:solidFill>
                  <a:srgbClr val="1f1f1f"/>
                </a:solidFill>
                <a:effectLst/>
                <a:uFillTx/>
                <a:latin typeface="Arial"/>
              </a:rPr>
              <a:t>Query Suggestion Generation: EASYSQL provides real-time, context-aware recommendations based on user input and live database schema, assisting users in constructing accurate SQL queries.</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marL="285840" indent="-285840" algn="just" defTabSz="457200">
              <a:lnSpc>
                <a:spcPct val="100000"/>
              </a:lnSpc>
              <a:buClr>
                <a:srgbClr val="1f1f1f"/>
              </a:buClr>
              <a:buFont typeface="Wingdings" charset="2"/>
              <a:buChar char=""/>
            </a:pPr>
            <a:r>
              <a:rPr b="0" lang="en-IN" sz="1600" strike="noStrike" u="none">
                <a:solidFill>
                  <a:srgbClr val="1f1f1f"/>
                </a:solidFill>
                <a:effectLst/>
                <a:uFillTx/>
                <a:latin typeface="Arial"/>
              </a:rPr>
              <a:t>Query Correction: The system identifies and corrects common SQL errors, such as syntax mistakes, missing clauses, and misused keywords, ensuring users write error-free queries.</a:t>
            </a: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Box 2"/>
          <p:cNvSpPr/>
          <p:nvPr/>
        </p:nvSpPr>
        <p:spPr>
          <a:xfrm>
            <a:off x="277560" y="543240"/>
            <a:ext cx="3768480" cy="5853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Literature Review</a:t>
            </a:r>
            <a:endParaRPr b="0" lang="en-IN" sz="3200" strike="noStrike" u="none">
              <a:solidFill>
                <a:srgbClr val="000000"/>
              </a:solidFill>
              <a:effectLst/>
              <a:uFillTx/>
              <a:latin typeface="Arial"/>
            </a:endParaRPr>
          </a:p>
        </p:txBody>
      </p:sp>
      <p:sp>
        <p:nvSpPr>
          <p:cNvPr id="71" name="TextBox 3"/>
          <p:cNvSpPr/>
          <p:nvPr/>
        </p:nvSpPr>
        <p:spPr>
          <a:xfrm>
            <a:off x="170640" y="1995120"/>
            <a:ext cx="8393760" cy="831600"/>
          </a:xfrm>
          <a:prstGeom prst="rect">
            <a:avLst/>
          </a:prstGeom>
          <a:noFill/>
          <a:ln w="0">
            <a:noFill/>
          </a:ln>
        </p:spPr>
        <p:style>
          <a:lnRef idx="0"/>
          <a:fillRef idx="0"/>
          <a:effectRef idx="0"/>
          <a:fontRef idx="minor"/>
        </p:style>
        <p:txBody>
          <a:bodyPr lIns="90000" rIns="90000" tIns="45000" bIns="45000" anchor="t">
            <a:spAutoFit/>
          </a:bodyPr>
          <a:p>
            <a:pPr marL="343080" indent="-343080" defTabSz="457200">
              <a:lnSpc>
                <a:spcPct val="100000"/>
              </a:lnSpc>
              <a:tabLst>
                <a:tab algn="l" pos="0"/>
              </a:tabLst>
            </a:pPr>
            <a:r>
              <a:rPr b="0" lang="en-US" sz="1600" strike="noStrike" u="none">
                <a:solidFill>
                  <a:schemeClr val="dk1"/>
                </a:solidFill>
                <a:effectLst/>
                <a:uFillTx/>
                <a:latin typeface="Arial"/>
              </a:rPr>
              <a:t>      This overview is based on a survey of academic literature obtained via Google Scholar. In particular, we synthesized information from research papers and reviews on SQL query assistance and natural-language interfaces to databases.</a:t>
            </a:r>
            <a:endParaRPr b="0" lang="en-IN" sz="1600" strike="noStrike" u="none">
              <a:solidFill>
                <a:srgbClr val="000000"/>
              </a:solidFill>
              <a:effectLst/>
              <a:uFillTx/>
              <a:latin typeface="Arial"/>
            </a:endParaRPr>
          </a:p>
        </p:txBody>
      </p:sp>
      <p:pic>
        <p:nvPicPr>
          <p:cNvPr id="72" name="Picture 4" descr=""/>
          <p:cNvPicPr/>
          <p:nvPr/>
        </p:nvPicPr>
        <p:blipFill>
          <a:blip r:embed="rId1"/>
          <a:stretch/>
        </p:blipFill>
        <p:spPr>
          <a:xfrm>
            <a:off x="6534360" y="184680"/>
            <a:ext cx="2331360" cy="716040"/>
          </a:xfrm>
          <a:prstGeom prst="rect">
            <a:avLst/>
          </a:prstGeom>
          <a:noFill/>
          <a:ln w="0">
            <a:noFill/>
          </a:ln>
        </p:spPr>
      </p:pic>
      <p:sp>
        <p:nvSpPr>
          <p:cNvPr id="73" name="TextBox 5"/>
          <p:cNvSpPr/>
          <p:nvPr/>
        </p:nvSpPr>
        <p:spPr>
          <a:xfrm>
            <a:off x="486720" y="1603080"/>
            <a:ext cx="2409840" cy="64692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1800" strike="noStrike" u="none">
                <a:solidFill>
                  <a:schemeClr val="dk1"/>
                </a:solidFill>
                <a:effectLst/>
                <a:uFillTx/>
                <a:latin typeface="Arial"/>
              </a:rPr>
              <a:t>  Source</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p:txBody>
      </p:sp>
      <p:sp>
        <p:nvSpPr>
          <p:cNvPr id="74" name="TextBox 6"/>
          <p:cNvSpPr/>
          <p:nvPr/>
        </p:nvSpPr>
        <p:spPr>
          <a:xfrm>
            <a:off x="201960" y="3360600"/>
            <a:ext cx="8362440" cy="2801520"/>
          </a:xfrm>
          <a:prstGeom prst="rect">
            <a:avLst/>
          </a:prstGeom>
          <a:noFill/>
          <a:ln w="0">
            <a:noFill/>
          </a:ln>
        </p:spPr>
        <p:style>
          <a:lnRef idx="0"/>
          <a:fillRef idx="0"/>
          <a:effectRef idx="0"/>
          <a:fontRef idx="minor"/>
        </p:style>
        <p:txBody>
          <a:bodyPr lIns="90000" rIns="90000" tIns="45000" bIns="45000" anchor="t">
            <a:spAutoFit/>
          </a:bodyPr>
          <a:p>
            <a:pPr marL="343080" indent="-343080" defTabSz="457200">
              <a:lnSpc>
                <a:spcPct val="100000"/>
              </a:lnSpc>
              <a:tabLst>
                <a:tab algn="l" pos="0"/>
              </a:tabLst>
            </a:pPr>
            <a:endParaRPr b="0" lang="en-IN" sz="1600" strike="noStrike" u="none">
              <a:solidFill>
                <a:srgbClr val="000000"/>
              </a:solidFill>
              <a:effectLst/>
              <a:uFillTx/>
              <a:latin typeface="Arial"/>
            </a:endParaRPr>
          </a:p>
          <a:p>
            <a:pPr marL="343080" indent="-343080" defTabSz="457200">
              <a:lnSpc>
                <a:spcPct val="100000"/>
              </a:lnSpc>
              <a:tabLst>
                <a:tab algn="l" pos="0"/>
              </a:tabLst>
            </a:pPr>
            <a:r>
              <a:rPr b="0" lang="en-US" sz="1600" strike="noStrike" u="none">
                <a:solidFill>
                  <a:schemeClr val="dk1"/>
                </a:solidFill>
                <a:effectLst/>
                <a:uFillTx/>
                <a:latin typeface="Arial"/>
              </a:rPr>
              <a:t>      Various systems have been developed to assist users especially beginners  in writing SQL queries. Tools like SnipSuggest simplify query creation by offering snippet suggestions based on past query logs, while SQLSUGG enables users to input keywords and converts them into full SQL statements using predefined templates </a:t>
            </a:r>
            <a:r>
              <a:rPr b="0" lang="en-US" sz="1600" strike="noStrike" u="sng">
                <a:solidFill>
                  <a:schemeClr val="dk1"/>
                </a:solidFill>
                <a:effectLst/>
                <a:uFillTx/>
                <a:latin typeface="Arial"/>
                <a:hlinkClick r:id="rId2"/>
              </a:rPr>
              <a:t>[1]. </a:t>
            </a:r>
            <a:r>
              <a:rPr b="0" lang="en-US" sz="1600" strike="noStrike" u="none">
                <a:solidFill>
                  <a:schemeClr val="dk1"/>
                </a:solidFill>
                <a:effectLst/>
                <a:uFillTx/>
                <a:latin typeface="Arial"/>
              </a:rPr>
              <a:t>QueRIE monitors user activity and query logs to provide personalized suggestions based on query history </a:t>
            </a:r>
            <a:r>
              <a:rPr b="0" lang="en-US" sz="1600" strike="noStrike" u="sng">
                <a:solidFill>
                  <a:schemeClr val="dk1"/>
                </a:solidFill>
                <a:effectLst/>
                <a:uFillTx/>
                <a:latin typeface="Arial"/>
                <a:hlinkClick r:id="rId3"/>
              </a:rPr>
              <a:t>[2]. </a:t>
            </a:r>
            <a:r>
              <a:rPr b="0" lang="en-US" sz="1600" strike="noStrike" u="none">
                <a:solidFill>
                  <a:schemeClr val="dk1"/>
                </a:solidFill>
                <a:effectLst/>
                <a:uFillTx/>
                <a:latin typeface="Arial"/>
              </a:rPr>
              <a:t>DialSQL offers real-time, adaptive completions by combining schema structure with previous queries</a:t>
            </a:r>
            <a:r>
              <a:rPr b="0" lang="en-US" sz="1600" strike="noStrike" u="sng">
                <a:solidFill>
                  <a:schemeClr val="dk1"/>
                </a:solidFill>
                <a:effectLst/>
                <a:uFillTx/>
                <a:latin typeface="Arial"/>
                <a:hlinkClick r:id="rId4"/>
              </a:rPr>
              <a:t> [3]. </a:t>
            </a:r>
            <a:r>
              <a:rPr b="0" lang="en-US" sz="1600" strike="noStrike" u="none">
                <a:solidFill>
                  <a:schemeClr val="dk1"/>
                </a:solidFill>
                <a:effectLst/>
                <a:uFillTx/>
                <a:latin typeface="Arial"/>
              </a:rPr>
              <a:t>Agrawal’s system uses RDFS templates to generate SQL queries from structured metadata, helping users understand SQL logic through guided patterns </a:t>
            </a:r>
            <a:r>
              <a:rPr b="0" lang="en-US" sz="1600" strike="noStrike" u="sng">
                <a:solidFill>
                  <a:schemeClr val="dk1"/>
                </a:solidFill>
                <a:effectLst/>
                <a:uFillTx/>
                <a:latin typeface="Arial"/>
                <a:hlinkClick r:id="rId5"/>
              </a:rPr>
              <a:t>[4]</a:t>
            </a:r>
            <a:r>
              <a:rPr b="0" lang="en-US" sz="1600" strike="noStrike" u="none">
                <a:solidFill>
                  <a:schemeClr val="dk1"/>
                </a:solidFill>
                <a:effectLst/>
                <a:uFillTx/>
                <a:latin typeface="Arial"/>
              </a:rPr>
              <a:t>. </a:t>
            </a:r>
            <a:endParaRPr b="0" lang="en-IN" sz="1600" strike="noStrike" u="none">
              <a:solidFill>
                <a:srgbClr val="000000"/>
              </a:solidFill>
              <a:effectLst/>
              <a:uFillTx/>
              <a:latin typeface="Arial"/>
            </a:endParaRPr>
          </a:p>
          <a:p>
            <a:pPr marL="343080" defTabSz="457200">
              <a:lnSpc>
                <a:spcPct val="100000"/>
              </a:lnSpc>
              <a:tabLst>
                <a:tab algn="l" pos="0"/>
              </a:tabLst>
            </a:pPr>
            <a:endParaRPr b="0" lang="en-IN" sz="1600" strike="noStrike" u="none">
              <a:solidFill>
                <a:srgbClr val="000000"/>
              </a:solidFill>
              <a:effectLst/>
              <a:uFillTx/>
              <a:latin typeface="Arial"/>
            </a:endParaRPr>
          </a:p>
        </p:txBody>
      </p:sp>
      <p:sp>
        <p:nvSpPr>
          <p:cNvPr id="75" name="TextBox 7"/>
          <p:cNvSpPr/>
          <p:nvPr/>
        </p:nvSpPr>
        <p:spPr>
          <a:xfrm>
            <a:off x="520560" y="3133080"/>
            <a:ext cx="2933280" cy="64692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1800" strike="noStrike" u="none">
                <a:solidFill>
                  <a:schemeClr val="dk1"/>
                </a:solidFill>
                <a:effectLst/>
                <a:uFillTx/>
                <a:latin typeface="Arial"/>
              </a:rPr>
              <a:t>  Existing Features</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Box 3"/>
          <p:cNvSpPr/>
          <p:nvPr/>
        </p:nvSpPr>
        <p:spPr>
          <a:xfrm>
            <a:off x="288720" y="1309320"/>
            <a:ext cx="8540640" cy="452520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endParaRPr b="0" lang="en-IN" sz="1600" strike="noStrike" u="none">
              <a:solidFill>
                <a:srgbClr val="000000"/>
              </a:solidFill>
              <a:effectLst/>
              <a:uFillTx/>
              <a:latin typeface="Arial"/>
            </a:endParaRPr>
          </a:p>
          <a:p>
            <a:pPr marL="343080" indent="-343080" algn="just" defTabSz="457200">
              <a:lnSpc>
                <a:spcPct val="100000"/>
              </a:lnSpc>
              <a:buClr>
                <a:srgbClr val="000000"/>
              </a:buClr>
              <a:buFont typeface="Wingdings" charset="2"/>
              <a:buChar char=""/>
            </a:pPr>
            <a:r>
              <a:rPr b="0" lang="en-US" sz="1600" strike="noStrike" u="none">
                <a:solidFill>
                  <a:schemeClr val="dk1"/>
                </a:solidFill>
                <a:effectLst/>
                <a:uFillTx/>
                <a:latin typeface="Arial"/>
              </a:rPr>
              <a:t>Modern AI-based approaches enhance SQL automation further. Techniques like RNNs and Q-Learning predict user queries based on sequence patterns, improving accuracy and execution speed </a:t>
            </a:r>
            <a:r>
              <a:rPr b="0" lang="en-US" sz="1600" strike="noStrike" u="sng">
                <a:solidFill>
                  <a:schemeClr val="dk1"/>
                </a:solidFill>
                <a:effectLst/>
                <a:uFillTx/>
                <a:latin typeface="Arial"/>
                <a:hlinkClick r:id="rId1"/>
              </a:rPr>
              <a:t>[</a:t>
            </a:r>
            <a:r>
              <a:rPr b="0" lang="en-US" sz="1600" strike="noStrike" u="sng">
                <a:solidFill>
                  <a:schemeClr val="dk1"/>
                </a:solidFill>
                <a:effectLst/>
                <a:uFillTx/>
                <a:latin typeface="Arial"/>
                <a:hlinkClick r:id="rId2"/>
              </a:rPr>
              <a:t>5</a:t>
            </a:r>
            <a:r>
              <a:rPr b="0" lang="en-US" sz="1600" strike="noStrike" u="sng">
                <a:solidFill>
                  <a:schemeClr val="dk1"/>
                </a:solidFill>
                <a:effectLst/>
                <a:uFillTx/>
                <a:latin typeface="Arial"/>
                <a:hlinkClick r:id="rId3"/>
              </a:rPr>
              <a:t>]</a:t>
            </a:r>
            <a:r>
              <a:rPr b="0" lang="en-US" sz="1600" strike="noStrike" u="none">
                <a:solidFill>
                  <a:schemeClr val="dk1"/>
                </a:solidFill>
                <a:effectLst/>
                <a:uFillTx/>
                <a:latin typeface="Arial"/>
              </a:rPr>
              <a:t>. NLP-based systems enable natural language or visual interactions, allowing users to build queries through simple text or graphical inputs. Methods like token reuse and incremental refinement optimize query generation with faster response times </a:t>
            </a:r>
            <a:r>
              <a:rPr b="0" lang="en-US" sz="1600" strike="noStrike" u="sng">
                <a:solidFill>
                  <a:schemeClr val="dk1"/>
                </a:solidFill>
                <a:effectLst/>
                <a:uFillTx/>
                <a:latin typeface="Arial"/>
                <a:hlinkClick r:id="rId4"/>
              </a:rPr>
              <a:t>[</a:t>
            </a:r>
            <a:r>
              <a:rPr b="0" lang="en-US" sz="1600" strike="noStrike" u="sng">
                <a:solidFill>
                  <a:schemeClr val="dk1"/>
                </a:solidFill>
                <a:effectLst/>
                <a:uFillTx/>
                <a:latin typeface="Arial"/>
                <a:hlinkClick r:id="rId5"/>
              </a:rPr>
              <a:t>6</a:t>
            </a:r>
            <a:r>
              <a:rPr b="0" lang="en-US" sz="1600" strike="noStrike" u="sng">
                <a:solidFill>
                  <a:schemeClr val="dk1"/>
                </a:solidFill>
                <a:effectLst/>
                <a:uFillTx/>
                <a:latin typeface="Arial"/>
                <a:hlinkClick r:id="rId6"/>
              </a:rPr>
              <a:t>]</a:t>
            </a:r>
            <a:r>
              <a:rPr b="0" lang="en-US" sz="1600" strike="noStrike" u="none">
                <a:solidFill>
                  <a:schemeClr val="dk1"/>
                </a:solidFill>
                <a:effectLst/>
                <a:uFillTx/>
                <a:latin typeface="Arial"/>
              </a:rPr>
              <a:t>. SQLSketch enables users to outline queries that the system completes, supporting cross-domain applications, while NLIDB systems convert natural language into SQL using semantic parsing and neural models </a:t>
            </a:r>
            <a:r>
              <a:rPr b="0" lang="en-US" sz="1600" strike="noStrike" u="sng">
                <a:solidFill>
                  <a:schemeClr val="dk1"/>
                </a:solidFill>
                <a:effectLst/>
                <a:uFillTx/>
                <a:latin typeface="Arial"/>
                <a:hlinkClick r:id="rId7"/>
              </a:rPr>
              <a:t>[</a:t>
            </a:r>
            <a:r>
              <a:rPr b="0" lang="en-US" sz="1600" strike="noStrike" u="sng">
                <a:solidFill>
                  <a:schemeClr val="dk1"/>
                </a:solidFill>
                <a:effectLst/>
                <a:uFillTx/>
                <a:latin typeface="Arial"/>
                <a:hlinkClick r:id="rId8"/>
              </a:rPr>
              <a:t>7</a:t>
            </a:r>
            <a:r>
              <a:rPr b="0" lang="en-US" sz="1600" strike="noStrike" u="sng">
                <a:solidFill>
                  <a:schemeClr val="dk1"/>
                </a:solidFill>
                <a:effectLst/>
                <a:uFillTx/>
                <a:latin typeface="Arial"/>
                <a:hlinkClick r:id="rId9"/>
              </a:rPr>
              <a:t>].</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marL="343080" indent="-343080" algn="just" defTabSz="457200">
              <a:lnSpc>
                <a:spcPct val="100000"/>
              </a:lnSpc>
              <a:buClr>
                <a:srgbClr val="000000"/>
              </a:buClr>
              <a:buFont typeface="Wingdings" charset="2"/>
              <a:buChar char=""/>
            </a:pPr>
            <a:r>
              <a:rPr b="0" lang="en-US" sz="1600" strike="noStrike" u="none">
                <a:solidFill>
                  <a:schemeClr val="dk1"/>
                </a:solidFill>
                <a:effectLst/>
                <a:uFillTx/>
                <a:latin typeface="Arial"/>
              </a:rPr>
              <a:t>In addition to these, there are also some widely-used web and desktop tools that streamline query writing. SQL Fiddle is a browser-based tool that lets users quickly set up schemas and run SQL queries online, supporting MySQL, PostgreSQL, and SQL Server—no installation needed </a:t>
            </a:r>
            <a:r>
              <a:rPr b="0" lang="en-US" sz="1600" strike="noStrike" u="sng">
                <a:solidFill>
                  <a:schemeClr val="dk1"/>
                </a:solidFill>
                <a:effectLst/>
                <a:uFillTx/>
                <a:latin typeface="Arial"/>
                <a:hlinkClick r:id="rId10"/>
              </a:rPr>
              <a:t>[</a:t>
            </a:r>
            <a:r>
              <a:rPr b="0" lang="en-US" sz="1600" strike="noStrike" u="sng">
                <a:solidFill>
                  <a:schemeClr val="dk1"/>
                </a:solidFill>
                <a:effectLst/>
                <a:uFillTx/>
                <a:latin typeface="Arial"/>
                <a:hlinkClick r:id="rId11"/>
              </a:rPr>
              <a:t>8</a:t>
            </a:r>
            <a:r>
              <a:rPr b="0" lang="en-US" sz="1600" strike="noStrike" u="sng">
                <a:solidFill>
                  <a:schemeClr val="dk1"/>
                </a:solidFill>
                <a:effectLst/>
                <a:uFillTx/>
                <a:latin typeface="Arial"/>
                <a:hlinkClick r:id="rId12"/>
              </a:rPr>
              <a:t>]</a:t>
            </a:r>
            <a:r>
              <a:rPr b="0" lang="en-US" sz="1600" strike="noStrike" u="none">
                <a:solidFill>
                  <a:schemeClr val="dk1"/>
                </a:solidFill>
                <a:effectLst/>
                <a:uFillTx/>
                <a:latin typeface="Arial"/>
              </a:rPr>
              <a:t>. PopSQL is a collaborative SQL editor where teams can write, share, and visualize queries together, with features like autocomplete, version control, and built-in charting </a:t>
            </a:r>
            <a:r>
              <a:rPr b="0" lang="en-US" sz="1600" strike="noStrike" u="sng">
                <a:solidFill>
                  <a:schemeClr val="dk1"/>
                </a:solidFill>
                <a:effectLst/>
                <a:uFillTx/>
                <a:latin typeface="Arial"/>
                <a:hlinkClick r:id="rId13"/>
              </a:rPr>
              <a:t>[9]</a:t>
            </a:r>
            <a:r>
              <a:rPr b="0" lang="en-US" sz="1600" strike="noStrike" u="none">
                <a:solidFill>
                  <a:schemeClr val="dk1"/>
                </a:solidFill>
                <a:effectLst/>
                <a:uFillTx/>
                <a:latin typeface="Arial"/>
              </a:rPr>
              <a:t>. DBeaver is a powerful database tool for developers, offering smart autocomplete, schema browsing, and support for many databases like MySQL, PostgreSQL, and MongoDB, available in both free and enterprise versions </a:t>
            </a:r>
            <a:r>
              <a:rPr b="0" lang="en-US" sz="1600" strike="noStrike" u="sng">
                <a:solidFill>
                  <a:schemeClr val="dk1"/>
                </a:solidFill>
                <a:effectLst/>
                <a:uFillTx/>
                <a:latin typeface="Arial"/>
                <a:hlinkClick r:id="rId14"/>
              </a:rPr>
              <a:t>[</a:t>
            </a:r>
            <a:r>
              <a:rPr b="0" lang="en-US" sz="1600" strike="noStrike" u="sng">
                <a:solidFill>
                  <a:schemeClr val="dk1"/>
                </a:solidFill>
                <a:effectLst/>
                <a:uFillTx/>
                <a:latin typeface="Arial"/>
                <a:hlinkClick r:id="rId15"/>
              </a:rPr>
              <a:t>10</a:t>
            </a:r>
            <a:r>
              <a:rPr b="0" lang="en-US" sz="1600" strike="noStrike" u="sng">
                <a:solidFill>
                  <a:schemeClr val="dk1"/>
                </a:solidFill>
                <a:effectLst/>
                <a:uFillTx/>
                <a:latin typeface="Arial"/>
                <a:hlinkClick r:id="rId16"/>
              </a:rPr>
              <a:t>] </a:t>
            </a:r>
            <a:r>
              <a:rPr b="0" lang="en-US" sz="1600" strike="noStrike" u="none">
                <a:solidFill>
                  <a:schemeClr val="dk1"/>
                </a:solidFill>
                <a:effectLst/>
                <a:uFillTx/>
                <a:latin typeface="Arial"/>
              </a:rPr>
              <a:t>.</a:t>
            </a:r>
            <a:endParaRPr b="0" lang="en-IN" sz="1600" strike="noStrike" u="none">
              <a:solidFill>
                <a:srgbClr val="000000"/>
              </a:solidFill>
              <a:effectLst/>
              <a:uFillTx/>
              <a:latin typeface="Arial"/>
            </a:endParaRPr>
          </a:p>
        </p:txBody>
      </p:sp>
      <p:pic>
        <p:nvPicPr>
          <p:cNvPr id="77" name="Picture 4" descr=""/>
          <p:cNvPicPr/>
          <p:nvPr/>
        </p:nvPicPr>
        <p:blipFill>
          <a:blip r:embed="rId17"/>
          <a:stretch/>
        </p:blipFill>
        <p:spPr>
          <a:xfrm>
            <a:off x="6534360" y="184680"/>
            <a:ext cx="2331360" cy="716040"/>
          </a:xfrm>
          <a:prstGeom prst="rect">
            <a:avLst/>
          </a:prstGeom>
          <a:noFill/>
          <a:ln w="0">
            <a:noFill/>
          </a:ln>
        </p:spPr>
      </p:pic>
      <p:sp>
        <p:nvSpPr>
          <p:cNvPr id="78" name="TextBox 5"/>
          <p:cNvSpPr/>
          <p:nvPr/>
        </p:nvSpPr>
        <p:spPr>
          <a:xfrm>
            <a:off x="282960" y="948240"/>
            <a:ext cx="2933280" cy="64692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1800" strike="noStrike" u="none">
                <a:solidFill>
                  <a:schemeClr val="dk1"/>
                </a:solidFill>
                <a:effectLst/>
                <a:uFillTx/>
                <a:latin typeface="Arial"/>
              </a:rPr>
              <a:t>  Existing Features</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Box 2"/>
          <p:cNvSpPr/>
          <p:nvPr/>
        </p:nvSpPr>
        <p:spPr>
          <a:xfrm>
            <a:off x="277560" y="685800"/>
            <a:ext cx="2644560" cy="462240"/>
          </a:xfrm>
          <a:prstGeom prst="rect">
            <a:avLst/>
          </a:prstGeom>
          <a:noFill/>
          <a:ln w="0">
            <a:noFill/>
          </a:ln>
        </p:spPr>
        <p:style>
          <a:lnRef idx="0"/>
          <a:fillRef idx="0"/>
          <a:effectRef idx="0"/>
          <a:fontRef idx="minor"/>
        </p:style>
        <p:txBody>
          <a:bodyPr wrap="none" lIns="90000" rIns="90000" tIns="45000" bIns="45000" anchor="t">
            <a:spAutoFit/>
          </a:bodyPr>
          <a:p>
            <a:pPr marL="216000" indent="-216000" defTabSz="457200">
              <a:lnSpc>
                <a:spcPct val="100000"/>
              </a:lnSpc>
              <a:buClr>
                <a:srgbClr val="000000"/>
              </a:buClr>
              <a:buFont typeface="Wingdings" charset="2"/>
              <a:buChar char=""/>
            </a:pPr>
            <a:r>
              <a:rPr b="1" lang="en-US" sz="2400" strike="noStrike" u="none">
                <a:solidFill>
                  <a:srgbClr val="000000"/>
                </a:solidFill>
                <a:effectLst/>
                <a:uFillTx/>
                <a:latin typeface="Calibri"/>
              </a:rPr>
              <a:t>  Research gap</a:t>
            </a:r>
            <a:endParaRPr b="0" lang="en-IN" sz="2400" strike="noStrike" u="none">
              <a:solidFill>
                <a:srgbClr val="000000"/>
              </a:solidFill>
              <a:effectLst/>
              <a:uFillTx/>
              <a:latin typeface="Arial"/>
            </a:endParaRPr>
          </a:p>
        </p:txBody>
      </p:sp>
      <p:sp>
        <p:nvSpPr>
          <p:cNvPr id="80" name="TextBox 3"/>
          <p:cNvSpPr/>
          <p:nvPr/>
        </p:nvSpPr>
        <p:spPr>
          <a:xfrm>
            <a:off x="235080" y="1470600"/>
            <a:ext cx="8388000" cy="2555280"/>
          </a:xfrm>
          <a:prstGeom prst="rect">
            <a:avLst/>
          </a:prstGeom>
          <a:noFill/>
          <a:ln w="0">
            <a:noFill/>
          </a:ln>
        </p:spPr>
        <p:style>
          <a:lnRef idx="0"/>
          <a:fillRef idx="0"/>
          <a:effectRef idx="0"/>
          <a:fontRef idx="minor"/>
        </p:style>
        <p:txBody>
          <a:bodyPr lIns="90000" rIns="90000" tIns="45000" bIns="45000" anchor="t">
            <a:spAutoFit/>
          </a:bodyPr>
          <a:p>
            <a:pPr marL="343080" indent="-343080" defTabSz="457200">
              <a:lnSpc>
                <a:spcPct val="100000"/>
              </a:lnSpc>
              <a:tabLst>
                <a:tab algn="l" pos="0"/>
              </a:tabLst>
            </a:pPr>
            <a:r>
              <a:rPr b="0" lang="en-US" sz="1600" strike="noStrike" u="none">
                <a:solidFill>
                  <a:schemeClr val="dk1"/>
                </a:solidFill>
                <a:effectLst/>
                <a:uFillTx/>
                <a:latin typeface="Arial"/>
              </a:rPr>
              <a:t>	</a:t>
            </a:r>
            <a:r>
              <a:rPr b="0" lang="en-US" sz="1600" strike="noStrike" u="none">
                <a:solidFill>
                  <a:schemeClr val="dk1"/>
                </a:solidFill>
                <a:effectLst/>
                <a:uFillTx/>
                <a:latin typeface="Arial"/>
              </a:rPr>
              <a:t>Existing SQL learning tools often fall short when it comes to helping beginners. Traditional tools like MySQL Workbench provide limited support while writing queries, showing errors only after execution and offering little guidance on what to type next. While it’s useful for experienced users with features like data visualization and schema browsing, it's not ideal for learning. Newer tools that translate natural language into SQL such as NLP-based generators can automatically produce queries, but they skip the learning process by not explaining how those queries are formed. Similarly, many popular editors and platforms focus more on execution than education. EASYSQL fills this gap by providing real-time, intelligent suggestions as users type, helping them learn SQL step by step while improving accuracy and confidence.</a:t>
            </a:r>
            <a:endParaRPr b="0" lang="en-IN" sz="1600" strike="noStrike" u="none">
              <a:solidFill>
                <a:srgbClr val="000000"/>
              </a:solidFill>
              <a:effectLst/>
              <a:uFillTx/>
              <a:latin typeface="Arial"/>
            </a:endParaRPr>
          </a:p>
        </p:txBody>
      </p:sp>
      <p:pic>
        <p:nvPicPr>
          <p:cNvPr id="81" name="Picture 4" descr=""/>
          <p:cNvPicPr/>
          <p:nvPr/>
        </p:nvPicPr>
        <p:blipFill>
          <a:blip r:embed="rId1"/>
          <a:stretch/>
        </p:blipFill>
        <p:spPr>
          <a:xfrm>
            <a:off x="6534360" y="184680"/>
            <a:ext cx="2331360" cy="71604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4" descr=""/>
          <p:cNvPicPr/>
          <p:nvPr/>
        </p:nvPicPr>
        <p:blipFill>
          <a:blip r:embed="rId1"/>
          <a:stretch/>
        </p:blipFill>
        <p:spPr>
          <a:xfrm>
            <a:off x="6534360" y="184680"/>
            <a:ext cx="2331360" cy="716040"/>
          </a:xfrm>
          <a:prstGeom prst="rect">
            <a:avLst/>
          </a:prstGeom>
          <a:noFill/>
          <a:ln w="0">
            <a:noFill/>
          </a:ln>
        </p:spPr>
      </p:pic>
      <p:pic>
        <p:nvPicPr>
          <p:cNvPr id="83" name="Picture 7" descr=""/>
          <p:cNvPicPr/>
          <p:nvPr/>
        </p:nvPicPr>
        <p:blipFill>
          <a:blip r:embed="rId2"/>
          <a:stretch/>
        </p:blipFill>
        <p:spPr>
          <a:xfrm>
            <a:off x="1161360" y="1567440"/>
            <a:ext cx="6494760" cy="2752200"/>
          </a:xfrm>
          <a:prstGeom prst="rect">
            <a:avLst/>
          </a:prstGeom>
          <a:noFill/>
          <a:ln w="0">
            <a:noFill/>
          </a:ln>
        </p:spPr>
      </p:pic>
      <p:sp>
        <p:nvSpPr>
          <p:cNvPr id="84" name="TextBox 8"/>
          <p:cNvSpPr/>
          <p:nvPr/>
        </p:nvSpPr>
        <p:spPr>
          <a:xfrm>
            <a:off x="509400" y="4689000"/>
            <a:ext cx="8059680" cy="132408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600" strike="noStrike" u="none">
                <a:solidFill>
                  <a:schemeClr val="dk1"/>
                </a:solidFill>
                <a:effectLst/>
                <a:uFillTx/>
                <a:latin typeface="Arial"/>
              </a:rPr>
              <a:t>The above dirgram represents the high-level architecture of the EASYSQL system. It shows how the user, EASYSQL engine, and the connected database interact to support real-time SQL query suggestions, validation, and execution. The system flow highlights the core components and their coordination to assist users throughout the query writing and correction process.</a:t>
            </a:r>
            <a:endParaRPr b="0" lang="en-IN" sz="1600" strike="noStrike" u="none">
              <a:solidFill>
                <a:srgbClr val="000000"/>
              </a:solidFill>
              <a:effectLst/>
              <a:uFillTx/>
              <a:latin typeface="Arial"/>
            </a:endParaRPr>
          </a:p>
        </p:txBody>
      </p:sp>
      <p:sp>
        <p:nvSpPr>
          <p:cNvPr id="85" name="TextBox 10"/>
          <p:cNvSpPr/>
          <p:nvPr/>
        </p:nvSpPr>
        <p:spPr>
          <a:xfrm>
            <a:off x="3775320" y="4189680"/>
            <a:ext cx="1109520" cy="2624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050" strike="noStrike" u="none">
                <a:solidFill>
                  <a:schemeClr val="dk1"/>
                </a:solidFill>
                <a:effectLst/>
                <a:uFillTx/>
                <a:latin typeface="Calibri"/>
              </a:rPr>
              <a:t>Overall Diagram</a:t>
            </a:r>
            <a:endParaRPr b="0" lang="en-IN" sz="1050" strike="noStrike" u="none">
              <a:solidFill>
                <a:srgbClr val="000000"/>
              </a:solidFill>
              <a:effectLst/>
              <a:uFillTx/>
              <a:latin typeface="Arial"/>
            </a:endParaRPr>
          </a:p>
        </p:txBody>
      </p:sp>
      <p:sp>
        <p:nvSpPr>
          <p:cNvPr id="86" name="TextBox 11"/>
          <p:cNvSpPr/>
          <p:nvPr/>
        </p:nvSpPr>
        <p:spPr>
          <a:xfrm>
            <a:off x="509400" y="263160"/>
            <a:ext cx="3996360" cy="5238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2800" strike="noStrike" u="none">
                <a:solidFill>
                  <a:schemeClr val="dk1"/>
                </a:solidFill>
                <a:effectLst/>
                <a:uFillTx/>
                <a:latin typeface="Calibri"/>
              </a:rPr>
              <a:t>Methodology</a:t>
            </a:r>
            <a:endParaRPr b="0" lang="en-IN" sz="2800" strike="noStrike" u="none">
              <a:solidFill>
                <a:srgbClr val="000000"/>
              </a:solidFill>
              <a:effectLst/>
              <a:uFillTx/>
              <a:latin typeface="Arial"/>
            </a:endParaRPr>
          </a:p>
        </p:txBody>
      </p:sp>
      <p:sp>
        <p:nvSpPr>
          <p:cNvPr id="87" name=""/>
          <p:cNvSpPr/>
          <p:nvPr/>
        </p:nvSpPr>
        <p:spPr>
          <a:xfrm>
            <a:off x="540000" y="938880"/>
            <a:ext cx="2879640" cy="751680"/>
          </a:xfrm>
          <a:prstGeom prst="rect">
            <a:avLst/>
          </a:prstGeom>
          <a:noFill/>
          <a:ln w="0">
            <a:noFill/>
          </a:ln>
        </p:spPr>
        <p:style>
          <a:lnRef idx="0"/>
          <a:fillRef idx="0"/>
          <a:effectRef idx="0"/>
          <a:fontRef idx="minor"/>
        </p:style>
        <p:txBody>
          <a:bodyPr lIns="90000" rIns="90000" tIns="45000" bIns="45000" anchor="ctr">
            <a:spAutoFit/>
          </a:bodyPr>
          <a:p>
            <a:pPr marL="216000" indent="-216000" defTabSz="457200">
              <a:lnSpc>
                <a:spcPct val="100000"/>
              </a:lnSpc>
              <a:buClr>
                <a:srgbClr val="000000"/>
              </a:buClr>
              <a:buFont typeface="MT Extra" charset="2"/>
              <a:buChar char=""/>
            </a:pPr>
            <a:r>
              <a:rPr b="1" lang="en-US" sz="2000" strike="noStrike" u="none">
                <a:solidFill>
                  <a:schemeClr val="dk1"/>
                </a:solidFill>
                <a:effectLst/>
                <a:uFillTx/>
                <a:latin typeface="Arial"/>
              </a:rPr>
              <a:t> System Overview</a:t>
            </a:r>
            <a:endParaRPr b="0" lang="en-IN"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4" descr=""/>
          <p:cNvPicPr/>
          <p:nvPr/>
        </p:nvPicPr>
        <p:blipFill>
          <a:blip r:embed="rId1"/>
          <a:stretch/>
        </p:blipFill>
        <p:spPr>
          <a:xfrm>
            <a:off x="6534360" y="184680"/>
            <a:ext cx="2331360" cy="716040"/>
          </a:xfrm>
          <a:prstGeom prst="rect">
            <a:avLst/>
          </a:prstGeom>
          <a:noFill/>
          <a:ln w="0">
            <a:noFill/>
          </a:ln>
        </p:spPr>
      </p:pic>
      <p:pic>
        <p:nvPicPr>
          <p:cNvPr id="89" name="Picture 5" descr=""/>
          <p:cNvPicPr/>
          <p:nvPr/>
        </p:nvPicPr>
        <p:blipFill>
          <a:blip r:embed="rId2"/>
          <a:stretch/>
        </p:blipFill>
        <p:spPr>
          <a:xfrm>
            <a:off x="1855080" y="880200"/>
            <a:ext cx="4976280" cy="4226400"/>
          </a:xfrm>
          <a:prstGeom prst="rect">
            <a:avLst/>
          </a:prstGeom>
          <a:noFill/>
          <a:ln w="0">
            <a:noFill/>
          </a:ln>
        </p:spPr>
      </p:pic>
      <p:sp>
        <p:nvSpPr>
          <p:cNvPr id="90" name="TextBox 8"/>
          <p:cNvSpPr/>
          <p:nvPr/>
        </p:nvSpPr>
        <p:spPr>
          <a:xfrm>
            <a:off x="352800" y="480240"/>
            <a:ext cx="2964600" cy="4006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chemeClr val="dk1"/>
                </a:solidFill>
                <a:effectLst/>
                <a:uFillTx/>
                <a:latin typeface="Calibri"/>
              </a:rPr>
              <a:t>  Use case Diagram</a:t>
            </a:r>
            <a:endParaRPr b="0" lang="en-IN" sz="2000" strike="noStrike" u="none">
              <a:solidFill>
                <a:srgbClr val="000000"/>
              </a:solidFill>
              <a:effectLst/>
              <a:uFillTx/>
              <a:latin typeface="Arial"/>
            </a:endParaRPr>
          </a:p>
        </p:txBody>
      </p:sp>
      <p:sp>
        <p:nvSpPr>
          <p:cNvPr id="91" name="TextBox 9"/>
          <p:cNvSpPr/>
          <p:nvPr/>
        </p:nvSpPr>
        <p:spPr>
          <a:xfrm>
            <a:off x="692280" y="5203080"/>
            <a:ext cx="8111160" cy="15703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The Use Case Diagram shows how the user, the EASYSQL program, and the database interact. It highlights key activities such as writing queries, fetching schema, suggesting corrections, handling errors, and executing queries.</a:t>
            </a:r>
            <a:br>
              <a:rPr sz="1600"/>
            </a:br>
            <a:endParaRPr b="0" lang="en-IN" sz="1600" strike="noStrike" u="none">
              <a:solidFill>
                <a:srgbClr val="000000"/>
              </a:solidFill>
              <a:effectLst/>
              <a:uFillTx/>
              <a:latin typeface="Arial"/>
            </a:endParaRPr>
          </a:p>
          <a:p>
            <a:pPr defTabSz="457200">
              <a:lnSpc>
                <a:spcPct val="100000"/>
              </a:lnSpc>
            </a:pPr>
            <a:r>
              <a:rPr b="0" lang="en-US" sz="1600" strike="noStrike" u="none">
                <a:solidFill>
                  <a:schemeClr val="dk1"/>
                </a:solidFill>
                <a:effectLst/>
                <a:uFillTx/>
                <a:latin typeface="Calibri"/>
              </a:rPr>
              <a:t>The diagram follows UML standards and clearly represents all system activities, dependencies, and flows needed for the EASYSQL system to work properly.</a:t>
            </a: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Box 2"/>
          <p:cNvSpPr/>
          <p:nvPr/>
        </p:nvSpPr>
        <p:spPr>
          <a:xfrm>
            <a:off x="457200" y="457200"/>
            <a:ext cx="2925360" cy="4006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rgbClr val="000000"/>
                </a:solidFill>
                <a:effectLst/>
                <a:uFillTx/>
                <a:latin typeface="Calibri"/>
              </a:rPr>
              <a:t>  Implementation</a:t>
            </a:r>
            <a:endParaRPr b="0" lang="en-IN" sz="2000" strike="noStrike" u="none">
              <a:solidFill>
                <a:srgbClr val="000000"/>
              </a:solidFill>
              <a:effectLst/>
              <a:uFillTx/>
              <a:latin typeface="Arial"/>
            </a:endParaRPr>
          </a:p>
        </p:txBody>
      </p:sp>
      <p:pic>
        <p:nvPicPr>
          <p:cNvPr id="93" name="Picture 1" descr=""/>
          <p:cNvPicPr/>
          <p:nvPr/>
        </p:nvPicPr>
        <p:blipFill>
          <a:blip r:embed="rId1"/>
          <a:stretch/>
        </p:blipFill>
        <p:spPr>
          <a:xfrm>
            <a:off x="6534360" y="184680"/>
            <a:ext cx="2331360" cy="716040"/>
          </a:xfrm>
          <a:prstGeom prst="rect">
            <a:avLst/>
          </a:prstGeom>
          <a:noFill/>
          <a:ln w="0">
            <a:noFill/>
          </a:ln>
        </p:spPr>
      </p:pic>
      <p:sp>
        <p:nvSpPr>
          <p:cNvPr id="94" name="TextBox 3"/>
          <p:cNvSpPr/>
          <p:nvPr/>
        </p:nvSpPr>
        <p:spPr>
          <a:xfrm>
            <a:off x="457920" y="821160"/>
            <a:ext cx="8434080" cy="8301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600" strike="noStrike" u="none">
                <a:solidFill>
                  <a:srgbClr val="000000"/>
                </a:solidFill>
                <a:effectLst/>
                <a:uFillTx/>
                <a:latin typeface="Calibri"/>
              </a:rPr>
              <a:t>The diagram shows the complete flow of the EASYSQL system, from user input to query execution. Each module : tokenizer, suggestion engine, schema fetcher, error correction, and executor—works together to help users write correct SQL queries efficiently.</a:t>
            </a:r>
            <a:endParaRPr b="0" lang="en-IN" sz="1600" strike="noStrike" u="none">
              <a:solidFill>
                <a:srgbClr val="000000"/>
              </a:solidFill>
              <a:effectLst/>
              <a:uFillTx/>
              <a:latin typeface="Arial"/>
            </a:endParaRPr>
          </a:p>
        </p:txBody>
      </p:sp>
      <p:pic>
        <p:nvPicPr>
          <p:cNvPr id="95" name="Picture 8" descr="overal_steps.drawio (2).drawio.png"/>
          <p:cNvPicPr/>
          <p:nvPr/>
        </p:nvPicPr>
        <p:blipFill>
          <a:blip r:embed="rId2"/>
          <a:stretch/>
        </p:blipFill>
        <p:spPr>
          <a:xfrm>
            <a:off x="1580760" y="1703160"/>
            <a:ext cx="6152040" cy="5049720"/>
          </a:xfrm>
          <a:prstGeom prst="rect">
            <a:avLst/>
          </a:prstGeom>
          <a:noFill/>
          <a:ln w="0">
            <a:noFill/>
          </a:ln>
        </p:spPr>
      </p:pic>
      <p:sp>
        <p:nvSpPr>
          <p:cNvPr id="96" name="TextBox 9"/>
          <p:cNvSpPr/>
          <p:nvPr/>
        </p:nvSpPr>
        <p:spPr>
          <a:xfrm>
            <a:off x="3731040" y="6617160"/>
            <a:ext cx="1308960" cy="2502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050" strike="noStrike" u="none">
                <a:solidFill>
                  <a:schemeClr val="dk1"/>
                </a:solidFill>
                <a:effectLst/>
                <a:uFillTx/>
                <a:latin typeface="Calibri"/>
              </a:rPr>
              <a:t>Overall Steps</a:t>
            </a:r>
            <a:endParaRPr b="0" lang="en-IN" sz="105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844</TotalTime>
  <Application>LibreOffice/25.2.2.2$Linux_X86_64 LibreOffice_project/520$Build-2</Application>
  <AppVersion>15.0000</AppVersion>
  <Words>1258</Words>
  <Paragraphs>112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en-IN</dc:language>
  <cp:lastModifiedBy/>
  <dcterms:modified xsi:type="dcterms:W3CDTF">2025-04-29T22:33:16Z</dcterms:modified>
  <cp:revision>50</cp:revision>
  <dc:subject/>
  <dc:title>EASYSQL: A Smart SQL Query Suggestion Tool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18</vt:i4>
  </property>
</Properties>
</file>