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7" r:id="rId20"/>
    <p:sldId id="278" r:id="rId21"/>
    <p:sldId id="275" r:id="rId22"/>
    <p:sldId id="276"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8B7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41E8F9-826B-4E31-A8F5-CE12270F1BB5}" type="datetimeFigureOut">
              <a:rPr lang="en-US" smtClean="0"/>
              <a:pPr/>
              <a:t>26-Oct-21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A8AC8-5201-40EE-9EA0-107EC41D722D}"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872411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41E8F9-826B-4E31-A8F5-CE12270F1BB5}" type="datetimeFigureOut">
              <a:rPr lang="en-US" smtClean="0"/>
              <a:pPr/>
              <a:t>26-Oct-21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A8AC8-5201-40EE-9EA0-107EC41D722D}" type="slidenum">
              <a:rPr lang="en-US" smtClean="0"/>
              <a:pPr/>
              <a:t>‹#›</a:t>
            </a:fld>
            <a:endParaRPr lang="en-US"/>
          </a:p>
        </p:txBody>
      </p:sp>
    </p:spTree>
    <p:extLst>
      <p:ext uri="{BB962C8B-B14F-4D97-AF65-F5344CB8AC3E}">
        <p14:creationId xmlns:p14="http://schemas.microsoft.com/office/powerpoint/2010/main" xmlns="" val="1636795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41E8F9-826B-4E31-A8F5-CE12270F1BB5}" type="datetimeFigureOut">
              <a:rPr lang="en-US" smtClean="0"/>
              <a:pPr/>
              <a:t>26-Oct-21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A8AC8-5201-40EE-9EA0-107EC41D722D}" type="slidenum">
              <a:rPr lang="en-US" smtClean="0"/>
              <a:pPr/>
              <a:t>‹#›</a:t>
            </a:fld>
            <a:endParaRPr lang="en-US"/>
          </a:p>
        </p:txBody>
      </p:sp>
    </p:spTree>
    <p:extLst>
      <p:ext uri="{BB962C8B-B14F-4D97-AF65-F5344CB8AC3E}">
        <p14:creationId xmlns:p14="http://schemas.microsoft.com/office/powerpoint/2010/main" xmlns="" val="326832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41E8F9-826B-4E31-A8F5-CE12270F1BB5}" type="datetimeFigureOut">
              <a:rPr lang="en-US" smtClean="0"/>
              <a:pPr/>
              <a:t>26-Oct-21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A8AC8-5201-40EE-9EA0-107EC41D722D}" type="slidenum">
              <a:rPr lang="en-US" smtClean="0"/>
              <a:pPr/>
              <a:t>‹#›</a:t>
            </a:fld>
            <a:endParaRPr lang="en-US"/>
          </a:p>
        </p:txBody>
      </p:sp>
    </p:spTree>
    <p:extLst>
      <p:ext uri="{BB962C8B-B14F-4D97-AF65-F5344CB8AC3E}">
        <p14:creationId xmlns:p14="http://schemas.microsoft.com/office/powerpoint/2010/main" xmlns="" val="3828225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41E8F9-826B-4E31-A8F5-CE12270F1BB5}" type="datetimeFigureOut">
              <a:rPr lang="en-US" smtClean="0"/>
              <a:pPr/>
              <a:t>26-Oct-21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A8AC8-5201-40EE-9EA0-107EC41D722D}"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851349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41E8F9-826B-4E31-A8F5-CE12270F1BB5}" type="datetimeFigureOut">
              <a:rPr lang="en-US" smtClean="0"/>
              <a:pPr/>
              <a:t>26-Oct-21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AA8AC8-5201-40EE-9EA0-107EC41D722D}" type="slidenum">
              <a:rPr lang="en-US" smtClean="0"/>
              <a:pPr/>
              <a:t>‹#›</a:t>
            </a:fld>
            <a:endParaRPr lang="en-US"/>
          </a:p>
        </p:txBody>
      </p:sp>
    </p:spTree>
    <p:extLst>
      <p:ext uri="{BB962C8B-B14F-4D97-AF65-F5344CB8AC3E}">
        <p14:creationId xmlns:p14="http://schemas.microsoft.com/office/powerpoint/2010/main" xmlns="" val="1939663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41E8F9-826B-4E31-A8F5-CE12270F1BB5}" type="datetimeFigureOut">
              <a:rPr lang="en-US" smtClean="0"/>
              <a:pPr/>
              <a:t>26-Oct-21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AA8AC8-5201-40EE-9EA0-107EC41D722D}" type="slidenum">
              <a:rPr lang="en-US" smtClean="0"/>
              <a:pPr/>
              <a:t>‹#›</a:t>
            </a:fld>
            <a:endParaRPr lang="en-US"/>
          </a:p>
        </p:txBody>
      </p:sp>
    </p:spTree>
    <p:extLst>
      <p:ext uri="{BB962C8B-B14F-4D97-AF65-F5344CB8AC3E}">
        <p14:creationId xmlns:p14="http://schemas.microsoft.com/office/powerpoint/2010/main" xmlns="" val="1569459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41E8F9-826B-4E31-A8F5-CE12270F1BB5}" type="datetimeFigureOut">
              <a:rPr lang="en-US" smtClean="0"/>
              <a:pPr/>
              <a:t>26-Oct-21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AA8AC8-5201-40EE-9EA0-107EC41D722D}" type="slidenum">
              <a:rPr lang="en-US" smtClean="0"/>
              <a:pPr/>
              <a:t>‹#›</a:t>
            </a:fld>
            <a:endParaRPr lang="en-US"/>
          </a:p>
        </p:txBody>
      </p:sp>
    </p:spTree>
    <p:extLst>
      <p:ext uri="{BB962C8B-B14F-4D97-AF65-F5344CB8AC3E}">
        <p14:creationId xmlns:p14="http://schemas.microsoft.com/office/powerpoint/2010/main" xmlns="" val="218878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441E8F9-826B-4E31-A8F5-CE12270F1BB5}" type="datetimeFigureOut">
              <a:rPr lang="en-US" smtClean="0"/>
              <a:pPr/>
              <a:t>26-Oct-21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2AA8AC8-5201-40EE-9EA0-107EC41D722D}" type="slidenum">
              <a:rPr lang="en-US" smtClean="0"/>
              <a:pPr/>
              <a:t>‹#›</a:t>
            </a:fld>
            <a:endParaRPr lang="en-US"/>
          </a:p>
        </p:txBody>
      </p:sp>
    </p:spTree>
    <p:extLst>
      <p:ext uri="{BB962C8B-B14F-4D97-AF65-F5344CB8AC3E}">
        <p14:creationId xmlns:p14="http://schemas.microsoft.com/office/powerpoint/2010/main" xmlns="" val="74357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441E8F9-826B-4E31-A8F5-CE12270F1BB5}" type="datetimeFigureOut">
              <a:rPr lang="en-US" smtClean="0"/>
              <a:pPr/>
              <a:t>26-Oct-21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2AA8AC8-5201-40EE-9EA0-107EC41D722D}" type="slidenum">
              <a:rPr lang="en-US" smtClean="0"/>
              <a:pPr/>
              <a:t>‹#›</a:t>
            </a:fld>
            <a:endParaRPr lang="en-US"/>
          </a:p>
        </p:txBody>
      </p:sp>
    </p:spTree>
    <p:extLst>
      <p:ext uri="{BB962C8B-B14F-4D97-AF65-F5344CB8AC3E}">
        <p14:creationId xmlns:p14="http://schemas.microsoft.com/office/powerpoint/2010/main" xmlns="" val="760668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41E8F9-826B-4E31-A8F5-CE12270F1BB5}" type="datetimeFigureOut">
              <a:rPr lang="en-US" smtClean="0"/>
              <a:pPr/>
              <a:t>26-Oct-21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AA8AC8-5201-40EE-9EA0-107EC41D722D}" type="slidenum">
              <a:rPr lang="en-US" smtClean="0"/>
              <a:pPr/>
              <a:t>‹#›</a:t>
            </a:fld>
            <a:endParaRPr lang="en-US"/>
          </a:p>
        </p:txBody>
      </p:sp>
    </p:spTree>
    <p:extLst>
      <p:ext uri="{BB962C8B-B14F-4D97-AF65-F5344CB8AC3E}">
        <p14:creationId xmlns:p14="http://schemas.microsoft.com/office/powerpoint/2010/main" xmlns="" val="4149818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441E8F9-826B-4E31-A8F5-CE12270F1BB5}" type="datetimeFigureOut">
              <a:rPr lang="en-US" smtClean="0"/>
              <a:pPr/>
              <a:t>26-Oct-21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2AA8AC8-5201-40EE-9EA0-107EC41D722D}"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77033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census.gov/data/tables/time-series/demo/popest/2010s-total-cities-and-town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vitalflux.com/gradient-boosting-regression-python-examples/" TargetMode="External"/><Relationship Id="rId2" Type="http://schemas.openxmlformats.org/officeDocument/2006/relationships/hyperlink" Target="https://www.analyticsvidhya.com/blog/2021/05/5-regression-algorithms-you-should-know-introductory-guide/" TargetMode="External"/><Relationship Id="rId1" Type="http://schemas.openxmlformats.org/officeDocument/2006/relationships/slideLayout" Target="../slideLayouts/slideLayout2.xml"/><Relationship Id="rId6" Type="http://schemas.openxmlformats.org/officeDocument/2006/relationships/hyperlink" Target="https://michael-fuchs-python.netlify.app/2019/11/11/introduction-to-sgd-classifier/" TargetMode="External"/><Relationship Id="rId5" Type="http://schemas.openxmlformats.org/officeDocument/2006/relationships/hyperlink" Target="https://towardsdatascience.com/catboost-regression-in-6-minutes-3487f3e5b329" TargetMode="External"/><Relationship Id="rId4" Type="http://schemas.openxmlformats.org/officeDocument/2006/relationships/hyperlink" Target="https://www.geeksforgeeks.org/xgboost-for-regression/"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hyperlink" Target="http://insideairbnb.com/"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2" Type="http://schemas.openxmlformats.org/officeDocument/2006/relationships/hyperlink" Target="http://insideairbnb.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9DEC93-8166-432D-9C28-BA05894BDC31}"/>
              </a:ext>
            </a:extLst>
          </p:cNvPr>
          <p:cNvSpPr>
            <a:spLocks noGrp="1"/>
          </p:cNvSpPr>
          <p:nvPr>
            <p:ph type="ctrTitle"/>
          </p:nvPr>
        </p:nvSpPr>
        <p:spPr>
          <a:xfrm>
            <a:off x="1097280" y="758952"/>
            <a:ext cx="10058400" cy="2241700"/>
          </a:xfrm>
        </p:spPr>
        <p:txBody>
          <a:bodyP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Capstone Project Final Presentation </a:t>
            </a:r>
          </a:p>
        </p:txBody>
      </p:sp>
      <p:sp>
        <p:nvSpPr>
          <p:cNvPr id="4" name="Subtitle 2">
            <a:extLst>
              <a:ext uri="{FF2B5EF4-FFF2-40B4-BE49-F238E27FC236}">
                <a16:creationId xmlns:a16="http://schemas.microsoft.com/office/drawing/2014/main" xmlns="" id="{239B97E2-D545-4F03-A477-9B18DF79B638}"/>
              </a:ext>
            </a:extLst>
          </p:cNvPr>
          <p:cNvSpPr>
            <a:spLocks noGrp="1"/>
          </p:cNvSpPr>
          <p:nvPr>
            <p:ph type="subTitle" idx="1"/>
          </p:nvPr>
        </p:nvSpPr>
        <p:spPr>
          <a:xfrm>
            <a:off x="8149388" y="3736848"/>
            <a:ext cx="3281865" cy="2362200"/>
          </a:xfrm>
        </p:spPr>
        <p:txBody>
          <a:bodyPr>
            <a:normAutofit fontScale="62500" lnSpcReduction="20000"/>
          </a:bodyPr>
          <a:lstStyle/>
          <a:p>
            <a:r>
              <a:rPr lang="en-US" b="1" cap="none" noProof="1">
                <a:latin typeface="Times New Roman" panose="02020603050405020304" pitchFamily="18" charset="0"/>
                <a:ea typeface="Cambria" panose="02040503050406030204" pitchFamily="18" charset="0"/>
                <a:cs typeface="Times New Roman" panose="02020603050405020304" pitchFamily="18" charset="0"/>
              </a:rPr>
              <a:t>(Group 4) </a:t>
            </a:r>
          </a:p>
          <a:p>
            <a:r>
              <a:rPr lang="en-US" b="1" cap="none" noProof="1">
                <a:latin typeface="Times New Roman" panose="02020603050405020304" pitchFamily="18" charset="0"/>
                <a:ea typeface="Cambria" panose="02040503050406030204" pitchFamily="18" charset="0"/>
                <a:cs typeface="Times New Roman" panose="02020603050405020304" pitchFamily="18" charset="0"/>
              </a:rPr>
              <a:t>MENTOR: Ankush Bansal</a:t>
            </a:r>
          </a:p>
          <a:p>
            <a:r>
              <a:rPr lang="en-US" b="1" cap="none" noProof="1">
                <a:latin typeface="Times New Roman" panose="02020603050405020304" pitchFamily="18" charset="0"/>
                <a:ea typeface="Cambria" panose="02040503050406030204" pitchFamily="18" charset="0"/>
                <a:cs typeface="Times New Roman" panose="02020603050405020304" pitchFamily="18" charset="0"/>
              </a:rPr>
              <a:t>Members:</a:t>
            </a:r>
          </a:p>
          <a:p>
            <a:pPr marL="914400" lvl="1" indent="-457200" algn="l">
              <a:buFont typeface="+mj-lt"/>
              <a:buAutoNum type="arabicPeriod"/>
            </a:pPr>
            <a:r>
              <a:rPr lang="en-US" b="1" cap="none" noProof="1">
                <a:solidFill>
                  <a:schemeClr val="accent1"/>
                </a:solidFill>
                <a:latin typeface="Times New Roman" panose="02020603050405020304" pitchFamily="18" charset="0"/>
                <a:ea typeface="Cambria" panose="02040503050406030204" pitchFamily="18" charset="0"/>
                <a:cs typeface="Times New Roman" panose="02020603050405020304" pitchFamily="18" charset="0"/>
              </a:rPr>
              <a:t>Anushka Arora</a:t>
            </a:r>
          </a:p>
          <a:p>
            <a:pPr marL="914400" lvl="1" indent="-457200" algn="l">
              <a:buFont typeface="+mj-lt"/>
              <a:buAutoNum type="arabicPeriod"/>
            </a:pPr>
            <a:r>
              <a:rPr lang="en-US" b="1" cap="none" noProof="1">
                <a:solidFill>
                  <a:schemeClr val="accent1"/>
                </a:solidFill>
                <a:latin typeface="Times New Roman" panose="02020603050405020304" pitchFamily="18" charset="0"/>
                <a:ea typeface="Cambria" panose="02040503050406030204" pitchFamily="18" charset="0"/>
                <a:cs typeface="Times New Roman" panose="02020603050405020304" pitchFamily="18" charset="0"/>
              </a:rPr>
              <a:t>Bibhash Dutta</a:t>
            </a:r>
          </a:p>
          <a:p>
            <a:pPr marL="914400" lvl="1" indent="-457200" algn="l">
              <a:buFont typeface="+mj-lt"/>
              <a:buAutoNum type="arabicPeriod"/>
            </a:pPr>
            <a:r>
              <a:rPr lang="en-US" b="1" cap="none" noProof="1">
                <a:solidFill>
                  <a:schemeClr val="accent1"/>
                </a:solidFill>
                <a:latin typeface="Times New Roman" panose="02020603050405020304" pitchFamily="18" charset="0"/>
                <a:ea typeface="Cambria" panose="02040503050406030204" pitchFamily="18" charset="0"/>
                <a:cs typeface="Times New Roman" panose="02020603050405020304" pitchFamily="18" charset="0"/>
              </a:rPr>
              <a:t>Gaurav Rai</a:t>
            </a:r>
          </a:p>
          <a:p>
            <a:pPr marL="914400" lvl="1" indent="-457200" algn="l">
              <a:buFont typeface="+mj-lt"/>
              <a:buAutoNum type="arabicPeriod"/>
            </a:pPr>
            <a:r>
              <a:rPr lang="en-US" b="1" cap="none" noProof="1">
                <a:solidFill>
                  <a:schemeClr val="accent1"/>
                </a:solidFill>
                <a:latin typeface="Times New Roman" panose="02020603050405020304" pitchFamily="18" charset="0"/>
                <a:ea typeface="Cambria" panose="02040503050406030204" pitchFamily="18" charset="0"/>
                <a:cs typeface="Times New Roman" panose="02020603050405020304" pitchFamily="18" charset="0"/>
              </a:rPr>
              <a:t>Sachin Verma</a:t>
            </a:r>
          </a:p>
          <a:p>
            <a:pPr marL="914400" lvl="1" indent="-457200" algn="l">
              <a:buFont typeface="+mj-lt"/>
              <a:buAutoNum type="arabicPeriod"/>
            </a:pPr>
            <a:r>
              <a:rPr lang="en-US" b="1" cap="none" noProof="1">
                <a:solidFill>
                  <a:schemeClr val="accent1"/>
                </a:solidFill>
                <a:latin typeface="Times New Roman" panose="02020603050405020304" pitchFamily="18" charset="0"/>
                <a:ea typeface="Cambria" panose="02040503050406030204" pitchFamily="18" charset="0"/>
                <a:cs typeface="Times New Roman" panose="02020603050405020304" pitchFamily="18" charset="0"/>
              </a:rPr>
              <a:t>Supriya Raturi</a:t>
            </a:r>
          </a:p>
          <a:p>
            <a:pPr marL="914400" lvl="1" indent="-457200" algn="l">
              <a:buFont typeface="+mj-lt"/>
              <a:buAutoNum type="arabicPeriod"/>
            </a:pPr>
            <a:r>
              <a:rPr lang="en-US" b="1" cap="none" noProof="1">
                <a:solidFill>
                  <a:schemeClr val="accent1"/>
                </a:solidFill>
                <a:latin typeface="Times New Roman" panose="02020603050405020304" pitchFamily="18" charset="0"/>
                <a:ea typeface="Cambria" panose="02040503050406030204" pitchFamily="18" charset="0"/>
                <a:cs typeface="Times New Roman" panose="02020603050405020304" pitchFamily="18" charset="0"/>
              </a:rPr>
              <a:t>T. Shalem</a:t>
            </a:r>
            <a:endParaRPr lang="en-US" b="1" noProof="1">
              <a:solidFill>
                <a:schemeClr val="accent1"/>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5FFC8B35-96A7-4A00-9A2C-8BFB23817FDF}"/>
              </a:ext>
            </a:extLst>
          </p:cNvPr>
          <p:cNvPicPr>
            <a:picLocks noChangeAspect="1"/>
          </p:cNvPicPr>
          <p:nvPr/>
        </p:nvPicPr>
        <p:blipFill>
          <a:blip r:embed="rId2"/>
          <a:stretch>
            <a:fillRect/>
          </a:stretch>
        </p:blipFill>
        <p:spPr>
          <a:xfrm>
            <a:off x="177324" y="2727936"/>
            <a:ext cx="3865289" cy="3937403"/>
          </a:xfrm>
          <a:prstGeom prst="rect">
            <a:avLst/>
          </a:prstGeom>
        </p:spPr>
      </p:pic>
      <p:sp>
        <p:nvSpPr>
          <p:cNvPr id="7" name="Slide Number Placeholder 6">
            <a:extLst>
              <a:ext uri="{FF2B5EF4-FFF2-40B4-BE49-F238E27FC236}">
                <a16:creationId xmlns:a16="http://schemas.microsoft.com/office/drawing/2014/main" xmlns="" id="{F4688804-7D0F-4F1A-8AE7-5DC907B18B05}"/>
              </a:ext>
            </a:extLst>
          </p:cNvPr>
          <p:cNvSpPr>
            <a:spLocks noGrp="1"/>
          </p:cNvSpPr>
          <p:nvPr>
            <p:ph type="sldNum" sz="quarter" idx="12"/>
          </p:nvPr>
        </p:nvSpPr>
        <p:spPr/>
        <p:txBody>
          <a:bodyPr/>
          <a:lstStyle/>
          <a:p>
            <a:fld id="{6F40C86C-2C0D-42A4-B0A2-8528B62C1C92}" type="slidenum">
              <a:rPr lang="en-US" smtClean="0"/>
              <a:pPr/>
              <a:t>1</a:t>
            </a:fld>
            <a:endParaRPr lang="en-US"/>
          </a:p>
        </p:txBody>
      </p:sp>
    </p:spTree>
    <p:extLst>
      <p:ext uri="{BB962C8B-B14F-4D97-AF65-F5344CB8AC3E}">
        <p14:creationId xmlns:p14="http://schemas.microsoft.com/office/powerpoint/2010/main" xmlns="" val="77678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anim calcmode="lin" valueType="num">
                                      <p:cBhvr>
                                        <p:cTn id="8"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250"/>
                                        <p:tgtEl>
                                          <p:spTgt spid="4">
                                            <p:txEl>
                                              <p:pRg st="1" end="1"/>
                                            </p:txEl>
                                          </p:spTgt>
                                        </p:tgtEl>
                                      </p:cBhvr>
                                    </p:animEffect>
                                    <p:anim calcmode="lin" valueType="num">
                                      <p:cBhvr>
                                        <p:cTn id="15" dur="25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25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250"/>
                                        <p:tgtEl>
                                          <p:spTgt spid="4">
                                            <p:txEl>
                                              <p:pRg st="2" end="2"/>
                                            </p:txEl>
                                          </p:spTgt>
                                        </p:tgtEl>
                                      </p:cBhvr>
                                    </p:animEffect>
                                    <p:anim calcmode="lin" valueType="num">
                                      <p:cBhvr>
                                        <p:cTn id="22" dur="25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250" fill="hold"/>
                                        <p:tgtEl>
                                          <p:spTgt spid="4">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250"/>
                                        <p:tgtEl>
                                          <p:spTgt spid="4">
                                            <p:txEl>
                                              <p:pRg st="3" end="3"/>
                                            </p:txEl>
                                          </p:spTgt>
                                        </p:tgtEl>
                                      </p:cBhvr>
                                    </p:animEffect>
                                    <p:anim calcmode="lin" valueType="num">
                                      <p:cBhvr>
                                        <p:cTn id="27" dur="25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8" dur="250" fill="hold"/>
                                        <p:tgtEl>
                                          <p:spTgt spid="4">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250"/>
                                        <p:tgtEl>
                                          <p:spTgt spid="4">
                                            <p:txEl>
                                              <p:pRg st="4" end="4"/>
                                            </p:txEl>
                                          </p:spTgt>
                                        </p:tgtEl>
                                      </p:cBhvr>
                                    </p:animEffect>
                                    <p:anim calcmode="lin" valueType="num">
                                      <p:cBhvr>
                                        <p:cTn id="32" dur="25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3" dur="250" fill="hold"/>
                                        <p:tgtEl>
                                          <p:spTgt spid="4">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fade">
                                      <p:cBhvr>
                                        <p:cTn id="36" dur="250"/>
                                        <p:tgtEl>
                                          <p:spTgt spid="4">
                                            <p:txEl>
                                              <p:pRg st="5" end="5"/>
                                            </p:txEl>
                                          </p:spTgt>
                                        </p:tgtEl>
                                      </p:cBhvr>
                                    </p:animEffect>
                                    <p:anim calcmode="lin" valueType="num">
                                      <p:cBhvr>
                                        <p:cTn id="37" dur="25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8" dur="250" fill="hold"/>
                                        <p:tgtEl>
                                          <p:spTgt spid="4">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Effect transition="in" filter="fade">
                                      <p:cBhvr>
                                        <p:cTn id="41" dur="250"/>
                                        <p:tgtEl>
                                          <p:spTgt spid="4">
                                            <p:txEl>
                                              <p:pRg st="6" end="6"/>
                                            </p:txEl>
                                          </p:spTgt>
                                        </p:tgtEl>
                                      </p:cBhvr>
                                    </p:animEffect>
                                    <p:anim calcmode="lin" valueType="num">
                                      <p:cBhvr>
                                        <p:cTn id="42" dur="25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3" dur="250" fill="hold"/>
                                        <p:tgtEl>
                                          <p:spTgt spid="4">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Effect transition="in" filter="fade">
                                      <p:cBhvr>
                                        <p:cTn id="46" dur="250"/>
                                        <p:tgtEl>
                                          <p:spTgt spid="4">
                                            <p:txEl>
                                              <p:pRg st="7" end="7"/>
                                            </p:txEl>
                                          </p:spTgt>
                                        </p:tgtEl>
                                      </p:cBhvr>
                                    </p:animEffect>
                                    <p:anim calcmode="lin" valueType="num">
                                      <p:cBhvr>
                                        <p:cTn id="47" dur="25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8" dur="250" fill="hold"/>
                                        <p:tgtEl>
                                          <p:spTgt spid="4">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animEffect transition="in" filter="fade">
                                      <p:cBhvr>
                                        <p:cTn id="51" dur="250"/>
                                        <p:tgtEl>
                                          <p:spTgt spid="4">
                                            <p:txEl>
                                              <p:pRg st="8" end="8"/>
                                            </p:txEl>
                                          </p:spTgt>
                                        </p:tgtEl>
                                      </p:cBhvr>
                                    </p:animEffect>
                                    <p:anim calcmode="lin" valueType="num">
                                      <p:cBhvr>
                                        <p:cTn id="52" dur="25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3" dur="25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E0565E-466D-46D3-9904-87A063DB98EE}"/>
              </a:ext>
            </a:extLst>
          </p:cNvPr>
          <p:cNvSpPr>
            <a:spLocks noGrp="1"/>
          </p:cNvSpPr>
          <p:nvPr>
            <p:ph type="title"/>
          </p:nvPr>
        </p:nvSpPr>
        <p:spPr/>
        <p:txBody>
          <a:bodyPr/>
          <a:lstStyle/>
          <a:p>
            <a:r>
              <a:rPr lang="en-US" b="1" dirty="0">
                <a:solidFill>
                  <a:srgbClr val="002060"/>
                </a:solidFill>
                <a:latin typeface="Times New Roman" panose="02020603050405020304" pitchFamily="18" charset="0"/>
                <a:cs typeface="Times New Roman" panose="02020603050405020304" pitchFamily="18" charset="0"/>
              </a:rPr>
              <a:t>Null Imputations</a:t>
            </a:r>
          </a:p>
        </p:txBody>
      </p:sp>
      <p:sp>
        <p:nvSpPr>
          <p:cNvPr id="3" name="Content Placeholder 2">
            <a:extLst>
              <a:ext uri="{FF2B5EF4-FFF2-40B4-BE49-F238E27FC236}">
                <a16:creationId xmlns:a16="http://schemas.microsoft.com/office/drawing/2014/main" xmlns="" id="{91561AE6-0266-4CE4-B1B3-81AB789202AE}"/>
              </a:ext>
            </a:extLst>
          </p:cNvPr>
          <p:cNvSpPr>
            <a:spLocks noGrp="1"/>
          </p:cNvSpPr>
          <p:nvPr>
            <p:ph idx="1"/>
          </p:nvPr>
        </p:nvSpPr>
        <p:spPr>
          <a:xfrm>
            <a:off x="792480" y="2229852"/>
            <a:ext cx="5479983" cy="3705725"/>
          </a:xfrm>
        </p:spPr>
        <p:txBody>
          <a:bodyPr/>
          <a:lstStyle/>
          <a:p>
            <a:pPr algn="just"/>
            <a:r>
              <a:rPr lang="en-IN" sz="27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In this data we have dealt with huge number of null values.</a:t>
            </a:r>
          </a:p>
          <a:p>
            <a:pPr marL="514350" indent="-514350" algn="just">
              <a:buClr>
                <a:srgbClr val="0070C0"/>
              </a:buClr>
              <a:buFont typeface="+mj-lt"/>
              <a:buAutoNum type="arabicPeriod"/>
            </a:pPr>
            <a:r>
              <a:rPr lang="en-US" sz="27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Records and features containing more than 30% nulls were dropped.</a:t>
            </a:r>
          </a:p>
          <a:p>
            <a:pPr marL="514350" indent="-514350" algn="just">
              <a:buClr>
                <a:srgbClr val="0070C0"/>
              </a:buClr>
              <a:buFont typeface="+mj-lt"/>
              <a:buAutoNum type="arabicPeriod"/>
            </a:pPr>
            <a:r>
              <a:rPr lang="en-US" sz="27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Other Data which had nulls less than 30% were imputed. </a:t>
            </a:r>
          </a:p>
          <a:p>
            <a:endParaRPr lang="en-US" dirty="0"/>
          </a:p>
        </p:txBody>
      </p:sp>
      <p:graphicFrame>
        <p:nvGraphicFramePr>
          <p:cNvPr id="4" name="Table 3">
            <a:extLst>
              <a:ext uri="{FF2B5EF4-FFF2-40B4-BE49-F238E27FC236}">
                <a16:creationId xmlns:a16="http://schemas.microsoft.com/office/drawing/2014/main" xmlns="" id="{8060341C-F92A-4E4C-9ACA-BC81502BBC7B}"/>
              </a:ext>
            </a:extLst>
          </p:cNvPr>
          <p:cNvGraphicFramePr>
            <a:graphicFrameLocks noGrp="1"/>
          </p:cNvGraphicFramePr>
          <p:nvPr>
            <p:extLst>
              <p:ext uri="{D42A27DB-BD31-4B8C-83A1-F6EECF244321}">
                <p14:modId xmlns:p14="http://schemas.microsoft.com/office/powerpoint/2010/main" xmlns="" val="889366480"/>
              </p:ext>
            </p:extLst>
          </p:nvPr>
        </p:nvGraphicFramePr>
        <p:xfrm>
          <a:off x="6577263" y="1896581"/>
          <a:ext cx="5184648" cy="4372268"/>
        </p:xfrm>
        <a:graphic>
          <a:graphicData uri="http://schemas.openxmlformats.org/drawingml/2006/table">
            <a:tbl>
              <a:tblPr firstRow="1" firstCol="1" bandRow="1">
                <a:tableStyleId>{37CE84F3-28C3-443E-9E96-99CF82512B78}</a:tableStyleId>
              </a:tblPr>
              <a:tblGrid>
                <a:gridCol w="1116804">
                  <a:extLst>
                    <a:ext uri="{9D8B030D-6E8A-4147-A177-3AD203B41FA5}">
                      <a16:colId xmlns:a16="http://schemas.microsoft.com/office/drawing/2014/main" xmlns="" val="112567263"/>
                    </a:ext>
                  </a:extLst>
                </a:gridCol>
                <a:gridCol w="4067844">
                  <a:extLst>
                    <a:ext uri="{9D8B030D-6E8A-4147-A177-3AD203B41FA5}">
                      <a16:colId xmlns:a16="http://schemas.microsoft.com/office/drawing/2014/main" xmlns="" val="1938395590"/>
                    </a:ext>
                  </a:extLst>
                </a:gridCol>
              </a:tblGrid>
              <a:tr h="441423">
                <a:tc>
                  <a:txBody>
                    <a:bodyPr/>
                    <a:lstStyle/>
                    <a:p>
                      <a:pPr marL="0" marR="0" algn="ctr">
                        <a:lnSpc>
                          <a:spcPct val="115000"/>
                        </a:lnSpc>
                        <a:spcBef>
                          <a:spcPts val="0"/>
                        </a:spcBef>
                        <a:spcAft>
                          <a:spcPts val="0"/>
                        </a:spcAft>
                      </a:pPr>
                      <a:r>
                        <a:rPr lang="en-US" sz="2000" dirty="0">
                          <a:effectLst/>
                        </a:rPr>
                        <a:t>Features</a:t>
                      </a:r>
                      <a:endParaRPr lang="en-US" sz="2000" b="1" dirty="0">
                        <a:effectLst/>
                        <a:latin typeface="Cambria" panose="02040503050406030204" pitchFamily="18" charset="0"/>
                        <a:ea typeface="Cambria" panose="02040503050406030204" pitchFamily="18"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effectLst/>
                        </a:rPr>
                        <a:t>Description</a:t>
                      </a:r>
                      <a:endParaRPr lang="en-US" sz="2000" b="1" dirty="0">
                        <a:effectLst/>
                        <a:latin typeface="Cambria" panose="02040503050406030204" pitchFamily="18" charset="0"/>
                        <a:ea typeface="Cambria" panose="02040503050406030204" pitchFamily="18"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65534246"/>
                  </a:ext>
                </a:extLst>
              </a:tr>
              <a:tr h="647939">
                <a:tc>
                  <a:txBody>
                    <a:bodyPr/>
                    <a:lstStyle/>
                    <a:p>
                      <a:pPr marL="0" marR="0">
                        <a:lnSpc>
                          <a:spcPct val="115000"/>
                        </a:lnSpc>
                        <a:spcBef>
                          <a:spcPts val="0"/>
                        </a:spcBef>
                        <a:spcAft>
                          <a:spcPts val="0"/>
                        </a:spcAft>
                      </a:pPr>
                      <a:r>
                        <a:rPr lang="en-IN" sz="1700" dirty="0">
                          <a:effectLst/>
                        </a:rPr>
                        <a:t>Host since</a:t>
                      </a:r>
                      <a:endParaRPr lang="en-US" sz="1700" b="1" dirty="0">
                        <a:effectLst/>
                        <a:latin typeface="Cambria" panose="02040503050406030204" pitchFamily="18" charset="0"/>
                        <a:ea typeface="Cambria" panose="02040503050406030204" pitchFamily="18"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IN" sz="1700" dirty="0">
                          <a:effectLst/>
                        </a:rPr>
                        <a:t>Imputed with initial date present in the dataset (mode)</a:t>
                      </a:r>
                      <a:endParaRPr lang="en-US" sz="1700" b="0" dirty="0">
                        <a:effectLst/>
                        <a:latin typeface="Cambria" panose="02040503050406030204" pitchFamily="18" charset="0"/>
                        <a:ea typeface="Cambria" panose="02040503050406030204" pitchFamily="18"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566708255"/>
                  </a:ext>
                </a:extLst>
              </a:tr>
              <a:tr h="647939">
                <a:tc>
                  <a:txBody>
                    <a:bodyPr/>
                    <a:lstStyle/>
                    <a:p>
                      <a:pPr marL="0" marR="0">
                        <a:lnSpc>
                          <a:spcPct val="115000"/>
                        </a:lnSpc>
                        <a:spcBef>
                          <a:spcPts val="0"/>
                        </a:spcBef>
                        <a:spcAft>
                          <a:spcPts val="0"/>
                        </a:spcAft>
                      </a:pPr>
                      <a:r>
                        <a:rPr lang="en-IN" sz="1700" dirty="0">
                          <a:effectLst/>
                        </a:rPr>
                        <a:t>Review columns</a:t>
                      </a:r>
                      <a:endParaRPr lang="en-US" sz="1700" b="1" dirty="0">
                        <a:effectLst/>
                        <a:latin typeface="Cambria" panose="02040503050406030204" pitchFamily="18" charset="0"/>
                        <a:ea typeface="Cambria" panose="02040503050406030204" pitchFamily="18"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IN" sz="1700" dirty="0">
                          <a:effectLst/>
                        </a:rPr>
                        <a:t>Imputed with mean scores of each city</a:t>
                      </a:r>
                      <a:endParaRPr lang="en-US" sz="1700" dirty="0">
                        <a:effectLst/>
                        <a:latin typeface="Cambria" panose="02040503050406030204" pitchFamily="18" charset="0"/>
                        <a:ea typeface="Cambria" panose="02040503050406030204" pitchFamily="18"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080114743"/>
                  </a:ext>
                </a:extLst>
              </a:tr>
              <a:tr h="1987028">
                <a:tc>
                  <a:txBody>
                    <a:bodyPr/>
                    <a:lstStyle/>
                    <a:p>
                      <a:pPr marL="0" marR="0">
                        <a:lnSpc>
                          <a:spcPct val="115000"/>
                        </a:lnSpc>
                        <a:spcBef>
                          <a:spcPts val="0"/>
                        </a:spcBef>
                        <a:spcAft>
                          <a:spcPts val="0"/>
                        </a:spcAft>
                      </a:pPr>
                      <a:r>
                        <a:rPr lang="en-IN" sz="1700" dirty="0" err="1">
                          <a:effectLst/>
                        </a:rPr>
                        <a:t>Host_response_time</a:t>
                      </a:r>
                      <a:endParaRPr lang="en-US" sz="1700" b="1" dirty="0">
                        <a:effectLst/>
                        <a:latin typeface="Cambria" panose="02040503050406030204" pitchFamily="18" charset="0"/>
                        <a:ea typeface="Cambria" panose="02040503050406030204" pitchFamily="18"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IN" sz="1700" dirty="0">
                          <a:effectLst/>
                        </a:rPr>
                        <a:t>Imputed considering </a:t>
                      </a:r>
                      <a:r>
                        <a:rPr lang="en-IN" sz="1700" dirty="0" err="1">
                          <a:effectLst/>
                        </a:rPr>
                        <a:t>host_id</a:t>
                      </a:r>
                      <a:r>
                        <a:rPr lang="en-IN" sz="1700" dirty="0">
                          <a:effectLst/>
                        </a:rPr>
                        <a:t>, if </a:t>
                      </a:r>
                      <a:r>
                        <a:rPr lang="en-IN" sz="1700" dirty="0" err="1">
                          <a:effectLst/>
                        </a:rPr>
                        <a:t>host_id</a:t>
                      </a:r>
                      <a:r>
                        <a:rPr lang="en-IN" sz="1700" dirty="0">
                          <a:effectLst/>
                        </a:rPr>
                        <a:t> has multiple listings and one of the listings has response time but other listing doesn’t have that then we impute it with the response time of the available listing else we impute it with the mode of listing. </a:t>
                      </a:r>
                      <a:endParaRPr lang="en-US" sz="1700" dirty="0">
                        <a:effectLst/>
                        <a:latin typeface="Cambria" panose="02040503050406030204" pitchFamily="18" charset="0"/>
                        <a:ea typeface="Cambria" panose="02040503050406030204" pitchFamily="18"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820754952"/>
                  </a:ext>
                </a:extLst>
              </a:tr>
              <a:tr h="647939">
                <a:tc>
                  <a:txBody>
                    <a:bodyPr/>
                    <a:lstStyle/>
                    <a:p>
                      <a:pPr marL="0" marR="0">
                        <a:lnSpc>
                          <a:spcPct val="115000"/>
                        </a:lnSpc>
                        <a:spcBef>
                          <a:spcPts val="0"/>
                        </a:spcBef>
                        <a:spcAft>
                          <a:spcPts val="0"/>
                        </a:spcAft>
                      </a:pPr>
                      <a:r>
                        <a:rPr lang="en-IN" sz="1700" dirty="0">
                          <a:effectLst/>
                        </a:rPr>
                        <a:t>Others</a:t>
                      </a:r>
                      <a:endParaRPr lang="en-US" sz="1700" b="1" dirty="0">
                        <a:effectLst/>
                        <a:latin typeface="Cambria" panose="02040503050406030204" pitchFamily="18" charset="0"/>
                        <a:ea typeface="Cambria" panose="02040503050406030204" pitchFamily="18"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IN" sz="1700" dirty="0">
                          <a:effectLst/>
                        </a:rPr>
                        <a:t>Majority of features are imputed with mean/median/mode.</a:t>
                      </a:r>
                      <a:endParaRPr lang="en-US" sz="1700" dirty="0">
                        <a:effectLst/>
                        <a:latin typeface="Cambria" panose="02040503050406030204" pitchFamily="18" charset="0"/>
                        <a:ea typeface="Cambria" panose="02040503050406030204" pitchFamily="18"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69434662"/>
                  </a:ext>
                </a:extLst>
              </a:tr>
            </a:tbl>
          </a:graphicData>
        </a:graphic>
      </p:graphicFrame>
      <p:sp>
        <p:nvSpPr>
          <p:cNvPr id="6" name="Slide Number Placeholder 5">
            <a:extLst>
              <a:ext uri="{FF2B5EF4-FFF2-40B4-BE49-F238E27FC236}">
                <a16:creationId xmlns:a16="http://schemas.microsoft.com/office/drawing/2014/main" xmlns="" id="{C2708383-238F-4FA4-805E-BD4AA5A22C1F}"/>
              </a:ext>
            </a:extLst>
          </p:cNvPr>
          <p:cNvSpPr>
            <a:spLocks noGrp="1"/>
          </p:cNvSpPr>
          <p:nvPr>
            <p:ph type="sldNum" sz="quarter" idx="12"/>
          </p:nvPr>
        </p:nvSpPr>
        <p:spPr/>
        <p:txBody>
          <a:bodyPr/>
          <a:lstStyle/>
          <a:p>
            <a:fld id="{6F40C86C-2C0D-42A4-B0A2-8528B62C1C92}" type="slidenum">
              <a:rPr lang="en-US" smtClean="0"/>
              <a:pPr/>
              <a:t>10</a:t>
            </a:fld>
            <a:endParaRPr lang="en-US"/>
          </a:p>
        </p:txBody>
      </p:sp>
    </p:spTree>
    <p:extLst>
      <p:ext uri="{BB962C8B-B14F-4D97-AF65-F5344CB8AC3E}">
        <p14:creationId xmlns:p14="http://schemas.microsoft.com/office/powerpoint/2010/main" xmlns="" val="237084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5F1D50-2350-475C-A3DB-AA837B222685}"/>
              </a:ext>
            </a:extLst>
          </p:cNvPr>
          <p:cNvSpPr>
            <a:spLocks noGrp="1"/>
          </p:cNvSpPr>
          <p:nvPr>
            <p:ph type="title"/>
          </p:nvPr>
        </p:nvSpPr>
        <p:spPr>
          <a:xfrm>
            <a:off x="6414413" y="286603"/>
            <a:ext cx="4741266" cy="1450757"/>
          </a:xfrm>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Feature Engineering</a:t>
            </a:r>
          </a:p>
        </p:txBody>
      </p:sp>
      <p:sp>
        <p:nvSpPr>
          <p:cNvPr id="3" name="Content Placeholder 2">
            <a:extLst>
              <a:ext uri="{FF2B5EF4-FFF2-40B4-BE49-F238E27FC236}">
                <a16:creationId xmlns:a16="http://schemas.microsoft.com/office/drawing/2014/main" xmlns="" id="{07DCF5D3-2826-4EFA-B5C6-63D124A5C076}"/>
              </a:ext>
            </a:extLst>
          </p:cNvPr>
          <p:cNvSpPr>
            <a:spLocks noGrp="1"/>
          </p:cNvSpPr>
          <p:nvPr>
            <p:ph idx="1"/>
          </p:nvPr>
        </p:nvSpPr>
        <p:spPr>
          <a:xfrm>
            <a:off x="6597490" y="1845734"/>
            <a:ext cx="4741266" cy="4064736"/>
          </a:xfrm>
        </p:spPr>
        <p:txBody>
          <a:bodyPr>
            <a:normAutofit/>
          </a:bodyPr>
          <a:lstStyle/>
          <a:p>
            <a:pPr algn="just"/>
            <a:r>
              <a:rPr lang="en-US" sz="2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Some feature additions were  made to add more relevant and value adding information which can be used to determine the pricing of a particular property </a:t>
            </a:r>
            <a:r>
              <a:rPr lang="en-US" sz="28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such as population, host experience index, and natural features like geography and landscape. </a:t>
            </a:r>
          </a:p>
          <a:p>
            <a:endParaRPr lang="en-US" dirty="0"/>
          </a:p>
        </p:txBody>
      </p:sp>
      <p:graphicFrame>
        <p:nvGraphicFramePr>
          <p:cNvPr id="4" name="Table 3">
            <a:extLst>
              <a:ext uri="{FF2B5EF4-FFF2-40B4-BE49-F238E27FC236}">
                <a16:creationId xmlns:a16="http://schemas.microsoft.com/office/drawing/2014/main" xmlns="" id="{64765F29-41B2-4974-AA4B-6EB3A8FC7B7A}"/>
              </a:ext>
            </a:extLst>
          </p:cNvPr>
          <p:cNvGraphicFramePr>
            <a:graphicFrameLocks noGrp="1"/>
          </p:cNvGraphicFramePr>
          <p:nvPr/>
        </p:nvGraphicFramePr>
        <p:xfrm>
          <a:off x="594719" y="286603"/>
          <a:ext cx="5182869" cy="6204204"/>
        </p:xfrm>
        <a:graphic>
          <a:graphicData uri="http://schemas.openxmlformats.org/drawingml/2006/table">
            <a:tbl>
              <a:tblPr firstRow="1" firstCol="1" bandRow="1">
                <a:tableStyleId>{C4B1156A-380E-4F78-BDF5-A606A8083BF9}</a:tableStyleId>
              </a:tblPr>
              <a:tblGrid>
                <a:gridCol w="1433163">
                  <a:extLst>
                    <a:ext uri="{9D8B030D-6E8A-4147-A177-3AD203B41FA5}">
                      <a16:colId xmlns:a16="http://schemas.microsoft.com/office/drawing/2014/main" xmlns="" val="1344101194"/>
                    </a:ext>
                  </a:extLst>
                </a:gridCol>
                <a:gridCol w="3749706">
                  <a:extLst>
                    <a:ext uri="{9D8B030D-6E8A-4147-A177-3AD203B41FA5}">
                      <a16:colId xmlns:a16="http://schemas.microsoft.com/office/drawing/2014/main" xmlns="" val="17376481"/>
                    </a:ext>
                  </a:extLst>
                </a:gridCol>
              </a:tblGrid>
              <a:tr h="291036">
                <a:tc>
                  <a:txBody>
                    <a:bodyPr/>
                    <a:lstStyle/>
                    <a:p>
                      <a:pPr marL="0" marR="0" algn="ctr">
                        <a:lnSpc>
                          <a:spcPct val="115000"/>
                        </a:lnSpc>
                        <a:spcBef>
                          <a:spcPts val="0"/>
                        </a:spcBef>
                        <a:spcAft>
                          <a:spcPts val="0"/>
                        </a:spcAft>
                      </a:pPr>
                      <a:r>
                        <a:rPr lang="en-US" sz="1800" dirty="0">
                          <a:effectLst/>
                        </a:rPr>
                        <a:t>Features</a:t>
                      </a:r>
                      <a:endParaRPr lang="en-US" sz="1800" b="1" dirty="0">
                        <a:effectLst/>
                        <a:latin typeface="Cambria" panose="02040503050406030204" pitchFamily="18" charset="0"/>
                        <a:ea typeface="Cambria" panose="02040503050406030204" pitchFamily="18"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Description</a:t>
                      </a:r>
                      <a:endParaRPr lang="en-US" sz="1800" b="1" dirty="0">
                        <a:effectLst/>
                        <a:latin typeface="Cambria" panose="02040503050406030204" pitchFamily="18" charset="0"/>
                        <a:ea typeface="Cambria" panose="02040503050406030204" pitchFamily="18"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15660124"/>
                  </a:ext>
                </a:extLst>
              </a:tr>
              <a:tr h="953570">
                <a:tc>
                  <a:txBody>
                    <a:bodyPr/>
                    <a:lstStyle/>
                    <a:p>
                      <a:pPr marL="0" marR="0" lvl="0" indent="0">
                        <a:lnSpc>
                          <a:spcPct val="115000"/>
                        </a:lnSpc>
                        <a:spcBef>
                          <a:spcPts val="0"/>
                        </a:spcBef>
                        <a:spcAft>
                          <a:spcPts val="0"/>
                        </a:spcAft>
                        <a:buFont typeface="+mj-lt"/>
                        <a:buNone/>
                      </a:pPr>
                      <a:r>
                        <a:rPr lang="en-IN" sz="1400" dirty="0" err="1">
                          <a:effectLst/>
                        </a:rPr>
                        <a:t>Host_experience</a:t>
                      </a:r>
                      <a:r>
                        <a:rPr lang="en-IN" sz="1400" dirty="0">
                          <a:effectLst/>
                        </a:rPr>
                        <a:t>  </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dirty="0">
                          <a:effectLst/>
                        </a:rPr>
                        <a:t>Feature is based on the date since when host (</a:t>
                      </a:r>
                      <a:r>
                        <a:rPr lang="en-IN" sz="1400" dirty="0" err="1">
                          <a:effectLst/>
                        </a:rPr>
                        <a:t>host_since</a:t>
                      </a:r>
                      <a:r>
                        <a:rPr lang="en-IN" sz="1400" dirty="0">
                          <a:effectLst/>
                        </a:rPr>
                        <a:t>)  is listed with </a:t>
                      </a:r>
                      <a:r>
                        <a:rPr lang="en-IN" sz="1400" dirty="0" err="1">
                          <a:effectLst/>
                        </a:rPr>
                        <a:t>AirBnb</a:t>
                      </a:r>
                      <a:r>
                        <a:rPr lang="en-IN" sz="1400" dirty="0">
                          <a:effectLst/>
                        </a:rPr>
                        <a:t>. This is the difference between the </a:t>
                      </a:r>
                      <a:r>
                        <a:rPr lang="en-IN" sz="1400" dirty="0" err="1">
                          <a:effectLst/>
                        </a:rPr>
                        <a:t>host_since</a:t>
                      </a:r>
                      <a:r>
                        <a:rPr lang="en-IN" sz="1400" dirty="0">
                          <a:effectLst/>
                        </a:rPr>
                        <a:t> to date the dataset is scripted in months. </a:t>
                      </a:r>
                      <a:endParaRPr lang="en-US" sz="14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42374211"/>
                  </a:ext>
                </a:extLst>
              </a:tr>
              <a:tr h="469679">
                <a:tc>
                  <a:txBody>
                    <a:bodyPr/>
                    <a:lstStyle/>
                    <a:p>
                      <a:pPr marL="0" marR="0" lvl="0" indent="0">
                        <a:lnSpc>
                          <a:spcPct val="115000"/>
                        </a:lnSpc>
                        <a:spcBef>
                          <a:spcPts val="0"/>
                        </a:spcBef>
                        <a:spcAft>
                          <a:spcPts val="0"/>
                        </a:spcAft>
                        <a:buFont typeface="+mj-lt"/>
                        <a:buNone/>
                      </a:pPr>
                      <a:r>
                        <a:rPr lang="en-IN" sz="1400" dirty="0">
                          <a:effectLst/>
                        </a:rPr>
                        <a:t>Population</a:t>
                      </a:r>
                      <a:endParaRPr lang="en-US" sz="1400" dirty="0">
                        <a:effectLst/>
                      </a:endParaRPr>
                    </a:p>
                    <a:p>
                      <a:pPr marL="0" marR="0">
                        <a:lnSpc>
                          <a:spcPct val="115000"/>
                        </a:lnSpc>
                        <a:spcBef>
                          <a:spcPts val="0"/>
                        </a:spcBef>
                        <a:spcAft>
                          <a:spcPts val="0"/>
                        </a:spcAft>
                      </a:pPr>
                      <a:r>
                        <a:rPr lang="en-IN" sz="1400" dirty="0">
                          <a:effectLst/>
                        </a:rPr>
                        <a:t> </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effectLst/>
                        </a:rPr>
                        <a:t>Population of the city. This is data extracted from  </a:t>
                      </a:r>
                      <a:r>
                        <a:rPr lang="en-IN" sz="1400" u="sng">
                          <a:effectLst/>
                          <a:hlinkClick r:id="rId2"/>
                        </a:rPr>
                        <a:t>census.gov</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03349189"/>
                  </a:ext>
                </a:extLst>
              </a:tr>
              <a:tr h="469679">
                <a:tc>
                  <a:txBody>
                    <a:bodyPr/>
                    <a:lstStyle/>
                    <a:p>
                      <a:pPr marL="0" marR="0" lvl="0" indent="0">
                        <a:lnSpc>
                          <a:spcPct val="115000"/>
                        </a:lnSpc>
                        <a:spcBef>
                          <a:spcPts val="0"/>
                        </a:spcBef>
                        <a:spcAft>
                          <a:spcPts val="0"/>
                        </a:spcAft>
                        <a:buFont typeface="+mj-lt"/>
                        <a:buNone/>
                      </a:pPr>
                      <a:r>
                        <a:rPr lang="en-IN" sz="1400" dirty="0">
                          <a:effectLst/>
                        </a:rPr>
                        <a:t>Geography</a:t>
                      </a:r>
                      <a:endParaRPr lang="en-US" sz="1400" dirty="0">
                        <a:effectLst/>
                      </a:endParaRPr>
                    </a:p>
                    <a:p>
                      <a:pPr marL="0" marR="0">
                        <a:lnSpc>
                          <a:spcPct val="115000"/>
                        </a:lnSpc>
                        <a:spcBef>
                          <a:spcPts val="0"/>
                        </a:spcBef>
                        <a:spcAft>
                          <a:spcPts val="0"/>
                        </a:spcAft>
                      </a:pPr>
                      <a:r>
                        <a:rPr lang="en-IN" sz="1400" dirty="0">
                          <a:effectLst/>
                        </a:rPr>
                        <a:t> </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effectLst/>
                        </a:rPr>
                        <a:t>describes the geographically structure of city/state. </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513742402"/>
                  </a:ext>
                </a:extLst>
              </a:tr>
              <a:tr h="469679">
                <a:tc>
                  <a:txBody>
                    <a:bodyPr/>
                    <a:lstStyle/>
                    <a:p>
                      <a:pPr marL="0" marR="0" lvl="0" indent="0">
                        <a:lnSpc>
                          <a:spcPct val="115000"/>
                        </a:lnSpc>
                        <a:spcBef>
                          <a:spcPts val="0"/>
                        </a:spcBef>
                        <a:spcAft>
                          <a:spcPts val="0"/>
                        </a:spcAft>
                        <a:buFont typeface="+mj-lt"/>
                        <a:buNone/>
                      </a:pPr>
                      <a:r>
                        <a:rPr lang="en-IN" sz="1400" dirty="0">
                          <a:effectLst/>
                        </a:rPr>
                        <a:t>Landscape</a:t>
                      </a:r>
                      <a:endParaRPr lang="en-US" sz="1400" dirty="0">
                        <a:effectLst/>
                      </a:endParaRPr>
                    </a:p>
                    <a:p>
                      <a:pPr marL="0" marR="0">
                        <a:lnSpc>
                          <a:spcPct val="115000"/>
                        </a:lnSpc>
                        <a:spcBef>
                          <a:spcPts val="0"/>
                        </a:spcBef>
                        <a:spcAft>
                          <a:spcPts val="0"/>
                        </a:spcAft>
                      </a:pPr>
                      <a:r>
                        <a:rPr lang="en-IN" sz="1400" dirty="0">
                          <a:effectLst/>
                        </a:rPr>
                        <a:t> </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dirty="0">
                          <a:effectLst/>
                        </a:rPr>
                        <a:t>describes landscape of that city / state. </a:t>
                      </a:r>
                      <a:endParaRPr lang="en-US" sz="1400" dirty="0">
                        <a:effectLst/>
                      </a:endParaRPr>
                    </a:p>
                    <a:p>
                      <a:pPr marL="0" marR="0">
                        <a:lnSpc>
                          <a:spcPct val="115000"/>
                        </a:lnSpc>
                        <a:spcBef>
                          <a:spcPts val="0"/>
                        </a:spcBef>
                        <a:spcAft>
                          <a:spcPts val="0"/>
                        </a:spcAft>
                      </a:pPr>
                      <a:r>
                        <a:rPr lang="en-IN" sz="1400" dirty="0">
                          <a:effectLst/>
                        </a:rPr>
                        <a:t> </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95425126"/>
                  </a:ext>
                </a:extLst>
              </a:tr>
              <a:tr h="469679">
                <a:tc>
                  <a:txBody>
                    <a:bodyPr/>
                    <a:lstStyle/>
                    <a:p>
                      <a:pPr marL="0" marR="0" lvl="0" indent="0">
                        <a:lnSpc>
                          <a:spcPct val="115000"/>
                        </a:lnSpc>
                        <a:spcBef>
                          <a:spcPts val="0"/>
                        </a:spcBef>
                        <a:spcAft>
                          <a:spcPts val="0"/>
                        </a:spcAft>
                        <a:buFont typeface="+mj-lt"/>
                        <a:buNone/>
                      </a:pPr>
                      <a:r>
                        <a:rPr lang="en-IN" sz="1400" dirty="0">
                          <a:effectLst/>
                        </a:rPr>
                        <a:t>Weather</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dirty="0">
                          <a:effectLst/>
                        </a:rPr>
                        <a:t>describes throughout weather condition of that city/ state</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5330558"/>
                  </a:ext>
                </a:extLst>
              </a:tr>
              <a:tr h="711624">
                <a:tc>
                  <a:txBody>
                    <a:bodyPr/>
                    <a:lstStyle/>
                    <a:p>
                      <a:pPr marL="0" marR="0" lvl="0" indent="0">
                        <a:lnSpc>
                          <a:spcPct val="115000"/>
                        </a:lnSpc>
                        <a:spcBef>
                          <a:spcPts val="0"/>
                        </a:spcBef>
                        <a:spcAft>
                          <a:spcPts val="0"/>
                        </a:spcAft>
                        <a:buFont typeface="+mj-lt"/>
                        <a:buNone/>
                      </a:pPr>
                      <a:r>
                        <a:rPr lang="en-IN" sz="1400" dirty="0" err="1">
                          <a:effectLst/>
                        </a:rPr>
                        <a:t>city_tier</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dirty="0">
                          <a:effectLst/>
                        </a:rPr>
                        <a:t>classifies cities based on their population count.  Tier 1 being highly populated and tier 4 being least populated. </a:t>
                      </a:r>
                      <a:endParaRPr lang="en-US" sz="14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66684552"/>
                  </a:ext>
                </a:extLst>
              </a:tr>
              <a:tr h="711624">
                <a:tc>
                  <a:txBody>
                    <a:bodyPr/>
                    <a:lstStyle/>
                    <a:p>
                      <a:pPr marL="0" marR="0" lvl="0" indent="0">
                        <a:lnSpc>
                          <a:spcPct val="115000"/>
                        </a:lnSpc>
                        <a:spcBef>
                          <a:spcPts val="0"/>
                        </a:spcBef>
                        <a:spcAft>
                          <a:spcPts val="0"/>
                        </a:spcAft>
                        <a:buFont typeface="+mj-lt"/>
                        <a:buNone/>
                      </a:pPr>
                      <a:r>
                        <a:rPr lang="en-IN" sz="1400" dirty="0" err="1">
                          <a:effectLst/>
                        </a:rPr>
                        <a:t>park_view</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dirty="0">
                          <a:effectLst/>
                        </a:rPr>
                        <a:t>1 for neighbourhood containing park and 0 for not.</a:t>
                      </a:r>
                      <a:endParaRPr lang="en-US" sz="1400" dirty="0">
                        <a:effectLst/>
                      </a:endParaRPr>
                    </a:p>
                    <a:p>
                      <a:pPr marL="0" marR="0">
                        <a:lnSpc>
                          <a:spcPct val="115000"/>
                        </a:lnSpc>
                        <a:spcBef>
                          <a:spcPts val="0"/>
                        </a:spcBef>
                        <a:spcAft>
                          <a:spcPts val="0"/>
                        </a:spcAft>
                      </a:pPr>
                      <a:r>
                        <a:rPr lang="en-IN" sz="1400" dirty="0">
                          <a:effectLst/>
                        </a:rPr>
                        <a:t>Feature is extracted from </a:t>
                      </a:r>
                      <a:r>
                        <a:rPr lang="en-IN" sz="1400" dirty="0" err="1">
                          <a:effectLst/>
                        </a:rPr>
                        <a:t>neighburhood_text</a:t>
                      </a:r>
                      <a:r>
                        <a:rPr lang="en-IN" sz="1400" dirty="0">
                          <a:effectLst/>
                        </a:rPr>
                        <a:t>.</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726941248"/>
                  </a:ext>
                </a:extLst>
              </a:tr>
              <a:tr h="711624">
                <a:tc>
                  <a:txBody>
                    <a:bodyPr/>
                    <a:lstStyle/>
                    <a:p>
                      <a:pPr marL="0" marR="0" lvl="0" indent="0">
                        <a:lnSpc>
                          <a:spcPct val="115000"/>
                        </a:lnSpc>
                        <a:spcBef>
                          <a:spcPts val="0"/>
                        </a:spcBef>
                        <a:spcAft>
                          <a:spcPts val="0"/>
                        </a:spcAft>
                        <a:buFont typeface="+mj-lt"/>
                        <a:buNone/>
                      </a:pPr>
                      <a:r>
                        <a:rPr lang="en-IN" sz="1400" dirty="0" err="1">
                          <a:effectLst/>
                        </a:rPr>
                        <a:t>water_view</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effectLst/>
                        </a:rPr>
                        <a:t>1 for neighbourhood containing water bodies and 0 for not. Feature is extracted from neighburhood_text.</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05529492"/>
                  </a:ext>
                </a:extLst>
              </a:tr>
              <a:tr h="711624">
                <a:tc>
                  <a:txBody>
                    <a:bodyPr/>
                    <a:lstStyle/>
                    <a:p>
                      <a:pPr marL="0" marR="0" lvl="0" indent="0">
                        <a:lnSpc>
                          <a:spcPct val="115000"/>
                        </a:lnSpc>
                        <a:spcBef>
                          <a:spcPts val="0"/>
                        </a:spcBef>
                        <a:spcAft>
                          <a:spcPts val="0"/>
                        </a:spcAft>
                        <a:buFont typeface="+mj-lt"/>
                        <a:buNone/>
                      </a:pPr>
                      <a:r>
                        <a:rPr lang="en-IN" sz="1400" dirty="0" err="1">
                          <a:effectLst/>
                        </a:rPr>
                        <a:t>hill_view</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dirty="0">
                          <a:effectLst/>
                        </a:rPr>
                        <a:t>1 for neighbourhood containing hilly terrain and 0 for not. Feature is extracted from </a:t>
                      </a:r>
                      <a:r>
                        <a:rPr lang="en-IN" sz="1400" dirty="0" err="1">
                          <a:effectLst/>
                        </a:rPr>
                        <a:t>neighburhood_text</a:t>
                      </a:r>
                      <a:r>
                        <a:rPr lang="en-IN" sz="1400" dirty="0">
                          <a:effectLst/>
                        </a:rPr>
                        <a:t>.</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654695115"/>
                  </a:ext>
                </a:extLst>
              </a:tr>
            </a:tbl>
          </a:graphicData>
        </a:graphic>
      </p:graphicFrame>
      <p:sp>
        <p:nvSpPr>
          <p:cNvPr id="6" name="Slide Number Placeholder 5">
            <a:extLst>
              <a:ext uri="{FF2B5EF4-FFF2-40B4-BE49-F238E27FC236}">
                <a16:creationId xmlns:a16="http://schemas.microsoft.com/office/drawing/2014/main" xmlns="" id="{B0609B69-0C8D-4CAF-A448-DCCF8572A017}"/>
              </a:ext>
            </a:extLst>
          </p:cNvPr>
          <p:cNvSpPr>
            <a:spLocks noGrp="1"/>
          </p:cNvSpPr>
          <p:nvPr>
            <p:ph type="sldNum" sz="quarter" idx="12"/>
          </p:nvPr>
        </p:nvSpPr>
        <p:spPr/>
        <p:txBody>
          <a:bodyPr/>
          <a:lstStyle/>
          <a:p>
            <a:fld id="{6F40C86C-2C0D-42A4-B0A2-8528B62C1C92}" type="slidenum">
              <a:rPr lang="en-US" smtClean="0"/>
              <a:pPr/>
              <a:t>11</a:t>
            </a:fld>
            <a:endParaRPr lang="en-US"/>
          </a:p>
        </p:txBody>
      </p:sp>
    </p:spTree>
    <p:extLst>
      <p:ext uri="{BB962C8B-B14F-4D97-AF65-F5344CB8AC3E}">
        <p14:creationId xmlns:p14="http://schemas.microsoft.com/office/powerpoint/2010/main" xmlns="" val="15342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DEEE0E-74D3-4959-9CE9-E6976405FFC6}"/>
              </a:ext>
            </a:extLst>
          </p:cNvPr>
          <p:cNvSpPr>
            <a:spLocks noGrp="1"/>
          </p:cNvSpPr>
          <p:nvPr>
            <p:ph type="title"/>
          </p:nvPr>
        </p:nvSpPr>
        <p:spPr>
          <a:xfrm>
            <a:off x="1097280" y="286603"/>
            <a:ext cx="10058400" cy="868429"/>
          </a:xfrm>
        </p:spPr>
        <p:txBody>
          <a:bodyP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Exploratory Data Analysis</a:t>
            </a:r>
          </a:p>
        </p:txBody>
      </p:sp>
      <p:sp>
        <p:nvSpPr>
          <p:cNvPr id="3" name="Content Placeholder 2">
            <a:extLst>
              <a:ext uri="{FF2B5EF4-FFF2-40B4-BE49-F238E27FC236}">
                <a16:creationId xmlns:a16="http://schemas.microsoft.com/office/drawing/2014/main" xmlns="" id="{213A6BFC-48E1-4697-BD21-FB7C1764740A}"/>
              </a:ext>
            </a:extLst>
          </p:cNvPr>
          <p:cNvSpPr>
            <a:spLocks noGrp="1"/>
          </p:cNvSpPr>
          <p:nvPr>
            <p:ph idx="1"/>
          </p:nvPr>
        </p:nvSpPr>
        <p:spPr>
          <a:xfrm>
            <a:off x="530924" y="1459832"/>
            <a:ext cx="5014761" cy="4957010"/>
          </a:xfrm>
        </p:spPr>
        <p:txBody>
          <a:bodyPr>
            <a:normAutofit lnSpcReduction="10000"/>
          </a:bodyPr>
          <a:lstStyle/>
          <a:p>
            <a:r>
              <a:rPr lang="en-IN" sz="2200" b="1" u="sng" dirty="0">
                <a:solidFill>
                  <a:schemeClr val="accent4">
                    <a:lumMod val="75000"/>
                  </a:schemeClr>
                </a:solidFill>
                <a:latin typeface="Cambria" panose="02040503050406030204" pitchFamily="18" charset="0"/>
                <a:ea typeface="Cambria" panose="02040503050406030204" pitchFamily="18" charset="0"/>
              </a:rPr>
              <a:t>PRICE VARIATION WITH CITY TIERS</a:t>
            </a:r>
          </a:p>
          <a:p>
            <a:pPr marL="457200" indent="-457200" algn="just">
              <a:buFont typeface="+mj-lt"/>
              <a:buAutoNum type="arabicPeriod"/>
            </a:pPr>
            <a:r>
              <a:rPr lang="en-IN" sz="22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It is found that Tier 1 cities have more price when compared to other tier cities, also since it has more dense strips, it shows that most of the listings are of Tier 1 cities.</a:t>
            </a:r>
          </a:p>
          <a:p>
            <a:pPr marL="457200" indent="-457200" algn="just">
              <a:buFont typeface="+mj-lt"/>
              <a:buAutoNum type="arabicPeriod"/>
            </a:pPr>
            <a:r>
              <a:rPr lang="en-IN" sz="22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Another inference from the Data which can be taken is  that even though Tier 4 cities are smaller cities, they still have higher prices which could be due to reasons like them being Scenic Spots with more natural attractions than larger cities or are more popular destinations for being quite and pristine or more for adventure seekers. </a:t>
            </a:r>
            <a:endParaRPr lang="en-US" sz="22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endParaRPr lang="en-US" dirty="0"/>
          </a:p>
        </p:txBody>
      </p:sp>
      <p:pic>
        <p:nvPicPr>
          <p:cNvPr id="4" name="Picture 3" descr="C:\Users\lenovo\Desktop\project1\Capture.PNG">
            <a:extLst>
              <a:ext uri="{FF2B5EF4-FFF2-40B4-BE49-F238E27FC236}">
                <a16:creationId xmlns:a16="http://schemas.microsoft.com/office/drawing/2014/main" xmlns="" id="{1F97F111-0D86-4E62-99E1-5261FF6EE926}"/>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5951621" y="1843304"/>
            <a:ext cx="5406188" cy="4190066"/>
          </a:xfrm>
          <a:prstGeom prst="rect">
            <a:avLst/>
          </a:prstGeom>
          <a:noFill/>
          <a:ln>
            <a:noFill/>
          </a:ln>
        </p:spPr>
      </p:pic>
      <p:sp>
        <p:nvSpPr>
          <p:cNvPr id="6" name="Slide Number Placeholder 5">
            <a:extLst>
              <a:ext uri="{FF2B5EF4-FFF2-40B4-BE49-F238E27FC236}">
                <a16:creationId xmlns:a16="http://schemas.microsoft.com/office/drawing/2014/main" xmlns="" id="{A2383B1B-0D29-41D0-8D9B-D569337AA6D8}"/>
              </a:ext>
            </a:extLst>
          </p:cNvPr>
          <p:cNvSpPr>
            <a:spLocks noGrp="1"/>
          </p:cNvSpPr>
          <p:nvPr>
            <p:ph type="sldNum" sz="quarter" idx="12"/>
          </p:nvPr>
        </p:nvSpPr>
        <p:spPr/>
        <p:txBody>
          <a:bodyPr/>
          <a:lstStyle/>
          <a:p>
            <a:fld id="{6F40C86C-2C0D-42A4-B0A2-8528B62C1C92}" type="slidenum">
              <a:rPr lang="en-US" smtClean="0"/>
              <a:pPr/>
              <a:t>12</a:t>
            </a:fld>
            <a:endParaRPr lang="en-US"/>
          </a:p>
        </p:txBody>
      </p:sp>
    </p:spTree>
    <p:extLst>
      <p:ext uri="{BB962C8B-B14F-4D97-AF65-F5344CB8AC3E}">
        <p14:creationId xmlns:p14="http://schemas.microsoft.com/office/powerpoint/2010/main" xmlns="" val="33709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2A819F-2258-421E-A241-540E2C37A978}"/>
              </a:ext>
            </a:extLst>
          </p:cNvPr>
          <p:cNvSpPr>
            <a:spLocks noGrp="1"/>
          </p:cNvSpPr>
          <p:nvPr>
            <p:ph type="title"/>
          </p:nvPr>
        </p:nvSpPr>
        <p:spPr>
          <a:xfrm>
            <a:off x="1179095" y="263527"/>
            <a:ext cx="10058400" cy="1450757"/>
          </a:xfrm>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Exploratory Data Analysis </a:t>
            </a:r>
            <a:r>
              <a:rPr lang="en-US" sz="2400" b="1" dirty="0">
                <a:solidFill>
                  <a:schemeClr val="accent2">
                    <a:lumMod val="75000"/>
                  </a:schemeClr>
                </a:solidFill>
                <a:latin typeface="Times New Roman" panose="02020603050405020304" pitchFamily="18" charset="0"/>
                <a:cs typeface="Times New Roman" panose="02020603050405020304" pitchFamily="18" charset="0"/>
              </a:rPr>
              <a:t>Continued…</a:t>
            </a:r>
            <a:endParaRPr lang="en-US" sz="2400" dirty="0">
              <a:solidFill>
                <a:schemeClr val="accent2">
                  <a:lumMod val="75000"/>
                </a:schemeClr>
              </a:solidFill>
            </a:endParaRPr>
          </a:p>
        </p:txBody>
      </p:sp>
      <p:sp>
        <p:nvSpPr>
          <p:cNvPr id="3" name="Content Placeholder 2">
            <a:extLst>
              <a:ext uri="{FF2B5EF4-FFF2-40B4-BE49-F238E27FC236}">
                <a16:creationId xmlns:a16="http://schemas.microsoft.com/office/drawing/2014/main" xmlns="" id="{23B2E276-23A6-42B9-93DD-CC11897BE336}"/>
              </a:ext>
            </a:extLst>
          </p:cNvPr>
          <p:cNvSpPr>
            <a:spLocks noGrp="1"/>
          </p:cNvSpPr>
          <p:nvPr>
            <p:ph idx="1"/>
          </p:nvPr>
        </p:nvSpPr>
        <p:spPr>
          <a:xfrm>
            <a:off x="1097280" y="2038290"/>
            <a:ext cx="5111015" cy="4023360"/>
          </a:xfrm>
        </p:spPr>
        <p:txBody>
          <a:bodyPr/>
          <a:lstStyle/>
          <a:p>
            <a:pPr lvl="0"/>
            <a:r>
              <a:rPr lang="en-IN" sz="2600" b="1" u="sng" dirty="0">
                <a:solidFill>
                  <a:schemeClr val="accent4">
                    <a:lumMod val="75000"/>
                  </a:schemeClr>
                </a:solidFill>
                <a:latin typeface="Cambria" panose="02040503050406030204" pitchFamily="18" charset="0"/>
                <a:ea typeface="Cambria" panose="02040503050406030204" pitchFamily="18" charset="0"/>
              </a:rPr>
              <a:t>NUMBER OF LISTINGS FOR ROOM TYPE</a:t>
            </a:r>
            <a:endParaRPr lang="en-US" sz="2600" b="1" u="sng" dirty="0">
              <a:solidFill>
                <a:schemeClr val="accent4">
                  <a:lumMod val="75000"/>
                </a:schemeClr>
              </a:solidFill>
              <a:latin typeface="Cambria" panose="02040503050406030204" pitchFamily="18" charset="0"/>
              <a:ea typeface="Cambria" panose="02040503050406030204" pitchFamily="18" charset="0"/>
            </a:endParaRPr>
          </a:p>
          <a:p>
            <a:endParaRPr lang="en-IN" sz="2600" dirty="0">
              <a:solidFill>
                <a:schemeClr val="accent3">
                  <a:lumMod val="75000"/>
                </a:schemeClr>
              </a:solidFill>
              <a:latin typeface="Cambria" panose="02040503050406030204" pitchFamily="18" charset="0"/>
              <a:ea typeface="Cambria" panose="02040503050406030204" pitchFamily="18" charset="0"/>
            </a:endParaRPr>
          </a:p>
          <a:p>
            <a:pPr algn="just"/>
            <a:r>
              <a:rPr lang="en-IN" sz="2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It is observed that 71.7% of host have provided their entire home/apartment to Airbnb followed by private room at 26.2%. </a:t>
            </a:r>
            <a:endParaRPr lang="en-US" sz="2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xmlns="" id="{4A7BFAE1-A6BE-402E-A194-55987C265366}"/>
              </a:ext>
            </a:extLst>
          </p:cNvPr>
          <p:cNvPicPr>
            <a:picLocks noChangeAspect="1"/>
          </p:cNvPicPr>
          <p:nvPr/>
        </p:nvPicPr>
        <p:blipFill>
          <a:blip r:embed="rId2"/>
          <a:stretch>
            <a:fillRect/>
          </a:stretch>
        </p:blipFill>
        <p:spPr>
          <a:xfrm>
            <a:off x="6208295" y="2327048"/>
            <a:ext cx="5111015" cy="3049390"/>
          </a:xfrm>
          <a:prstGeom prst="rect">
            <a:avLst/>
          </a:prstGeom>
        </p:spPr>
      </p:pic>
      <p:sp>
        <p:nvSpPr>
          <p:cNvPr id="6" name="Slide Number Placeholder 5">
            <a:extLst>
              <a:ext uri="{FF2B5EF4-FFF2-40B4-BE49-F238E27FC236}">
                <a16:creationId xmlns:a16="http://schemas.microsoft.com/office/drawing/2014/main" xmlns="" id="{1A60AC89-C067-49B8-B264-1BA7D1120993}"/>
              </a:ext>
            </a:extLst>
          </p:cNvPr>
          <p:cNvSpPr>
            <a:spLocks noGrp="1"/>
          </p:cNvSpPr>
          <p:nvPr>
            <p:ph type="sldNum" sz="quarter" idx="12"/>
          </p:nvPr>
        </p:nvSpPr>
        <p:spPr/>
        <p:txBody>
          <a:bodyPr/>
          <a:lstStyle/>
          <a:p>
            <a:fld id="{6F40C86C-2C0D-42A4-B0A2-8528B62C1C92}" type="slidenum">
              <a:rPr lang="en-US" smtClean="0"/>
              <a:pPr/>
              <a:t>13</a:t>
            </a:fld>
            <a:endParaRPr lang="en-US"/>
          </a:p>
        </p:txBody>
      </p:sp>
    </p:spTree>
    <p:extLst>
      <p:ext uri="{BB962C8B-B14F-4D97-AF65-F5344CB8AC3E}">
        <p14:creationId xmlns:p14="http://schemas.microsoft.com/office/powerpoint/2010/main" xmlns="" val="1412553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384AE5-3563-45B0-B365-A95F9DB68585}"/>
              </a:ext>
            </a:extLst>
          </p:cNvPr>
          <p:cNvSpPr>
            <a:spLocks noGrp="1"/>
          </p:cNvSpPr>
          <p:nvPr>
            <p:ph type="title"/>
          </p:nvPr>
        </p:nvSpPr>
        <p:spPr/>
        <p:txBody>
          <a:bodyPr/>
          <a:lstStyle/>
          <a:p>
            <a:r>
              <a:rPr lang="en-US" b="1" dirty="0">
                <a:solidFill>
                  <a:srgbClr val="002060"/>
                </a:solidFill>
                <a:latin typeface="Times New Roman" panose="02020603050405020304" pitchFamily="18" charset="0"/>
                <a:cs typeface="Times New Roman" panose="02020603050405020304" pitchFamily="18" charset="0"/>
              </a:rPr>
              <a:t>Exploratory Data Analysis </a:t>
            </a:r>
            <a:r>
              <a:rPr lang="en-US" sz="2400" b="1" dirty="0">
                <a:solidFill>
                  <a:srgbClr val="002060"/>
                </a:solidFill>
                <a:latin typeface="Times New Roman" panose="02020603050405020304" pitchFamily="18" charset="0"/>
                <a:cs typeface="Times New Roman" panose="02020603050405020304" pitchFamily="18" charset="0"/>
              </a:rPr>
              <a:t>Continued…</a:t>
            </a:r>
            <a:endParaRPr lang="en-US" dirty="0">
              <a:solidFill>
                <a:srgbClr val="002060"/>
              </a:solidFill>
            </a:endParaRPr>
          </a:p>
        </p:txBody>
      </p:sp>
      <p:sp>
        <p:nvSpPr>
          <p:cNvPr id="3" name="Content Placeholder 2">
            <a:extLst>
              <a:ext uri="{FF2B5EF4-FFF2-40B4-BE49-F238E27FC236}">
                <a16:creationId xmlns:a16="http://schemas.microsoft.com/office/drawing/2014/main" xmlns="" id="{52ED35F7-B84C-4C16-8E73-7DBA207CAED4}"/>
              </a:ext>
            </a:extLst>
          </p:cNvPr>
          <p:cNvSpPr>
            <a:spLocks noGrp="1"/>
          </p:cNvSpPr>
          <p:nvPr>
            <p:ph idx="1"/>
          </p:nvPr>
        </p:nvSpPr>
        <p:spPr>
          <a:xfrm>
            <a:off x="6481011" y="2015231"/>
            <a:ext cx="5059680" cy="4133100"/>
          </a:xfrm>
        </p:spPr>
        <p:txBody>
          <a:bodyPr>
            <a:noAutofit/>
          </a:bodyPr>
          <a:lstStyle/>
          <a:p>
            <a:pPr lvl="0"/>
            <a:r>
              <a:rPr lang="en-IN" b="1" u="sng" dirty="0">
                <a:solidFill>
                  <a:schemeClr val="accent4">
                    <a:lumMod val="75000"/>
                  </a:schemeClr>
                </a:solidFill>
                <a:latin typeface="Times New Roman" panose="02020603050405020304" pitchFamily="18" charset="0"/>
                <a:cs typeface="Times New Roman" panose="02020603050405020304" pitchFamily="18" charset="0"/>
              </a:rPr>
              <a:t>PRICE V/S HOST EXPERIENCE</a:t>
            </a:r>
            <a:endParaRPr lang="en-US" b="1" dirty="0">
              <a:solidFill>
                <a:schemeClr val="accent4">
                  <a:lumMod val="75000"/>
                </a:schemeClr>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Host experience is divided into 4 bins: 0-1 year, 2-5 years, 5-9 years, 9 and above. </a:t>
            </a:r>
          </a:p>
          <a:p>
            <a:endParaRPr lang="en-IN"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342900" marR="0" lvl="0" indent="-342900" algn="just">
              <a:lnSpc>
                <a:spcPct val="115000"/>
              </a:lnSpc>
              <a:spcBef>
                <a:spcPts val="0"/>
              </a:spcBef>
              <a:spcAft>
                <a:spcPts val="0"/>
              </a:spcAft>
              <a:buClr>
                <a:srgbClr val="002060"/>
              </a:buClr>
              <a:buFont typeface="+mj-lt"/>
              <a:buAutoNum type="alphaUcPeriod"/>
            </a:pP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From the boxplot is it observed that the mean the median values of prices for new properties is higher compared to those properties which have been in Airbnb listing for a longer time. </a:t>
            </a:r>
            <a:endPar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Clr>
                <a:srgbClr val="002060"/>
              </a:buClr>
              <a:buFont typeface="+mj-lt"/>
              <a:buAutoNum type="alphaUcPeriod"/>
            </a:pP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In other words, we can infer that new owners demand a higher price for their property compared to older owners or hosts.</a:t>
            </a:r>
            <a:endPar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descr="C:\Users\lenovo\Desktop\project1\box.PNG">
            <a:extLst>
              <a:ext uri="{FF2B5EF4-FFF2-40B4-BE49-F238E27FC236}">
                <a16:creationId xmlns:a16="http://schemas.microsoft.com/office/drawing/2014/main" xmlns="" id="{8535EDBE-30D2-452C-A9AB-9741893E5E72}"/>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216168" y="1845734"/>
            <a:ext cx="5879832" cy="4302597"/>
          </a:xfrm>
          <a:prstGeom prst="rect">
            <a:avLst/>
          </a:prstGeom>
          <a:noFill/>
          <a:ln>
            <a:noFill/>
          </a:ln>
        </p:spPr>
      </p:pic>
      <p:sp>
        <p:nvSpPr>
          <p:cNvPr id="6" name="Slide Number Placeholder 5">
            <a:extLst>
              <a:ext uri="{FF2B5EF4-FFF2-40B4-BE49-F238E27FC236}">
                <a16:creationId xmlns:a16="http://schemas.microsoft.com/office/drawing/2014/main" xmlns="" id="{8A8D680A-9A23-4109-A421-4757D7CDC829}"/>
              </a:ext>
            </a:extLst>
          </p:cNvPr>
          <p:cNvSpPr>
            <a:spLocks noGrp="1"/>
          </p:cNvSpPr>
          <p:nvPr>
            <p:ph type="sldNum" sz="quarter" idx="12"/>
          </p:nvPr>
        </p:nvSpPr>
        <p:spPr/>
        <p:txBody>
          <a:bodyPr/>
          <a:lstStyle/>
          <a:p>
            <a:fld id="{6F40C86C-2C0D-42A4-B0A2-8528B62C1C92}" type="slidenum">
              <a:rPr lang="en-US" smtClean="0"/>
              <a:pPr/>
              <a:t>14</a:t>
            </a:fld>
            <a:endParaRPr lang="en-US"/>
          </a:p>
        </p:txBody>
      </p:sp>
    </p:spTree>
    <p:extLst>
      <p:ext uri="{BB962C8B-B14F-4D97-AF65-F5344CB8AC3E}">
        <p14:creationId xmlns:p14="http://schemas.microsoft.com/office/powerpoint/2010/main" xmlns="" val="70531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6904CC-8EFA-4BA1-B1D5-AAA994269DD3}"/>
              </a:ext>
            </a:extLst>
          </p:cNvPr>
          <p:cNvSpPr>
            <a:spLocks noGrp="1"/>
          </p:cNvSpPr>
          <p:nvPr>
            <p:ph type="title"/>
          </p:nvPr>
        </p:nvSpPr>
        <p:spPr>
          <a:xfrm>
            <a:off x="1097280" y="286604"/>
            <a:ext cx="10058400" cy="852386"/>
          </a:xfrm>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Exploratory Data Analysis </a:t>
            </a:r>
            <a:r>
              <a:rPr lang="en-US" sz="2400" b="1" dirty="0">
                <a:solidFill>
                  <a:schemeClr val="accent2">
                    <a:lumMod val="75000"/>
                  </a:schemeClr>
                </a:solidFill>
                <a:latin typeface="Times New Roman" panose="02020603050405020304" pitchFamily="18" charset="0"/>
                <a:cs typeface="Times New Roman" panose="02020603050405020304" pitchFamily="18" charset="0"/>
              </a:rPr>
              <a:t>Continued…</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xmlns="" id="{B7A9A326-2831-4D4C-8159-74764BA594D7}"/>
              </a:ext>
            </a:extLst>
          </p:cNvPr>
          <p:cNvSpPr>
            <a:spLocks noGrp="1"/>
          </p:cNvSpPr>
          <p:nvPr>
            <p:ph idx="1"/>
          </p:nvPr>
        </p:nvSpPr>
        <p:spPr>
          <a:xfrm>
            <a:off x="311217" y="1475874"/>
            <a:ext cx="5784783" cy="4704258"/>
          </a:xfrm>
        </p:spPr>
        <p:txBody>
          <a:bodyPr>
            <a:normAutofit fontScale="85000" lnSpcReduction="10000"/>
          </a:bodyPr>
          <a:lstStyle/>
          <a:p>
            <a:r>
              <a:rPr lang="en-US" sz="2400" b="1" u="sng" dirty="0">
                <a:solidFill>
                  <a:schemeClr val="accent4">
                    <a:lumMod val="75000"/>
                  </a:schemeClr>
                </a:solidFill>
                <a:latin typeface="Times New Roman" panose="02020603050405020304" pitchFamily="18" charset="0"/>
                <a:cs typeface="Times New Roman" panose="02020603050405020304" pitchFamily="18" charset="0"/>
              </a:rPr>
              <a:t>WORD CLOUD:</a:t>
            </a:r>
          </a:p>
          <a:p>
            <a:r>
              <a:rPr lang="en-IN" sz="2400" i="1" dirty="0">
                <a:solidFill>
                  <a:schemeClr val="tx1"/>
                </a:solidFill>
                <a:latin typeface="Times New Roman" panose="02020603050405020304" pitchFamily="18" charset="0"/>
                <a:cs typeface="Times New Roman" panose="02020603050405020304" pitchFamily="18" charset="0"/>
              </a:rPr>
              <a:t>Inferences:</a:t>
            </a:r>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lgn="just">
              <a:buClr>
                <a:schemeClr val="tx1"/>
              </a:buClr>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The larger the name of the amenities, the more the amenity is common among the properties.</a:t>
            </a:r>
          </a:p>
          <a:p>
            <a:pPr marL="457200" indent="-457200" algn="just">
              <a:buClr>
                <a:schemeClr val="tx1"/>
              </a:buClr>
              <a:buFont typeface="+mj-lt"/>
              <a:buAutoNum type="arabicPeriod"/>
            </a:pPr>
            <a:r>
              <a:rPr lang="en-IN" sz="2400" dirty="0">
                <a:solidFill>
                  <a:schemeClr val="tx1"/>
                </a:solidFill>
                <a:latin typeface="Times New Roman" panose="02020603050405020304" pitchFamily="18" charset="0"/>
                <a:cs typeface="Times New Roman" panose="02020603050405020304" pitchFamily="18" charset="0"/>
              </a:rPr>
              <a:t>From the word cloud, we can infer that the most common amenities listed in the dataset are dryer, TV, parking, Kitchen, Essentials and Wi-Fi.</a:t>
            </a:r>
          </a:p>
          <a:p>
            <a:pPr marL="457200" indent="-457200" algn="just">
              <a:buClr>
                <a:schemeClr val="tx1"/>
              </a:buClr>
              <a:buFont typeface="+mj-lt"/>
              <a:buAutoNum type="arabicPeriod"/>
            </a:pPr>
            <a:r>
              <a:rPr lang="en-IN" sz="2400" dirty="0">
                <a:solidFill>
                  <a:schemeClr val="tx1"/>
                </a:solidFill>
                <a:latin typeface="Times New Roman" panose="02020603050405020304" pitchFamily="18" charset="0"/>
                <a:cs typeface="Times New Roman" panose="02020603050405020304" pitchFamily="18" charset="0"/>
              </a:rPr>
              <a:t>We can assume from the word cloud that these amenities are the most often demanded amenities by the customers and provision of these amenities is a must for a property.</a:t>
            </a:r>
          </a:p>
          <a:p>
            <a:pPr marL="457200" indent="-457200" algn="just">
              <a:buClr>
                <a:schemeClr val="tx1"/>
              </a:buClr>
              <a:buFont typeface="+mj-lt"/>
              <a:buAutoNum type="arabicPeriod"/>
            </a:pPr>
            <a:r>
              <a:rPr lang="en-IN" sz="2400" dirty="0">
                <a:solidFill>
                  <a:schemeClr val="tx1"/>
                </a:solidFill>
                <a:latin typeface="Times New Roman" panose="02020603050405020304" pitchFamily="18" charset="0"/>
                <a:cs typeface="Times New Roman" panose="02020603050405020304" pitchFamily="18" charset="0"/>
              </a:rPr>
              <a:t>The term Free is a very popular term in Amenities, which indicates customers are attracted to free amenities and facilities like Free Parking, Free Wi-Fi.</a:t>
            </a:r>
            <a:endParaRPr lang="en-US" sz="2400" dirty="0">
              <a:solidFill>
                <a:schemeClr val="tx1"/>
              </a:solidFill>
              <a:latin typeface="Times New Roman" panose="02020603050405020304" pitchFamily="18" charset="0"/>
              <a:cs typeface="Times New Roman" panose="02020603050405020304" pitchFamily="18" charset="0"/>
            </a:endParaRPr>
          </a:p>
          <a:p>
            <a:endParaRPr lang="en-US" b="1" u="sng" dirty="0"/>
          </a:p>
        </p:txBody>
      </p:sp>
      <p:pic>
        <p:nvPicPr>
          <p:cNvPr id="4" name="Picture 3" descr="amanites.png">
            <a:extLst>
              <a:ext uri="{FF2B5EF4-FFF2-40B4-BE49-F238E27FC236}">
                <a16:creationId xmlns:a16="http://schemas.microsoft.com/office/drawing/2014/main" xmlns="" id="{2B1C3365-0084-4692-AD5A-2C97A0A80597}"/>
              </a:ext>
            </a:extLst>
          </p:cNvPr>
          <p:cNvPicPr/>
          <p:nvPr/>
        </p:nvPicPr>
        <p:blipFill>
          <a:blip r:embed="rId2"/>
          <a:stretch>
            <a:fillRect/>
          </a:stretch>
        </p:blipFill>
        <p:spPr>
          <a:xfrm>
            <a:off x="6368715" y="1912931"/>
            <a:ext cx="5197642" cy="3830143"/>
          </a:xfrm>
          <a:prstGeom prst="rect">
            <a:avLst/>
          </a:prstGeom>
        </p:spPr>
      </p:pic>
      <p:sp>
        <p:nvSpPr>
          <p:cNvPr id="6" name="Slide Number Placeholder 5">
            <a:extLst>
              <a:ext uri="{FF2B5EF4-FFF2-40B4-BE49-F238E27FC236}">
                <a16:creationId xmlns:a16="http://schemas.microsoft.com/office/drawing/2014/main" xmlns="" id="{5BED54C4-CCDC-4C28-ACD5-0668D9765AF5}"/>
              </a:ext>
            </a:extLst>
          </p:cNvPr>
          <p:cNvSpPr>
            <a:spLocks noGrp="1"/>
          </p:cNvSpPr>
          <p:nvPr>
            <p:ph type="sldNum" sz="quarter" idx="12"/>
          </p:nvPr>
        </p:nvSpPr>
        <p:spPr/>
        <p:txBody>
          <a:bodyPr/>
          <a:lstStyle/>
          <a:p>
            <a:fld id="{6F40C86C-2C0D-42A4-B0A2-8528B62C1C92}" type="slidenum">
              <a:rPr lang="en-US" smtClean="0"/>
              <a:pPr/>
              <a:t>15</a:t>
            </a:fld>
            <a:endParaRPr lang="en-US"/>
          </a:p>
        </p:txBody>
      </p:sp>
    </p:spTree>
    <p:extLst>
      <p:ext uri="{BB962C8B-B14F-4D97-AF65-F5344CB8AC3E}">
        <p14:creationId xmlns:p14="http://schemas.microsoft.com/office/powerpoint/2010/main" xmlns="" val="403765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3C082B-875F-43C0-B353-5BFE42683381}"/>
              </a:ext>
            </a:extLst>
          </p:cNvPr>
          <p:cNvSpPr>
            <a:spLocks noGrp="1"/>
          </p:cNvSpPr>
          <p:nvPr>
            <p:ph type="title"/>
          </p:nvPr>
        </p:nvSpPr>
        <p:spPr>
          <a:xfrm>
            <a:off x="1097280" y="286603"/>
            <a:ext cx="10058400" cy="1450757"/>
          </a:xfrm>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Exploratory Data Analysis </a:t>
            </a:r>
            <a:r>
              <a:rPr lang="en-US" sz="2400" b="1" dirty="0">
                <a:solidFill>
                  <a:schemeClr val="accent2">
                    <a:lumMod val="75000"/>
                  </a:schemeClr>
                </a:solidFill>
                <a:latin typeface="Times New Roman" panose="02020603050405020304" pitchFamily="18" charset="0"/>
                <a:cs typeface="Times New Roman" panose="02020603050405020304" pitchFamily="18" charset="0"/>
              </a:rPr>
              <a:t>Continued…</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FF10FC6-8A9A-416E-9E04-D20C0852CE6A}"/>
              </a:ext>
            </a:extLst>
          </p:cNvPr>
          <p:cNvSpPr>
            <a:spLocks noGrp="1"/>
          </p:cNvSpPr>
          <p:nvPr>
            <p:ph idx="1"/>
          </p:nvPr>
        </p:nvSpPr>
        <p:spPr>
          <a:xfrm>
            <a:off x="984985" y="1930379"/>
            <a:ext cx="5111015" cy="4417856"/>
          </a:xfrm>
        </p:spPr>
        <p:txBody>
          <a:bodyPr>
            <a:normAutofit/>
          </a:bodyPr>
          <a:lstStyle/>
          <a:p>
            <a:pPr lvl="0"/>
            <a:r>
              <a:rPr lang="en-IN" sz="2400" b="1" u="sng" dirty="0">
                <a:solidFill>
                  <a:schemeClr val="accent4">
                    <a:lumMod val="75000"/>
                  </a:schemeClr>
                </a:solidFill>
                <a:latin typeface="Times New Roman" panose="02020603050405020304" pitchFamily="18" charset="0"/>
                <a:cs typeface="Times New Roman" panose="02020603050405020304" pitchFamily="18" charset="0"/>
              </a:rPr>
              <a:t>COUNT OF THE NUMBER OF AMENITIES PROVIDED:</a:t>
            </a:r>
            <a:endParaRPr lang="en-US" sz="2400" b="1" dirty="0">
              <a:solidFill>
                <a:schemeClr val="accent4">
                  <a:lumMod val="75000"/>
                </a:schemeClr>
              </a:solidFill>
              <a:latin typeface="Times New Roman" panose="02020603050405020304" pitchFamily="18" charset="0"/>
              <a:cs typeface="Times New Roman" panose="02020603050405020304" pitchFamily="18" charset="0"/>
            </a:endParaRPr>
          </a:p>
          <a:p>
            <a:r>
              <a:rPr lang="en-IN" sz="2400" i="1" dirty="0">
                <a:solidFill>
                  <a:schemeClr val="tx1"/>
                </a:solidFill>
                <a:latin typeface="Times New Roman" panose="02020603050405020304" pitchFamily="18" charset="0"/>
                <a:cs typeface="Times New Roman" panose="02020603050405020304" pitchFamily="18" charset="0"/>
              </a:rPr>
              <a:t>Inferences:</a:t>
            </a:r>
            <a:endParaRPr lang="en-US" sz="2400" dirty="0">
              <a:solidFill>
                <a:schemeClr val="tx1"/>
              </a:solidFill>
              <a:latin typeface="Times New Roman" panose="02020603050405020304" pitchFamily="18" charset="0"/>
              <a:cs typeface="Times New Roman" panose="02020603050405020304" pitchFamily="18" charset="0"/>
            </a:endParaRPr>
          </a:p>
          <a:p>
            <a:pPr marL="457200" lvl="0" indent="-457200" algn="just">
              <a:buClr>
                <a:schemeClr val="accent4">
                  <a:lumMod val="75000"/>
                </a:schemeClr>
              </a:buClr>
              <a:buFont typeface="+mj-lt"/>
              <a:buAutoNum type="arabicPeriod"/>
            </a:pPr>
            <a:r>
              <a:rPr lang="en-IN" sz="2200" dirty="0">
                <a:solidFill>
                  <a:schemeClr val="tx1"/>
                </a:solidFill>
                <a:latin typeface="Times New Roman" panose="02020603050405020304" pitchFamily="18" charset="0"/>
                <a:cs typeface="Times New Roman" panose="02020603050405020304" pitchFamily="18" charset="0"/>
              </a:rPr>
              <a:t>From the distribution plot we can infer that a majority of the properties in our dataset provide between 20-40 amenities in their listing and property.</a:t>
            </a:r>
            <a:endParaRPr lang="en-US" sz="2200" dirty="0">
              <a:solidFill>
                <a:schemeClr val="tx1"/>
              </a:solidFill>
              <a:latin typeface="Times New Roman" panose="02020603050405020304" pitchFamily="18" charset="0"/>
              <a:cs typeface="Times New Roman" panose="02020603050405020304" pitchFamily="18" charset="0"/>
            </a:endParaRPr>
          </a:p>
          <a:p>
            <a:pPr marL="457200" lvl="0" indent="-457200" algn="just">
              <a:buClr>
                <a:schemeClr val="accent4">
                  <a:lumMod val="75000"/>
                </a:schemeClr>
              </a:buClr>
              <a:buFont typeface="+mj-lt"/>
              <a:buAutoNum type="arabicPeriod"/>
            </a:pPr>
            <a:r>
              <a:rPr lang="en-IN" sz="2200" dirty="0">
                <a:solidFill>
                  <a:schemeClr val="tx1"/>
                </a:solidFill>
                <a:latin typeface="Times New Roman" panose="02020603050405020304" pitchFamily="18" charset="0"/>
                <a:cs typeface="Times New Roman" panose="02020603050405020304" pitchFamily="18" charset="0"/>
              </a:rPr>
              <a:t>9-10% of the properties provide more than 40 amenities while the remaining properties provide amenities ranging from 10-20 amenities. </a:t>
            </a:r>
            <a:endParaRPr lang="en-US" sz="2200"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xmlns="" id="{7599AC0E-E839-43A9-B910-D16615C68369}"/>
              </a:ext>
            </a:extLst>
          </p:cNvPr>
          <p:cNvPicPr/>
          <p:nvPr/>
        </p:nvPicPr>
        <p:blipFill>
          <a:blip r:embed="rId2">
            <a:extLst>
              <a:ext uri="{28A0092B-C50C-407E-A947-70E740481C1C}">
                <a14:useLocalDpi xmlns:a14="http://schemas.microsoft.com/office/drawing/2010/main" xmlns="" val="0"/>
              </a:ext>
            </a:extLst>
          </a:blip>
          <a:stretch>
            <a:fillRect/>
          </a:stretch>
        </p:blipFill>
        <p:spPr>
          <a:xfrm>
            <a:off x="6353675" y="2299364"/>
            <a:ext cx="5437271" cy="3679887"/>
          </a:xfrm>
          <a:prstGeom prst="rect">
            <a:avLst/>
          </a:prstGeom>
        </p:spPr>
      </p:pic>
      <p:sp>
        <p:nvSpPr>
          <p:cNvPr id="6" name="Slide Number Placeholder 5">
            <a:extLst>
              <a:ext uri="{FF2B5EF4-FFF2-40B4-BE49-F238E27FC236}">
                <a16:creationId xmlns:a16="http://schemas.microsoft.com/office/drawing/2014/main" xmlns="" id="{F3C97DA0-ADE1-4463-AB19-8CAC0199B467}"/>
              </a:ext>
            </a:extLst>
          </p:cNvPr>
          <p:cNvSpPr>
            <a:spLocks noGrp="1"/>
          </p:cNvSpPr>
          <p:nvPr>
            <p:ph type="sldNum" sz="quarter" idx="12"/>
          </p:nvPr>
        </p:nvSpPr>
        <p:spPr/>
        <p:txBody>
          <a:bodyPr/>
          <a:lstStyle/>
          <a:p>
            <a:fld id="{6F40C86C-2C0D-42A4-B0A2-8528B62C1C92}" type="slidenum">
              <a:rPr lang="en-US" smtClean="0"/>
              <a:pPr/>
              <a:t>16</a:t>
            </a:fld>
            <a:endParaRPr lang="en-US"/>
          </a:p>
        </p:txBody>
      </p:sp>
    </p:spTree>
    <p:extLst>
      <p:ext uri="{BB962C8B-B14F-4D97-AF65-F5344CB8AC3E}">
        <p14:creationId xmlns:p14="http://schemas.microsoft.com/office/powerpoint/2010/main" xmlns="" val="651020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652AF5-FDDE-421A-B718-6D49CFFE9E09}"/>
              </a:ext>
            </a:extLst>
          </p:cNvPr>
          <p:cNvSpPr>
            <a:spLocks noGrp="1"/>
          </p:cNvSpPr>
          <p:nvPr>
            <p:ph type="title"/>
          </p:nvPr>
        </p:nvSpPr>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Exploratory Data Analysis </a:t>
            </a:r>
            <a:r>
              <a:rPr lang="en-US" sz="2400" b="1" dirty="0">
                <a:solidFill>
                  <a:schemeClr val="accent2">
                    <a:lumMod val="75000"/>
                  </a:schemeClr>
                </a:solidFill>
                <a:latin typeface="Times New Roman" panose="02020603050405020304" pitchFamily="18" charset="0"/>
                <a:cs typeface="Times New Roman" panose="02020603050405020304" pitchFamily="18" charset="0"/>
              </a:rPr>
              <a:t>Continued…</a:t>
            </a:r>
            <a:endParaRPr lang="en-US" dirty="0">
              <a:solidFill>
                <a:schemeClr val="accent2">
                  <a:lumMod val="75000"/>
                </a:schemeClr>
              </a:solidFill>
            </a:endParaRPr>
          </a:p>
        </p:txBody>
      </p:sp>
      <p:sp>
        <p:nvSpPr>
          <p:cNvPr id="4" name="Rectangle 3">
            <a:extLst>
              <a:ext uri="{FF2B5EF4-FFF2-40B4-BE49-F238E27FC236}">
                <a16:creationId xmlns:a16="http://schemas.microsoft.com/office/drawing/2014/main" xmlns="" id="{299A0053-BF9F-4CB7-839B-C79D9B57D685}"/>
              </a:ext>
            </a:extLst>
          </p:cNvPr>
          <p:cNvSpPr/>
          <p:nvPr/>
        </p:nvSpPr>
        <p:spPr>
          <a:xfrm>
            <a:off x="6832834" y="1804477"/>
            <a:ext cx="5149515" cy="4526496"/>
          </a:xfrm>
          <a:prstGeom prst="rect">
            <a:avLst/>
          </a:prstGeom>
        </p:spPr>
        <p:txBody>
          <a:bodyPr wrap="square">
            <a:spAutoFit/>
          </a:bodyPr>
          <a:lstStyle/>
          <a:p>
            <a:pPr marR="0" lvl="0">
              <a:lnSpc>
                <a:spcPct val="115000"/>
              </a:lnSpc>
              <a:spcBef>
                <a:spcPts val="0"/>
              </a:spcBef>
              <a:spcAft>
                <a:spcPts val="0"/>
              </a:spcAft>
            </a:pPr>
            <a:r>
              <a:rPr lang="en-IN" b="1" u="sng" dirty="0">
                <a:solidFill>
                  <a:schemeClr val="accent4">
                    <a:lumMod val="75000"/>
                  </a:schemeClr>
                </a:solidFill>
                <a:latin typeface="Times New Roman" panose="02020603050405020304" pitchFamily="18" charset="0"/>
                <a:ea typeface="Calibri" panose="020F0502020204030204" pitchFamily="34" charset="0"/>
                <a:cs typeface="Mangal" panose="02040503050203030202" pitchFamily="18" charset="0"/>
              </a:rPr>
              <a:t>AVERAGE PRICE OF PROPERTY VS LANDSCAPE</a:t>
            </a:r>
            <a:endParaRPr lang="en-US" sz="1600" b="1" dirty="0">
              <a:solidFill>
                <a:schemeClr val="accent4">
                  <a:lumMod val="75000"/>
                </a:schemeClr>
              </a:solidFill>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lphaUcPeriod"/>
            </a:pPr>
            <a:r>
              <a:rPr lang="en-IN" dirty="0">
                <a:latin typeface="Times New Roman" panose="02020603050405020304" pitchFamily="18" charset="0"/>
                <a:ea typeface="Calibri" panose="020F0502020204030204" pitchFamily="34" charset="0"/>
                <a:cs typeface="Times New Roman" panose="02020603050405020304" pitchFamily="18" charset="0"/>
              </a:rPr>
              <a:t>From this figure, we can infer that the priciest properties are located on the islands. This could be due to the exotic nature of a property on an island, or tourist demand to such a property which could increase the pricing by a lot.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lphaUcPeriod"/>
            </a:pPr>
            <a:r>
              <a:rPr lang="en-IN" dirty="0">
                <a:latin typeface="Times New Roman" panose="02020603050405020304" pitchFamily="18" charset="0"/>
                <a:ea typeface="Calibri" panose="020F0502020204030204" pitchFamily="34" charset="0"/>
                <a:cs typeface="Times New Roman" panose="02020603050405020304" pitchFamily="18" charset="0"/>
              </a:rPr>
              <a:t>We can also infer those properties with not much geographical attractions like plains and plains with forests tend to have cheaper properties while properties which are hilly or are next to a coast tend to have higher prices for properties.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mj-lt"/>
              <a:buAutoNum type="alphaUcPeriod"/>
            </a:pPr>
            <a:r>
              <a:rPr lang="en-IN" dirty="0">
                <a:latin typeface="Times New Roman" panose="02020603050405020304" pitchFamily="18" charset="0"/>
                <a:ea typeface="Calibri" panose="020F0502020204030204" pitchFamily="34" charset="0"/>
                <a:cs typeface="Times New Roman" panose="02020603050405020304" pitchFamily="18" charset="0"/>
              </a:rPr>
              <a:t>Higher prices for properties are more beneficial for the hosts and hence shown in a darker shade.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xmlns="" id="{A2860A73-6136-40E1-ACC7-C03B79F59FE4}"/>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209651" y="2398043"/>
            <a:ext cx="6367612" cy="3377115"/>
          </a:xfrm>
          <a:prstGeom prst="rect">
            <a:avLst/>
          </a:prstGeom>
          <a:noFill/>
          <a:ln>
            <a:noFill/>
          </a:ln>
        </p:spPr>
      </p:pic>
      <p:sp>
        <p:nvSpPr>
          <p:cNvPr id="8" name="Slide Number Placeholder 7">
            <a:extLst>
              <a:ext uri="{FF2B5EF4-FFF2-40B4-BE49-F238E27FC236}">
                <a16:creationId xmlns:a16="http://schemas.microsoft.com/office/drawing/2014/main" xmlns="" id="{3AB01172-DE88-46A6-9465-D922BEB1F293}"/>
              </a:ext>
            </a:extLst>
          </p:cNvPr>
          <p:cNvSpPr>
            <a:spLocks noGrp="1"/>
          </p:cNvSpPr>
          <p:nvPr>
            <p:ph type="sldNum" sz="quarter" idx="12"/>
          </p:nvPr>
        </p:nvSpPr>
        <p:spPr/>
        <p:txBody>
          <a:bodyPr/>
          <a:lstStyle/>
          <a:p>
            <a:fld id="{6F40C86C-2C0D-42A4-B0A2-8528B62C1C92}" type="slidenum">
              <a:rPr lang="en-US" smtClean="0"/>
              <a:pPr/>
              <a:t>17</a:t>
            </a:fld>
            <a:endParaRPr lang="en-US"/>
          </a:p>
        </p:txBody>
      </p:sp>
    </p:spTree>
    <p:extLst>
      <p:ext uri="{BB962C8B-B14F-4D97-AF65-F5344CB8AC3E}">
        <p14:creationId xmlns:p14="http://schemas.microsoft.com/office/powerpoint/2010/main" xmlns="" val="452868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EC48D7-9FDC-4C42-9F7C-02C1D8E1CB66}"/>
              </a:ext>
            </a:extLst>
          </p:cNvPr>
          <p:cNvSpPr>
            <a:spLocks noGrp="1"/>
          </p:cNvSpPr>
          <p:nvPr>
            <p:ph type="title"/>
          </p:nvPr>
        </p:nvSpPr>
        <p:spPr>
          <a:xfrm>
            <a:off x="1097280" y="286604"/>
            <a:ext cx="10058400" cy="852386"/>
          </a:xfrm>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Exploratory Data Analysis </a:t>
            </a:r>
            <a:r>
              <a:rPr lang="en-US" sz="2400" b="1" dirty="0">
                <a:solidFill>
                  <a:schemeClr val="accent2">
                    <a:lumMod val="75000"/>
                  </a:schemeClr>
                </a:solidFill>
                <a:latin typeface="Times New Roman" panose="02020603050405020304" pitchFamily="18" charset="0"/>
                <a:cs typeface="Times New Roman" panose="02020603050405020304" pitchFamily="18" charset="0"/>
              </a:rPr>
              <a:t>Continued…</a:t>
            </a:r>
            <a:endParaRPr lang="en-US" dirty="0">
              <a:solidFill>
                <a:schemeClr val="accent2">
                  <a:lumMod val="75000"/>
                </a:schemeClr>
              </a:solidFill>
            </a:endParaRPr>
          </a:p>
        </p:txBody>
      </p:sp>
      <p:sp>
        <p:nvSpPr>
          <p:cNvPr id="4" name="Content Placeholder 3">
            <a:extLst>
              <a:ext uri="{FF2B5EF4-FFF2-40B4-BE49-F238E27FC236}">
                <a16:creationId xmlns:a16="http://schemas.microsoft.com/office/drawing/2014/main" xmlns="" id="{3F731EFF-2BF6-41FC-8C40-7B33E6133642}"/>
              </a:ext>
            </a:extLst>
          </p:cNvPr>
          <p:cNvSpPr>
            <a:spLocks noGrp="1"/>
          </p:cNvSpPr>
          <p:nvPr>
            <p:ph sz="half" idx="1"/>
          </p:nvPr>
        </p:nvSpPr>
        <p:spPr>
          <a:xfrm>
            <a:off x="1097280" y="5325979"/>
            <a:ext cx="4742045" cy="1184798"/>
          </a:xfrm>
        </p:spPr>
        <p:txBody>
          <a:bodyPr>
            <a:normAutofit fontScale="92500"/>
          </a:bodyPr>
          <a:lstStyle/>
          <a:p>
            <a:r>
              <a:rPr lang="en-US" sz="2100" b="1" dirty="0">
                <a:solidFill>
                  <a:schemeClr val="tx1"/>
                </a:solidFill>
                <a:latin typeface="Cambria" panose="02040503050406030204" pitchFamily="18" charset="0"/>
                <a:ea typeface="Cambria" panose="02040503050406030204" pitchFamily="18" charset="0"/>
              </a:rPr>
              <a:t>Price – Bedrooms: </a:t>
            </a:r>
            <a:r>
              <a:rPr lang="en-US" sz="2100" dirty="0">
                <a:solidFill>
                  <a:schemeClr val="tx1"/>
                </a:solidFill>
                <a:latin typeface="Cambria" panose="02040503050406030204" pitchFamily="18" charset="0"/>
                <a:ea typeface="Cambria" panose="02040503050406030204" pitchFamily="18" charset="0"/>
              </a:rPr>
              <a:t>0.371 correlation coefficient. As the number of bedrooms increases the price is also increases.</a:t>
            </a:r>
            <a:endParaRPr lang="en-IN" sz="2100" dirty="0">
              <a:solidFill>
                <a:schemeClr val="tx1"/>
              </a:solidFill>
              <a:latin typeface="Cambria" panose="02040503050406030204" pitchFamily="18" charset="0"/>
              <a:ea typeface="Cambria" panose="02040503050406030204" pitchFamily="18" charset="0"/>
            </a:endParaRPr>
          </a:p>
          <a:p>
            <a:endParaRPr lang="en-US" dirty="0"/>
          </a:p>
        </p:txBody>
      </p:sp>
      <p:sp>
        <p:nvSpPr>
          <p:cNvPr id="5" name="Content Placeholder 4">
            <a:extLst>
              <a:ext uri="{FF2B5EF4-FFF2-40B4-BE49-F238E27FC236}">
                <a16:creationId xmlns:a16="http://schemas.microsoft.com/office/drawing/2014/main" xmlns="" id="{DBFDCB1D-EB40-430E-B756-C1F306AC924D}"/>
              </a:ext>
            </a:extLst>
          </p:cNvPr>
          <p:cNvSpPr>
            <a:spLocks noGrp="1"/>
          </p:cNvSpPr>
          <p:nvPr>
            <p:ph sz="half" idx="2"/>
          </p:nvPr>
        </p:nvSpPr>
        <p:spPr>
          <a:xfrm>
            <a:off x="6568442" y="5299332"/>
            <a:ext cx="4937760" cy="1058779"/>
          </a:xfrm>
        </p:spPr>
        <p:txBody>
          <a:bodyPr>
            <a:normAutofit fontScale="92500"/>
          </a:bodyPr>
          <a:lstStyle/>
          <a:p>
            <a:r>
              <a:rPr lang="en-IN" sz="2100" b="1" dirty="0">
                <a:solidFill>
                  <a:schemeClr val="tx1"/>
                </a:solidFill>
                <a:latin typeface="Cambria" panose="02040503050406030204" pitchFamily="18" charset="0"/>
                <a:ea typeface="Cambria" panose="02040503050406030204" pitchFamily="18" charset="0"/>
              </a:rPr>
              <a:t>Price – Accommodates : </a:t>
            </a:r>
            <a:r>
              <a:rPr lang="en-IN" sz="2100" dirty="0">
                <a:solidFill>
                  <a:schemeClr val="tx1"/>
                </a:solidFill>
                <a:latin typeface="Cambria" panose="02040503050406030204" pitchFamily="18" charset="0"/>
                <a:ea typeface="Cambria" panose="02040503050406030204" pitchFamily="18" charset="0"/>
              </a:rPr>
              <a:t>0.346 correlation coefficient. As the number of accommodates increases the price  of property also increase.</a:t>
            </a:r>
          </a:p>
          <a:p>
            <a:endParaRPr lang="en-US" dirty="0"/>
          </a:p>
        </p:txBody>
      </p:sp>
      <p:sp>
        <p:nvSpPr>
          <p:cNvPr id="9" name="TextBox 8">
            <a:extLst>
              <a:ext uri="{FF2B5EF4-FFF2-40B4-BE49-F238E27FC236}">
                <a16:creationId xmlns:a16="http://schemas.microsoft.com/office/drawing/2014/main" xmlns="" id="{68956C28-5ABB-4536-98EE-4FCBA0064E0C}"/>
              </a:ext>
            </a:extLst>
          </p:cNvPr>
          <p:cNvSpPr txBox="1"/>
          <p:nvPr/>
        </p:nvSpPr>
        <p:spPr>
          <a:xfrm>
            <a:off x="1097280" y="1138990"/>
            <a:ext cx="5720615" cy="738664"/>
          </a:xfrm>
          <a:prstGeom prst="rect">
            <a:avLst/>
          </a:prstGeom>
          <a:noFill/>
        </p:spPr>
        <p:txBody>
          <a:bodyPr wrap="square" rtlCol="0">
            <a:spAutoFit/>
          </a:bodyPr>
          <a:lstStyle/>
          <a:p>
            <a:r>
              <a:rPr lang="en-IN" sz="2400" b="1" u="sng" dirty="0">
                <a:solidFill>
                  <a:schemeClr val="accent4">
                    <a:lumMod val="75000"/>
                  </a:schemeClr>
                </a:solidFill>
                <a:latin typeface="Cambria" panose="02040503050406030204" pitchFamily="18" charset="0"/>
                <a:ea typeface="Cambria" panose="02040503050406030204" pitchFamily="18" charset="0"/>
              </a:rPr>
              <a:t>PRICE CORRELATION WITH FEATURES</a:t>
            </a:r>
            <a:endParaRPr lang="en-US" sz="2400" b="1" dirty="0">
              <a:solidFill>
                <a:schemeClr val="accent4">
                  <a:lumMod val="75000"/>
                </a:schemeClr>
              </a:solidFill>
              <a:latin typeface="Cambria" panose="02040503050406030204" pitchFamily="18" charset="0"/>
              <a:ea typeface="Cambria" panose="02040503050406030204" pitchFamily="18" charset="0"/>
            </a:endParaRPr>
          </a:p>
          <a:p>
            <a:endParaRPr lang="en-US" dirty="0"/>
          </a:p>
        </p:txBody>
      </p:sp>
      <p:sp>
        <p:nvSpPr>
          <p:cNvPr id="10" name="TextBox 9">
            <a:extLst>
              <a:ext uri="{FF2B5EF4-FFF2-40B4-BE49-F238E27FC236}">
                <a16:creationId xmlns:a16="http://schemas.microsoft.com/office/drawing/2014/main" xmlns="" id="{3D757125-8354-4D69-92C3-D09CBE0710F5}"/>
              </a:ext>
            </a:extLst>
          </p:cNvPr>
          <p:cNvSpPr txBox="1"/>
          <p:nvPr/>
        </p:nvSpPr>
        <p:spPr>
          <a:xfrm>
            <a:off x="1373205" y="2272514"/>
            <a:ext cx="9554678" cy="1569660"/>
          </a:xfrm>
          <a:prstGeom prst="rect">
            <a:avLst/>
          </a:prstGeom>
          <a:noFill/>
        </p:spPr>
        <p:txBody>
          <a:bodyPr wrap="square" rtlCol="0">
            <a:spAutoFit/>
          </a:bodyPr>
          <a:lstStyle/>
          <a:p>
            <a:r>
              <a:rPr lang="en-IN" sz="2600" dirty="0">
                <a:latin typeface="Times New Roman" panose="02020603050405020304" pitchFamily="18" charset="0"/>
                <a:ea typeface="Cambria" panose="02040503050406030204" pitchFamily="18" charset="0"/>
                <a:cs typeface="Times New Roman" panose="02020603050405020304" pitchFamily="18" charset="0"/>
              </a:rPr>
              <a:t>It was found that the target column – price is not much correlated to other features. The top 2 features in correlation are accommodates, bedrooms                           </a:t>
            </a:r>
            <a:endParaRPr lang="en-US" sz="2600" dirty="0">
              <a:latin typeface="Times New Roman" panose="02020603050405020304" pitchFamily="18" charset="0"/>
              <a:ea typeface="Cambria" panose="02040503050406030204" pitchFamily="18"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xmlns="" id="{EAD339CE-1A27-4BAA-87C9-36A6FD56D2FD}"/>
              </a:ext>
            </a:extLst>
          </p:cNvPr>
          <p:cNvPicPr/>
          <p:nvPr/>
        </p:nvPicPr>
        <p:blipFill rotWithShape="1">
          <a:blip r:embed="rId2">
            <a:extLst>
              <a:ext uri="{28A0092B-C50C-407E-A947-70E740481C1C}">
                <a14:useLocalDpi xmlns:a14="http://schemas.microsoft.com/office/drawing/2010/main" xmlns="" val="0"/>
              </a:ext>
            </a:extLst>
          </a:blip>
          <a:srcRect l="2204" r="1959" b="3277"/>
          <a:stretch/>
        </p:blipFill>
        <p:spPr>
          <a:xfrm>
            <a:off x="474843" y="1877654"/>
            <a:ext cx="5364482" cy="3513221"/>
          </a:xfrm>
          <a:prstGeom prst="rect">
            <a:avLst/>
          </a:prstGeom>
        </p:spPr>
      </p:pic>
      <p:pic>
        <p:nvPicPr>
          <p:cNvPr id="8" name="Picture 7">
            <a:extLst>
              <a:ext uri="{FF2B5EF4-FFF2-40B4-BE49-F238E27FC236}">
                <a16:creationId xmlns:a16="http://schemas.microsoft.com/office/drawing/2014/main" xmlns="" id="{24F3086F-E302-4DBF-B36B-A4A9897F7536}"/>
              </a:ext>
            </a:extLst>
          </p:cNvPr>
          <p:cNvPicPr/>
          <p:nvPr/>
        </p:nvPicPr>
        <p:blipFill>
          <a:blip r:embed="rId3">
            <a:extLst>
              <a:ext uri="{28A0092B-C50C-407E-A947-70E740481C1C}">
                <a14:useLocalDpi xmlns:a14="http://schemas.microsoft.com/office/drawing/2010/main" xmlns="" val="0"/>
              </a:ext>
            </a:extLst>
          </a:blip>
          <a:stretch>
            <a:fillRect/>
          </a:stretch>
        </p:blipFill>
        <p:spPr>
          <a:xfrm>
            <a:off x="6461762" y="1877654"/>
            <a:ext cx="5151120" cy="3513221"/>
          </a:xfrm>
          <a:prstGeom prst="rect">
            <a:avLst/>
          </a:prstGeom>
        </p:spPr>
      </p:pic>
      <p:sp>
        <p:nvSpPr>
          <p:cNvPr id="12" name="Slide Number Placeholder 11">
            <a:extLst>
              <a:ext uri="{FF2B5EF4-FFF2-40B4-BE49-F238E27FC236}">
                <a16:creationId xmlns:a16="http://schemas.microsoft.com/office/drawing/2014/main" xmlns="" id="{6401DB6E-5DE2-4041-8043-FE01334408D5}"/>
              </a:ext>
            </a:extLst>
          </p:cNvPr>
          <p:cNvSpPr>
            <a:spLocks noGrp="1"/>
          </p:cNvSpPr>
          <p:nvPr>
            <p:ph type="sldNum" sz="quarter" idx="12"/>
          </p:nvPr>
        </p:nvSpPr>
        <p:spPr/>
        <p:txBody>
          <a:bodyPr/>
          <a:lstStyle/>
          <a:p>
            <a:fld id="{6F40C86C-2C0D-42A4-B0A2-8528B62C1C92}" type="slidenum">
              <a:rPr lang="en-US" smtClean="0"/>
              <a:pPr/>
              <a:t>18</a:t>
            </a:fld>
            <a:endParaRPr lang="en-US"/>
          </a:p>
        </p:txBody>
      </p:sp>
    </p:spTree>
    <p:extLst>
      <p:ext uri="{BB962C8B-B14F-4D97-AF65-F5344CB8AC3E}">
        <p14:creationId xmlns:p14="http://schemas.microsoft.com/office/powerpoint/2010/main" xmlns="" val="264954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xit" presetSubtype="1" fill="hold" grpId="1" nodeType="clickEffect">
                                  <p:stCondLst>
                                    <p:cond delay="0"/>
                                  </p:stCondLst>
                                  <p:childTnLst>
                                    <p:animEffect transition="out" filter="wheel(1)">
                                      <p:cBhvr>
                                        <p:cTn id="12" dur="1250"/>
                                        <p:tgtEl>
                                          <p:spTgt spid="10"/>
                                        </p:tgtEl>
                                      </p:cBhvr>
                                    </p:animEffect>
                                    <p:set>
                                      <p:cBhvr>
                                        <p:cTn id="13" dur="1" fill="hold">
                                          <p:stCondLst>
                                            <p:cond delay="1249"/>
                                          </p:stCondLst>
                                        </p:cTn>
                                        <p:tgtEl>
                                          <p:spTgt spid="10"/>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wipe(down)">
                                      <p:cBhvr>
                                        <p:cTn id="21" dur="500"/>
                                        <p:tgtEl>
                                          <p:spTgt spid="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4"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heel(4)">
                                      <p:cBhvr>
                                        <p:cTn id="26" dur="1500"/>
                                        <p:tgtEl>
                                          <p:spTgt spid="8"/>
                                        </p:tgtEl>
                                      </p:cBhvr>
                                    </p:animEffect>
                                  </p:childTnLst>
                                </p:cTn>
                              </p:par>
                              <p:par>
                                <p:cTn id="27" presetID="21" presetClass="entr" presetSubtype="8" fill="hold" grpId="0" nodeType="with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wheel(8)">
                                      <p:cBhvr>
                                        <p:cTn id="29" dur="1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10" grpId="0"/>
      <p:bldP spid="10"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D9F1EE74-5648-4A3D-B00B-8946AA2CD54F}"/>
              </a:ext>
            </a:extLst>
          </p:cNvPr>
          <p:cNvSpPr>
            <a:spLocks noGrp="1"/>
          </p:cNvSpPr>
          <p:nvPr>
            <p:ph type="title"/>
          </p:nvPr>
        </p:nvSpPr>
        <p:spPr>
          <a:xfrm>
            <a:off x="1097280" y="286603"/>
            <a:ext cx="10058400" cy="868429"/>
          </a:xfrm>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Exploratory Data Analysis </a:t>
            </a:r>
            <a:r>
              <a:rPr lang="en-US" sz="2400" b="1" dirty="0">
                <a:solidFill>
                  <a:schemeClr val="accent2">
                    <a:lumMod val="75000"/>
                  </a:schemeClr>
                </a:solidFill>
                <a:latin typeface="Times New Roman" panose="02020603050405020304" pitchFamily="18" charset="0"/>
                <a:cs typeface="Times New Roman" panose="02020603050405020304" pitchFamily="18" charset="0"/>
              </a:rPr>
              <a:t>Continued…</a:t>
            </a:r>
            <a:endParaRPr lang="en-US" dirty="0">
              <a:solidFill>
                <a:schemeClr val="accent2">
                  <a:lumMod val="75000"/>
                </a:schemeClr>
              </a:solidFill>
            </a:endParaRPr>
          </a:p>
        </p:txBody>
      </p:sp>
      <p:sp>
        <p:nvSpPr>
          <p:cNvPr id="6" name="Content Placeholder 5">
            <a:extLst>
              <a:ext uri="{FF2B5EF4-FFF2-40B4-BE49-F238E27FC236}">
                <a16:creationId xmlns:a16="http://schemas.microsoft.com/office/drawing/2014/main" xmlns="" id="{B75C9DA1-E924-43C6-AB23-7EEA88F93C35}"/>
              </a:ext>
            </a:extLst>
          </p:cNvPr>
          <p:cNvSpPr>
            <a:spLocks noGrp="1"/>
          </p:cNvSpPr>
          <p:nvPr>
            <p:ph idx="1"/>
          </p:nvPr>
        </p:nvSpPr>
        <p:spPr>
          <a:xfrm>
            <a:off x="1097280" y="1443790"/>
            <a:ext cx="10058400" cy="3080084"/>
          </a:xfrm>
        </p:spPr>
        <p:txBody>
          <a:bodyPr>
            <a:normAutofit lnSpcReduction="10000"/>
          </a:bodyPr>
          <a:lstStyle/>
          <a:p>
            <a:pPr lvl="0"/>
            <a:r>
              <a:rPr lang="en-IN" b="1" u="sng" dirty="0">
                <a:solidFill>
                  <a:schemeClr val="accent4">
                    <a:lumMod val="75000"/>
                  </a:schemeClr>
                </a:solidFill>
                <a:latin typeface="Times New Roman" panose="02020603050405020304" pitchFamily="18" charset="0"/>
                <a:cs typeface="Times New Roman" panose="02020603050405020304" pitchFamily="18" charset="0"/>
              </a:rPr>
              <a:t>AVERAGE PRICE V/S CITY TIER</a:t>
            </a:r>
            <a:endParaRPr lang="en-US" b="1" dirty="0">
              <a:solidFill>
                <a:schemeClr val="accent4">
                  <a:lumMod val="75000"/>
                </a:schemeClr>
              </a:solidFill>
              <a:latin typeface="Times New Roman" panose="02020603050405020304" pitchFamily="18" charset="0"/>
              <a:cs typeface="Times New Roman" panose="02020603050405020304" pitchFamily="18" charset="0"/>
            </a:endParaRPr>
          </a:p>
          <a:p>
            <a:r>
              <a:rPr lang="en-IN" i="1" dirty="0">
                <a:solidFill>
                  <a:schemeClr val="tx1"/>
                </a:solidFill>
                <a:latin typeface="Times New Roman" panose="02020603050405020304" pitchFamily="18" charset="0"/>
                <a:cs typeface="Times New Roman" panose="02020603050405020304" pitchFamily="18" charset="0"/>
              </a:rPr>
              <a:t>Inferences: </a:t>
            </a:r>
            <a:endParaRPr lang="en-US" dirty="0">
              <a:solidFill>
                <a:schemeClr val="tx1"/>
              </a:solidFill>
              <a:latin typeface="Times New Roman" panose="02020603050405020304" pitchFamily="18" charset="0"/>
              <a:cs typeface="Times New Roman" panose="02020603050405020304" pitchFamily="18" charset="0"/>
            </a:endParaRPr>
          </a:p>
          <a:p>
            <a:pPr marL="457200" lvl="0" indent="-457200" algn="just">
              <a:buClr>
                <a:schemeClr val="tx2">
                  <a:lumMod val="75000"/>
                </a:schemeClr>
              </a:buClr>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The below plot shows the average price of property in different city tiers.</a:t>
            </a:r>
            <a:endParaRPr lang="en-US" dirty="0">
              <a:solidFill>
                <a:schemeClr val="tx1"/>
              </a:solidFill>
              <a:latin typeface="Times New Roman" panose="02020603050405020304" pitchFamily="18" charset="0"/>
              <a:cs typeface="Times New Roman" panose="02020603050405020304" pitchFamily="18" charset="0"/>
            </a:endParaRPr>
          </a:p>
          <a:p>
            <a:pPr marL="457200" lvl="0" indent="-457200" algn="just">
              <a:buClr>
                <a:schemeClr val="tx2">
                  <a:lumMod val="75000"/>
                </a:schemeClr>
              </a:buClr>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City tiers were formed based on city population with Tier1 having highest population and Tier-4 having least.</a:t>
            </a:r>
            <a:endParaRPr lang="en-US" dirty="0">
              <a:solidFill>
                <a:schemeClr val="tx1"/>
              </a:solidFill>
              <a:latin typeface="Times New Roman" panose="02020603050405020304" pitchFamily="18" charset="0"/>
              <a:cs typeface="Times New Roman" panose="02020603050405020304" pitchFamily="18" charset="0"/>
            </a:endParaRPr>
          </a:p>
          <a:p>
            <a:pPr marL="457200" lvl="0" indent="-457200" algn="just">
              <a:buClr>
                <a:schemeClr val="tx2">
                  <a:lumMod val="75000"/>
                </a:schemeClr>
              </a:buClr>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It was found that average price of Tier 4 cities is highest with Tier-1 cities coming at second place.</a:t>
            </a:r>
            <a:endParaRPr lang="en-US" dirty="0">
              <a:solidFill>
                <a:schemeClr val="tx1"/>
              </a:solidFill>
              <a:latin typeface="Times New Roman" panose="02020603050405020304" pitchFamily="18" charset="0"/>
              <a:cs typeface="Times New Roman" panose="02020603050405020304" pitchFamily="18" charset="0"/>
            </a:endParaRPr>
          </a:p>
          <a:p>
            <a:pPr marL="457200" lvl="0" indent="-457200" algn="just">
              <a:buClr>
                <a:schemeClr val="tx2">
                  <a:lumMod val="75000"/>
                </a:schemeClr>
              </a:buClr>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Tier-2 cities have least average price of all 4.</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xmlns="" id="{76A689D8-1158-4A6F-BD65-D15A43F889BC}"/>
              </a:ext>
            </a:extLst>
          </p:cNvPr>
          <p:cNvPicPr/>
          <p:nvPr/>
        </p:nvPicPr>
        <p:blipFill>
          <a:blip r:embed="rId2">
            <a:extLst>
              <a:ext uri="{28A0092B-C50C-407E-A947-70E740481C1C}">
                <a14:useLocalDpi xmlns:a14="http://schemas.microsoft.com/office/drawing/2010/main" xmlns="" val="0"/>
              </a:ext>
            </a:extLst>
          </a:blip>
          <a:stretch>
            <a:fillRect/>
          </a:stretch>
        </p:blipFill>
        <p:spPr>
          <a:xfrm>
            <a:off x="1930250" y="4435642"/>
            <a:ext cx="8914213" cy="1914097"/>
          </a:xfrm>
          <a:prstGeom prst="rect">
            <a:avLst/>
          </a:prstGeom>
        </p:spPr>
      </p:pic>
      <p:sp>
        <p:nvSpPr>
          <p:cNvPr id="9" name="Slide Number Placeholder 8">
            <a:extLst>
              <a:ext uri="{FF2B5EF4-FFF2-40B4-BE49-F238E27FC236}">
                <a16:creationId xmlns:a16="http://schemas.microsoft.com/office/drawing/2014/main" xmlns="" id="{47CEBC96-CE54-4C1D-A05E-565698512B04}"/>
              </a:ext>
            </a:extLst>
          </p:cNvPr>
          <p:cNvSpPr>
            <a:spLocks noGrp="1"/>
          </p:cNvSpPr>
          <p:nvPr>
            <p:ph type="sldNum" sz="quarter" idx="12"/>
          </p:nvPr>
        </p:nvSpPr>
        <p:spPr/>
        <p:txBody>
          <a:bodyPr/>
          <a:lstStyle/>
          <a:p>
            <a:fld id="{6F40C86C-2C0D-42A4-B0A2-8528B62C1C92}" type="slidenum">
              <a:rPr lang="en-US" smtClean="0"/>
              <a:pPr/>
              <a:t>19</a:t>
            </a:fld>
            <a:endParaRPr lang="en-US"/>
          </a:p>
        </p:txBody>
      </p:sp>
    </p:spTree>
    <p:extLst>
      <p:ext uri="{BB962C8B-B14F-4D97-AF65-F5344CB8AC3E}">
        <p14:creationId xmlns:p14="http://schemas.microsoft.com/office/powerpoint/2010/main" xmlns="" val="689444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E69BDC-9AC1-4091-A67A-D6DFFD558582}"/>
              </a:ext>
            </a:extLst>
          </p:cNvPr>
          <p:cNvSpPr>
            <a:spLocks noGrp="1"/>
          </p:cNvSpPr>
          <p:nvPr>
            <p:ph type="title"/>
          </p:nvPr>
        </p:nvSpPr>
        <p:spPr>
          <a:xfrm>
            <a:off x="1097280" y="286603"/>
            <a:ext cx="10058400" cy="1450757"/>
          </a:xfrm>
        </p:spPr>
        <p:txBody>
          <a:bodyPr>
            <a:normAutofit fontScale="90000"/>
          </a:bodyPr>
          <a:lstStyle/>
          <a:p>
            <a:pPr algn="ctr"/>
            <a:r>
              <a:rPr lang="en-US" sz="5400" b="1" dirty="0">
                <a:solidFill>
                  <a:schemeClr val="accent1">
                    <a:lumMod val="75000"/>
                  </a:schemeClr>
                </a:solidFill>
                <a:latin typeface="Times New Roman" panose="02020603050405020304" pitchFamily="18" charset="0"/>
                <a:cs typeface="Times New Roman" panose="02020603050405020304" pitchFamily="18" charset="0"/>
              </a:rPr>
              <a:t>AIRBNB HOTEL PRICE PREDICTION</a:t>
            </a:r>
          </a:p>
        </p:txBody>
      </p:sp>
      <p:sp>
        <p:nvSpPr>
          <p:cNvPr id="3" name="Content Placeholder 2">
            <a:extLst>
              <a:ext uri="{FF2B5EF4-FFF2-40B4-BE49-F238E27FC236}">
                <a16:creationId xmlns:a16="http://schemas.microsoft.com/office/drawing/2014/main" xmlns="" id="{16528FCE-1387-4EE9-B568-CFFE4CA8A307}"/>
              </a:ext>
            </a:extLst>
          </p:cNvPr>
          <p:cNvSpPr>
            <a:spLocks noGrp="1"/>
          </p:cNvSpPr>
          <p:nvPr>
            <p:ph idx="1"/>
          </p:nvPr>
        </p:nvSpPr>
        <p:spPr/>
        <p:txBody>
          <a:bodyPr>
            <a:normAutofit/>
          </a:bodyPr>
          <a:lstStyle/>
          <a:p>
            <a:r>
              <a:rPr lang="en-US" sz="2700" b="1" dirty="0">
                <a:solidFill>
                  <a:schemeClr val="accent4">
                    <a:lumMod val="75000"/>
                  </a:schemeClr>
                </a:solidFill>
                <a:latin typeface="Times New Roman" panose="02020603050405020304" pitchFamily="18" charset="0"/>
                <a:ea typeface="Cambria" panose="02040503050406030204" pitchFamily="18" charset="0"/>
                <a:cs typeface="Times New Roman" panose="02020603050405020304" pitchFamily="18" charset="0"/>
              </a:rPr>
              <a:t>Problem Statement:</a:t>
            </a:r>
          </a:p>
          <a:p>
            <a:pPr algn="just"/>
            <a:r>
              <a:rPr lang="en-IN" sz="27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We acquired Airbnb 2021 dataset for 28 prominent cities of USA. </a:t>
            </a:r>
          </a:p>
          <a:p>
            <a:pPr algn="just"/>
            <a:r>
              <a:rPr lang="en-IN" sz="27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With this dataset we aim to develop a reliable price prediction model using machine learning and data processing techniques to aid new property owners with pricing of their property with aim to make the pricing both competitive profitable for the new owner. </a:t>
            </a:r>
            <a:endParaRPr lang="en-US" sz="27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endParaRPr lang="en-US" sz="2800" dirty="0">
              <a:solidFill>
                <a:schemeClr val="accent1"/>
              </a:solidFill>
            </a:endParaRPr>
          </a:p>
        </p:txBody>
      </p:sp>
      <p:pic>
        <p:nvPicPr>
          <p:cNvPr id="4" name="Picture 3">
            <a:extLst>
              <a:ext uri="{FF2B5EF4-FFF2-40B4-BE49-F238E27FC236}">
                <a16:creationId xmlns:a16="http://schemas.microsoft.com/office/drawing/2014/main" xmlns="" id="{E60D64CB-C1FB-487F-88FC-E86153F83482}"/>
              </a:ext>
            </a:extLst>
          </p:cNvPr>
          <p:cNvPicPr>
            <a:picLocks noChangeAspect="1"/>
          </p:cNvPicPr>
          <p:nvPr/>
        </p:nvPicPr>
        <p:blipFill>
          <a:blip r:embed="rId2" cstate="print"/>
          <a:stretch>
            <a:fillRect/>
          </a:stretch>
        </p:blipFill>
        <p:spPr>
          <a:xfrm>
            <a:off x="5100740" y="5401998"/>
            <a:ext cx="1990519" cy="741629"/>
          </a:xfrm>
          <a:prstGeom prst="rect">
            <a:avLst/>
          </a:prstGeom>
        </p:spPr>
      </p:pic>
      <p:sp>
        <p:nvSpPr>
          <p:cNvPr id="6" name="Slide Number Placeholder 5">
            <a:extLst>
              <a:ext uri="{FF2B5EF4-FFF2-40B4-BE49-F238E27FC236}">
                <a16:creationId xmlns:a16="http://schemas.microsoft.com/office/drawing/2014/main" xmlns="" id="{87BC98FB-E557-41CD-8739-A4343F0E678F}"/>
              </a:ext>
            </a:extLst>
          </p:cNvPr>
          <p:cNvSpPr>
            <a:spLocks noGrp="1"/>
          </p:cNvSpPr>
          <p:nvPr>
            <p:ph type="sldNum" sz="quarter" idx="12"/>
          </p:nvPr>
        </p:nvSpPr>
        <p:spPr/>
        <p:txBody>
          <a:bodyPr/>
          <a:lstStyle/>
          <a:p>
            <a:fld id="{6F40C86C-2C0D-42A4-B0A2-8528B62C1C92}" type="slidenum">
              <a:rPr lang="en-US" smtClean="0"/>
              <a:pPr/>
              <a:t>2</a:t>
            </a:fld>
            <a:endParaRPr lang="en-US"/>
          </a:p>
        </p:txBody>
      </p:sp>
    </p:spTree>
    <p:extLst>
      <p:ext uri="{BB962C8B-B14F-4D97-AF65-F5344CB8AC3E}">
        <p14:creationId xmlns:p14="http://schemas.microsoft.com/office/powerpoint/2010/main" xmlns="" val="148905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54F2F2-A933-4DF5-B2F0-2D52F4410325}"/>
              </a:ext>
            </a:extLst>
          </p:cNvPr>
          <p:cNvSpPr>
            <a:spLocks noGrp="1"/>
          </p:cNvSpPr>
          <p:nvPr>
            <p:ph type="title"/>
          </p:nvPr>
        </p:nvSpPr>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Exploratory Data Analysis </a:t>
            </a:r>
            <a:r>
              <a:rPr lang="en-US" sz="2400" b="1" dirty="0">
                <a:solidFill>
                  <a:schemeClr val="accent2">
                    <a:lumMod val="75000"/>
                  </a:schemeClr>
                </a:solidFill>
                <a:latin typeface="Times New Roman" panose="02020603050405020304" pitchFamily="18" charset="0"/>
                <a:cs typeface="Times New Roman" panose="02020603050405020304" pitchFamily="18" charset="0"/>
              </a:rPr>
              <a:t>Continued…</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xmlns="" id="{CF4849E5-0DF9-4895-9F88-683CEEC46B01}"/>
              </a:ext>
            </a:extLst>
          </p:cNvPr>
          <p:cNvSpPr>
            <a:spLocks noGrp="1"/>
          </p:cNvSpPr>
          <p:nvPr>
            <p:ph idx="1"/>
          </p:nvPr>
        </p:nvSpPr>
        <p:spPr>
          <a:xfrm>
            <a:off x="689114" y="2155905"/>
            <a:ext cx="4059149" cy="3840813"/>
          </a:xfrm>
        </p:spPr>
        <p:txBody>
          <a:bodyPr>
            <a:normAutofit lnSpcReduction="10000"/>
          </a:bodyPr>
          <a:lstStyle/>
          <a:p>
            <a:pPr lvl="0"/>
            <a:r>
              <a:rPr lang="en-IN" sz="2400" b="1" u="sng" dirty="0">
                <a:solidFill>
                  <a:schemeClr val="accent4">
                    <a:lumMod val="75000"/>
                  </a:schemeClr>
                </a:solidFill>
                <a:latin typeface="Times New Roman" panose="02020603050405020304" pitchFamily="18" charset="0"/>
                <a:ea typeface="Cambria" panose="02040503050406030204" pitchFamily="18" charset="0"/>
                <a:cs typeface="Times New Roman" panose="02020603050405020304" pitchFamily="18" charset="0"/>
              </a:rPr>
              <a:t>POWER TRANSFORMING THE DATA</a:t>
            </a:r>
            <a:endParaRPr lang="en-US" sz="2400" b="1" dirty="0">
              <a:solidFill>
                <a:schemeClr val="accent4">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a:p>
            <a:pPr lvl="0" algn="just"/>
            <a:r>
              <a:rPr lang="en-IN" sz="2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Our original dataset was heavily skewed and contained huge number of outliers. </a:t>
            </a:r>
            <a:endParaRPr lang="en-US" sz="2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457200" lvl="0" indent="-457200" algn="just">
              <a:buClr>
                <a:schemeClr val="accent5"/>
              </a:buClr>
              <a:buFont typeface="+mj-lt"/>
              <a:buAutoNum type="arabicPeriod"/>
            </a:pPr>
            <a:r>
              <a:rPr lang="en-IN" sz="2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The image shows outliers in the data before transformation</a:t>
            </a:r>
          </a:p>
          <a:p>
            <a:pPr marL="457200" lvl="0" indent="-457200" algn="just">
              <a:buClr>
                <a:schemeClr val="accent5"/>
              </a:buClr>
              <a:buFont typeface="+mj-lt"/>
              <a:buAutoNum type="arabicPeriod"/>
            </a:pPr>
            <a:r>
              <a:rPr lang="en-US" sz="2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Outliers after power transformation. </a:t>
            </a:r>
          </a:p>
          <a:p>
            <a:endParaRPr lang="en-US" dirty="0"/>
          </a:p>
        </p:txBody>
      </p:sp>
      <p:pic>
        <p:nvPicPr>
          <p:cNvPr id="4" name="Picture 3">
            <a:extLst>
              <a:ext uri="{FF2B5EF4-FFF2-40B4-BE49-F238E27FC236}">
                <a16:creationId xmlns:a16="http://schemas.microsoft.com/office/drawing/2014/main" xmlns="" id="{A77B10E9-C370-4C66-A88E-0BB035CB2E9B}"/>
              </a:ext>
            </a:extLst>
          </p:cNvPr>
          <p:cNvPicPr>
            <a:picLocks noChangeAspect="1"/>
          </p:cNvPicPr>
          <p:nvPr/>
        </p:nvPicPr>
        <p:blipFill>
          <a:blip r:embed="rId2"/>
          <a:stretch>
            <a:fillRect/>
          </a:stretch>
        </p:blipFill>
        <p:spPr>
          <a:xfrm>
            <a:off x="4872926" y="2377363"/>
            <a:ext cx="6795796" cy="3397898"/>
          </a:xfrm>
          <a:prstGeom prst="rect">
            <a:avLst/>
          </a:prstGeom>
        </p:spPr>
      </p:pic>
      <p:pic>
        <p:nvPicPr>
          <p:cNvPr id="5" name="Picture 4">
            <a:extLst>
              <a:ext uri="{FF2B5EF4-FFF2-40B4-BE49-F238E27FC236}">
                <a16:creationId xmlns:a16="http://schemas.microsoft.com/office/drawing/2014/main" xmlns="" id="{5A00D124-8D27-4559-AA88-2C11A7F9732B}"/>
              </a:ext>
            </a:extLst>
          </p:cNvPr>
          <p:cNvPicPr>
            <a:picLocks noChangeAspect="1"/>
          </p:cNvPicPr>
          <p:nvPr/>
        </p:nvPicPr>
        <p:blipFill>
          <a:blip r:embed="rId3"/>
          <a:stretch>
            <a:fillRect/>
          </a:stretch>
        </p:blipFill>
        <p:spPr>
          <a:xfrm>
            <a:off x="4867533" y="2377363"/>
            <a:ext cx="6801189" cy="3397898"/>
          </a:xfrm>
          <a:prstGeom prst="rect">
            <a:avLst/>
          </a:prstGeom>
        </p:spPr>
      </p:pic>
      <p:sp>
        <p:nvSpPr>
          <p:cNvPr id="7" name="Slide Number Placeholder 6">
            <a:extLst>
              <a:ext uri="{FF2B5EF4-FFF2-40B4-BE49-F238E27FC236}">
                <a16:creationId xmlns:a16="http://schemas.microsoft.com/office/drawing/2014/main" xmlns="" id="{9A91ACDC-A4E7-4516-ABF0-67E716C6D346}"/>
              </a:ext>
            </a:extLst>
          </p:cNvPr>
          <p:cNvSpPr>
            <a:spLocks noGrp="1"/>
          </p:cNvSpPr>
          <p:nvPr>
            <p:ph type="sldNum" sz="quarter" idx="12"/>
          </p:nvPr>
        </p:nvSpPr>
        <p:spPr/>
        <p:txBody>
          <a:bodyPr/>
          <a:lstStyle/>
          <a:p>
            <a:fld id="{6F40C86C-2C0D-42A4-B0A2-8528B62C1C92}" type="slidenum">
              <a:rPr lang="en-US" smtClean="0"/>
              <a:pPr/>
              <a:t>20</a:t>
            </a:fld>
            <a:endParaRPr lang="en-US"/>
          </a:p>
        </p:txBody>
      </p:sp>
    </p:spTree>
    <p:extLst>
      <p:ext uri="{BB962C8B-B14F-4D97-AF65-F5344CB8AC3E}">
        <p14:creationId xmlns:p14="http://schemas.microsoft.com/office/powerpoint/2010/main" xmlns="" val="248822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nodeType="clickEffect">
                                  <p:stCondLst>
                                    <p:cond delay="0"/>
                                  </p:stCondLst>
                                  <p:childTnLst>
                                    <p:animEffect transition="out" filter="fade">
                                      <p:cBhvr>
                                        <p:cTn id="18" dur="1000"/>
                                        <p:tgtEl>
                                          <p:spTgt spid="4"/>
                                        </p:tgtEl>
                                      </p:cBhvr>
                                    </p:animEffect>
                                    <p:anim calcmode="lin" valueType="num">
                                      <p:cBhvr>
                                        <p:cTn id="19" dur="1000"/>
                                        <p:tgtEl>
                                          <p:spTgt spid="4"/>
                                        </p:tgtEl>
                                        <p:attrNameLst>
                                          <p:attrName>ppt_x</p:attrName>
                                        </p:attrNameLst>
                                      </p:cBhvr>
                                      <p:tavLst>
                                        <p:tav tm="0">
                                          <p:val>
                                            <p:strVal val="ppt_x"/>
                                          </p:val>
                                        </p:tav>
                                        <p:tav tm="100000">
                                          <p:val>
                                            <p:strVal val="ppt_x"/>
                                          </p:val>
                                        </p:tav>
                                      </p:tavLst>
                                    </p:anim>
                                    <p:anim calcmode="lin" valueType="num">
                                      <p:cBhvr>
                                        <p:cTn id="20" dur="1000"/>
                                        <p:tgtEl>
                                          <p:spTgt spid="4"/>
                                        </p:tgtEl>
                                        <p:attrNameLst>
                                          <p:attrName>ppt_y</p:attrName>
                                        </p:attrNameLst>
                                      </p:cBhvr>
                                      <p:tavLst>
                                        <p:tav tm="0">
                                          <p:val>
                                            <p:strVal val="ppt_y"/>
                                          </p:val>
                                        </p:tav>
                                        <p:tav tm="100000">
                                          <p:val>
                                            <p:strVal val="ppt_y+.1"/>
                                          </p:val>
                                        </p:tav>
                                      </p:tavLst>
                                    </p:anim>
                                    <p:set>
                                      <p:cBhvr>
                                        <p:cTn id="21" dur="1" fill="hold">
                                          <p:stCondLst>
                                            <p:cond delay="999"/>
                                          </p:stCondLst>
                                        </p:cTn>
                                        <p:tgtEl>
                                          <p:spTgt spid="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arn(inVertical)">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0712A9-0739-4612-8DFA-288FACF4F83C}"/>
              </a:ext>
            </a:extLst>
          </p:cNvPr>
          <p:cNvSpPr>
            <a:spLocks noGrp="1"/>
          </p:cNvSpPr>
          <p:nvPr>
            <p:ph type="title"/>
          </p:nvPr>
        </p:nvSpPr>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Exploratory Data Analysis </a:t>
            </a:r>
            <a:r>
              <a:rPr lang="en-US" sz="2400" b="1" dirty="0">
                <a:solidFill>
                  <a:schemeClr val="accent2">
                    <a:lumMod val="75000"/>
                  </a:schemeClr>
                </a:solidFill>
                <a:latin typeface="Times New Roman" panose="02020603050405020304" pitchFamily="18" charset="0"/>
                <a:cs typeface="Times New Roman" panose="02020603050405020304" pitchFamily="18" charset="0"/>
              </a:rPr>
              <a:t>Continued…</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xmlns="" id="{F110D09F-6215-4B5D-811A-D8B3C0002C15}"/>
              </a:ext>
            </a:extLst>
          </p:cNvPr>
          <p:cNvSpPr>
            <a:spLocks noGrp="1"/>
          </p:cNvSpPr>
          <p:nvPr>
            <p:ph idx="1"/>
          </p:nvPr>
        </p:nvSpPr>
        <p:spPr>
          <a:xfrm>
            <a:off x="1097280" y="1892968"/>
            <a:ext cx="10058400" cy="3976126"/>
          </a:xfrm>
        </p:spPr>
        <p:txBody>
          <a:bodyPr/>
          <a:lstStyle/>
          <a:p>
            <a:pPr lvl="0"/>
            <a:r>
              <a:rPr lang="en-IN" sz="2600" b="1" u="sng" dirty="0">
                <a:solidFill>
                  <a:schemeClr val="accent4">
                    <a:lumMod val="75000"/>
                  </a:schemeClr>
                </a:solidFill>
                <a:latin typeface="Cambria" panose="02040503050406030204" pitchFamily="18" charset="0"/>
                <a:ea typeface="Cambria" panose="02040503050406030204" pitchFamily="18" charset="0"/>
              </a:rPr>
              <a:t>OUTLIERS REMOVAL</a:t>
            </a:r>
            <a:endParaRPr lang="en-US" sz="2600" b="1" dirty="0">
              <a:solidFill>
                <a:schemeClr val="accent4">
                  <a:lumMod val="75000"/>
                </a:schemeClr>
              </a:solidFill>
              <a:latin typeface="Cambria" panose="02040503050406030204" pitchFamily="18" charset="0"/>
              <a:ea typeface="Cambria" panose="02040503050406030204" pitchFamily="18" charset="0"/>
            </a:endParaRPr>
          </a:p>
          <a:p>
            <a:pPr lvl="0" algn="just"/>
            <a:r>
              <a:rPr lang="en-IN" sz="2600" dirty="0">
                <a:solidFill>
                  <a:schemeClr val="tx1"/>
                </a:solidFill>
                <a:latin typeface="Cambria" panose="02040503050406030204" pitchFamily="18" charset="0"/>
                <a:ea typeface="Cambria" panose="02040503050406030204" pitchFamily="18" charset="0"/>
              </a:rPr>
              <a:t>We have removed outliers using IQR technique.</a:t>
            </a:r>
            <a:endParaRPr lang="en-US" sz="2600" dirty="0">
              <a:solidFill>
                <a:schemeClr val="tx1"/>
              </a:solidFill>
              <a:latin typeface="Cambria" panose="02040503050406030204" pitchFamily="18" charset="0"/>
              <a:ea typeface="Cambria" panose="02040503050406030204" pitchFamily="18" charset="0"/>
            </a:endParaRPr>
          </a:p>
          <a:p>
            <a:pPr lvl="0" algn="just"/>
            <a:r>
              <a:rPr lang="en-IN" sz="2600" dirty="0">
                <a:solidFill>
                  <a:schemeClr val="tx1"/>
                </a:solidFill>
                <a:latin typeface="Cambria" panose="02040503050406030204" pitchFamily="18" charset="0"/>
                <a:ea typeface="Cambria" panose="02040503050406030204" pitchFamily="18" charset="0"/>
              </a:rPr>
              <a:t>After the removal of outliers, the shape of our data remains </a:t>
            </a:r>
            <a:r>
              <a:rPr lang="en-IN" sz="2600" b="1" dirty="0">
                <a:solidFill>
                  <a:schemeClr val="tx1"/>
                </a:solidFill>
                <a:latin typeface="Cambria" panose="02040503050406030204" pitchFamily="18" charset="0"/>
                <a:ea typeface="Cambria" panose="02040503050406030204" pitchFamily="18" charset="0"/>
              </a:rPr>
              <a:t>168751 records and 46 features. </a:t>
            </a:r>
            <a:endParaRPr lang="en-US" sz="2600" b="1" dirty="0">
              <a:solidFill>
                <a:schemeClr val="tx1"/>
              </a:solidFill>
              <a:latin typeface="Cambria" panose="02040503050406030204" pitchFamily="18" charset="0"/>
              <a:ea typeface="Cambria" panose="02040503050406030204" pitchFamily="18" charset="0"/>
            </a:endParaRPr>
          </a:p>
          <a:p>
            <a:pPr algn="just"/>
            <a:r>
              <a:rPr lang="en-IN" sz="2600" dirty="0">
                <a:solidFill>
                  <a:schemeClr val="accent1"/>
                </a:solidFill>
                <a:latin typeface="Cambria" panose="02040503050406030204" pitchFamily="18" charset="0"/>
                <a:ea typeface="Cambria" panose="02040503050406030204" pitchFamily="18" charset="0"/>
              </a:rPr>
              <a:t> </a:t>
            </a:r>
            <a:endParaRPr lang="en-US" sz="2600" dirty="0">
              <a:solidFill>
                <a:schemeClr val="accent1"/>
              </a:solidFill>
              <a:latin typeface="Cambria" panose="02040503050406030204" pitchFamily="18" charset="0"/>
              <a:ea typeface="Cambria" panose="02040503050406030204" pitchFamily="18" charset="0"/>
            </a:endParaRPr>
          </a:p>
          <a:p>
            <a:pPr lvl="0" algn="just"/>
            <a:r>
              <a:rPr lang="en-IN" sz="2600" b="1" u="sng" dirty="0">
                <a:solidFill>
                  <a:schemeClr val="accent4">
                    <a:lumMod val="75000"/>
                  </a:schemeClr>
                </a:solidFill>
                <a:latin typeface="Cambria" panose="02040503050406030204" pitchFamily="18" charset="0"/>
                <a:ea typeface="Cambria" panose="02040503050406030204" pitchFamily="18" charset="0"/>
              </a:rPr>
              <a:t>ENCODING CATEGORICAL DATA</a:t>
            </a:r>
            <a:endParaRPr lang="en-US" sz="2600" b="1" u="sng" dirty="0">
              <a:solidFill>
                <a:schemeClr val="accent4">
                  <a:lumMod val="75000"/>
                </a:schemeClr>
              </a:solidFill>
              <a:latin typeface="Cambria" panose="02040503050406030204" pitchFamily="18" charset="0"/>
              <a:ea typeface="Cambria" panose="02040503050406030204" pitchFamily="18" charset="0"/>
            </a:endParaRPr>
          </a:p>
          <a:p>
            <a:pPr lvl="0" algn="just"/>
            <a:r>
              <a:rPr lang="en-IN" sz="2600" dirty="0">
                <a:solidFill>
                  <a:schemeClr val="tx1"/>
                </a:solidFill>
                <a:latin typeface="Cambria" panose="02040503050406030204" pitchFamily="18" charset="0"/>
                <a:ea typeface="Cambria" panose="02040503050406030204" pitchFamily="18" charset="0"/>
              </a:rPr>
              <a:t>We have 22 categorical columns out of 46 total features, which have been dummy encoded.</a:t>
            </a:r>
            <a:endParaRPr lang="en-US" sz="2600" dirty="0">
              <a:solidFill>
                <a:schemeClr val="tx1"/>
              </a:solidFill>
              <a:latin typeface="Cambria" panose="02040503050406030204" pitchFamily="18" charset="0"/>
              <a:ea typeface="Cambria" panose="02040503050406030204" pitchFamily="18" charset="0"/>
            </a:endParaRPr>
          </a:p>
          <a:p>
            <a:endParaRPr lang="en-US" dirty="0"/>
          </a:p>
        </p:txBody>
      </p:sp>
      <p:sp>
        <p:nvSpPr>
          <p:cNvPr id="5" name="Slide Number Placeholder 4">
            <a:extLst>
              <a:ext uri="{FF2B5EF4-FFF2-40B4-BE49-F238E27FC236}">
                <a16:creationId xmlns:a16="http://schemas.microsoft.com/office/drawing/2014/main" xmlns="" id="{CF704BF0-8CF8-4167-B110-50CEF73C64C7}"/>
              </a:ext>
            </a:extLst>
          </p:cNvPr>
          <p:cNvSpPr>
            <a:spLocks noGrp="1"/>
          </p:cNvSpPr>
          <p:nvPr>
            <p:ph type="sldNum" sz="quarter" idx="12"/>
          </p:nvPr>
        </p:nvSpPr>
        <p:spPr/>
        <p:txBody>
          <a:bodyPr/>
          <a:lstStyle/>
          <a:p>
            <a:fld id="{6F40C86C-2C0D-42A4-B0A2-8528B62C1C92}" type="slidenum">
              <a:rPr lang="en-US" smtClean="0"/>
              <a:pPr/>
              <a:t>21</a:t>
            </a:fld>
            <a:endParaRPr lang="en-US"/>
          </a:p>
        </p:txBody>
      </p:sp>
    </p:spTree>
    <p:extLst>
      <p:ext uri="{BB962C8B-B14F-4D97-AF65-F5344CB8AC3E}">
        <p14:creationId xmlns:p14="http://schemas.microsoft.com/office/powerpoint/2010/main" xmlns="" val="310674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37D92F-2A8A-4999-B3D3-D42C66B524D9}"/>
              </a:ext>
            </a:extLst>
          </p:cNvPr>
          <p:cNvSpPr>
            <a:spLocks noGrp="1"/>
          </p:cNvSpPr>
          <p:nvPr>
            <p:ph type="title"/>
          </p:nvPr>
        </p:nvSpPr>
        <p:spPr/>
        <p:txBody>
          <a:bodyP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Model Building </a:t>
            </a:r>
          </a:p>
        </p:txBody>
      </p:sp>
      <p:sp>
        <p:nvSpPr>
          <p:cNvPr id="3" name="Content Placeholder 2">
            <a:extLst>
              <a:ext uri="{FF2B5EF4-FFF2-40B4-BE49-F238E27FC236}">
                <a16:creationId xmlns:a16="http://schemas.microsoft.com/office/drawing/2014/main" xmlns="" id="{8300E5F3-27CB-487C-8B8B-C9068B71E7A3}"/>
              </a:ext>
            </a:extLst>
          </p:cNvPr>
          <p:cNvSpPr>
            <a:spLocks noGrp="1"/>
          </p:cNvSpPr>
          <p:nvPr>
            <p:ph idx="1"/>
          </p:nvPr>
        </p:nvSpPr>
        <p:spPr>
          <a:xfrm>
            <a:off x="648101" y="1876927"/>
            <a:ext cx="5800825" cy="4475748"/>
          </a:xfrm>
        </p:spPr>
        <p:txBody>
          <a:bodyPr>
            <a:normAutofit lnSpcReduction="10000"/>
          </a:bodyPr>
          <a:lstStyle/>
          <a:p>
            <a:pPr marL="0" indent="0">
              <a:buClr>
                <a:schemeClr val="accent4"/>
              </a:buClr>
              <a:buNone/>
            </a:pPr>
            <a:r>
              <a:rPr lang="en-US" sz="2400" dirty="0">
                <a:solidFill>
                  <a:schemeClr val="tx1"/>
                </a:solidFill>
                <a:latin typeface="Times New Roman" panose="02020603050405020304" pitchFamily="18" charset="0"/>
                <a:cs typeface="Times New Roman" panose="02020603050405020304" pitchFamily="18" charset="0"/>
              </a:rPr>
              <a:t>We used </a:t>
            </a:r>
            <a:r>
              <a:rPr lang="en-US" sz="2400" b="1" dirty="0">
                <a:solidFill>
                  <a:schemeClr val="accent4">
                    <a:lumMod val="75000"/>
                  </a:schemeClr>
                </a:solidFill>
                <a:latin typeface="Times New Roman" panose="02020603050405020304" pitchFamily="18" charset="0"/>
                <a:cs typeface="Times New Roman" panose="02020603050405020304" pitchFamily="18" charset="0"/>
              </a:rPr>
              <a:t>OLS (ordinary least square) method </a:t>
            </a:r>
            <a:r>
              <a:rPr lang="en-US" sz="2400" dirty="0">
                <a:solidFill>
                  <a:schemeClr val="tx1"/>
                </a:solidFill>
                <a:latin typeface="Times New Roman" panose="02020603050405020304" pitchFamily="18" charset="0"/>
                <a:cs typeface="Times New Roman" panose="02020603050405020304" pitchFamily="18" charset="0"/>
              </a:rPr>
              <a:t>for our base model building. Following were the results obtained:</a:t>
            </a:r>
          </a:p>
          <a:p>
            <a:pPr marL="457200" indent="-457200">
              <a:buClr>
                <a:schemeClr val="accent4"/>
              </a:buClr>
              <a:buFont typeface="+mj-lt"/>
              <a:buAutoNum type="alphaLcPeriod"/>
            </a:pPr>
            <a:r>
              <a:rPr lang="en-US" sz="2400" dirty="0">
                <a:solidFill>
                  <a:schemeClr val="tx1"/>
                </a:solidFill>
                <a:latin typeface="Times New Roman" panose="02020603050405020304" pitchFamily="18" charset="0"/>
                <a:cs typeface="Times New Roman" panose="02020603050405020304" pitchFamily="18" charset="0"/>
              </a:rPr>
              <a:t>Test R2 is obtained to be 0.443 which means independent variable are unable to explain the variation in dependent variable properly.</a:t>
            </a:r>
          </a:p>
          <a:p>
            <a:pPr marL="457200" indent="-457200">
              <a:buClr>
                <a:schemeClr val="accent4"/>
              </a:buClr>
              <a:buFont typeface="+mj-lt"/>
              <a:buAutoNum type="alphaLcPeriod"/>
            </a:pPr>
            <a:r>
              <a:rPr lang="en-IN" sz="2400" dirty="0">
                <a:solidFill>
                  <a:schemeClr val="tx1"/>
                </a:solidFill>
                <a:latin typeface="Times New Roman" panose="02020603050405020304" pitchFamily="18" charset="0"/>
                <a:cs typeface="Times New Roman" panose="02020603050405020304" pitchFamily="18" charset="0"/>
              </a:rPr>
              <a:t>The condition number is large, means strong multicollinearity between the variable exists.</a:t>
            </a:r>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buClr>
                <a:schemeClr val="accent4"/>
              </a:buClr>
              <a:buFont typeface="+mj-lt"/>
              <a:buAutoNum type="alphaLcPeriod"/>
            </a:pPr>
            <a:r>
              <a:rPr lang="en-US" sz="2400" dirty="0">
                <a:solidFill>
                  <a:schemeClr val="tx1"/>
                </a:solidFill>
                <a:latin typeface="Times New Roman" panose="02020603050405020304" pitchFamily="18" charset="0"/>
                <a:cs typeface="Times New Roman" panose="02020603050405020304" pitchFamily="18" charset="0"/>
              </a:rPr>
              <a:t>Prob (JB) is less than 0.05 indicating that error is not normally distributed</a:t>
            </a:r>
            <a:r>
              <a:rPr lang="en-US" sz="2400" dirty="0">
                <a:solidFill>
                  <a:schemeClr val="accent5">
                    <a:lumMod val="75000"/>
                  </a:schemeClr>
                </a:solidFill>
                <a:latin typeface="Times New Roman" panose="02020603050405020304" pitchFamily="18" charset="0"/>
                <a:cs typeface="Times New Roman" panose="02020603050405020304" pitchFamily="18" charset="0"/>
              </a:rPr>
              <a:t>.</a:t>
            </a:r>
          </a:p>
          <a:p>
            <a:endParaRPr lang="en-US" dirty="0"/>
          </a:p>
        </p:txBody>
      </p:sp>
      <p:pic>
        <p:nvPicPr>
          <p:cNvPr id="4" name="Picture 3">
            <a:extLst>
              <a:ext uri="{FF2B5EF4-FFF2-40B4-BE49-F238E27FC236}">
                <a16:creationId xmlns:a16="http://schemas.microsoft.com/office/drawing/2014/main" xmlns="" id="{D95A42FE-63E3-4233-BA4E-35A7DA3FF9D3}"/>
              </a:ext>
            </a:extLst>
          </p:cNvPr>
          <p:cNvPicPr/>
          <p:nvPr/>
        </p:nvPicPr>
        <p:blipFill>
          <a:blip r:embed="rId2">
            <a:extLst>
              <a:ext uri="{28A0092B-C50C-407E-A947-70E740481C1C}">
                <a14:useLocalDpi xmlns:a14="http://schemas.microsoft.com/office/drawing/2010/main" xmlns="" val="0"/>
              </a:ext>
            </a:extLst>
          </a:blip>
          <a:stretch>
            <a:fillRect/>
          </a:stretch>
        </p:blipFill>
        <p:spPr>
          <a:xfrm>
            <a:off x="6759041" y="2065597"/>
            <a:ext cx="4396639" cy="2785060"/>
          </a:xfrm>
          <a:prstGeom prst="rect">
            <a:avLst/>
          </a:prstGeom>
        </p:spPr>
      </p:pic>
      <p:pic>
        <p:nvPicPr>
          <p:cNvPr id="5" name="Picture 4">
            <a:extLst>
              <a:ext uri="{FF2B5EF4-FFF2-40B4-BE49-F238E27FC236}">
                <a16:creationId xmlns:a16="http://schemas.microsoft.com/office/drawing/2014/main" xmlns="" id="{D21F51E5-9A79-423D-A707-E6E486A5A6AF}"/>
              </a:ext>
            </a:extLst>
          </p:cNvPr>
          <p:cNvPicPr/>
          <p:nvPr/>
        </p:nvPicPr>
        <p:blipFill>
          <a:blip r:embed="rId3">
            <a:extLst>
              <a:ext uri="{28A0092B-C50C-407E-A947-70E740481C1C}">
                <a14:useLocalDpi xmlns:a14="http://schemas.microsoft.com/office/drawing/2010/main" xmlns="" val="0"/>
              </a:ext>
            </a:extLst>
          </a:blip>
          <a:stretch>
            <a:fillRect/>
          </a:stretch>
        </p:blipFill>
        <p:spPr>
          <a:xfrm>
            <a:off x="7074568" y="5021179"/>
            <a:ext cx="3764981" cy="1153729"/>
          </a:xfrm>
          <a:prstGeom prst="rect">
            <a:avLst/>
          </a:prstGeom>
        </p:spPr>
      </p:pic>
      <p:sp>
        <p:nvSpPr>
          <p:cNvPr id="6" name="TextBox 5">
            <a:extLst>
              <a:ext uri="{FF2B5EF4-FFF2-40B4-BE49-F238E27FC236}">
                <a16:creationId xmlns:a16="http://schemas.microsoft.com/office/drawing/2014/main" xmlns="" id="{837FE3B9-62F2-4CCA-9FEC-8BCE131B0BAF}"/>
              </a:ext>
            </a:extLst>
          </p:cNvPr>
          <p:cNvSpPr txBox="1"/>
          <p:nvPr/>
        </p:nvSpPr>
        <p:spPr>
          <a:xfrm>
            <a:off x="648101" y="2989421"/>
            <a:ext cx="5213684" cy="3185487"/>
          </a:xfrm>
          <a:prstGeom prst="rect">
            <a:avLst/>
          </a:prstGeom>
          <a:noFill/>
        </p:spPr>
        <p:txBody>
          <a:bodyPr wrap="square" rtlCol="0">
            <a:spAutoFit/>
          </a:bodyPr>
          <a:lstStyle/>
          <a:p>
            <a:pPr marL="457200" indent="-457200">
              <a:buClr>
                <a:schemeClr val="accent4"/>
              </a:buClr>
              <a:buFont typeface="+mj-lt"/>
              <a:buAutoNum type="alphaLcPeriod" startAt="4"/>
            </a:pPr>
            <a:r>
              <a:rPr lang="en-US" sz="2300" dirty="0">
                <a:latin typeface="Times New Roman" panose="02020603050405020304" pitchFamily="18" charset="0"/>
                <a:cs typeface="Times New Roman" panose="02020603050405020304" pitchFamily="18" charset="0"/>
              </a:rPr>
              <a:t>Skew value is 0.983 indicating that data is positively skewed.</a:t>
            </a:r>
          </a:p>
          <a:p>
            <a:pPr marL="457200" indent="-457200">
              <a:buClr>
                <a:schemeClr val="accent4"/>
              </a:buClr>
              <a:buFont typeface="+mj-lt"/>
              <a:buAutoNum type="alphaLcPeriod" startAt="4"/>
            </a:pPr>
            <a:r>
              <a:rPr lang="en-IN" sz="2300" i="1" dirty="0" err="1">
                <a:latin typeface="Times New Roman" panose="02020603050405020304" pitchFamily="18" charset="0"/>
                <a:cs typeface="Times New Roman" panose="02020603050405020304" pitchFamily="18" charset="0"/>
              </a:rPr>
              <a:t>review_scores_accuracy</a:t>
            </a:r>
            <a:r>
              <a:rPr lang="en-IN" sz="2300" i="1" dirty="0">
                <a:latin typeface="Times New Roman" panose="02020603050405020304" pitchFamily="18" charset="0"/>
                <a:cs typeface="Times New Roman" panose="02020603050405020304" pitchFamily="18" charset="0"/>
              </a:rPr>
              <a:t>, </a:t>
            </a:r>
            <a:r>
              <a:rPr lang="en-IN" sz="2300" i="1" dirty="0" err="1">
                <a:latin typeface="Times New Roman" panose="02020603050405020304" pitchFamily="18" charset="0"/>
                <a:cs typeface="Times New Roman" panose="02020603050405020304" pitchFamily="18" charset="0"/>
              </a:rPr>
              <a:t>host_response_time_within_a_day</a:t>
            </a:r>
            <a:r>
              <a:rPr lang="en-IN" sz="2300" i="1" dirty="0">
                <a:latin typeface="Times New Roman" panose="02020603050405020304" pitchFamily="18" charset="0"/>
                <a:cs typeface="Times New Roman" panose="02020603050405020304" pitchFamily="18" charset="0"/>
              </a:rPr>
              <a:t>, </a:t>
            </a:r>
            <a:r>
              <a:rPr lang="en-IN" sz="2300" i="1" dirty="0" err="1">
                <a:latin typeface="Times New Roman" panose="02020603050405020304" pitchFamily="18" charset="0"/>
                <a:cs typeface="Times New Roman" panose="02020603050405020304" pitchFamily="18" charset="0"/>
              </a:rPr>
              <a:t>host_response_time_within_an_hour</a:t>
            </a:r>
            <a:r>
              <a:rPr lang="en-IN" sz="2300" dirty="0">
                <a:latin typeface="Times New Roman" panose="02020603050405020304" pitchFamily="18" charset="0"/>
                <a:cs typeface="Times New Roman" panose="02020603050405020304" pitchFamily="18" charset="0"/>
              </a:rPr>
              <a:t> have </a:t>
            </a:r>
            <a:r>
              <a:rPr lang="en-IN" sz="2300" dirty="0" err="1">
                <a:latin typeface="Times New Roman" panose="02020603050405020304" pitchFamily="18" charset="0"/>
                <a:cs typeface="Times New Roman" panose="02020603050405020304" pitchFamily="18" charset="0"/>
              </a:rPr>
              <a:t>pvalue</a:t>
            </a:r>
            <a:r>
              <a:rPr lang="en-IN" sz="2300" dirty="0">
                <a:latin typeface="Times New Roman" panose="02020603050405020304" pitchFamily="18" charset="0"/>
                <a:cs typeface="Times New Roman" panose="02020603050405020304" pitchFamily="18" charset="0"/>
              </a:rPr>
              <a:t> &gt; 0.05 hence these variables are not significant in price </a:t>
            </a:r>
            <a:r>
              <a:rPr lang="en-IN" sz="2200" dirty="0">
                <a:latin typeface="Times New Roman" panose="02020603050405020304" pitchFamily="18" charset="0"/>
                <a:cs typeface="Times New Roman" panose="02020603050405020304" pitchFamily="18" charset="0"/>
              </a:rPr>
              <a:t>prediction.</a:t>
            </a:r>
            <a:endParaRPr lang="en-US" sz="2200" dirty="0">
              <a:latin typeface="Times New Roman" panose="02020603050405020304" pitchFamily="18" charset="0"/>
              <a:cs typeface="Times New Roman" panose="02020603050405020304" pitchFamily="18" charset="0"/>
            </a:endParaRPr>
          </a:p>
          <a:p>
            <a:endParaRPr lang="en-US" dirty="0"/>
          </a:p>
        </p:txBody>
      </p:sp>
      <p:sp>
        <p:nvSpPr>
          <p:cNvPr id="8" name="Slide Number Placeholder 7">
            <a:extLst>
              <a:ext uri="{FF2B5EF4-FFF2-40B4-BE49-F238E27FC236}">
                <a16:creationId xmlns:a16="http://schemas.microsoft.com/office/drawing/2014/main" xmlns="" id="{CB50B733-6B6B-4AF1-B259-4ABE8ADCD89B}"/>
              </a:ext>
            </a:extLst>
          </p:cNvPr>
          <p:cNvSpPr>
            <a:spLocks noGrp="1"/>
          </p:cNvSpPr>
          <p:nvPr>
            <p:ph type="sldNum" sz="quarter" idx="12"/>
          </p:nvPr>
        </p:nvSpPr>
        <p:spPr/>
        <p:txBody>
          <a:bodyPr/>
          <a:lstStyle/>
          <a:p>
            <a:fld id="{6F40C86C-2C0D-42A4-B0A2-8528B62C1C92}" type="slidenum">
              <a:rPr lang="en-US" smtClean="0"/>
              <a:pPr/>
              <a:t>22</a:t>
            </a:fld>
            <a:endParaRPr lang="en-US"/>
          </a:p>
        </p:txBody>
      </p:sp>
    </p:spTree>
    <p:extLst>
      <p:ext uri="{BB962C8B-B14F-4D97-AF65-F5344CB8AC3E}">
        <p14:creationId xmlns:p14="http://schemas.microsoft.com/office/powerpoint/2010/main" xmlns="" val="336109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3">
                                            <p:txEl>
                                              <p:pRg st="1" end="1"/>
                                            </p:txEl>
                                          </p:spTgt>
                                        </p:tgtEl>
                                        <p:attrNameLst>
                                          <p:attrName>ppt_w</p:attrName>
                                        </p:attrNameLst>
                                      </p:cBhvr>
                                      <p:tavLst>
                                        <p:tav tm="0">
                                          <p:val>
                                            <p:strVal val="ppt_w"/>
                                          </p:val>
                                        </p:tav>
                                        <p:tav tm="100000">
                                          <p:val>
                                            <p:fltVal val="0"/>
                                          </p:val>
                                        </p:tav>
                                      </p:tavLst>
                                    </p:anim>
                                    <p:anim calcmode="lin" valueType="num">
                                      <p:cBhvr>
                                        <p:cTn id="7" dur="500"/>
                                        <p:tgtEl>
                                          <p:spTgt spid="3">
                                            <p:txEl>
                                              <p:pRg st="1" end="1"/>
                                            </p:txEl>
                                          </p:spTgt>
                                        </p:tgtEl>
                                        <p:attrNameLst>
                                          <p:attrName>ppt_h</p:attrName>
                                        </p:attrNameLst>
                                      </p:cBhvr>
                                      <p:tavLst>
                                        <p:tav tm="0">
                                          <p:val>
                                            <p:strVal val="ppt_h"/>
                                          </p:val>
                                        </p:tav>
                                        <p:tav tm="100000">
                                          <p:val>
                                            <p:fltVal val="0"/>
                                          </p:val>
                                        </p:tav>
                                      </p:tavLst>
                                    </p:anim>
                                    <p:animEffect transition="out" filter="fade">
                                      <p:cBhvr>
                                        <p:cTn id="8" dur="500"/>
                                        <p:tgtEl>
                                          <p:spTgt spid="3">
                                            <p:txEl>
                                              <p:pRg st="1" end="1"/>
                                            </p:txEl>
                                          </p:spTgt>
                                        </p:tgtEl>
                                      </p:cBhvr>
                                    </p:animEffect>
                                    <p:set>
                                      <p:cBhvr>
                                        <p:cTn id="9" dur="1" fill="hold">
                                          <p:stCondLst>
                                            <p:cond delay="499"/>
                                          </p:stCondLst>
                                        </p:cTn>
                                        <p:tgtEl>
                                          <p:spTgt spid="3">
                                            <p:txEl>
                                              <p:pRg st="1" end="1"/>
                                            </p:txEl>
                                          </p:spTgt>
                                        </p:tgtEl>
                                        <p:attrNameLst>
                                          <p:attrName>style.visibility</p:attrName>
                                        </p:attrNameLst>
                                      </p:cBhvr>
                                      <p:to>
                                        <p:strVal val="hidden"/>
                                      </p:to>
                                    </p:set>
                                  </p:childTnLst>
                                </p:cTn>
                              </p:par>
                              <p:par>
                                <p:cTn id="10" presetID="53" presetClass="exit" presetSubtype="32" fill="hold" nodeType="withEffect">
                                  <p:stCondLst>
                                    <p:cond delay="0"/>
                                  </p:stCondLst>
                                  <p:childTnLst>
                                    <p:anim calcmode="lin" valueType="num">
                                      <p:cBhvr>
                                        <p:cTn id="11" dur="500"/>
                                        <p:tgtEl>
                                          <p:spTgt spid="3">
                                            <p:txEl>
                                              <p:pRg st="2" end="2"/>
                                            </p:txEl>
                                          </p:spTgt>
                                        </p:tgtEl>
                                        <p:attrNameLst>
                                          <p:attrName>ppt_w</p:attrName>
                                        </p:attrNameLst>
                                      </p:cBhvr>
                                      <p:tavLst>
                                        <p:tav tm="0">
                                          <p:val>
                                            <p:strVal val="ppt_w"/>
                                          </p:val>
                                        </p:tav>
                                        <p:tav tm="100000">
                                          <p:val>
                                            <p:fltVal val="0"/>
                                          </p:val>
                                        </p:tav>
                                      </p:tavLst>
                                    </p:anim>
                                    <p:anim calcmode="lin" valueType="num">
                                      <p:cBhvr>
                                        <p:cTn id="12" dur="500"/>
                                        <p:tgtEl>
                                          <p:spTgt spid="3">
                                            <p:txEl>
                                              <p:pRg st="2" end="2"/>
                                            </p:txEl>
                                          </p:spTgt>
                                        </p:tgtEl>
                                        <p:attrNameLst>
                                          <p:attrName>ppt_h</p:attrName>
                                        </p:attrNameLst>
                                      </p:cBhvr>
                                      <p:tavLst>
                                        <p:tav tm="0">
                                          <p:val>
                                            <p:strVal val="ppt_h"/>
                                          </p:val>
                                        </p:tav>
                                        <p:tav tm="100000">
                                          <p:val>
                                            <p:fltVal val="0"/>
                                          </p:val>
                                        </p:tav>
                                      </p:tavLst>
                                    </p:anim>
                                    <p:animEffect transition="out" filter="fade">
                                      <p:cBhvr>
                                        <p:cTn id="13" dur="500"/>
                                        <p:tgtEl>
                                          <p:spTgt spid="3">
                                            <p:txEl>
                                              <p:pRg st="2" end="2"/>
                                            </p:txEl>
                                          </p:spTgt>
                                        </p:tgtEl>
                                      </p:cBhvr>
                                    </p:animEffect>
                                    <p:set>
                                      <p:cBhvr>
                                        <p:cTn id="14" dur="1" fill="hold">
                                          <p:stCondLst>
                                            <p:cond delay="499"/>
                                          </p:stCondLst>
                                        </p:cTn>
                                        <p:tgtEl>
                                          <p:spTgt spid="3">
                                            <p:txEl>
                                              <p:pRg st="2" end="2"/>
                                            </p:txEl>
                                          </p:spTgt>
                                        </p:tgtEl>
                                        <p:attrNameLst>
                                          <p:attrName>style.visibility</p:attrName>
                                        </p:attrNameLst>
                                      </p:cBhvr>
                                      <p:to>
                                        <p:strVal val="hidden"/>
                                      </p:to>
                                    </p:set>
                                  </p:childTnLst>
                                </p:cTn>
                              </p:par>
                              <p:par>
                                <p:cTn id="15" presetID="53" presetClass="exit" presetSubtype="32" fill="hold" nodeType="withEffect">
                                  <p:stCondLst>
                                    <p:cond delay="0"/>
                                  </p:stCondLst>
                                  <p:childTnLst>
                                    <p:anim calcmode="lin" valueType="num">
                                      <p:cBhvr>
                                        <p:cTn id="16" dur="500"/>
                                        <p:tgtEl>
                                          <p:spTgt spid="3">
                                            <p:txEl>
                                              <p:pRg st="3" end="3"/>
                                            </p:txEl>
                                          </p:spTgt>
                                        </p:tgtEl>
                                        <p:attrNameLst>
                                          <p:attrName>ppt_w</p:attrName>
                                        </p:attrNameLst>
                                      </p:cBhvr>
                                      <p:tavLst>
                                        <p:tav tm="0">
                                          <p:val>
                                            <p:strVal val="ppt_w"/>
                                          </p:val>
                                        </p:tav>
                                        <p:tav tm="100000">
                                          <p:val>
                                            <p:fltVal val="0"/>
                                          </p:val>
                                        </p:tav>
                                      </p:tavLst>
                                    </p:anim>
                                    <p:anim calcmode="lin" valueType="num">
                                      <p:cBhvr>
                                        <p:cTn id="17" dur="500"/>
                                        <p:tgtEl>
                                          <p:spTgt spid="3">
                                            <p:txEl>
                                              <p:pRg st="3" end="3"/>
                                            </p:txEl>
                                          </p:spTgt>
                                        </p:tgtEl>
                                        <p:attrNameLst>
                                          <p:attrName>ppt_h</p:attrName>
                                        </p:attrNameLst>
                                      </p:cBhvr>
                                      <p:tavLst>
                                        <p:tav tm="0">
                                          <p:val>
                                            <p:strVal val="ppt_h"/>
                                          </p:val>
                                        </p:tav>
                                        <p:tav tm="100000">
                                          <p:val>
                                            <p:fltVal val="0"/>
                                          </p:val>
                                        </p:tav>
                                      </p:tavLst>
                                    </p:anim>
                                    <p:animEffect transition="out" filter="fade">
                                      <p:cBhvr>
                                        <p:cTn id="18" dur="500"/>
                                        <p:tgtEl>
                                          <p:spTgt spid="3">
                                            <p:txEl>
                                              <p:pRg st="3" end="3"/>
                                            </p:txEl>
                                          </p:spTgt>
                                        </p:tgtEl>
                                      </p:cBhvr>
                                    </p:animEffect>
                                    <p:set>
                                      <p:cBhvr>
                                        <p:cTn id="19"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FC385-E1E9-4BB5-8439-871F789C1BDA}"/>
              </a:ext>
            </a:extLst>
          </p:cNvPr>
          <p:cNvSpPr>
            <a:spLocks noGrp="1"/>
          </p:cNvSpPr>
          <p:nvPr>
            <p:ph type="title"/>
          </p:nvPr>
        </p:nvSpPr>
        <p:spPr/>
        <p:txBody>
          <a:bodyPr>
            <a:normAutofit/>
          </a:bodyPr>
          <a:lstStyle/>
          <a:p>
            <a:r>
              <a:rPr lang="en-US" sz="4400" b="1" dirty="0">
                <a:solidFill>
                  <a:schemeClr val="accent2">
                    <a:lumMod val="75000"/>
                  </a:schemeClr>
                </a:solidFill>
                <a:latin typeface="Times New Roman" panose="02020603050405020304" pitchFamily="18" charset="0"/>
                <a:cs typeface="Times New Roman" panose="02020603050405020304" pitchFamily="18" charset="0"/>
              </a:rPr>
              <a:t>Approaches for Model Building</a:t>
            </a:r>
          </a:p>
        </p:txBody>
      </p:sp>
      <p:sp>
        <p:nvSpPr>
          <p:cNvPr id="3" name="Content Placeholder 2">
            <a:extLst>
              <a:ext uri="{FF2B5EF4-FFF2-40B4-BE49-F238E27FC236}">
                <a16:creationId xmlns:a16="http://schemas.microsoft.com/office/drawing/2014/main" xmlns="" id="{81AAF4F9-1BCA-43ED-93F3-07431D5F52BF}"/>
              </a:ext>
            </a:extLst>
          </p:cNvPr>
          <p:cNvSpPr>
            <a:spLocks noGrp="1"/>
          </p:cNvSpPr>
          <p:nvPr>
            <p:ph idx="1"/>
          </p:nvPr>
        </p:nvSpPr>
        <p:spPr>
          <a:xfrm>
            <a:off x="1097280" y="1845734"/>
            <a:ext cx="10058400" cy="4282350"/>
          </a:xfrm>
        </p:spPr>
        <p:txBody>
          <a:bodyPr/>
          <a:lstStyle/>
          <a:p>
            <a:pPr algn="just"/>
            <a:r>
              <a:rPr lang="en-US" sz="2500" b="1" u="sng" dirty="0">
                <a:solidFill>
                  <a:schemeClr val="accent4">
                    <a:lumMod val="75000"/>
                  </a:schemeClr>
                </a:solidFill>
                <a:latin typeface="Times New Roman" panose="02020603050405020304" pitchFamily="18" charset="0"/>
                <a:cs typeface="Times New Roman" panose="02020603050405020304" pitchFamily="18" charset="0"/>
              </a:rPr>
              <a:t>APPROACH  1</a:t>
            </a:r>
            <a:endParaRPr lang="en-US" sz="2500" dirty="0">
              <a:solidFill>
                <a:schemeClr val="accent4">
                  <a:lumMod val="75000"/>
                </a:schemeClr>
              </a:solidFill>
              <a:latin typeface="Times New Roman" panose="02020603050405020304" pitchFamily="18" charset="0"/>
              <a:cs typeface="Times New Roman" panose="02020603050405020304" pitchFamily="18" charset="0"/>
            </a:endParaRPr>
          </a:p>
          <a:p>
            <a:pPr algn="just"/>
            <a:r>
              <a:rPr lang="en-US" sz="2500" dirty="0">
                <a:solidFill>
                  <a:schemeClr val="tx1"/>
                </a:solidFill>
                <a:latin typeface="Times New Roman" panose="02020603050405020304" pitchFamily="18" charset="0"/>
                <a:cs typeface="Times New Roman" panose="02020603050405020304" pitchFamily="18" charset="0"/>
              </a:rPr>
              <a:t>We applied various different algorithm on the prepared data to see if any algorithm is giving us better results. But all algorithms we used gave us a test R2 value of around 0.45 which was not promising at all.</a:t>
            </a:r>
          </a:p>
          <a:p>
            <a:pPr marL="0" indent="0" algn="just">
              <a:buNone/>
            </a:pPr>
            <a:endParaRPr lang="en-US" sz="2500" dirty="0">
              <a:solidFill>
                <a:schemeClr val="accent3">
                  <a:lumMod val="75000"/>
                </a:schemeClr>
              </a:solidFill>
              <a:latin typeface="Times New Roman" panose="02020603050405020304" pitchFamily="18" charset="0"/>
              <a:cs typeface="Times New Roman" panose="02020603050405020304" pitchFamily="18" charset="0"/>
            </a:endParaRPr>
          </a:p>
          <a:p>
            <a:pPr algn="just"/>
            <a:r>
              <a:rPr lang="en-US" sz="2500" b="1" u="sng" dirty="0">
                <a:solidFill>
                  <a:schemeClr val="accent4">
                    <a:lumMod val="75000"/>
                  </a:schemeClr>
                </a:solidFill>
                <a:latin typeface="Times New Roman" panose="02020603050405020304" pitchFamily="18" charset="0"/>
                <a:cs typeface="Times New Roman" panose="02020603050405020304" pitchFamily="18" charset="0"/>
              </a:rPr>
              <a:t>APPROACH 2</a:t>
            </a:r>
            <a:endParaRPr lang="en-US" sz="2500" dirty="0">
              <a:solidFill>
                <a:schemeClr val="accent4">
                  <a:lumMod val="75000"/>
                </a:schemeClr>
              </a:solidFill>
              <a:latin typeface="Times New Roman" panose="02020603050405020304" pitchFamily="18" charset="0"/>
              <a:cs typeface="Times New Roman" panose="02020603050405020304" pitchFamily="18" charset="0"/>
            </a:endParaRPr>
          </a:p>
          <a:p>
            <a:pPr algn="just"/>
            <a:r>
              <a:rPr lang="en-US" sz="2500" dirty="0">
                <a:solidFill>
                  <a:schemeClr val="tx1"/>
                </a:solidFill>
                <a:latin typeface="Times New Roman" panose="02020603050405020304" pitchFamily="18" charset="0"/>
                <a:cs typeface="Times New Roman" panose="02020603050405020304" pitchFamily="18" charset="0"/>
              </a:rPr>
              <a:t>From the base model we discovered that our data was a victim of multicollinearity. Hence, we calculated VIF score of each feature and dropped the ones which were contributing the most. We then built the regression model on the same. Again, we saw an average of 0.45 test R2.</a:t>
            </a:r>
          </a:p>
          <a:p>
            <a:endParaRPr lang="en-US" dirty="0"/>
          </a:p>
        </p:txBody>
      </p:sp>
      <p:sp>
        <p:nvSpPr>
          <p:cNvPr id="5" name="Slide Number Placeholder 4">
            <a:extLst>
              <a:ext uri="{FF2B5EF4-FFF2-40B4-BE49-F238E27FC236}">
                <a16:creationId xmlns:a16="http://schemas.microsoft.com/office/drawing/2014/main" xmlns="" id="{1DAB868C-6EC1-47E0-8F42-A7E7442B879A}"/>
              </a:ext>
            </a:extLst>
          </p:cNvPr>
          <p:cNvSpPr>
            <a:spLocks noGrp="1"/>
          </p:cNvSpPr>
          <p:nvPr>
            <p:ph type="sldNum" sz="quarter" idx="12"/>
          </p:nvPr>
        </p:nvSpPr>
        <p:spPr/>
        <p:txBody>
          <a:bodyPr/>
          <a:lstStyle/>
          <a:p>
            <a:fld id="{6F40C86C-2C0D-42A4-B0A2-8528B62C1C92}" type="slidenum">
              <a:rPr lang="en-US" smtClean="0"/>
              <a:pPr/>
              <a:t>23</a:t>
            </a:fld>
            <a:endParaRPr lang="en-US"/>
          </a:p>
        </p:txBody>
      </p:sp>
    </p:spTree>
    <p:extLst>
      <p:ext uri="{BB962C8B-B14F-4D97-AF65-F5344CB8AC3E}">
        <p14:creationId xmlns:p14="http://schemas.microsoft.com/office/powerpoint/2010/main" xmlns="" val="431413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84A9E9-323E-4293-AC5D-FD284EE58A4B}"/>
              </a:ext>
            </a:extLst>
          </p:cNvPr>
          <p:cNvSpPr>
            <a:spLocks noGrp="1"/>
          </p:cNvSpPr>
          <p:nvPr>
            <p:ph type="title"/>
          </p:nvPr>
        </p:nvSpPr>
        <p:spPr/>
        <p:txBody>
          <a:bodyPr>
            <a:normAutofit/>
          </a:bodyPr>
          <a:lstStyle/>
          <a:p>
            <a:r>
              <a:rPr lang="en-US" sz="4400" b="1" dirty="0">
                <a:solidFill>
                  <a:schemeClr val="accent1">
                    <a:lumMod val="75000"/>
                  </a:schemeClr>
                </a:solidFill>
                <a:latin typeface="Times New Roman" panose="02020603050405020304" pitchFamily="18" charset="0"/>
                <a:cs typeface="Times New Roman" panose="02020603050405020304" pitchFamily="18" charset="0"/>
              </a:rPr>
              <a:t>Approaches for Model Building </a:t>
            </a:r>
            <a:r>
              <a:rPr lang="en-US" sz="2400" b="1" dirty="0">
                <a:solidFill>
                  <a:schemeClr val="accent1">
                    <a:lumMod val="75000"/>
                  </a:schemeClr>
                </a:solidFill>
                <a:latin typeface="Times New Roman" panose="02020603050405020304" pitchFamily="18" charset="0"/>
                <a:cs typeface="Times New Roman" panose="02020603050405020304" pitchFamily="18" charset="0"/>
              </a:rPr>
              <a:t>Continued…</a:t>
            </a:r>
            <a:endParaRPr lang="en-US" sz="2400" dirty="0">
              <a:solidFill>
                <a:schemeClr val="accent1">
                  <a:lumMod val="75000"/>
                </a:schemeClr>
              </a:solidFill>
            </a:endParaRPr>
          </a:p>
        </p:txBody>
      </p:sp>
      <p:sp>
        <p:nvSpPr>
          <p:cNvPr id="3" name="Content Placeholder 2">
            <a:extLst>
              <a:ext uri="{FF2B5EF4-FFF2-40B4-BE49-F238E27FC236}">
                <a16:creationId xmlns:a16="http://schemas.microsoft.com/office/drawing/2014/main" xmlns="" id="{E02074CC-6985-4330-AE14-F94D6D07AA56}"/>
              </a:ext>
            </a:extLst>
          </p:cNvPr>
          <p:cNvSpPr>
            <a:spLocks noGrp="1"/>
          </p:cNvSpPr>
          <p:nvPr>
            <p:ph idx="1"/>
          </p:nvPr>
        </p:nvSpPr>
        <p:spPr>
          <a:xfrm>
            <a:off x="1097280" y="1845733"/>
            <a:ext cx="10058400" cy="4330477"/>
          </a:xfrm>
        </p:spPr>
        <p:txBody>
          <a:bodyPr>
            <a:normAutofit/>
          </a:bodyPr>
          <a:lstStyle/>
          <a:p>
            <a:r>
              <a:rPr lang="en-US" sz="2400" b="1" u="sng" dirty="0">
                <a:solidFill>
                  <a:schemeClr val="accent4">
                    <a:lumMod val="75000"/>
                  </a:schemeClr>
                </a:solidFill>
                <a:latin typeface="Times New Roman" panose="02020603050405020304" pitchFamily="18" charset="0"/>
                <a:cs typeface="Times New Roman" panose="02020603050405020304" pitchFamily="18" charset="0"/>
              </a:rPr>
              <a:t>APPROACH 3 </a:t>
            </a:r>
            <a:endParaRPr lang="en-US" sz="2400" dirty="0">
              <a:solidFill>
                <a:schemeClr val="accent4">
                  <a:lumMod val="75000"/>
                </a:schemeClr>
              </a:solidFill>
              <a:latin typeface="Times New Roman" panose="02020603050405020304" pitchFamily="18" charset="0"/>
              <a:cs typeface="Times New Roman" panose="02020603050405020304" pitchFamily="18" charset="0"/>
            </a:endParaRPr>
          </a:p>
          <a:p>
            <a:pPr algn="just"/>
            <a:r>
              <a:rPr lang="en-US" sz="2400" dirty="0">
                <a:solidFill>
                  <a:schemeClr val="tx1"/>
                </a:solidFill>
                <a:latin typeface="Times New Roman" panose="02020603050405020304" pitchFamily="18" charset="0"/>
                <a:cs typeface="Times New Roman" panose="02020603050405020304" pitchFamily="18" charset="0"/>
              </a:rPr>
              <a:t>Since we were dealing with huge set of features which showed high amount of multicollinearity hence, we performed dimensionality reduction using PCA. We built model using 80% variance (10 features) as well as using 90% variance (15 features). With PCA indeed we were able to get rid of multicollinearity but the max R2 we could reach was 0.57 using Gradient Boosting. </a:t>
            </a:r>
          </a:p>
          <a:p>
            <a:pPr algn="just"/>
            <a:r>
              <a:rPr lang="en-US" sz="2400" b="1" u="sng" dirty="0">
                <a:solidFill>
                  <a:schemeClr val="accent4">
                    <a:lumMod val="75000"/>
                  </a:schemeClr>
                </a:solidFill>
                <a:latin typeface="Times New Roman" panose="02020603050405020304" pitchFamily="18" charset="0"/>
                <a:cs typeface="Times New Roman" panose="02020603050405020304" pitchFamily="18" charset="0"/>
              </a:rPr>
              <a:t>APPROACH 4</a:t>
            </a:r>
            <a:endParaRPr lang="en-US" sz="2400" dirty="0">
              <a:solidFill>
                <a:schemeClr val="accent4">
                  <a:lumMod val="75000"/>
                </a:schemeClr>
              </a:solidFill>
              <a:latin typeface="Times New Roman" panose="02020603050405020304" pitchFamily="18" charset="0"/>
              <a:cs typeface="Times New Roman" panose="02020603050405020304" pitchFamily="18" charset="0"/>
            </a:endParaRPr>
          </a:p>
          <a:p>
            <a:pPr algn="just"/>
            <a:r>
              <a:rPr lang="en-US" sz="2400" dirty="0">
                <a:solidFill>
                  <a:schemeClr val="tx1"/>
                </a:solidFill>
                <a:latin typeface="Times New Roman" panose="02020603050405020304" pitchFamily="18" charset="0"/>
                <a:cs typeface="Times New Roman" panose="02020603050405020304" pitchFamily="18" charset="0"/>
              </a:rPr>
              <a:t>Finally, we decided to take log of the target column ‘price’ and again built the model using all algorithms. Since our model was not overfitted hence the regularization algorithms – Ridge, Lasso and Elastic Net were not performing well.</a:t>
            </a:r>
          </a:p>
          <a:p>
            <a:endParaRPr lang="en-US" dirty="0"/>
          </a:p>
        </p:txBody>
      </p:sp>
      <p:sp>
        <p:nvSpPr>
          <p:cNvPr id="5" name="Slide Number Placeholder 4">
            <a:extLst>
              <a:ext uri="{FF2B5EF4-FFF2-40B4-BE49-F238E27FC236}">
                <a16:creationId xmlns:a16="http://schemas.microsoft.com/office/drawing/2014/main" xmlns="" id="{228B61CE-A9D4-42F8-BA2B-9935FA819CD3}"/>
              </a:ext>
            </a:extLst>
          </p:cNvPr>
          <p:cNvSpPr>
            <a:spLocks noGrp="1"/>
          </p:cNvSpPr>
          <p:nvPr>
            <p:ph type="sldNum" sz="quarter" idx="12"/>
          </p:nvPr>
        </p:nvSpPr>
        <p:spPr/>
        <p:txBody>
          <a:bodyPr/>
          <a:lstStyle/>
          <a:p>
            <a:fld id="{6F40C86C-2C0D-42A4-B0A2-8528B62C1C92}" type="slidenum">
              <a:rPr lang="en-US" smtClean="0"/>
              <a:pPr/>
              <a:t>24</a:t>
            </a:fld>
            <a:endParaRPr lang="en-US"/>
          </a:p>
        </p:txBody>
      </p:sp>
    </p:spTree>
    <p:extLst>
      <p:ext uri="{BB962C8B-B14F-4D97-AF65-F5344CB8AC3E}">
        <p14:creationId xmlns:p14="http://schemas.microsoft.com/office/powerpoint/2010/main" xmlns="" val="33529321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DB16A7-7F4D-4CAF-9A21-D4E62CC5CDEA}"/>
              </a:ext>
            </a:extLst>
          </p:cNvPr>
          <p:cNvSpPr>
            <a:spLocks noGrp="1"/>
          </p:cNvSpPr>
          <p:nvPr>
            <p:ph type="title"/>
          </p:nvPr>
        </p:nvSpPr>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Model Building </a:t>
            </a:r>
            <a:r>
              <a:rPr lang="en-US" sz="2400" b="1" dirty="0">
                <a:solidFill>
                  <a:schemeClr val="accent2">
                    <a:lumMod val="75000"/>
                  </a:schemeClr>
                </a:solidFill>
                <a:latin typeface="Times New Roman" panose="02020603050405020304" pitchFamily="18" charset="0"/>
                <a:cs typeface="Times New Roman" panose="02020603050405020304" pitchFamily="18" charset="0"/>
              </a:rPr>
              <a:t>Continued…</a:t>
            </a:r>
          </a:p>
        </p:txBody>
      </p:sp>
      <p:sp>
        <p:nvSpPr>
          <p:cNvPr id="3" name="Content Placeholder 2">
            <a:extLst>
              <a:ext uri="{FF2B5EF4-FFF2-40B4-BE49-F238E27FC236}">
                <a16:creationId xmlns:a16="http://schemas.microsoft.com/office/drawing/2014/main" xmlns="" id="{2C5AD935-C070-402A-8335-A381F892E842}"/>
              </a:ext>
            </a:extLst>
          </p:cNvPr>
          <p:cNvSpPr>
            <a:spLocks noGrp="1"/>
          </p:cNvSpPr>
          <p:nvPr>
            <p:ph idx="1"/>
          </p:nvPr>
        </p:nvSpPr>
        <p:spPr/>
        <p:txBody>
          <a:bodyPr/>
          <a:lstStyle/>
          <a:p>
            <a:r>
              <a:rPr lang="en-US" sz="2400" dirty="0">
                <a:solidFill>
                  <a:schemeClr val="tx1"/>
                </a:solidFill>
                <a:latin typeface="Times New Roman" panose="02020603050405020304" pitchFamily="18" charset="0"/>
                <a:cs typeface="Times New Roman" panose="02020603050405020304" pitchFamily="18" charset="0"/>
              </a:rPr>
              <a:t>Following are the results obtained (arranged in accordance of best to worst performance): </a:t>
            </a:r>
          </a:p>
          <a:p>
            <a:endParaRPr lang="en-US" dirty="0"/>
          </a:p>
        </p:txBody>
      </p:sp>
      <p:sp>
        <p:nvSpPr>
          <p:cNvPr id="7" name="Slide Number Placeholder 6">
            <a:extLst>
              <a:ext uri="{FF2B5EF4-FFF2-40B4-BE49-F238E27FC236}">
                <a16:creationId xmlns:a16="http://schemas.microsoft.com/office/drawing/2014/main" xmlns="" id="{E1DDACB2-0E93-4FF8-BFA7-4D3795D257F4}"/>
              </a:ext>
            </a:extLst>
          </p:cNvPr>
          <p:cNvSpPr>
            <a:spLocks noGrp="1"/>
          </p:cNvSpPr>
          <p:nvPr>
            <p:ph type="sldNum" sz="quarter" idx="12"/>
          </p:nvPr>
        </p:nvSpPr>
        <p:spPr/>
        <p:txBody>
          <a:bodyPr/>
          <a:lstStyle/>
          <a:p>
            <a:fld id="{6F40C86C-2C0D-42A4-B0A2-8528B62C1C92}" type="slidenum">
              <a:rPr lang="en-US" smtClean="0"/>
              <a:pPr/>
              <a:t>25</a:t>
            </a:fld>
            <a:endParaRPr lang="en-US"/>
          </a:p>
        </p:txBody>
      </p:sp>
      <p:pic>
        <p:nvPicPr>
          <p:cNvPr id="8" name="Picture 7" descr="Capstone-project model_result.PNG"/>
          <p:cNvPicPr>
            <a:picLocks noChangeAspect="1"/>
          </p:cNvPicPr>
          <p:nvPr/>
        </p:nvPicPr>
        <p:blipFill>
          <a:blip r:embed="rId2"/>
          <a:stretch>
            <a:fillRect/>
          </a:stretch>
        </p:blipFill>
        <p:spPr>
          <a:xfrm>
            <a:off x="946319" y="2543210"/>
            <a:ext cx="4734586" cy="3391374"/>
          </a:xfrm>
          <a:prstGeom prst="rect">
            <a:avLst/>
          </a:prstGeom>
        </p:spPr>
      </p:pic>
      <p:pic>
        <p:nvPicPr>
          <p:cNvPr id="9" name="Picture 8" descr="model.png"/>
          <p:cNvPicPr>
            <a:picLocks noChangeAspect="1"/>
          </p:cNvPicPr>
          <p:nvPr/>
        </p:nvPicPr>
        <p:blipFill>
          <a:blip r:embed="rId3"/>
          <a:stretch>
            <a:fillRect/>
          </a:stretch>
        </p:blipFill>
        <p:spPr>
          <a:xfrm>
            <a:off x="5800873" y="2586444"/>
            <a:ext cx="6006822" cy="3762105"/>
          </a:xfrm>
          <a:prstGeom prst="rect">
            <a:avLst/>
          </a:prstGeom>
        </p:spPr>
      </p:pic>
    </p:spTree>
    <p:extLst>
      <p:ext uri="{BB962C8B-B14F-4D97-AF65-F5344CB8AC3E}">
        <p14:creationId xmlns:p14="http://schemas.microsoft.com/office/powerpoint/2010/main" xmlns="" val="37215465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13E136-69D3-4387-8FBF-5EB4521E7B43}"/>
              </a:ext>
            </a:extLst>
          </p:cNvPr>
          <p:cNvSpPr>
            <a:spLocks noGrp="1"/>
          </p:cNvSpPr>
          <p:nvPr>
            <p:ph type="title"/>
          </p:nvPr>
        </p:nvSpPr>
        <p:spPr/>
        <p:txBody>
          <a:bodyPr>
            <a:normAutofit/>
          </a:bodyPr>
          <a:lstStyle/>
          <a:p>
            <a:r>
              <a:rPr lang="en-US" sz="4400" b="1" dirty="0">
                <a:solidFill>
                  <a:schemeClr val="accent2">
                    <a:lumMod val="75000"/>
                  </a:schemeClr>
                </a:solidFill>
                <a:latin typeface="Times New Roman" panose="02020603050405020304" pitchFamily="18" charset="0"/>
                <a:cs typeface="Times New Roman" panose="02020603050405020304" pitchFamily="18" charset="0"/>
              </a:rPr>
              <a:t>Best Fit Model</a:t>
            </a:r>
          </a:p>
        </p:txBody>
      </p:sp>
      <p:sp>
        <p:nvSpPr>
          <p:cNvPr id="3" name="Content Placeholder 2">
            <a:extLst>
              <a:ext uri="{FF2B5EF4-FFF2-40B4-BE49-F238E27FC236}">
                <a16:creationId xmlns:a16="http://schemas.microsoft.com/office/drawing/2014/main" xmlns="" id="{352AD11E-662D-413E-9FE0-F479B36244E7}"/>
              </a:ext>
            </a:extLst>
          </p:cNvPr>
          <p:cNvSpPr>
            <a:spLocks noGrp="1"/>
          </p:cNvSpPr>
          <p:nvPr>
            <p:ph idx="1"/>
          </p:nvPr>
        </p:nvSpPr>
        <p:spPr/>
        <p:txBody>
          <a:bodyPr/>
          <a:lstStyle/>
          <a:p>
            <a:r>
              <a:rPr lang="en-US" sz="2400" dirty="0">
                <a:solidFill>
                  <a:schemeClr val="tx1"/>
                </a:solidFill>
                <a:latin typeface="Times New Roman" panose="02020603050405020304" pitchFamily="18" charset="0"/>
                <a:cs typeface="Times New Roman" panose="02020603050405020304" pitchFamily="18" charset="0"/>
              </a:rPr>
              <a:t>It could be seen that all the ensemble techniques specially boosting algorithms are performing well. Out of 11 different algorithms used, </a:t>
            </a:r>
            <a:r>
              <a:rPr lang="en-US" sz="2400" b="1" dirty="0">
                <a:solidFill>
                  <a:schemeClr val="accent4">
                    <a:lumMod val="75000"/>
                  </a:schemeClr>
                </a:solidFill>
                <a:latin typeface="Times New Roman" panose="02020603050405020304" pitchFamily="18" charset="0"/>
                <a:cs typeface="Times New Roman" panose="02020603050405020304" pitchFamily="18" charset="0"/>
              </a:rPr>
              <a:t>CatBoost</a:t>
            </a:r>
            <a:r>
              <a:rPr lang="en-US" sz="2400" b="1" dirty="0">
                <a:solidFill>
                  <a:schemeClr val="tx1"/>
                </a:solidFill>
                <a:latin typeface="Times New Roman" panose="02020603050405020304" pitchFamily="18" charset="0"/>
                <a:cs typeface="Times New Roman" panose="02020603050405020304" pitchFamily="18" charset="0"/>
              </a:rPr>
              <a:t> gave the best result with test </a:t>
            </a:r>
            <a:r>
              <a:rPr lang="en-US" sz="2400" b="1" dirty="0" smtClean="0">
                <a:solidFill>
                  <a:schemeClr val="tx1"/>
                </a:solidFill>
                <a:latin typeface="Times New Roman" panose="02020603050405020304" pitchFamily="18" charset="0"/>
                <a:cs typeface="Times New Roman" panose="02020603050405020304" pitchFamily="18" charset="0"/>
              </a:rPr>
              <a:t>R2 score </a:t>
            </a:r>
            <a:r>
              <a:rPr lang="en-US" sz="2400" b="1" dirty="0">
                <a:solidFill>
                  <a:schemeClr val="tx1"/>
                </a:solidFill>
                <a:latin typeface="Times New Roman" panose="02020603050405020304" pitchFamily="18" charset="0"/>
                <a:cs typeface="Times New Roman" panose="02020603050405020304" pitchFamily="18" charset="0"/>
              </a:rPr>
              <a:t>of </a:t>
            </a:r>
            <a:r>
              <a:rPr lang="en-US" sz="2400" b="1" dirty="0" smtClean="0">
                <a:solidFill>
                  <a:schemeClr val="tx1"/>
                </a:solidFill>
                <a:latin typeface="Times New Roman" panose="02020603050405020304" pitchFamily="18" charset="0"/>
                <a:cs typeface="Times New Roman" panose="02020603050405020304" pitchFamily="18" charset="0"/>
              </a:rPr>
              <a:t>0.706</a:t>
            </a:r>
            <a:endParaRPr lang="en-US" sz="2400" b="1" dirty="0">
              <a:solidFill>
                <a:schemeClr val="tx1"/>
              </a:solidFill>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pPr marL="0" indent="0">
              <a:buNone/>
            </a:pPr>
            <a:endParaRPr lang="en-US" sz="2200" b="1" dirty="0">
              <a:solidFill>
                <a:schemeClr val="accent5"/>
              </a:solidFill>
              <a:latin typeface="Times New Roman" panose="02020603050405020304" pitchFamily="18" charset="0"/>
              <a:cs typeface="Times New Roman" panose="02020603050405020304" pitchFamily="18" charset="0"/>
            </a:endParaRPr>
          </a:p>
          <a:p>
            <a:r>
              <a:rPr lang="en-US" sz="2200" b="1" dirty="0">
                <a:solidFill>
                  <a:schemeClr val="tx1"/>
                </a:solidFill>
                <a:latin typeface="Times New Roman" panose="02020603050405020304" pitchFamily="18" charset="0"/>
                <a:cs typeface="Times New Roman" panose="02020603050405020304" pitchFamily="18" charset="0"/>
              </a:rPr>
              <a:t>Comparison of Base Model and Best Fit Model:</a:t>
            </a:r>
          </a:p>
          <a:p>
            <a:endParaRPr lang="en-US" sz="2400" dirty="0">
              <a:latin typeface="Times New Roman" panose="02020603050405020304" pitchFamily="18" charset="0"/>
              <a:cs typeface="Times New Roman" panose="02020603050405020304" pitchFamily="18" charset="0"/>
            </a:endParaRPr>
          </a:p>
          <a:p>
            <a:endParaRPr lang="en-US" dirty="0"/>
          </a:p>
        </p:txBody>
      </p:sp>
      <p:graphicFrame>
        <p:nvGraphicFramePr>
          <p:cNvPr id="5" name="Table 4">
            <a:extLst>
              <a:ext uri="{FF2B5EF4-FFF2-40B4-BE49-F238E27FC236}">
                <a16:creationId xmlns:a16="http://schemas.microsoft.com/office/drawing/2014/main" xmlns="" id="{06A40D6F-C655-4439-877B-9E7865E21E11}"/>
              </a:ext>
            </a:extLst>
          </p:cNvPr>
          <p:cNvGraphicFramePr>
            <a:graphicFrameLocks noGrp="1"/>
          </p:cNvGraphicFramePr>
          <p:nvPr/>
        </p:nvGraphicFramePr>
        <p:xfrm>
          <a:off x="3144254" y="4682331"/>
          <a:ext cx="6116928" cy="1040481"/>
        </p:xfrm>
        <a:graphic>
          <a:graphicData uri="http://schemas.openxmlformats.org/drawingml/2006/table">
            <a:tbl>
              <a:tblPr firstRow="1" firstCol="1" bandRow="1">
                <a:tableStyleId>{7DF18680-E054-41AD-8BC1-D1AEF772440D}</a:tableStyleId>
              </a:tblPr>
              <a:tblGrid>
                <a:gridCol w="2038540">
                  <a:extLst>
                    <a:ext uri="{9D8B030D-6E8A-4147-A177-3AD203B41FA5}">
                      <a16:colId xmlns:a16="http://schemas.microsoft.com/office/drawing/2014/main" xmlns="" val="3963312496"/>
                    </a:ext>
                  </a:extLst>
                </a:gridCol>
                <a:gridCol w="2039194">
                  <a:extLst>
                    <a:ext uri="{9D8B030D-6E8A-4147-A177-3AD203B41FA5}">
                      <a16:colId xmlns:a16="http://schemas.microsoft.com/office/drawing/2014/main" xmlns="" val="4141365606"/>
                    </a:ext>
                  </a:extLst>
                </a:gridCol>
                <a:gridCol w="2039194">
                  <a:extLst>
                    <a:ext uri="{9D8B030D-6E8A-4147-A177-3AD203B41FA5}">
                      <a16:colId xmlns:a16="http://schemas.microsoft.com/office/drawing/2014/main" xmlns="" val="2951823999"/>
                    </a:ext>
                  </a:extLst>
                </a:gridCol>
              </a:tblGrid>
              <a:tr h="346827">
                <a:tc>
                  <a:txBody>
                    <a:bodyPr/>
                    <a:lstStyle/>
                    <a:p>
                      <a:pPr marL="0" marR="0">
                        <a:lnSpc>
                          <a:spcPct val="115000"/>
                        </a:lnSpc>
                        <a:spcBef>
                          <a:spcPts val="0"/>
                        </a:spcBef>
                        <a:spcAft>
                          <a:spcPts val="0"/>
                        </a:spcAft>
                      </a:pPr>
                      <a:r>
                        <a:rPr lang="en-US" sz="1900" dirty="0">
                          <a:effectLst/>
                        </a:rPr>
                        <a:t>Model Name</a:t>
                      </a:r>
                      <a:endParaRPr lang="en-US" sz="19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15000"/>
                        </a:lnSpc>
                        <a:spcBef>
                          <a:spcPts val="0"/>
                        </a:spcBef>
                        <a:spcAft>
                          <a:spcPts val="0"/>
                        </a:spcAft>
                      </a:pPr>
                      <a:r>
                        <a:rPr lang="en-US" sz="1900">
                          <a:effectLst/>
                        </a:rPr>
                        <a:t>Base Model (OLS)</a:t>
                      </a:r>
                      <a:endParaRPr lang="en-US" sz="19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15000"/>
                        </a:lnSpc>
                        <a:spcBef>
                          <a:spcPts val="0"/>
                        </a:spcBef>
                        <a:spcAft>
                          <a:spcPts val="0"/>
                        </a:spcAft>
                      </a:pPr>
                      <a:r>
                        <a:rPr lang="en-US" sz="1900" dirty="0">
                          <a:effectLst/>
                        </a:rPr>
                        <a:t>CatBoost Model</a:t>
                      </a:r>
                      <a:endParaRPr lang="en-US" sz="19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3740425998"/>
                  </a:ext>
                </a:extLst>
              </a:tr>
              <a:tr h="346827">
                <a:tc>
                  <a:txBody>
                    <a:bodyPr/>
                    <a:lstStyle/>
                    <a:p>
                      <a:pPr marL="0" marR="0">
                        <a:lnSpc>
                          <a:spcPct val="115000"/>
                        </a:lnSpc>
                        <a:spcBef>
                          <a:spcPts val="0"/>
                        </a:spcBef>
                        <a:spcAft>
                          <a:spcPts val="0"/>
                        </a:spcAft>
                      </a:pPr>
                      <a:r>
                        <a:rPr lang="en-US" sz="1900" dirty="0">
                          <a:effectLst/>
                        </a:rPr>
                        <a:t>R2</a:t>
                      </a:r>
                      <a:endParaRPr lang="en-US" sz="19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15000"/>
                        </a:lnSpc>
                        <a:spcBef>
                          <a:spcPts val="0"/>
                        </a:spcBef>
                        <a:spcAft>
                          <a:spcPts val="0"/>
                        </a:spcAft>
                      </a:pPr>
                      <a:r>
                        <a:rPr lang="en-US" sz="1900" dirty="0">
                          <a:effectLst/>
                        </a:rPr>
                        <a:t>0.434</a:t>
                      </a:r>
                      <a:endParaRPr lang="en-US" sz="19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15000"/>
                        </a:lnSpc>
                        <a:spcBef>
                          <a:spcPts val="0"/>
                        </a:spcBef>
                        <a:spcAft>
                          <a:spcPts val="0"/>
                        </a:spcAft>
                      </a:pPr>
                      <a:r>
                        <a:rPr lang="en-US" sz="1900" dirty="0">
                          <a:effectLst/>
                        </a:rPr>
                        <a:t>0.705</a:t>
                      </a:r>
                      <a:endParaRPr lang="en-US" sz="19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1619751238"/>
                  </a:ext>
                </a:extLst>
              </a:tr>
              <a:tr h="346827">
                <a:tc>
                  <a:txBody>
                    <a:bodyPr/>
                    <a:lstStyle/>
                    <a:p>
                      <a:pPr marL="0" marR="0">
                        <a:lnSpc>
                          <a:spcPct val="115000"/>
                        </a:lnSpc>
                        <a:spcBef>
                          <a:spcPts val="0"/>
                        </a:spcBef>
                        <a:spcAft>
                          <a:spcPts val="0"/>
                        </a:spcAft>
                      </a:pPr>
                      <a:r>
                        <a:rPr lang="en-US" sz="1900" dirty="0">
                          <a:effectLst/>
                        </a:rPr>
                        <a:t>RMSE</a:t>
                      </a:r>
                      <a:endParaRPr lang="en-US" sz="19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15000"/>
                        </a:lnSpc>
                        <a:spcBef>
                          <a:spcPts val="0"/>
                        </a:spcBef>
                        <a:spcAft>
                          <a:spcPts val="0"/>
                        </a:spcAft>
                      </a:pPr>
                      <a:r>
                        <a:rPr lang="en-US" sz="1900" dirty="0" smtClean="0">
                          <a:effectLst/>
                        </a:rPr>
                        <a:t>75</a:t>
                      </a:r>
                      <a:endParaRPr lang="en-US" sz="19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15000"/>
                        </a:lnSpc>
                        <a:spcBef>
                          <a:spcPts val="0"/>
                        </a:spcBef>
                        <a:spcAft>
                          <a:spcPts val="0"/>
                        </a:spcAft>
                      </a:pPr>
                      <a:r>
                        <a:rPr lang="en-US" sz="1900" b="0" dirty="0" smtClean="0">
                          <a:effectLst/>
                          <a:latin typeface="Calibri" panose="020F0502020204030204" pitchFamily="34" charset="0"/>
                          <a:ea typeface="Calibri" panose="020F0502020204030204" pitchFamily="34" charset="0"/>
                          <a:cs typeface="Mangal" panose="02040503050203030202" pitchFamily="18" charset="0"/>
                        </a:rPr>
                        <a:t>51.83</a:t>
                      </a:r>
                      <a:endParaRPr lang="en-US" sz="19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2376995413"/>
                  </a:ext>
                </a:extLst>
              </a:tr>
            </a:tbl>
          </a:graphicData>
        </a:graphic>
      </p:graphicFrame>
      <p:sp>
        <p:nvSpPr>
          <p:cNvPr id="7" name="Slide Number Placeholder 6">
            <a:extLst>
              <a:ext uri="{FF2B5EF4-FFF2-40B4-BE49-F238E27FC236}">
                <a16:creationId xmlns:a16="http://schemas.microsoft.com/office/drawing/2014/main" xmlns="" id="{731B70D4-1B66-4645-8687-8030F41C84C4}"/>
              </a:ext>
            </a:extLst>
          </p:cNvPr>
          <p:cNvSpPr>
            <a:spLocks noGrp="1"/>
          </p:cNvSpPr>
          <p:nvPr>
            <p:ph type="sldNum" sz="quarter" idx="12"/>
          </p:nvPr>
        </p:nvSpPr>
        <p:spPr/>
        <p:txBody>
          <a:bodyPr/>
          <a:lstStyle/>
          <a:p>
            <a:fld id="{6F40C86C-2C0D-42A4-B0A2-8528B62C1C92}" type="slidenum">
              <a:rPr lang="en-US" smtClean="0"/>
              <a:pPr/>
              <a:t>26</a:t>
            </a:fld>
            <a:endParaRPr lang="en-US"/>
          </a:p>
        </p:txBody>
      </p:sp>
      <p:pic>
        <p:nvPicPr>
          <p:cNvPr id="8" name="Picture 7" descr="best_fit.PNG"/>
          <p:cNvPicPr>
            <a:picLocks noChangeAspect="1"/>
          </p:cNvPicPr>
          <p:nvPr/>
        </p:nvPicPr>
        <p:blipFill>
          <a:blip r:embed="rId2"/>
          <a:stretch>
            <a:fillRect/>
          </a:stretch>
        </p:blipFill>
        <p:spPr>
          <a:xfrm>
            <a:off x="2037806" y="3017520"/>
            <a:ext cx="7916091" cy="846808"/>
          </a:xfrm>
          <a:prstGeom prst="rect">
            <a:avLst/>
          </a:prstGeom>
        </p:spPr>
      </p:pic>
    </p:spTree>
    <p:extLst>
      <p:ext uri="{BB962C8B-B14F-4D97-AF65-F5344CB8AC3E}">
        <p14:creationId xmlns:p14="http://schemas.microsoft.com/office/powerpoint/2010/main" xmlns="" val="27385294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6E1506-C2C3-4096-945C-9E7C78421659}"/>
              </a:ext>
            </a:extLst>
          </p:cNvPr>
          <p:cNvSpPr>
            <a:spLocks noGrp="1"/>
          </p:cNvSpPr>
          <p:nvPr>
            <p:ph type="title"/>
          </p:nvPr>
        </p:nvSpPr>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Best Fit </a:t>
            </a:r>
            <a:r>
              <a:rPr lang="en-US" sz="2400" b="1" dirty="0">
                <a:solidFill>
                  <a:schemeClr val="accent2">
                    <a:lumMod val="75000"/>
                  </a:schemeClr>
                </a:solidFill>
                <a:latin typeface="Times New Roman" panose="02020603050405020304" pitchFamily="18" charset="0"/>
                <a:cs typeface="Times New Roman" panose="02020603050405020304" pitchFamily="18" charset="0"/>
              </a:rPr>
              <a:t>Continued…</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xmlns="" id="{22DCEE56-7A02-4E5A-A242-1F1028BDA5FC}"/>
              </a:ext>
            </a:extLst>
          </p:cNvPr>
          <p:cNvSpPr>
            <a:spLocks noGrp="1"/>
          </p:cNvSpPr>
          <p:nvPr>
            <p:ph idx="1"/>
          </p:nvPr>
        </p:nvSpPr>
        <p:spPr>
          <a:xfrm>
            <a:off x="1097280" y="1845734"/>
            <a:ext cx="10058400" cy="4298392"/>
          </a:xfrm>
        </p:spPr>
        <p:txBody>
          <a:bodyPr>
            <a:normAutofit lnSpcReduction="10000"/>
          </a:bodyPr>
          <a:lstStyle/>
          <a:p>
            <a:pPr algn="just"/>
            <a:r>
              <a:rPr lang="en-US" sz="2500" b="1" dirty="0">
                <a:solidFill>
                  <a:schemeClr val="tx1"/>
                </a:solidFill>
                <a:latin typeface="Times New Roman" panose="02020603050405020304" pitchFamily="18" charset="0"/>
                <a:cs typeface="Times New Roman" panose="02020603050405020304" pitchFamily="18" charset="0"/>
              </a:rPr>
              <a:t>Last slide suggest that CatBoost indeed is working well for our problem. Hence making it our best fit model.</a:t>
            </a:r>
          </a:p>
          <a:p>
            <a:pPr algn="just"/>
            <a:r>
              <a:rPr lang="en-US" sz="2500" dirty="0">
                <a:solidFill>
                  <a:schemeClr val="tx1"/>
                </a:solidFill>
                <a:latin typeface="Times New Roman" panose="02020603050405020304" pitchFamily="18" charset="0"/>
                <a:cs typeface="Times New Roman" panose="02020603050405020304" pitchFamily="18" charset="0"/>
              </a:rPr>
              <a:t>Following bar graph shows the features with their importance score. Higher bar suggests that the feature plays more part in predicting the target price. Top 5 features are -</a:t>
            </a:r>
          </a:p>
          <a:p>
            <a:r>
              <a:rPr lang="en-US" sz="2500" b="1" dirty="0">
                <a:solidFill>
                  <a:schemeClr val="tx1"/>
                </a:solidFill>
                <a:latin typeface="Courier New" panose="02070309020205020404" pitchFamily="49" charset="0"/>
                <a:cs typeface="Courier New" panose="02070309020205020404" pitchFamily="49" charset="0"/>
              </a:rPr>
              <a:t>1. ‘accommodates'</a:t>
            </a:r>
          </a:p>
          <a:p>
            <a:r>
              <a:rPr lang="en-US" sz="2500" b="1" dirty="0">
                <a:solidFill>
                  <a:schemeClr val="tx1"/>
                </a:solidFill>
                <a:latin typeface="Courier New" panose="02070309020205020404" pitchFamily="49" charset="0"/>
                <a:cs typeface="Courier New" panose="02070309020205020404" pitchFamily="49" charset="0"/>
              </a:rPr>
              <a:t>2. ‘bedrooms’</a:t>
            </a:r>
          </a:p>
          <a:p>
            <a:r>
              <a:rPr lang="en-US" sz="2500" b="1" dirty="0">
                <a:solidFill>
                  <a:schemeClr val="tx1"/>
                </a:solidFill>
                <a:latin typeface="Courier New" panose="02070309020205020404" pitchFamily="49" charset="0"/>
                <a:cs typeface="Courier New" panose="02070309020205020404" pitchFamily="49" charset="0"/>
              </a:rPr>
              <a:t>3. ‘population’</a:t>
            </a:r>
          </a:p>
          <a:p>
            <a:r>
              <a:rPr lang="en-US" sz="2500" b="1" dirty="0">
                <a:solidFill>
                  <a:schemeClr val="tx1"/>
                </a:solidFill>
                <a:latin typeface="Courier New" panose="02070309020205020404" pitchFamily="49" charset="0"/>
                <a:cs typeface="Courier New" panose="02070309020205020404" pitchFamily="49" charset="0"/>
              </a:rPr>
              <a:t>4. '</a:t>
            </a:r>
            <a:r>
              <a:rPr lang="en-US" sz="2500" b="1" dirty="0" err="1">
                <a:solidFill>
                  <a:schemeClr val="tx1"/>
                </a:solidFill>
                <a:latin typeface="Courier New" panose="02070309020205020404" pitchFamily="49" charset="0"/>
                <a:cs typeface="Courier New" panose="02070309020205020404" pitchFamily="49" charset="0"/>
              </a:rPr>
              <a:t>room_type_Private</a:t>
            </a:r>
            <a:r>
              <a:rPr lang="en-US" sz="2500" b="1" dirty="0">
                <a:solidFill>
                  <a:schemeClr val="tx1"/>
                </a:solidFill>
                <a:latin typeface="Courier New" panose="02070309020205020404" pitchFamily="49" charset="0"/>
                <a:cs typeface="Courier New" panose="02070309020205020404" pitchFamily="49" charset="0"/>
              </a:rPr>
              <a:t> room'</a:t>
            </a:r>
          </a:p>
          <a:p>
            <a:r>
              <a:rPr lang="en-US" sz="2500" b="1" dirty="0">
                <a:solidFill>
                  <a:schemeClr val="tx1"/>
                </a:solidFill>
                <a:latin typeface="Courier New" panose="02070309020205020404" pitchFamily="49" charset="0"/>
                <a:cs typeface="Courier New" panose="02070309020205020404" pitchFamily="49" charset="0"/>
              </a:rPr>
              <a:t>5. '</a:t>
            </a:r>
            <a:r>
              <a:rPr lang="en-US" sz="2500" b="1" dirty="0" err="1">
                <a:solidFill>
                  <a:schemeClr val="tx1"/>
                </a:solidFill>
                <a:latin typeface="Courier New" panose="02070309020205020404" pitchFamily="49" charset="0"/>
                <a:cs typeface="Courier New" panose="02070309020205020404" pitchFamily="49" charset="0"/>
              </a:rPr>
              <a:t>minimum_nights</a:t>
            </a:r>
            <a:r>
              <a:rPr lang="en-US" sz="2500" b="1" dirty="0">
                <a:solidFill>
                  <a:schemeClr val="tx1"/>
                </a:solidFill>
                <a:latin typeface="Courier New" panose="02070309020205020404" pitchFamily="49" charset="0"/>
                <a:cs typeface="Courier New" panose="02070309020205020404" pitchFamily="49" charset="0"/>
              </a:rPr>
              <a:t>'</a:t>
            </a:r>
          </a:p>
          <a:p>
            <a:endParaRPr lang="en-US" dirty="0"/>
          </a:p>
        </p:txBody>
      </p:sp>
      <p:sp>
        <p:nvSpPr>
          <p:cNvPr id="10" name="Slide Number Placeholder 9">
            <a:extLst>
              <a:ext uri="{FF2B5EF4-FFF2-40B4-BE49-F238E27FC236}">
                <a16:creationId xmlns:a16="http://schemas.microsoft.com/office/drawing/2014/main" xmlns="" id="{C5093CEC-2A79-45EF-82EE-0D6A3BDAC389}"/>
              </a:ext>
            </a:extLst>
          </p:cNvPr>
          <p:cNvSpPr>
            <a:spLocks noGrp="1"/>
          </p:cNvSpPr>
          <p:nvPr>
            <p:ph type="sldNum" sz="quarter" idx="12"/>
          </p:nvPr>
        </p:nvSpPr>
        <p:spPr/>
        <p:txBody>
          <a:bodyPr/>
          <a:lstStyle/>
          <a:p>
            <a:fld id="{6F40C86C-2C0D-42A4-B0A2-8528B62C1C92}" type="slidenum">
              <a:rPr lang="en-US" smtClean="0"/>
              <a:pPr/>
              <a:t>27</a:t>
            </a:fld>
            <a:endParaRPr lang="en-US"/>
          </a:p>
        </p:txBody>
      </p:sp>
    </p:spTree>
    <p:extLst>
      <p:ext uri="{BB962C8B-B14F-4D97-AF65-F5344CB8AC3E}">
        <p14:creationId xmlns:p14="http://schemas.microsoft.com/office/powerpoint/2010/main" xmlns="" val="9513662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19B8FE-6532-4A4C-9886-3557C053E85E}"/>
              </a:ext>
            </a:extLst>
          </p:cNvPr>
          <p:cNvSpPr>
            <a:spLocks noGrp="1"/>
          </p:cNvSpPr>
          <p:nvPr>
            <p:ph type="title"/>
          </p:nvPr>
        </p:nvSpPr>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Best Fit </a:t>
            </a:r>
            <a:r>
              <a:rPr lang="en-US" sz="2400" b="1" dirty="0">
                <a:solidFill>
                  <a:schemeClr val="accent2">
                    <a:lumMod val="75000"/>
                  </a:schemeClr>
                </a:solidFill>
                <a:latin typeface="Times New Roman" panose="02020603050405020304" pitchFamily="18" charset="0"/>
                <a:cs typeface="Times New Roman" panose="02020603050405020304" pitchFamily="18" charset="0"/>
              </a:rPr>
              <a:t>Continued…</a:t>
            </a:r>
            <a:endParaRPr lang="en-US" dirty="0">
              <a:solidFill>
                <a:schemeClr val="accent2">
                  <a:lumMod val="75000"/>
                </a:schemeClr>
              </a:solidFill>
            </a:endParaRPr>
          </a:p>
        </p:txBody>
      </p:sp>
      <p:pic>
        <p:nvPicPr>
          <p:cNvPr id="4" name="Content Placeholder 3">
            <a:extLst>
              <a:ext uri="{FF2B5EF4-FFF2-40B4-BE49-F238E27FC236}">
                <a16:creationId xmlns:a16="http://schemas.microsoft.com/office/drawing/2014/main" xmlns="" id="{4CC56B59-69C4-4FEC-8560-3EE1A48CB6B8}"/>
              </a:ext>
            </a:extLst>
          </p:cNvPr>
          <p:cNvPicPr>
            <a:picLocks noGrp="1"/>
          </p:cNvPicPr>
          <p:nvPr>
            <p:ph idx="1"/>
          </p:nvPr>
        </p:nvPicPr>
        <p:blipFill>
          <a:blip r:embed="rId2">
            <a:extLst>
              <a:ext uri="{28A0092B-C50C-407E-A947-70E740481C1C}">
                <a14:useLocalDpi xmlns:a14="http://schemas.microsoft.com/office/drawing/2010/main" xmlns="" val="0"/>
              </a:ext>
            </a:extLst>
          </a:blip>
          <a:stretch>
            <a:fillRect/>
          </a:stretch>
        </p:blipFill>
        <p:spPr>
          <a:xfrm>
            <a:off x="1036320" y="1737360"/>
            <a:ext cx="10241280" cy="4615314"/>
          </a:xfrm>
          <a:prstGeom prst="rect">
            <a:avLst/>
          </a:prstGeom>
        </p:spPr>
      </p:pic>
      <p:sp>
        <p:nvSpPr>
          <p:cNvPr id="6" name="Slide Number Placeholder 5">
            <a:extLst>
              <a:ext uri="{FF2B5EF4-FFF2-40B4-BE49-F238E27FC236}">
                <a16:creationId xmlns:a16="http://schemas.microsoft.com/office/drawing/2014/main" xmlns="" id="{576C8802-C051-4CCF-B146-ECD8ECB79987}"/>
              </a:ext>
            </a:extLst>
          </p:cNvPr>
          <p:cNvSpPr>
            <a:spLocks noGrp="1"/>
          </p:cNvSpPr>
          <p:nvPr>
            <p:ph type="sldNum" sz="quarter" idx="12"/>
          </p:nvPr>
        </p:nvSpPr>
        <p:spPr/>
        <p:txBody>
          <a:bodyPr/>
          <a:lstStyle/>
          <a:p>
            <a:fld id="{6F40C86C-2C0D-42A4-B0A2-8528B62C1C92}" type="slidenum">
              <a:rPr lang="en-US" smtClean="0"/>
              <a:pPr/>
              <a:t>28</a:t>
            </a:fld>
            <a:endParaRPr lang="en-US"/>
          </a:p>
        </p:txBody>
      </p:sp>
    </p:spTree>
    <p:extLst>
      <p:ext uri="{BB962C8B-B14F-4D97-AF65-F5344CB8AC3E}">
        <p14:creationId xmlns:p14="http://schemas.microsoft.com/office/powerpoint/2010/main" xmlns="" val="11615472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25DADE-F3D1-4FC6-9C55-C6E408E58855}"/>
              </a:ext>
            </a:extLst>
          </p:cNvPr>
          <p:cNvSpPr>
            <a:spLocks noGrp="1"/>
          </p:cNvSpPr>
          <p:nvPr>
            <p:ph type="title"/>
          </p:nvPr>
        </p:nvSpPr>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xmlns="" id="{50C971C3-B73C-496E-AA64-FE12D8F51C08}"/>
              </a:ext>
            </a:extLst>
          </p:cNvPr>
          <p:cNvSpPr>
            <a:spLocks noGrp="1"/>
          </p:cNvSpPr>
          <p:nvPr>
            <p:ph idx="1"/>
          </p:nvPr>
        </p:nvSpPr>
        <p:spPr/>
        <p:txBody>
          <a:bodyPr/>
          <a:lstStyle/>
          <a:p>
            <a:r>
              <a:rPr lang="en-US" sz="2700" b="1" u="sng" dirty="0">
                <a:solidFill>
                  <a:schemeClr val="accent4">
                    <a:lumMod val="75000"/>
                  </a:schemeClr>
                </a:solidFill>
                <a:latin typeface="Times New Roman" panose="02020603050405020304" pitchFamily="18" charset="0"/>
                <a:cs typeface="Times New Roman" panose="02020603050405020304" pitchFamily="18" charset="0"/>
              </a:rPr>
              <a:t>CHANGES THAT AFFECTED MOST IN-MODEL BUILDING: </a:t>
            </a:r>
            <a:endParaRPr lang="en-US" sz="2700" dirty="0">
              <a:solidFill>
                <a:schemeClr val="accent4">
                  <a:lumMod val="75000"/>
                </a:schemeClr>
              </a:solidFill>
              <a:latin typeface="Times New Roman" panose="02020603050405020304" pitchFamily="18" charset="0"/>
              <a:cs typeface="Times New Roman" panose="02020603050405020304" pitchFamily="18" charset="0"/>
            </a:endParaRPr>
          </a:p>
          <a:p>
            <a:pPr marL="514350" lvl="0" indent="-514350" algn="just">
              <a:buClr>
                <a:schemeClr val="accent5">
                  <a:lumMod val="75000"/>
                </a:schemeClr>
              </a:buClr>
              <a:buFont typeface="+mj-lt"/>
              <a:buAutoNum type="arabicPeriod"/>
            </a:pPr>
            <a:r>
              <a:rPr lang="en-US" sz="2700" dirty="0">
                <a:solidFill>
                  <a:schemeClr val="tx1"/>
                </a:solidFill>
                <a:latin typeface="Times New Roman" panose="02020603050405020304" pitchFamily="18" charset="0"/>
                <a:cs typeface="Times New Roman" panose="02020603050405020304" pitchFamily="18" charset="0"/>
              </a:rPr>
              <a:t>Ordinary least square model was unable to learn well.</a:t>
            </a:r>
          </a:p>
          <a:p>
            <a:pPr marL="457200" lvl="0" indent="-457200" algn="just">
              <a:buClr>
                <a:schemeClr val="accent5">
                  <a:lumMod val="75000"/>
                </a:schemeClr>
              </a:buClr>
              <a:buFont typeface="+mj-lt"/>
              <a:buAutoNum type="arabicPeriod"/>
            </a:pPr>
            <a:r>
              <a:rPr lang="en-US" sz="2700" dirty="0">
                <a:solidFill>
                  <a:schemeClr val="tx1"/>
                </a:solidFill>
                <a:latin typeface="Times New Roman" panose="02020603050405020304" pitchFamily="18" charset="0"/>
                <a:cs typeface="Times New Roman" panose="02020603050405020304" pitchFamily="18" charset="0"/>
              </a:rPr>
              <a:t>It was seen that ensemble algorithms were performing exceptionally well compared to OLS and other algorithms.</a:t>
            </a:r>
          </a:p>
          <a:p>
            <a:pPr marL="457200" lvl="0" indent="-457200" algn="just">
              <a:buClr>
                <a:schemeClr val="accent5">
                  <a:lumMod val="75000"/>
                </a:schemeClr>
              </a:buClr>
              <a:buFont typeface="+mj-lt"/>
              <a:buAutoNum type="arabicPeriod"/>
            </a:pPr>
            <a:r>
              <a:rPr lang="en-US" sz="2700" dirty="0">
                <a:solidFill>
                  <a:schemeClr val="tx1"/>
                </a:solidFill>
                <a:latin typeface="Times New Roman" panose="02020603050405020304" pitchFamily="18" charset="0"/>
                <a:cs typeface="Times New Roman" panose="02020603050405020304" pitchFamily="18" charset="0"/>
              </a:rPr>
              <a:t>After removing the multi-collinearity using VIF model started to improve.</a:t>
            </a:r>
          </a:p>
          <a:p>
            <a:pPr marL="457200" lvl="0" indent="-457200" algn="just">
              <a:buClr>
                <a:schemeClr val="accent5">
                  <a:lumMod val="75000"/>
                </a:schemeClr>
              </a:buClr>
              <a:buFont typeface="+mj-lt"/>
              <a:buAutoNum type="arabicPeriod"/>
            </a:pPr>
            <a:r>
              <a:rPr lang="en-US" sz="2700" dirty="0">
                <a:solidFill>
                  <a:schemeClr val="tx1"/>
                </a:solidFill>
                <a:latin typeface="Times New Roman" panose="02020603050405020304" pitchFamily="18" charset="0"/>
                <a:cs typeface="Times New Roman" panose="02020603050405020304" pitchFamily="18" charset="0"/>
              </a:rPr>
              <a:t>By talking log of the dependent variable, we saw significant improvement in the machine.</a:t>
            </a:r>
          </a:p>
          <a:p>
            <a:endParaRPr lang="en-US" dirty="0"/>
          </a:p>
        </p:txBody>
      </p:sp>
      <p:sp>
        <p:nvSpPr>
          <p:cNvPr id="5" name="Slide Number Placeholder 4">
            <a:extLst>
              <a:ext uri="{FF2B5EF4-FFF2-40B4-BE49-F238E27FC236}">
                <a16:creationId xmlns:a16="http://schemas.microsoft.com/office/drawing/2014/main" xmlns="" id="{BFD26639-313C-4559-8D82-24BEC44FDB04}"/>
              </a:ext>
            </a:extLst>
          </p:cNvPr>
          <p:cNvSpPr>
            <a:spLocks noGrp="1"/>
          </p:cNvSpPr>
          <p:nvPr>
            <p:ph type="sldNum" sz="quarter" idx="12"/>
          </p:nvPr>
        </p:nvSpPr>
        <p:spPr/>
        <p:txBody>
          <a:bodyPr/>
          <a:lstStyle/>
          <a:p>
            <a:fld id="{6F40C86C-2C0D-42A4-B0A2-8528B62C1C92}" type="slidenum">
              <a:rPr lang="en-US" smtClean="0"/>
              <a:pPr/>
              <a:t>29</a:t>
            </a:fld>
            <a:endParaRPr lang="en-US"/>
          </a:p>
        </p:txBody>
      </p:sp>
    </p:spTree>
    <p:extLst>
      <p:ext uri="{BB962C8B-B14F-4D97-AF65-F5344CB8AC3E}">
        <p14:creationId xmlns:p14="http://schemas.microsoft.com/office/powerpoint/2010/main" xmlns="" val="1595038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879BC0-0709-476D-BBAD-22E11D600606}"/>
              </a:ext>
            </a:extLst>
          </p:cNvPr>
          <p:cNvSpPr>
            <a:spLocks noGrp="1"/>
          </p:cNvSpPr>
          <p:nvPr>
            <p:ph type="title"/>
          </p:nvPr>
        </p:nvSpPr>
        <p:spPr/>
        <p:txBody>
          <a:bodyPr>
            <a:normAutofit/>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Problem Definition</a:t>
            </a:r>
          </a:p>
        </p:txBody>
      </p:sp>
      <p:sp>
        <p:nvSpPr>
          <p:cNvPr id="3" name="Content Placeholder 2">
            <a:extLst>
              <a:ext uri="{FF2B5EF4-FFF2-40B4-BE49-F238E27FC236}">
                <a16:creationId xmlns:a16="http://schemas.microsoft.com/office/drawing/2014/main" xmlns="" id="{D9F658E1-7C9A-4184-B610-275D119C1518}"/>
              </a:ext>
            </a:extLst>
          </p:cNvPr>
          <p:cNvSpPr>
            <a:spLocks noGrp="1"/>
          </p:cNvSpPr>
          <p:nvPr>
            <p:ph idx="1"/>
          </p:nvPr>
        </p:nvSpPr>
        <p:spPr>
          <a:xfrm>
            <a:off x="1097280" y="1845733"/>
            <a:ext cx="10058400" cy="4410687"/>
          </a:xfrm>
        </p:spPr>
        <p:txBody>
          <a:bodyPr>
            <a:noAutofit/>
          </a:bodyPr>
          <a:lstStyle/>
          <a:p>
            <a:pPr algn="just"/>
            <a:r>
              <a:rPr lang="en-US" sz="2500" b="1" dirty="0">
                <a:solidFill>
                  <a:schemeClr val="accent4">
                    <a:lumMod val="75000"/>
                  </a:schemeClr>
                </a:solidFill>
                <a:latin typeface="Times New Roman" panose="02020603050405020304" pitchFamily="18" charset="0"/>
                <a:ea typeface="Cambria" panose="02040503050406030204" pitchFamily="18" charset="0"/>
                <a:cs typeface="Times New Roman" panose="02020603050405020304" pitchFamily="18" charset="0"/>
              </a:rPr>
              <a:t>What Is The Importance Of This Problem We Aim To Solve?</a:t>
            </a:r>
          </a:p>
          <a:p>
            <a:pPr algn="just"/>
            <a:r>
              <a:rPr lang="en-US" sz="25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Let us assume we have a new host who wants to start in the business of renting his property out using Airbnb. </a:t>
            </a:r>
          </a:p>
          <a:p>
            <a:pPr algn="just"/>
            <a:r>
              <a:rPr lang="en-US" sz="25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How does he/ she know what prices to charge for each room?</a:t>
            </a:r>
          </a:p>
          <a:p>
            <a:pPr marL="457200" indent="-457200" algn="just">
              <a:buFont typeface="Wingdings" panose="05000000000000000000" pitchFamily="2" charset="2"/>
              <a:buChar char="Ø"/>
            </a:pPr>
            <a:r>
              <a:rPr lang="en-US" sz="25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Location</a:t>
            </a:r>
          </a:p>
          <a:p>
            <a:pPr marL="457200" indent="-457200" algn="just">
              <a:buFont typeface="Wingdings" panose="05000000000000000000" pitchFamily="2" charset="2"/>
              <a:buChar char="Ø"/>
            </a:pPr>
            <a:r>
              <a:rPr lang="en-US" sz="25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Popularity (Tourist Attractions/ Landscape/ Seasonal or Perennial) </a:t>
            </a:r>
          </a:p>
          <a:p>
            <a:pPr marL="457200" indent="-457200" algn="just">
              <a:buFont typeface="Wingdings" panose="05000000000000000000" pitchFamily="2" charset="2"/>
              <a:buChar char="Ø"/>
            </a:pPr>
            <a:r>
              <a:rPr lang="en-US" sz="25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Customer Base</a:t>
            </a:r>
          </a:p>
          <a:p>
            <a:pPr marL="457200" indent="-457200" algn="just">
              <a:buFont typeface="Wingdings" panose="05000000000000000000" pitchFamily="2" charset="2"/>
              <a:buChar char="Ø"/>
            </a:pPr>
            <a:r>
              <a:rPr lang="en-US" sz="25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Competitive Pricing</a:t>
            </a:r>
          </a:p>
          <a:p>
            <a:pPr marL="457200" indent="-457200" algn="just">
              <a:buFont typeface="Wingdings" panose="05000000000000000000" pitchFamily="2" charset="2"/>
              <a:buChar char="Ø"/>
            </a:pPr>
            <a:r>
              <a:rPr lang="en-US" sz="25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Kind of Amenities provided by each of the rooms.</a:t>
            </a:r>
            <a:endParaRPr lang="en-US" sz="25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93302EB6-EC27-4CF0-BD04-0D52BAB1FBA3}"/>
              </a:ext>
            </a:extLst>
          </p:cNvPr>
          <p:cNvSpPr>
            <a:spLocks noGrp="1"/>
          </p:cNvSpPr>
          <p:nvPr>
            <p:ph type="sldNum" sz="quarter" idx="12"/>
          </p:nvPr>
        </p:nvSpPr>
        <p:spPr/>
        <p:txBody>
          <a:bodyPr/>
          <a:lstStyle/>
          <a:p>
            <a:fld id="{6F40C86C-2C0D-42A4-B0A2-8528B62C1C92}" type="slidenum">
              <a:rPr lang="en-US" smtClean="0"/>
              <a:pPr/>
              <a:t>3</a:t>
            </a:fld>
            <a:endParaRPr lang="en-US"/>
          </a:p>
        </p:txBody>
      </p:sp>
    </p:spTree>
    <p:extLst>
      <p:ext uri="{BB962C8B-B14F-4D97-AF65-F5344CB8AC3E}">
        <p14:creationId xmlns:p14="http://schemas.microsoft.com/office/powerpoint/2010/main" xmlns="" val="1664731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CB353F-79BB-41B0-B942-744DA479C25E}"/>
              </a:ext>
            </a:extLst>
          </p:cNvPr>
          <p:cNvSpPr>
            <a:spLocks noGrp="1"/>
          </p:cNvSpPr>
          <p:nvPr>
            <p:ph type="title"/>
          </p:nvPr>
        </p:nvSpPr>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Conclusion </a:t>
            </a:r>
            <a:r>
              <a:rPr lang="en-US" sz="2400" b="1" dirty="0">
                <a:solidFill>
                  <a:schemeClr val="accent2">
                    <a:lumMod val="75000"/>
                  </a:schemeClr>
                </a:solidFill>
                <a:latin typeface="Times New Roman" panose="02020603050405020304" pitchFamily="18" charset="0"/>
                <a:cs typeface="Times New Roman" panose="02020603050405020304" pitchFamily="18" charset="0"/>
              </a:rPr>
              <a:t>Continued…</a:t>
            </a:r>
            <a:endParaRPr lang="en-US" sz="2400" dirty="0">
              <a:solidFill>
                <a:schemeClr val="accent2">
                  <a:lumMod val="75000"/>
                </a:schemeClr>
              </a:solidFill>
            </a:endParaRPr>
          </a:p>
        </p:txBody>
      </p:sp>
      <p:sp>
        <p:nvSpPr>
          <p:cNvPr id="3" name="Content Placeholder 2">
            <a:extLst>
              <a:ext uri="{FF2B5EF4-FFF2-40B4-BE49-F238E27FC236}">
                <a16:creationId xmlns:a16="http://schemas.microsoft.com/office/drawing/2014/main" xmlns="" id="{90CF7250-6D6A-49A7-80C7-0C57B27A208D}"/>
              </a:ext>
            </a:extLst>
          </p:cNvPr>
          <p:cNvSpPr>
            <a:spLocks noGrp="1"/>
          </p:cNvSpPr>
          <p:nvPr>
            <p:ph idx="1"/>
          </p:nvPr>
        </p:nvSpPr>
        <p:spPr>
          <a:xfrm>
            <a:off x="1097280" y="1845733"/>
            <a:ext cx="10436994" cy="4154013"/>
          </a:xfrm>
        </p:spPr>
        <p:txBody>
          <a:bodyPr>
            <a:normAutofit lnSpcReduction="10000"/>
          </a:bodyPr>
          <a:lstStyle/>
          <a:p>
            <a:r>
              <a:rPr lang="en-US" sz="2700" b="1" u="sng" dirty="0">
                <a:solidFill>
                  <a:schemeClr val="accent3">
                    <a:lumMod val="75000"/>
                  </a:schemeClr>
                </a:solidFill>
                <a:latin typeface="Times New Roman" panose="02020603050405020304" pitchFamily="18" charset="0"/>
                <a:cs typeface="Times New Roman" panose="02020603050405020304" pitchFamily="18" charset="0"/>
              </a:rPr>
              <a:t>KEY RISK AND INTERPRETATION OF OUR MODEL:</a:t>
            </a:r>
            <a:endParaRPr lang="en-US" sz="2700" dirty="0">
              <a:solidFill>
                <a:schemeClr val="accent3">
                  <a:lumMod val="75000"/>
                </a:schemeClr>
              </a:solidFill>
              <a:latin typeface="Times New Roman" panose="02020603050405020304" pitchFamily="18" charset="0"/>
              <a:cs typeface="Times New Roman" panose="02020603050405020304" pitchFamily="18" charset="0"/>
            </a:endParaRPr>
          </a:p>
          <a:p>
            <a:pPr lvl="0" algn="just"/>
            <a:r>
              <a:rPr lang="en-US" sz="2700" dirty="0">
                <a:solidFill>
                  <a:schemeClr val="tx1"/>
                </a:solidFill>
                <a:latin typeface="Times New Roman" panose="02020603050405020304" pitchFamily="18" charset="0"/>
                <a:cs typeface="Times New Roman" panose="02020603050405020304" pitchFamily="18" charset="0"/>
              </a:rPr>
              <a:t>Although we were able to increase R2 score from 0.454 to 0.705 but going beyond that became a hassle.</a:t>
            </a:r>
          </a:p>
          <a:p>
            <a:pPr lvl="0" algn="just"/>
            <a:r>
              <a:rPr lang="en-US" sz="2700" dirty="0">
                <a:solidFill>
                  <a:schemeClr val="tx1"/>
                </a:solidFill>
                <a:latin typeface="Times New Roman" panose="02020603050405020304" pitchFamily="18" charset="0"/>
                <a:cs typeface="Times New Roman" panose="02020603050405020304" pitchFamily="18" charset="0"/>
              </a:rPr>
              <a:t>There were presence of high multicollinearity therefor we applied PCA technique yet we saw no improvement.</a:t>
            </a:r>
          </a:p>
          <a:p>
            <a:pPr lvl="0" algn="just"/>
            <a:r>
              <a:rPr lang="en-US" sz="2700" dirty="0">
                <a:solidFill>
                  <a:schemeClr val="tx1"/>
                </a:solidFill>
                <a:latin typeface="Times New Roman" panose="02020603050405020304" pitchFamily="18" charset="0"/>
                <a:cs typeface="Times New Roman" panose="02020603050405020304" pitchFamily="18" charset="0"/>
              </a:rPr>
              <a:t>Feature selection and hyperparameter tuning also failed to increase the accuracy.</a:t>
            </a:r>
          </a:p>
          <a:p>
            <a:pPr lvl="0" algn="just"/>
            <a:r>
              <a:rPr lang="en-US" sz="2700" dirty="0">
                <a:solidFill>
                  <a:schemeClr val="tx1"/>
                </a:solidFill>
                <a:latin typeface="Times New Roman" panose="02020603050405020304" pitchFamily="18" charset="0"/>
                <a:cs typeface="Times New Roman" panose="02020603050405020304" pitchFamily="18" charset="0"/>
              </a:rPr>
              <a:t>This could mean that we might need to go back on the EDA stage and see what more feature engineering we could do to make model learn better.</a:t>
            </a:r>
          </a:p>
          <a:p>
            <a:endParaRPr lang="en-US" dirty="0"/>
          </a:p>
        </p:txBody>
      </p:sp>
      <p:sp>
        <p:nvSpPr>
          <p:cNvPr id="5" name="Slide Number Placeholder 4">
            <a:extLst>
              <a:ext uri="{FF2B5EF4-FFF2-40B4-BE49-F238E27FC236}">
                <a16:creationId xmlns:a16="http://schemas.microsoft.com/office/drawing/2014/main" xmlns="" id="{CD240A70-271D-4034-AA97-F14531BC6912}"/>
              </a:ext>
            </a:extLst>
          </p:cNvPr>
          <p:cNvSpPr>
            <a:spLocks noGrp="1"/>
          </p:cNvSpPr>
          <p:nvPr>
            <p:ph type="sldNum" sz="quarter" idx="12"/>
          </p:nvPr>
        </p:nvSpPr>
        <p:spPr/>
        <p:txBody>
          <a:bodyPr/>
          <a:lstStyle/>
          <a:p>
            <a:fld id="{6F40C86C-2C0D-42A4-B0A2-8528B62C1C92}" type="slidenum">
              <a:rPr lang="en-US" smtClean="0"/>
              <a:pPr/>
              <a:t>30</a:t>
            </a:fld>
            <a:endParaRPr lang="en-US"/>
          </a:p>
        </p:txBody>
      </p:sp>
    </p:spTree>
    <p:extLst>
      <p:ext uri="{BB962C8B-B14F-4D97-AF65-F5344CB8AC3E}">
        <p14:creationId xmlns:p14="http://schemas.microsoft.com/office/powerpoint/2010/main" xmlns="" val="34138418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738255-0C7A-49DB-A8AD-C07CF72AB525}"/>
              </a:ext>
            </a:extLst>
          </p:cNvPr>
          <p:cNvSpPr>
            <a:spLocks noGrp="1"/>
          </p:cNvSpPr>
          <p:nvPr>
            <p:ph type="title"/>
          </p:nvPr>
        </p:nvSpPr>
        <p:spPr/>
        <p:txBody>
          <a:bodyPr>
            <a:normAutofit/>
          </a:bodyPr>
          <a:lstStyle/>
          <a:p>
            <a:r>
              <a:rPr lang="en-US" sz="4000" b="1" dirty="0">
                <a:solidFill>
                  <a:schemeClr val="accent2">
                    <a:lumMod val="75000"/>
                  </a:schemeClr>
                </a:solidFill>
                <a:latin typeface="Times New Roman" panose="02020603050405020304" pitchFamily="18" charset="0"/>
                <a:cs typeface="Times New Roman" panose="02020603050405020304" pitchFamily="18" charset="0"/>
              </a:rPr>
              <a:t>Bibliography</a:t>
            </a:r>
          </a:p>
        </p:txBody>
      </p:sp>
      <p:sp>
        <p:nvSpPr>
          <p:cNvPr id="3" name="Content Placeholder 2">
            <a:extLst>
              <a:ext uri="{FF2B5EF4-FFF2-40B4-BE49-F238E27FC236}">
                <a16:creationId xmlns:a16="http://schemas.microsoft.com/office/drawing/2014/main" xmlns="" id="{DC7AC95C-9608-4C77-9456-E7EA1D77F772}"/>
              </a:ext>
            </a:extLst>
          </p:cNvPr>
          <p:cNvSpPr>
            <a:spLocks noGrp="1"/>
          </p:cNvSpPr>
          <p:nvPr>
            <p:ph idx="1"/>
          </p:nvPr>
        </p:nvSpPr>
        <p:spPr>
          <a:xfrm>
            <a:off x="1097280" y="1845733"/>
            <a:ext cx="10058400" cy="4378603"/>
          </a:xfrm>
        </p:spPr>
        <p:txBody>
          <a:bodyPr>
            <a:normAutofit fontScale="92500" lnSpcReduction="10000"/>
          </a:bodyPr>
          <a:lstStyle/>
          <a:p>
            <a:pPr algn="just"/>
            <a:r>
              <a:rPr lang="en-US" dirty="0">
                <a:solidFill>
                  <a:schemeClr val="accent1">
                    <a:lumMod val="50000"/>
                  </a:schemeClr>
                </a:solidFill>
              </a:rPr>
              <a:t>[1] Airbnb public dataset.” http://insideairbnb.com/get-the-data.html’ Accessed: 2021-10-25.</a:t>
            </a:r>
          </a:p>
          <a:p>
            <a:pPr algn="just"/>
            <a:r>
              <a:rPr lang="en-US" dirty="0">
                <a:solidFill>
                  <a:schemeClr val="accent1">
                    <a:lumMod val="50000"/>
                  </a:schemeClr>
                </a:solidFill>
              </a:rPr>
              <a:t>[2] H. Yu and J. Wu, “Real estate price prediction with regression and classification,” CS229 (Machine Learning) Final Project Reports, 2016</a:t>
            </a:r>
          </a:p>
          <a:p>
            <a:pPr algn="just"/>
            <a:r>
              <a:rPr lang="en-US" dirty="0">
                <a:solidFill>
                  <a:schemeClr val="accent1">
                    <a:lumMod val="50000"/>
                  </a:schemeClr>
                </a:solidFill>
              </a:rPr>
              <a:t>[3] Y. Yang, N. J. Mueller, and R. R. </a:t>
            </a:r>
            <a:r>
              <a:rPr lang="en-US" dirty="0" err="1">
                <a:solidFill>
                  <a:schemeClr val="accent1">
                    <a:lumMod val="50000"/>
                  </a:schemeClr>
                </a:solidFill>
              </a:rPr>
              <a:t>Croes</a:t>
            </a:r>
            <a:r>
              <a:rPr lang="en-US" dirty="0">
                <a:solidFill>
                  <a:schemeClr val="accent1">
                    <a:lumMod val="50000"/>
                  </a:schemeClr>
                </a:solidFill>
              </a:rPr>
              <a:t>, “Market accessibility and hotel prices in the </a:t>
            </a:r>
            <a:r>
              <a:rPr lang="en-US" dirty="0" err="1">
                <a:solidFill>
                  <a:schemeClr val="accent1">
                    <a:lumMod val="50000"/>
                  </a:schemeClr>
                </a:solidFill>
              </a:rPr>
              <a:t>caribbean</a:t>
            </a:r>
            <a:r>
              <a:rPr lang="en-US" dirty="0">
                <a:solidFill>
                  <a:schemeClr val="accent1">
                    <a:lumMod val="50000"/>
                  </a:schemeClr>
                </a:solidFill>
              </a:rPr>
              <a:t>: The moderating effect of quality-signaling factors”, Tourism Management, vol. 56, pp. 40–51, 2016.</a:t>
            </a:r>
          </a:p>
          <a:p>
            <a:pPr algn="just"/>
            <a:r>
              <a:rPr lang="en-US" dirty="0">
                <a:solidFill>
                  <a:schemeClr val="accent1">
                    <a:lumMod val="50000"/>
                  </a:schemeClr>
                </a:solidFill>
              </a:rPr>
              <a:t>[4] Tang, E. “Neighborhood and Price Prediction for San Francisco Airbnb Listings.” (2015).</a:t>
            </a:r>
          </a:p>
          <a:p>
            <a:pPr algn="just"/>
            <a:r>
              <a:rPr lang="en-US" dirty="0">
                <a:solidFill>
                  <a:schemeClr val="accent1">
                    <a:lumMod val="50000"/>
                  </a:schemeClr>
                </a:solidFill>
              </a:rPr>
              <a:t>[5]</a:t>
            </a:r>
            <a:r>
              <a:rPr lang="en-IN" u="sng" dirty="0">
                <a:solidFill>
                  <a:schemeClr val="accent1">
                    <a:lumMod val="50000"/>
                  </a:schemeClr>
                </a:solidFill>
                <a:hlinkClick r:id="rId2">
                  <a:extLst>
                    <a:ext uri="{A12FA001-AC4F-418D-AE19-62706E023703}">
                      <ahyp:hlinkClr xmlns:ahyp="http://schemas.microsoft.com/office/drawing/2018/hyperlinkcolor" xmlns="" val="tx"/>
                    </a:ext>
                  </a:extLst>
                </a:hlinkClick>
              </a:rPr>
              <a:t>https://www.analyticsvidhya.com/blog/2021/05/5-regression-algorithms-you-should-know-introductory-guide/</a:t>
            </a:r>
            <a:endParaRPr lang="en-US" dirty="0">
              <a:solidFill>
                <a:schemeClr val="accent1">
                  <a:lumMod val="50000"/>
                </a:schemeClr>
              </a:solidFill>
            </a:endParaRPr>
          </a:p>
          <a:p>
            <a:pPr algn="just"/>
            <a:r>
              <a:rPr lang="en-US" dirty="0">
                <a:solidFill>
                  <a:schemeClr val="accent1">
                    <a:lumMod val="50000"/>
                  </a:schemeClr>
                </a:solidFill>
              </a:rPr>
              <a:t>[6]</a:t>
            </a:r>
            <a:r>
              <a:rPr lang="en-IN" u="sng" dirty="0">
                <a:solidFill>
                  <a:schemeClr val="accent1">
                    <a:lumMod val="50000"/>
                  </a:schemeClr>
                </a:solidFill>
                <a:hlinkClick r:id="rId3">
                  <a:extLst>
                    <a:ext uri="{A12FA001-AC4F-418D-AE19-62706E023703}">
                      <ahyp:hlinkClr xmlns:ahyp="http://schemas.microsoft.com/office/drawing/2018/hyperlinkcolor" xmlns="" val="tx"/>
                    </a:ext>
                  </a:extLst>
                </a:hlinkClick>
              </a:rPr>
              <a:t>https://vitalflux.com/gradient-boosting-regression-python-examples/</a:t>
            </a:r>
            <a:endParaRPr lang="en-US" dirty="0">
              <a:solidFill>
                <a:schemeClr val="accent1">
                  <a:lumMod val="50000"/>
                </a:schemeClr>
              </a:solidFill>
            </a:endParaRPr>
          </a:p>
          <a:p>
            <a:pPr algn="just"/>
            <a:r>
              <a:rPr lang="en-US" dirty="0">
                <a:solidFill>
                  <a:schemeClr val="accent1">
                    <a:lumMod val="50000"/>
                  </a:schemeClr>
                </a:solidFill>
              </a:rPr>
              <a:t>[7]</a:t>
            </a:r>
            <a:r>
              <a:rPr lang="en-IN" u="sng" dirty="0">
                <a:solidFill>
                  <a:schemeClr val="accent1">
                    <a:lumMod val="50000"/>
                  </a:schemeClr>
                </a:solidFill>
                <a:hlinkClick r:id="rId4">
                  <a:extLst>
                    <a:ext uri="{A12FA001-AC4F-418D-AE19-62706E023703}">
                      <ahyp:hlinkClr xmlns:ahyp="http://schemas.microsoft.com/office/drawing/2018/hyperlinkcolor" xmlns="" val="tx"/>
                    </a:ext>
                  </a:extLst>
                </a:hlinkClick>
              </a:rPr>
              <a:t>https://www.geeksforgeeks.org/xgboost-for-regression/</a:t>
            </a:r>
            <a:endParaRPr lang="en-US" dirty="0">
              <a:solidFill>
                <a:schemeClr val="accent1">
                  <a:lumMod val="50000"/>
                </a:schemeClr>
              </a:solidFill>
            </a:endParaRPr>
          </a:p>
          <a:p>
            <a:pPr algn="just"/>
            <a:r>
              <a:rPr lang="en-US" dirty="0">
                <a:solidFill>
                  <a:schemeClr val="accent1">
                    <a:lumMod val="50000"/>
                  </a:schemeClr>
                </a:solidFill>
              </a:rPr>
              <a:t>[8]</a:t>
            </a:r>
            <a:r>
              <a:rPr lang="en-IN" u="sng" dirty="0">
                <a:solidFill>
                  <a:schemeClr val="accent1">
                    <a:lumMod val="50000"/>
                  </a:schemeClr>
                </a:solidFill>
                <a:hlinkClick r:id="rId5">
                  <a:extLst>
                    <a:ext uri="{A12FA001-AC4F-418D-AE19-62706E023703}">
                      <ahyp:hlinkClr xmlns:ahyp="http://schemas.microsoft.com/office/drawing/2018/hyperlinkcolor" xmlns="" val="tx"/>
                    </a:ext>
                  </a:extLst>
                </a:hlinkClick>
              </a:rPr>
              <a:t>https://towardsdatascience.com/catboost-regression-in-6-minutes-3487f3e5b329</a:t>
            </a:r>
            <a:endParaRPr lang="en-US" dirty="0">
              <a:solidFill>
                <a:schemeClr val="accent1">
                  <a:lumMod val="50000"/>
                </a:schemeClr>
              </a:solidFill>
            </a:endParaRPr>
          </a:p>
          <a:p>
            <a:pPr algn="just"/>
            <a:r>
              <a:rPr lang="en-US" dirty="0">
                <a:solidFill>
                  <a:schemeClr val="accent1">
                    <a:lumMod val="50000"/>
                  </a:schemeClr>
                </a:solidFill>
              </a:rPr>
              <a:t>[9]</a:t>
            </a:r>
            <a:r>
              <a:rPr lang="en-IN" u="sng" dirty="0">
                <a:solidFill>
                  <a:schemeClr val="accent1">
                    <a:lumMod val="50000"/>
                  </a:schemeClr>
                </a:solidFill>
                <a:hlinkClick r:id="rId6">
                  <a:extLst>
                    <a:ext uri="{A12FA001-AC4F-418D-AE19-62706E023703}">
                      <ahyp:hlinkClr xmlns:ahyp="http://schemas.microsoft.com/office/drawing/2018/hyperlinkcolor" xmlns="" val="tx"/>
                    </a:ext>
                  </a:extLst>
                </a:hlinkClick>
              </a:rPr>
              <a:t>https://michael-fuchs-python.netlify.app/2019/11/11/introduction-to-sgd-classifier/</a:t>
            </a:r>
            <a:endParaRPr lang="en-US" dirty="0">
              <a:solidFill>
                <a:schemeClr val="accent1">
                  <a:lumMod val="50000"/>
                </a:schemeClr>
              </a:solidFill>
            </a:endParaRPr>
          </a:p>
        </p:txBody>
      </p:sp>
      <p:sp>
        <p:nvSpPr>
          <p:cNvPr id="5" name="Slide Number Placeholder 4">
            <a:extLst>
              <a:ext uri="{FF2B5EF4-FFF2-40B4-BE49-F238E27FC236}">
                <a16:creationId xmlns:a16="http://schemas.microsoft.com/office/drawing/2014/main" xmlns="" id="{4EA827B1-8224-4646-B689-13D14D3793F9}"/>
              </a:ext>
            </a:extLst>
          </p:cNvPr>
          <p:cNvSpPr>
            <a:spLocks noGrp="1"/>
          </p:cNvSpPr>
          <p:nvPr>
            <p:ph type="sldNum" sz="quarter" idx="12"/>
          </p:nvPr>
        </p:nvSpPr>
        <p:spPr/>
        <p:txBody>
          <a:bodyPr/>
          <a:lstStyle/>
          <a:p>
            <a:fld id="{6F40C86C-2C0D-42A4-B0A2-8528B62C1C92}" type="slidenum">
              <a:rPr lang="en-US" smtClean="0"/>
              <a:pPr/>
              <a:t>31</a:t>
            </a:fld>
            <a:endParaRPr lang="en-US"/>
          </a:p>
        </p:txBody>
      </p:sp>
    </p:spTree>
    <p:extLst>
      <p:ext uri="{BB962C8B-B14F-4D97-AF65-F5344CB8AC3E}">
        <p14:creationId xmlns:p14="http://schemas.microsoft.com/office/powerpoint/2010/main" xmlns="" val="20831998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A028BC-22E7-469E-9FCB-C25C8B7ACE89}"/>
              </a:ext>
            </a:extLst>
          </p:cNvPr>
          <p:cNvSpPr>
            <a:spLocks noGrp="1"/>
          </p:cNvSpPr>
          <p:nvPr>
            <p:ph type="title"/>
          </p:nvPr>
        </p:nvSpPr>
        <p:spPr>
          <a:xfrm>
            <a:off x="1066800" y="3000137"/>
            <a:ext cx="10058400" cy="857725"/>
          </a:xfrm>
        </p:spPr>
        <p:txBody>
          <a:bodyPr>
            <a:normAutofit/>
          </a:bodyPr>
          <a:lstStyle/>
          <a:p>
            <a:pPr algn="ctr"/>
            <a:r>
              <a:rPr lang="en-US" sz="5400" b="1" dirty="0">
                <a:solidFill>
                  <a:schemeClr val="accent2"/>
                </a:solidFill>
                <a:latin typeface="Times New Roman" panose="02020603050405020304" pitchFamily="18" charset="0"/>
                <a:cs typeface="Times New Roman" panose="02020603050405020304" pitchFamily="18" charset="0"/>
              </a:rPr>
              <a:t>THANK YOU</a:t>
            </a:r>
          </a:p>
        </p:txBody>
      </p:sp>
      <p:sp>
        <p:nvSpPr>
          <p:cNvPr id="4" name="Subtitle 2">
            <a:extLst>
              <a:ext uri="{FF2B5EF4-FFF2-40B4-BE49-F238E27FC236}">
                <a16:creationId xmlns:a16="http://schemas.microsoft.com/office/drawing/2014/main" xmlns="" id="{FCBDA468-FB30-46D0-A18D-DFD41C49DCAF}"/>
              </a:ext>
            </a:extLst>
          </p:cNvPr>
          <p:cNvSpPr txBox="1">
            <a:spLocks/>
          </p:cNvSpPr>
          <p:nvPr/>
        </p:nvSpPr>
        <p:spPr>
          <a:xfrm>
            <a:off x="8967537" y="3970258"/>
            <a:ext cx="2938477" cy="23306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Team 4:</a:t>
            </a:r>
          </a:p>
          <a:p>
            <a:pPr lvl="1"/>
            <a:r>
              <a:rPr lang="en-US" noProof="1">
                <a:solidFill>
                  <a:schemeClr val="accent2"/>
                </a:solidFill>
                <a:latin typeface="Times New Roman" panose="02020603050405020304" pitchFamily="18" charset="0"/>
                <a:cs typeface="Times New Roman" panose="02020603050405020304" pitchFamily="18" charset="0"/>
              </a:rPr>
              <a:t>Anushka Arora</a:t>
            </a:r>
          </a:p>
          <a:p>
            <a:pPr lvl="1"/>
            <a:r>
              <a:rPr lang="en-US" noProof="1">
                <a:solidFill>
                  <a:schemeClr val="accent2"/>
                </a:solidFill>
                <a:latin typeface="Times New Roman" panose="02020603050405020304" pitchFamily="18" charset="0"/>
                <a:cs typeface="Times New Roman" panose="02020603050405020304" pitchFamily="18" charset="0"/>
              </a:rPr>
              <a:t>Bibhash Dutta</a:t>
            </a:r>
          </a:p>
          <a:p>
            <a:pPr lvl="1"/>
            <a:r>
              <a:rPr lang="en-US" noProof="1">
                <a:solidFill>
                  <a:schemeClr val="accent2"/>
                </a:solidFill>
                <a:latin typeface="Times New Roman" panose="02020603050405020304" pitchFamily="18" charset="0"/>
                <a:cs typeface="Times New Roman" panose="02020603050405020304" pitchFamily="18" charset="0"/>
              </a:rPr>
              <a:t>Gaurav Rai</a:t>
            </a:r>
          </a:p>
          <a:p>
            <a:pPr lvl="1"/>
            <a:r>
              <a:rPr lang="en-US" noProof="1">
                <a:solidFill>
                  <a:schemeClr val="accent2"/>
                </a:solidFill>
                <a:latin typeface="Times New Roman" panose="02020603050405020304" pitchFamily="18" charset="0"/>
                <a:cs typeface="Times New Roman" panose="02020603050405020304" pitchFamily="18" charset="0"/>
              </a:rPr>
              <a:t>Sachin Verma</a:t>
            </a:r>
          </a:p>
          <a:p>
            <a:pPr lvl="1"/>
            <a:r>
              <a:rPr lang="en-US" noProof="1">
                <a:solidFill>
                  <a:schemeClr val="accent2"/>
                </a:solidFill>
                <a:latin typeface="Times New Roman" panose="02020603050405020304" pitchFamily="18" charset="0"/>
                <a:cs typeface="Times New Roman" panose="02020603050405020304" pitchFamily="18" charset="0"/>
              </a:rPr>
              <a:t>Supriya Raturi</a:t>
            </a:r>
          </a:p>
          <a:p>
            <a:pPr lvl="1"/>
            <a:r>
              <a:rPr lang="en-US" noProof="1">
                <a:solidFill>
                  <a:schemeClr val="accent2"/>
                </a:solidFill>
                <a:latin typeface="Times New Roman" panose="02020603050405020304" pitchFamily="18" charset="0"/>
                <a:cs typeface="Times New Roman" panose="02020603050405020304" pitchFamily="18" charset="0"/>
              </a:rPr>
              <a:t>T. Shalem</a:t>
            </a:r>
          </a:p>
          <a:p>
            <a:endParaRPr lang="en-US" dirty="0"/>
          </a:p>
          <a:p>
            <a:endParaRPr lang="en-US" dirty="0"/>
          </a:p>
        </p:txBody>
      </p:sp>
      <p:sp>
        <p:nvSpPr>
          <p:cNvPr id="6" name="Slide Number Placeholder 5">
            <a:extLst>
              <a:ext uri="{FF2B5EF4-FFF2-40B4-BE49-F238E27FC236}">
                <a16:creationId xmlns:a16="http://schemas.microsoft.com/office/drawing/2014/main" xmlns="" id="{2E202AB7-D6C3-4C40-A9F2-D42BAC6DD93B}"/>
              </a:ext>
            </a:extLst>
          </p:cNvPr>
          <p:cNvSpPr>
            <a:spLocks noGrp="1"/>
          </p:cNvSpPr>
          <p:nvPr>
            <p:ph type="sldNum" sz="quarter" idx="12"/>
          </p:nvPr>
        </p:nvSpPr>
        <p:spPr/>
        <p:txBody>
          <a:bodyPr/>
          <a:lstStyle/>
          <a:p>
            <a:fld id="{6F40C86C-2C0D-42A4-B0A2-8528B62C1C92}" type="slidenum">
              <a:rPr lang="en-US" smtClean="0"/>
              <a:pPr/>
              <a:t>32</a:t>
            </a:fld>
            <a:endParaRPr lang="en-US"/>
          </a:p>
        </p:txBody>
      </p:sp>
    </p:spTree>
    <p:extLst>
      <p:ext uri="{BB962C8B-B14F-4D97-AF65-F5344CB8AC3E}">
        <p14:creationId xmlns:p14="http://schemas.microsoft.com/office/powerpoint/2010/main" xmlns="" val="3075154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04A697-C5DC-4B33-864E-9B17545C9B6C}"/>
              </a:ext>
            </a:extLst>
          </p:cNvPr>
          <p:cNvSpPr>
            <a:spLocks noGrp="1"/>
          </p:cNvSpPr>
          <p:nvPr>
            <p:ph type="title"/>
          </p:nvPr>
        </p:nvSpPr>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Problem Definition </a:t>
            </a:r>
            <a:r>
              <a:rPr lang="en-US" sz="2000" b="1" dirty="0">
                <a:solidFill>
                  <a:schemeClr val="accent2">
                    <a:lumMod val="75000"/>
                  </a:schemeClr>
                </a:solidFill>
                <a:latin typeface="Times New Roman" panose="02020603050405020304" pitchFamily="18" charset="0"/>
                <a:cs typeface="Times New Roman" panose="02020603050405020304" pitchFamily="18" charset="0"/>
              </a:rPr>
              <a:t>Continued…</a:t>
            </a:r>
            <a:endParaRPr 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639D136-D9C8-4911-B623-78E41F60D355}"/>
              </a:ext>
            </a:extLst>
          </p:cNvPr>
          <p:cNvSpPr>
            <a:spLocks noGrp="1"/>
          </p:cNvSpPr>
          <p:nvPr>
            <p:ph idx="1"/>
          </p:nvPr>
        </p:nvSpPr>
        <p:spPr>
          <a:xfrm>
            <a:off x="1097280" y="2102407"/>
            <a:ext cx="10058400" cy="4041719"/>
          </a:xfrm>
        </p:spPr>
        <p:txBody>
          <a:bodyPr>
            <a:normAutofit/>
          </a:bodyPr>
          <a:lstStyle/>
          <a:p>
            <a:pPr lvl="0" algn="just">
              <a:spcBef>
                <a:spcPts val="1000"/>
              </a:spcBef>
            </a:pPr>
            <a:r>
              <a:rPr lang="en-US" sz="27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Q) How does he/ she know what prices to charge for each room?</a:t>
            </a:r>
          </a:p>
          <a:p>
            <a:pPr lvl="0" algn="just">
              <a:spcBef>
                <a:spcPts val="1000"/>
              </a:spcBef>
            </a:pPr>
            <a:r>
              <a:rPr lang="en-US" sz="27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This question can be tackled through the following two methods: </a:t>
            </a:r>
            <a:endParaRPr lang="en-US" sz="2700" b="1" dirty="0">
              <a:solidFill>
                <a:schemeClr val="tx2">
                  <a:lumMod val="60000"/>
                  <a:lumOff val="40000"/>
                </a:schemeClr>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2700" b="1" dirty="0">
                <a:solidFill>
                  <a:srgbClr val="C00000"/>
                </a:solidFill>
                <a:latin typeface="Times New Roman" panose="02020603050405020304" pitchFamily="18" charset="0"/>
                <a:ea typeface="Cambria" panose="02040503050406030204" pitchFamily="18" charset="0"/>
                <a:cs typeface="Times New Roman" panose="02020603050405020304" pitchFamily="18" charset="0"/>
              </a:rPr>
              <a:t>Solution 1: Going from property to property to know the listings they have provided</a:t>
            </a:r>
          </a:p>
          <a:p>
            <a:pPr algn="just"/>
            <a:r>
              <a:rPr lang="en-US" sz="2700" b="1" dirty="0">
                <a:solidFill>
                  <a:schemeClr val="accent4">
                    <a:lumMod val="75000"/>
                  </a:schemeClr>
                </a:solidFill>
                <a:latin typeface="Times New Roman" panose="02020603050405020304" pitchFamily="18" charset="0"/>
                <a:ea typeface="Cambria" panose="02040503050406030204" pitchFamily="18" charset="0"/>
                <a:cs typeface="Times New Roman" panose="02020603050405020304" pitchFamily="18" charset="0"/>
              </a:rPr>
              <a:t>Solution 2: Refer to a system where all he/she has to provide is the location where his/her property is at and the system computes the most competitive pricing for that location in an instant.</a:t>
            </a:r>
          </a:p>
        </p:txBody>
      </p:sp>
      <p:sp>
        <p:nvSpPr>
          <p:cNvPr id="5" name="Slide Number Placeholder 4">
            <a:extLst>
              <a:ext uri="{FF2B5EF4-FFF2-40B4-BE49-F238E27FC236}">
                <a16:creationId xmlns:a16="http://schemas.microsoft.com/office/drawing/2014/main" xmlns="" id="{AEB41C44-3992-4709-8DF1-F7253DF87C0B}"/>
              </a:ext>
            </a:extLst>
          </p:cNvPr>
          <p:cNvSpPr>
            <a:spLocks noGrp="1"/>
          </p:cNvSpPr>
          <p:nvPr>
            <p:ph type="sldNum" sz="quarter" idx="12"/>
          </p:nvPr>
        </p:nvSpPr>
        <p:spPr/>
        <p:txBody>
          <a:bodyPr/>
          <a:lstStyle/>
          <a:p>
            <a:fld id="{6F40C86C-2C0D-42A4-B0A2-8528B62C1C92}" type="slidenum">
              <a:rPr lang="en-US" smtClean="0"/>
              <a:pPr/>
              <a:t>4</a:t>
            </a:fld>
            <a:endParaRPr lang="en-US"/>
          </a:p>
        </p:txBody>
      </p:sp>
    </p:spTree>
    <p:extLst>
      <p:ext uri="{BB962C8B-B14F-4D97-AF65-F5344CB8AC3E}">
        <p14:creationId xmlns:p14="http://schemas.microsoft.com/office/powerpoint/2010/main" xmlns="" val="4209924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9BE802-AAF5-4789-8C96-3EB4EE5BACA0}"/>
              </a:ext>
            </a:extLst>
          </p:cNvPr>
          <p:cNvSpPr>
            <a:spLocks noGrp="1"/>
          </p:cNvSpPr>
          <p:nvPr>
            <p:ph type="title"/>
          </p:nvPr>
        </p:nvSpPr>
        <p:spPr>
          <a:xfrm>
            <a:off x="1066800" y="513257"/>
            <a:ext cx="10058400" cy="951297"/>
          </a:xfrm>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Problem Definition </a:t>
            </a:r>
            <a:r>
              <a:rPr lang="en-US" sz="2000" b="1" dirty="0">
                <a:solidFill>
                  <a:schemeClr val="accent2">
                    <a:lumMod val="75000"/>
                  </a:schemeClr>
                </a:solidFill>
                <a:latin typeface="Times New Roman" panose="02020603050405020304" pitchFamily="18" charset="0"/>
                <a:cs typeface="Times New Roman" panose="02020603050405020304" pitchFamily="18" charset="0"/>
              </a:rPr>
              <a:t>Continued…</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D4C9404-79C3-4685-A010-7DFA5C758A75}"/>
              </a:ext>
            </a:extLst>
          </p:cNvPr>
          <p:cNvSpPr>
            <a:spLocks noGrp="1"/>
          </p:cNvSpPr>
          <p:nvPr>
            <p:ph idx="1"/>
          </p:nvPr>
        </p:nvSpPr>
        <p:spPr>
          <a:xfrm>
            <a:off x="1097280" y="1845733"/>
            <a:ext cx="10058400" cy="4089845"/>
          </a:xfrm>
        </p:spPr>
        <p:txBody>
          <a:bodyPr/>
          <a:lstStyle/>
          <a:p>
            <a:pPr algn="just"/>
            <a:r>
              <a:rPr lang="en-IN" sz="2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This is where our Project came in. </a:t>
            </a:r>
          </a:p>
          <a:p>
            <a:pPr algn="just"/>
            <a:r>
              <a:rPr lang="en-IN" sz="28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We aimed to analyse Airbnb's publicly available listing information for this year to predict their room/flat/villa prices based on location, amenities provided and various other features.</a:t>
            </a:r>
          </a:p>
          <a:p>
            <a:pPr algn="just"/>
            <a:r>
              <a:rPr lang="en-IN" sz="2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Thus, providing Airbnb Hosts </a:t>
            </a:r>
            <a:r>
              <a:rPr lang="en-IN" sz="28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with undeniable advantages of marketing strategy planning, revenue forecasting, purchase decision, action plan for near future and </a:t>
            </a:r>
            <a:r>
              <a:rPr lang="en-US" sz="28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much more. </a:t>
            </a:r>
          </a:p>
          <a:p>
            <a:endParaRPr lang="en-US" dirty="0"/>
          </a:p>
        </p:txBody>
      </p:sp>
      <p:sp>
        <p:nvSpPr>
          <p:cNvPr id="5" name="Slide Number Placeholder 4">
            <a:extLst>
              <a:ext uri="{FF2B5EF4-FFF2-40B4-BE49-F238E27FC236}">
                <a16:creationId xmlns:a16="http://schemas.microsoft.com/office/drawing/2014/main" xmlns="" id="{085DD383-A8C3-4EC1-99F2-9D893BD09B16}"/>
              </a:ext>
            </a:extLst>
          </p:cNvPr>
          <p:cNvSpPr>
            <a:spLocks noGrp="1"/>
          </p:cNvSpPr>
          <p:nvPr>
            <p:ph type="sldNum" sz="quarter" idx="12"/>
          </p:nvPr>
        </p:nvSpPr>
        <p:spPr/>
        <p:txBody>
          <a:bodyPr/>
          <a:lstStyle/>
          <a:p>
            <a:fld id="{6F40C86C-2C0D-42A4-B0A2-8528B62C1C92}" type="slidenum">
              <a:rPr lang="en-US" smtClean="0"/>
              <a:pPr/>
              <a:t>5</a:t>
            </a:fld>
            <a:endParaRPr lang="en-US"/>
          </a:p>
        </p:txBody>
      </p:sp>
    </p:spTree>
    <p:extLst>
      <p:ext uri="{BB962C8B-B14F-4D97-AF65-F5344CB8AC3E}">
        <p14:creationId xmlns:p14="http://schemas.microsoft.com/office/powerpoint/2010/main" xmlns="" val="19991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8B1FFD-FA53-4014-8069-85CDF32E0938}"/>
              </a:ext>
            </a:extLst>
          </p:cNvPr>
          <p:cNvSpPr>
            <a:spLocks noGrp="1"/>
          </p:cNvSpPr>
          <p:nvPr>
            <p:ph type="title"/>
          </p:nvPr>
        </p:nvSpPr>
        <p:spPr/>
        <p:txBody>
          <a:bodyPr/>
          <a:lstStyle/>
          <a:p>
            <a:r>
              <a:rPr lang="en-US" b="1" dirty="0">
                <a:solidFill>
                  <a:schemeClr val="accent4">
                    <a:lumMod val="50000"/>
                  </a:schemeClr>
                </a:solidFill>
                <a:latin typeface="Cambria" panose="02040503050406030204" pitchFamily="18" charset="0"/>
                <a:ea typeface="Cambria" panose="02040503050406030204" pitchFamily="18" charset="0"/>
              </a:rPr>
              <a:t>Methodology</a:t>
            </a:r>
            <a:endParaRPr lang="en-US" b="1" dirty="0">
              <a:solidFill>
                <a:schemeClr val="accent4">
                  <a:lumMod val="50000"/>
                </a:schemeClr>
              </a:solidFill>
            </a:endParaRPr>
          </a:p>
        </p:txBody>
      </p:sp>
      <p:sp>
        <p:nvSpPr>
          <p:cNvPr id="5" name="Oval 4">
            <a:extLst>
              <a:ext uri="{FF2B5EF4-FFF2-40B4-BE49-F238E27FC236}">
                <a16:creationId xmlns:a16="http://schemas.microsoft.com/office/drawing/2014/main" xmlns="" id="{AB0A45E1-3FBB-44CF-BA3C-FBF667FB6193}"/>
              </a:ext>
            </a:extLst>
          </p:cNvPr>
          <p:cNvSpPr/>
          <p:nvPr/>
        </p:nvSpPr>
        <p:spPr>
          <a:xfrm>
            <a:off x="962886" y="2865370"/>
            <a:ext cx="1251284"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xmlns="" id="{CBFD9995-37DA-41CA-8A19-0F1F34509B74}"/>
              </a:ext>
            </a:extLst>
          </p:cNvPr>
          <p:cNvSpPr/>
          <p:nvPr/>
        </p:nvSpPr>
        <p:spPr>
          <a:xfrm>
            <a:off x="3237056" y="2865370"/>
            <a:ext cx="1251284" cy="121920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xmlns="" id="{C3069D77-2D3A-4858-A3EE-6453FFBFFDD5}"/>
              </a:ext>
            </a:extLst>
          </p:cNvPr>
          <p:cNvSpPr/>
          <p:nvPr/>
        </p:nvSpPr>
        <p:spPr>
          <a:xfrm>
            <a:off x="5470358" y="2865370"/>
            <a:ext cx="1251284" cy="1219200"/>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xmlns="" id="{0620E1AA-9381-4114-A474-2EDA73EBC56E}"/>
              </a:ext>
            </a:extLst>
          </p:cNvPr>
          <p:cNvSpPr/>
          <p:nvPr/>
        </p:nvSpPr>
        <p:spPr>
          <a:xfrm>
            <a:off x="7687377" y="2936604"/>
            <a:ext cx="1251284" cy="1219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6D11D189-6BF2-469A-A571-AF0F67429992}"/>
              </a:ext>
            </a:extLst>
          </p:cNvPr>
          <p:cNvSpPr/>
          <p:nvPr/>
        </p:nvSpPr>
        <p:spPr>
          <a:xfrm>
            <a:off x="9920679" y="2941570"/>
            <a:ext cx="1251284" cy="12192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Placeholder 23" descr="Computer">
            <a:extLst>
              <a:ext uri="{FF2B5EF4-FFF2-40B4-BE49-F238E27FC236}">
                <a16:creationId xmlns:a16="http://schemas.microsoft.com/office/drawing/2014/main" xmlns="" id="{3D82CCD7-C8DF-4DD5-B484-35AA300005F6}"/>
              </a:ext>
            </a:extLst>
          </p:cNvPr>
          <p:cNvPicPr>
            <a:picLocks noChangeAspect="1"/>
          </p:cNvPicPr>
          <p:nvPr/>
        </p:nvPicPr>
        <p:blipFill>
          <a:blip r:embed="rId2" cstate="print">
            <a:extLst>
              <a:ext uri="{96DAC541-7B7A-43D3-8B79-37D633B846F1}">
                <asvg:svgBlip xmlns:asvg="http://schemas.microsoft.com/office/drawing/2016/SVG/main" xmlns="" r:embed="rId3"/>
              </a:ext>
            </a:extLst>
          </a:blip>
          <a:srcRect/>
          <a:stretch>
            <a:fillRect/>
          </a:stretch>
        </p:blipFill>
        <p:spPr>
          <a:xfrm>
            <a:off x="1277632" y="3164074"/>
            <a:ext cx="621792" cy="621792"/>
          </a:xfrm>
          <a:prstGeom prst="rect">
            <a:avLst/>
          </a:prstGeom>
        </p:spPr>
      </p:pic>
      <p:pic>
        <p:nvPicPr>
          <p:cNvPr id="12" name="Picture Placeholder 19" descr="Database">
            <a:extLst>
              <a:ext uri="{FF2B5EF4-FFF2-40B4-BE49-F238E27FC236}">
                <a16:creationId xmlns:a16="http://schemas.microsoft.com/office/drawing/2014/main" xmlns="" id="{2DED071A-B9F5-4591-9B92-44C1E8398D9C}"/>
              </a:ext>
            </a:extLst>
          </p:cNvPr>
          <p:cNvPicPr>
            <a:picLocks noChangeAspect="1"/>
          </p:cNvPicPr>
          <p:nvPr/>
        </p:nvPicPr>
        <p:blipFill>
          <a:blip r:embed="rId4" cstate="print">
            <a:lum bright="100000" contrast="-70000"/>
            <a:extLst>
              <a:ext uri="{96DAC541-7B7A-43D3-8B79-37D633B846F1}">
                <asvg:svgBlip xmlns:asvg="http://schemas.microsoft.com/office/drawing/2016/SVG/main" xmlns="" r:embed="rId5"/>
              </a:ext>
            </a:extLst>
          </a:blip>
          <a:stretch>
            <a:fillRect/>
          </a:stretch>
        </p:blipFill>
        <p:spPr>
          <a:xfrm>
            <a:off x="3551802" y="3162220"/>
            <a:ext cx="621792" cy="621792"/>
          </a:xfrm>
          <a:prstGeom prst="rect">
            <a:avLst/>
          </a:prstGeom>
          <a:noFill/>
          <a:ln w="95250" cap="sq" cmpd="sng" algn="ctr">
            <a:noFill/>
            <a:prstDash val="solid"/>
          </a:ln>
          <a:effectLst/>
        </p:spPr>
      </p:pic>
      <p:pic>
        <p:nvPicPr>
          <p:cNvPr id="13" name="Picture Placeholder 27" descr="Lightbulb and gear">
            <a:extLst>
              <a:ext uri="{FF2B5EF4-FFF2-40B4-BE49-F238E27FC236}">
                <a16:creationId xmlns:a16="http://schemas.microsoft.com/office/drawing/2014/main" xmlns="" id="{77590064-BB3E-42DF-8924-4BB42ECCA0A3}"/>
              </a:ext>
            </a:extLst>
          </p:cNvPr>
          <p:cNvPicPr>
            <a:picLocks noChangeAspect="1"/>
          </p:cNvPicPr>
          <p:nvPr/>
        </p:nvPicPr>
        <p:blipFill>
          <a:blip r:embed="rId6" cstate="print">
            <a:extLst>
              <a:ext uri="{96DAC541-7B7A-43D3-8B79-37D633B846F1}">
                <asvg:svgBlip xmlns:asvg="http://schemas.microsoft.com/office/drawing/2016/SVG/main" xmlns="" r:embed="rId7"/>
              </a:ext>
            </a:extLst>
          </a:blip>
          <a:srcRect/>
          <a:stretch>
            <a:fillRect/>
          </a:stretch>
        </p:blipFill>
        <p:spPr>
          <a:xfrm>
            <a:off x="5776962" y="3162220"/>
            <a:ext cx="621792" cy="621792"/>
          </a:xfrm>
          <a:prstGeom prst="rect">
            <a:avLst/>
          </a:prstGeom>
          <a:noFill/>
          <a:ln w="95250" cap="sq" cmpd="sng" algn="ctr">
            <a:noFill/>
            <a:prstDash val="solid"/>
          </a:ln>
          <a:effectLst/>
        </p:spPr>
      </p:pic>
      <p:pic>
        <p:nvPicPr>
          <p:cNvPr id="14" name="Graphic 13" descr="Puzzle">
            <a:extLst>
              <a:ext uri="{FF2B5EF4-FFF2-40B4-BE49-F238E27FC236}">
                <a16:creationId xmlns:a16="http://schemas.microsoft.com/office/drawing/2014/main" xmlns="" id="{A270957F-F669-4F4E-A47B-7CB94BC3BDD9}"/>
              </a:ext>
            </a:extLst>
          </p:cNvPr>
          <p:cNvPicPr>
            <a:picLocks noChangeAspect="1"/>
          </p:cNvPicPr>
          <p:nvPr/>
        </p:nvPicPr>
        <p:blipFill>
          <a:blip r:embed="rId8" cstate="print">
            <a:extLst>
              <a:ext uri="{96DAC541-7B7A-43D3-8B79-37D633B846F1}">
                <asvg:svgBlip xmlns:asvg="http://schemas.microsoft.com/office/drawing/2016/SVG/main" xmlns="" r:embed="rId9"/>
              </a:ext>
            </a:extLst>
          </a:blip>
          <a:stretch>
            <a:fillRect/>
          </a:stretch>
        </p:blipFill>
        <p:spPr>
          <a:xfrm>
            <a:off x="8002123" y="3233614"/>
            <a:ext cx="621792" cy="621792"/>
          </a:xfrm>
          <a:prstGeom prst="rect">
            <a:avLst/>
          </a:prstGeom>
        </p:spPr>
      </p:pic>
      <p:pic>
        <p:nvPicPr>
          <p:cNvPr id="15" name="Picture Placeholder 48" descr="Bar chart">
            <a:extLst>
              <a:ext uri="{FF2B5EF4-FFF2-40B4-BE49-F238E27FC236}">
                <a16:creationId xmlns:a16="http://schemas.microsoft.com/office/drawing/2014/main" xmlns="" id="{EC6B57BC-F0BA-4A30-8774-76EFC155B61E}"/>
              </a:ext>
            </a:extLst>
          </p:cNvPr>
          <p:cNvPicPr>
            <a:picLocks noChangeAspect="1"/>
          </p:cNvPicPr>
          <p:nvPr/>
        </p:nvPicPr>
        <p:blipFill>
          <a:blip r:embed="rId10" cstate="screen">
            <a:biLevel thresh="25000"/>
            <a:extLst>
              <a:ext uri="{28A0092B-C50C-407E-A947-70E740481C1C}">
                <a14:useLocalDpi xmlns:a14="http://schemas.microsoft.com/office/drawing/2010/main" xmlns=""/>
              </a:ext>
              <a:ext uri="{96DAC541-7B7A-43D3-8B79-37D633B846F1}">
                <asvg:svgBlip xmlns:asvg="http://schemas.microsoft.com/office/drawing/2016/SVG/main" xmlns="" r:embed="rId11"/>
              </a:ext>
            </a:extLst>
          </a:blip>
          <a:srcRect/>
          <a:stretch>
            <a:fillRect/>
          </a:stretch>
        </p:blipFill>
        <p:spPr>
          <a:xfrm>
            <a:off x="10235425" y="3245646"/>
            <a:ext cx="621792" cy="621792"/>
          </a:xfrm>
          <a:prstGeom prst="rect">
            <a:avLst/>
          </a:prstGeom>
        </p:spPr>
      </p:pic>
      <p:sp>
        <p:nvSpPr>
          <p:cNvPr id="16" name="Text Placeholder 4">
            <a:extLst>
              <a:ext uri="{FF2B5EF4-FFF2-40B4-BE49-F238E27FC236}">
                <a16:creationId xmlns:a16="http://schemas.microsoft.com/office/drawing/2014/main" xmlns="" id="{92E4B949-13BB-4B31-901C-5E5B231C3771}"/>
              </a:ext>
            </a:extLst>
          </p:cNvPr>
          <p:cNvSpPr txBox="1">
            <a:spLocks/>
          </p:cNvSpPr>
          <p:nvPr/>
        </p:nvSpPr>
        <p:spPr>
          <a:xfrm>
            <a:off x="419504" y="4185316"/>
            <a:ext cx="2089889" cy="652441"/>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66700" lvl="1" indent="0">
              <a:buFont typeface="Calibri" pitchFamily="34" charset="0"/>
              <a:buNone/>
            </a:pPr>
            <a:r>
              <a:rPr lang="en-US" b="1" dirty="0">
                <a:solidFill>
                  <a:schemeClr val="tx1"/>
                </a:solidFill>
                <a:latin typeface="Times New Roman" panose="02020603050405020304" pitchFamily="18" charset="0"/>
                <a:cs typeface="Times New Roman" panose="02020603050405020304" pitchFamily="18" charset="0"/>
              </a:rPr>
              <a:t>Data Acquisition </a:t>
            </a:r>
          </a:p>
        </p:txBody>
      </p:sp>
      <p:sp>
        <p:nvSpPr>
          <p:cNvPr id="17" name="Text Placeholder 5">
            <a:extLst>
              <a:ext uri="{FF2B5EF4-FFF2-40B4-BE49-F238E27FC236}">
                <a16:creationId xmlns:a16="http://schemas.microsoft.com/office/drawing/2014/main" xmlns="" id="{9C16BC89-9BC7-4491-9200-78C9DC3A2ED8}"/>
              </a:ext>
            </a:extLst>
          </p:cNvPr>
          <p:cNvSpPr txBox="1">
            <a:spLocks/>
          </p:cNvSpPr>
          <p:nvPr/>
        </p:nvSpPr>
        <p:spPr>
          <a:xfrm>
            <a:off x="335231" y="4586856"/>
            <a:ext cx="2544561" cy="76279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500" dirty="0">
                <a:solidFill>
                  <a:schemeClr val="tx1"/>
                </a:solidFill>
                <a:latin typeface="Times New Roman" panose="02020603050405020304" pitchFamily="18" charset="0"/>
                <a:cs typeface="Times New Roman" panose="02020603050405020304" pitchFamily="18" charset="0"/>
              </a:rPr>
              <a:t>The data was acquired from the source </a:t>
            </a:r>
            <a:r>
              <a:rPr lang="en-IN" sz="1500" u="sng" dirty="0">
                <a:solidFill>
                  <a:schemeClr val="tx1"/>
                </a:solidFill>
                <a:latin typeface="Times New Roman" panose="02020603050405020304" pitchFamily="18" charset="0"/>
                <a:ea typeface="Cambria" panose="02040503050406030204" pitchFamily="18" charset="0"/>
                <a:cs typeface="Times New Roman" panose="02020603050405020304" pitchFamily="18" charset="0"/>
                <a:hlinkClick r:id="rId12">
                  <a:extLst>
                    <a:ext uri="{A12FA001-AC4F-418D-AE19-62706E023703}">
                      <ahyp:hlinkClr xmlns:ahyp="http://schemas.microsoft.com/office/drawing/2018/hyperlinkcolor" xmlns="" val="tx"/>
                    </a:ext>
                  </a:extLst>
                </a:hlinkClick>
              </a:rPr>
              <a:t>http://insideairbnb.com/</a:t>
            </a:r>
            <a:endParaRPr lang="en-IN" sz="1500" u="sng"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endParaRPr lang="en-US" sz="1600" dirty="0">
              <a:solidFill>
                <a:schemeClr val="tx1"/>
              </a:solidFill>
              <a:latin typeface="Cambria" panose="02040503050406030204" pitchFamily="18" charset="0"/>
              <a:ea typeface="Cambria" panose="02040503050406030204" pitchFamily="18" charset="0"/>
            </a:endParaRPr>
          </a:p>
          <a:p>
            <a:endParaRPr lang="en-US" sz="1600" noProof="1">
              <a:solidFill>
                <a:schemeClr val="tx1"/>
              </a:solidFill>
            </a:endParaRPr>
          </a:p>
          <a:p>
            <a:endParaRPr lang="en-US" sz="1600" dirty="0">
              <a:solidFill>
                <a:schemeClr val="tx1"/>
              </a:solidFill>
            </a:endParaRPr>
          </a:p>
        </p:txBody>
      </p:sp>
      <p:sp>
        <p:nvSpPr>
          <p:cNvPr id="18" name="Text Placeholder 8">
            <a:extLst>
              <a:ext uri="{FF2B5EF4-FFF2-40B4-BE49-F238E27FC236}">
                <a16:creationId xmlns:a16="http://schemas.microsoft.com/office/drawing/2014/main" xmlns="" id="{4E58D164-41A9-4F82-AA32-C371230D0ADC}"/>
              </a:ext>
            </a:extLst>
          </p:cNvPr>
          <p:cNvSpPr txBox="1">
            <a:spLocks/>
          </p:cNvSpPr>
          <p:nvPr/>
        </p:nvSpPr>
        <p:spPr>
          <a:xfrm>
            <a:off x="2941832" y="4254025"/>
            <a:ext cx="1841731" cy="515021"/>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b="1" dirty="0">
                <a:solidFill>
                  <a:schemeClr val="tx1"/>
                </a:solidFill>
                <a:latin typeface="Times New Roman" panose="02020603050405020304" pitchFamily="18" charset="0"/>
                <a:cs typeface="Times New Roman" panose="02020603050405020304" pitchFamily="18" charset="0"/>
              </a:rPr>
              <a:t>Data Cleaning </a:t>
            </a:r>
          </a:p>
        </p:txBody>
      </p:sp>
      <p:sp>
        <p:nvSpPr>
          <p:cNvPr id="19" name="Text Placeholder 9">
            <a:extLst>
              <a:ext uri="{FF2B5EF4-FFF2-40B4-BE49-F238E27FC236}">
                <a16:creationId xmlns:a16="http://schemas.microsoft.com/office/drawing/2014/main" xmlns="" id="{3ED9F8C8-DCD1-496B-9E36-D8331A767884}"/>
              </a:ext>
            </a:extLst>
          </p:cNvPr>
          <p:cNvSpPr txBox="1">
            <a:spLocks/>
          </p:cNvSpPr>
          <p:nvPr/>
        </p:nvSpPr>
        <p:spPr>
          <a:xfrm>
            <a:off x="2817752" y="4589600"/>
            <a:ext cx="2089889" cy="128347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sz="1500" dirty="0">
                <a:solidFill>
                  <a:schemeClr val="tx1"/>
                </a:solidFill>
                <a:latin typeface="Times New Roman" panose="02020603050405020304" pitchFamily="18" charset="0"/>
                <a:cs typeface="Times New Roman" panose="02020603050405020304" pitchFamily="18" charset="0"/>
              </a:rPr>
              <a:t>The dataset was cleaned with removal of unwanted features and columns with null values</a:t>
            </a:r>
          </a:p>
        </p:txBody>
      </p:sp>
      <p:sp>
        <p:nvSpPr>
          <p:cNvPr id="20" name="Text Placeholder 11">
            <a:extLst>
              <a:ext uri="{FF2B5EF4-FFF2-40B4-BE49-F238E27FC236}">
                <a16:creationId xmlns:a16="http://schemas.microsoft.com/office/drawing/2014/main" xmlns="" id="{74972F7D-0A7A-4B52-9263-A217A311D9A3}"/>
              </a:ext>
            </a:extLst>
          </p:cNvPr>
          <p:cNvSpPr txBox="1">
            <a:spLocks/>
          </p:cNvSpPr>
          <p:nvPr/>
        </p:nvSpPr>
        <p:spPr>
          <a:xfrm>
            <a:off x="5166992" y="4254024"/>
            <a:ext cx="2260560" cy="515021"/>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b="1" dirty="0">
                <a:solidFill>
                  <a:schemeClr val="tx1"/>
                </a:solidFill>
                <a:latin typeface="Times New Roman" panose="02020603050405020304" pitchFamily="18" charset="0"/>
                <a:cs typeface="Times New Roman" panose="02020603050405020304" pitchFamily="18" charset="0"/>
              </a:rPr>
              <a:t>Exploring the Data</a:t>
            </a:r>
          </a:p>
        </p:txBody>
      </p:sp>
      <p:sp>
        <p:nvSpPr>
          <p:cNvPr id="21" name="Text Placeholder 12">
            <a:extLst>
              <a:ext uri="{FF2B5EF4-FFF2-40B4-BE49-F238E27FC236}">
                <a16:creationId xmlns:a16="http://schemas.microsoft.com/office/drawing/2014/main" xmlns="" id="{8226E320-0E3F-4518-AEE0-1CA6FD2E993B}"/>
              </a:ext>
            </a:extLst>
          </p:cNvPr>
          <p:cNvSpPr txBox="1">
            <a:spLocks/>
          </p:cNvSpPr>
          <p:nvPr/>
        </p:nvSpPr>
        <p:spPr>
          <a:xfrm>
            <a:off x="5291070" y="4589600"/>
            <a:ext cx="1806696" cy="146291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sz="1500" dirty="0">
                <a:solidFill>
                  <a:schemeClr val="tx1"/>
                </a:solidFill>
                <a:latin typeface="Times New Roman" panose="02020603050405020304" pitchFamily="18" charset="0"/>
                <a:cs typeface="Times New Roman" panose="02020603050405020304" pitchFamily="18" charset="0"/>
              </a:rPr>
              <a:t>Analyzing the Data through the EDA process and gaining Inferences of the data in order to form the model. </a:t>
            </a:r>
          </a:p>
        </p:txBody>
      </p:sp>
      <p:sp>
        <p:nvSpPr>
          <p:cNvPr id="22" name="Text Placeholder 14">
            <a:extLst>
              <a:ext uri="{FF2B5EF4-FFF2-40B4-BE49-F238E27FC236}">
                <a16:creationId xmlns:a16="http://schemas.microsoft.com/office/drawing/2014/main" xmlns="" id="{97043DC3-3E1A-4B67-84EF-9F1C3E6CE617}"/>
              </a:ext>
            </a:extLst>
          </p:cNvPr>
          <p:cNvSpPr txBox="1">
            <a:spLocks/>
          </p:cNvSpPr>
          <p:nvPr/>
        </p:nvSpPr>
        <p:spPr>
          <a:xfrm>
            <a:off x="7516232" y="4256768"/>
            <a:ext cx="1806696" cy="33283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b="1" dirty="0">
                <a:solidFill>
                  <a:schemeClr val="tx1"/>
                </a:solidFill>
                <a:latin typeface="Times New Roman" panose="02020603050405020304" pitchFamily="18" charset="0"/>
                <a:cs typeface="Times New Roman" panose="02020603050405020304" pitchFamily="18" charset="0"/>
              </a:rPr>
              <a:t>Model Building</a:t>
            </a:r>
          </a:p>
        </p:txBody>
      </p:sp>
      <p:sp>
        <p:nvSpPr>
          <p:cNvPr id="23" name="Text Placeholder 15">
            <a:extLst>
              <a:ext uri="{FF2B5EF4-FFF2-40B4-BE49-F238E27FC236}">
                <a16:creationId xmlns:a16="http://schemas.microsoft.com/office/drawing/2014/main" xmlns="" id="{6FBEDF36-E379-4A9A-A563-B0AFE9F7CBE7}"/>
              </a:ext>
            </a:extLst>
          </p:cNvPr>
          <p:cNvSpPr txBox="1">
            <a:spLocks/>
          </p:cNvSpPr>
          <p:nvPr/>
        </p:nvSpPr>
        <p:spPr>
          <a:xfrm>
            <a:off x="7565240" y="4589600"/>
            <a:ext cx="1684928" cy="110883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sz="1500" dirty="0">
                <a:solidFill>
                  <a:schemeClr val="tx1"/>
                </a:solidFill>
                <a:latin typeface="Times New Roman" panose="02020603050405020304" pitchFamily="18" charset="0"/>
                <a:cs typeface="Times New Roman" panose="02020603050405020304" pitchFamily="18" charset="0"/>
              </a:rPr>
              <a:t>From the Inferences gained from the data, we move onto Basic Model Building.</a:t>
            </a:r>
          </a:p>
        </p:txBody>
      </p:sp>
      <p:sp>
        <p:nvSpPr>
          <p:cNvPr id="25" name="Text Placeholder 17">
            <a:extLst>
              <a:ext uri="{FF2B5EF4-FFF2-40B4-BE49-F238E27FC236}">
                <a16:creationId xmlns:a16="http://schemas.microsoft.com/office/drawing/2014/main" xmlns="" id="{7ADED5B0-A38C-4581-A67D-1EEDA6B79DCE}"/>
              </a:ext>
            </a:extLst>
          </p:cNvPr>
          <p:cNvSpPr txBox="1">
            <a:spLocks/>
          </p:cNvSpPr>
          <p:nvPr/>
        </p:nvSpPr>
        <p:spPr>
          <a:xfrm>
            <a:off x="9790402" y="4254024"/>
            <a:ext cx="1806696" cy="33283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b="1" dirty="0"/>
              <a:t>Model Analysis</a:t>
            </a:r>
          </a:p>
        </p:txBody>
      </p:sp>
      <p:sp>
        <p:nvSpPr>
          <p:cNvPr id="26" name="Rectangle 25">
            <a:extLst>
              <a:ext uri="{FF2B5EF4-FFF2-40B4-BE49-F238E27FC236}">
                <a16:creationId xmlns:a16="http://schemas.microsoft.com/office/drawing/2014/main" xmlns="" id="{DFAD67CD-0BB2-448F-948C-5930B8ACA0FC}"/>
              </a:ext>
            </a:extLst>
          </p:cNvPr>
          <p:cNvSpPr/>
          <p:nvPr/>
        </p:nvSpPr>
        <p:spPr>
          <a:xfrm>
            <a:off x="9685257" y="4561724"/>
            <a:ext cx="1806697" cy="1477328"/>
          </a:xfrm>
          <a:prstGeom prst="rect">
            <a:avLst/>
          </a:prstGeom>
        </p:spPr>
        <p:txBody>
          <a:bodyPr wrap="square">
            <a:spAutoFit/>
          </a:bodyPr>
          <a:lstStyle/>
          <a:p>
            <a:pPr algn="just"/>
            <a:r>
              <a:rPr lang="en-US" sz="1500" dirty="0">
                <a:latin typeface="Times New Roman" panose="02020603050405020304" pitchFamily="18" charset="0"/>
                <a:cs typeface="Times New Roman" panose="02020603050405020304" pitchFamily="18" charset="0"/>
              </a:rPr>
              <a:t>The created model is then tested for accuracy scores and ways of improving the model are then learnt.</a:t>
            </a:r>
            <a:endParaRPr lang="en-US" sz="1500" noProof="1">
              <a:latin typeface="Times New Roman" panose="02020603050405020304" pitchFamily="18" charset="0"/>
              <a:cs typeface="Times New Roman" panose="02020603050405020304" pitchFamily="18" charset="0"/>
            </a:endParaRPr>
          </a:p>
        </p:txBody>
      </p:sp>
      <p:sp>
        <p:nvSpPr>
          <p:cNvPr id="28" name="Slide Number Placeholder 27">
            <a:extLst>
              <a:ext uri="{FF2B5EF4-FFF2-40B4-BE49-F238E27FC236}">
                <a16:creationId xmlns:a16="http://schemas.microsoft.com/office/drawing/2014/main" xmlns="" id="{E8FACE1C-F6CB-4DFD-8783-71158CFCF92A}"/>
              </a:ext>
            </a:extLst>
          </p:cNvPr>
          <p:cNvSpPr>
            <a:spLocks noGrp="1"/>
          </p:cNvSpPr>
          <p:nvPr>
            <p:ph type="sldNum" sz="quarter" idx="12"/>
          </p:nvPr>
        </p:nvSpPr>
        <p:spPr/>
        <p:txBody>
          <a:bodyPr/>
          <a:lstStyle/>
          <a:p>
            <a:fld id="{6F40C86C-2C0D-42A4-B0A2-8528B62C1C92}" type="slidenum">
              <a:rPr lang="en-US" smtClean="0"/>
              <a:pPr/>
              <a:t>6</a:t>
            </a:fld>
            <a:endParaRPr lang="en-US"/>
          </a:p>
        </p:txBody>
      </p:sp>
    </p:spTree>
    <p:extLst>
      <p:ext uri="{BB962C8B-B14F-4D97-AF65-F5344CB8AC3E}">
        <p14:creationId xmlns:p14="http://schemas.microsoft.com/office/powerpoint/2010/main" xmlns="" val="105937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p:cTn id="7"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7">
                                            <p:txEl>
                                              <p:pRg st="0" end="0"/>
                                            </p:txEl>
                                          </p:spTgt>
                                        </p:tgtEl>
                                        <p:attrNameLst>
                                          <p:attrName>style.visibility</p:attrName>
                                        </p:attrNameLst>
                                      </p:cBhvr>
                                      <p:to>
                                        <p:strVal val="visible"/>
                                      </p:to>
                                    </p:set>
                                    <p:animEffect transition="in" filter="fade">
                                      <p:cBhvr>
                                        <p:cTn id="14" dur="500"/>
                                        <p:tgtEl>
                                          <p:spTgt spid="1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wheel(1)">
                                      <p:cBhvr>
                                        <p:cTn id="19" dur="2000"/>
                                        <p:tgtEl>
                                          <p:spTgt spid="18">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9">
                                            <p:txEl>
                                              <p:pRg st="0" end="0"/>
                                            </p:txEl>
                                          </p:spTgt>
                                        </p:tgtEl>
                                        <p:attrNameLst>
                                          <p:attrName>style.visibility</p:attrName>
                                        </p:attrNameLst>
                                      </p:cBhvr>
                                      <p:to>
                                        <p:strVal val="visible"/>
                                      </p:to>
                                    </p:set>
                                    <p:animEffect transition="in" filter="barn(inVertical)">
                                      <p:cBhvr>
                                        <p:cTn id="24" dur="500"/>
                                        <p:tgtEl>
                                          <p:spTgt spid="19">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0">
                                            <p:txEl>
                                              <p:pRg st="0" end="0"/>
                                            </p:txEl>
                                          </p:spTgt>
                                        </p:tgtEl>
                                        <p:attrNameLst>
                                          <p:attrName>style.visibility</p:attrName>
                                        </p:attrNameLst>
                                      </p:cBhvr>
                                      <p:to>
                                        <p:strVal val="visible"/>
                                      </p:to>
                                    </p:set>
                                    <p:animEffect transition="in" filter="randombar(horizontal)">
                                      <p:cBhvr>
                                        <p:cTn id="29" dur="500"/>
                                        <p:tgtEl>
                                          <p:spTgt spid="20">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grpId="0" nodeType="clickEffect">
                                  <p:stCondLst>
                                    <p:cond delay="0"/>
                                  </p:stCondLst>
                                  <p:childTnLst>
                                    <p:set>
                                      <p:cBhvr>
                                        <p:cTn id="33" dur="1" fill="hold">
                                          <p:stCondLst>
                                            <p:cond delay="0"/>
                                          </p:stCondLst>
                                        </p:cTn>
                                        <p:tgtEl>
                                          <p:spTgt spid="21">
                                            <p:txEl>
                                              <p:pRg st="0" end="0"/>
                                            </p:txEl>
                                          </p:spTgt>
                                        </p:tgtEl>
                                        <p:attrNameLst>
                                          <p:attrName>style.visibility</p:attrName>
                                        </p:attrNameLst>
                                      </p:cBhvr>
                                      <p:to>
                                        <p:strVal val="visible"/>
                                      </p:to>
                                    </p:set>
                                    <p:anim calcmode="lin" valueType="num">
                                      <p:cBhvr>
                                        <p:cTn id="34" dur="10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5" dur="1000" fill="hold"/>
                                        <p:tgtEl>
                                          <p:spTgt spid="21">
                                            <p:txEl>
                                              <p:pRg st="0" end="0"/>
                                            </p:txEl>
                                          </p:spTgt>
                                        </p:tgtEl>
                                        <p:attrNameLst>
                                          <p:attrName>ppt_h</p:attrName>
                                        </p:attrNameLst>
                                      </p:cBhvr>
                                      <p:tavLst>
                                        <p:tav tm="0">
                                          <p:val>
                                            <p:fltVal val="0"/>
                                          </p:val>
                                        </p:tav>
                                        <p:tav tm="100000">
                                          <p:val>
                                            <p:strVal val="#ppt_h"/>
                                          </p:val>
                                        </p:tav>
                                      </p:tavLst>
                                    </p:anim>
                                    <p:anim calcmode="lin" valueType="num">
                                      <p:cBhvr>
                                        <p:cTn id="36" dur="1000" fill="hold"/>
                                        <p:tgtEl>
                                          <p:spTgt spid="21">
                                            <p:txEl>
                                              <p:pRg st="0" end="0"/>
                                            </p:txEl>
                                          </p:spTgt>
                                        </p:tgtEl>
                                        <p:attrNameLst>
                                          <p:attrName>style.rotation</p:attrName>
                                        </p:attrNameLst>
                                      </p:cBhvr>
                                      <p:tavLst>
                                        <p:tav tm="0">
                                          <p:val>
                                            <p:fltVal val="90"/>
                                          </p:val>
                                        </p:tav>
                                        <p:tav tm="100000">
                                          <p:val>
                                            <p:fltVal val="0"/>
                                          </p:val>
                                        </p:tav>
                                      </p:tavLst>
                                    </p:anim>
                                    <p:animEffect transition="in" filter="fade">
                                      <p:cBhvr>
                                        <p:cTn id="37" dur="1000"/>
                                        <p:tgtEl>
                                          <p:spTgt spid="2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22">
                                            <p:txEl>
                                              <p:pRg st="0" end="0"/>
                                            </p:txEl>
                                          </p:spTgt>
                                        </p:tgtEl>
                                        <p:attrNameLst>
                                          <p:attrName>style.visibility</p:attrName>
                                        </p:attrNameLst>
                                      </p:cBhvr>
                                      <p:to>
                                        <p:strVal val="visible"/>
                                      </p:to>
                                    </p:set>
                                    <p:anim calcmode="lin" valueType="num">
                                      <p:cBhvr>
                                        <p:cTn id="42"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22">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23">
                                            <p:txEl>
                                              <p:pRg st="0" end="0"/>
                                            </p:txEl>
                                          </p:spTgt>
                                        </p:tgtEl>
                                        <p:attrNameLst>
                                          <p:attrName>style.visibility</p:attrName>
                                        </p:attrNameLst>
                                      </p:cBhvr>
                                      <p:to>
                                        <p:strVal val="visible"/>
                                      </p:to>
                                    </p:set>
                                    <p:animEffect transition="in" filter="circle(in)">
                                      <p:cBhvr>
                                        <p:cTn id="49" dur="2000"/>
                                        <p:tgtEl>
                                          <p:spTgt spid="23">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5">
                                            <p:txEl>
                                              <p:pRg st="0" end="0"/>
                                            </p:txEl>
                                          </p:spTgt>
                                        </p:tgtEl>
                                        <p:attrNameLst>
                                          <p:attrName>style.visibility</p:attrName>
                                        </p:attrNameLst>
                                      </p:cBhvr>
                                      <p:to>
                                        <p:strVal val="visible"/>
                                      </p:to>
                                    </p:set>
                                    <p:anim calcmode="lin" valueType="num">
                                      <p:cBhvr additive="base">
                                        <p:cTn id="54"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heel(1)">
                                      <p:cBhvr>
                                        <p:cTn id="60" dur="1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build="p"/>
      <p:bldP spid="18" grpId="0" build="p"/>
      <p:bldP spid="19" grpId="0" build="p"/>
      <p:bldP spid="20" grpId="0" build="p"/>
      <p:bldP spid="21" grpId="0" build="p"/>
      <p:bldP spid="22" grpId="0" build="p"/>
      <p:bldP spid="23" grpId="0" build="p"/>
      <p:bldP spid="25" grpId="0" build="p"/>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B1B4FF-C5CF-4138-B9BB-DE75AA2F2FF7}"/>
              </a:ext>
            </a:extLst>
          </p:cNvPr>
          <p:cNvSpPr>
            <a:spLocks noGrp="1"/>
          </p:cNvSpPr>
          <p:nvPr>
            <p:ph type="title"/>
          </p:nvPr>
        </p:nvSpPr>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Data Acquisition</a:t>
            </a:r>
          </a:p>
        </p:txBody>
      </p:sp>
      <p:sp>
        <p:nvSpPr>
          <p:cNvPr id="3" name="Content Placeholder 2">
            <a:extLst>
              <a:ext uri="{FF2B5EF4-FFF2-40B4-BE49-F238E27FC236}">
                <a16:creationId xmlns:a16="http://schemas.microsoft.com/office/drawing/2014/main" xmlns="" id="{FF86691A-DA71-409E-A0FB-11B52BA3BB2E}"/>
              </a:ext>
            </a:extLst>
          </p:cNvPr>
          <p:cNvSpPr>
            <a:spLocks noGrp="1"/>
          </p:cNvSpPr>
          <p:nvPr>
            <p:ph idx="1"/>
          </p:nvPr>
        </p:nvSpPr>
        <p:spPr/>
        <p:txBody>
          <a:bodyPr/>
          <a:lstStyle/>
          <a:p>
            <a:pPr marL="0" lvl="0" indent="0" algn="just">
              <a:buNone/>
            </a:pPr>
            <a:r>
              <a:rPr lang="en-IN" sz="2800" b="1" u="sng" dirty="0">
                <a:solidFill>
                  <a:schemeClr val="accent4">
                    <a:lumMod val="75000"/>
                  </a:schemeClr>
                </a:solidFill>
                <a:latin typeface="Cambria" panose="02040503050406030204" pitchFamily="18" charset="0"/>
                <a:ea typeface="Cambria" panose="02040503050406030204" pitchFamily="18" charset="0"/>
              </a:rPr>
              <a:t>ACQUIRING THE DATA</a:t>
            </a:r>
            <a:endParaRPr lang="en-US" sz="2800" dirty="0">
              <a:solidFill>
                <a:schemeClr val="accent4">
                  <a:lumMod val="75000"/>
                </a:schemeClr>
              </a:solidFill>
              <a:latin typeface="Cambria" panose="02040503050406030204" pitchFamily="18" charset="0"/>
              <a:ea typeface="Cambria" panose="02040503050406030204" pitchFamily="18" charset="0"/>
            </a:endParaRPr>
          </a:p>
          <a:p>
            <a:pPr lvl="0" algn="just"/>
            <a:r>
              <a:rPr lang="en-IN" sz="2800" dirty="0">
                <a:solidFill>
                  <a:schemeClr val="tx1"/>
                </a:solidFill>
                <a:latin typeface="Cambria" panose="02040503050406030204" pitchFamily="18" charset="0"/>
                <a:ea typeface="Cambria" panose="02040503050406030204" pitchFamily="18" charset="0"/>
              </a:rPr>
              <a:t>Source:  </a:t>
            </a:r>
            <a:r>
              <a:rPr lang="en-IN" sz="2800" u="sng" dirty="0">
                <a:solidFill>
                  <a:schemeClr val="tx1"/>
                </a:solidFill>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xmlns="" val="tx"/>
                    </a:ext>
                  </a:extLst>
                </a:hlinkClick>
              </a:rPr>
              <a:t>http://insideairbnb.com/</a:t>
            </a:r>
            <a:endParaRPr lang="en-US" sz="2800" dirty="0">
              <a:solidFill>
                <a:schemeClr val="tx1"/>
              </a:solidFill>
              <a:latin typeface="Cambria" panose="02040503050406030204" pitchFamily="18" charset="0"/>
              <a:ea typeface="Cambria" panose="02040503050406030204" pitchFamily="18" charset="0"/>
            </a:endParaRPr>
          </a:p>
          <a:p>
            <a:pPr lvl="0" algn="just"/>
            <a:r>
              <a:rPr lang="en-IN" sz="2800" dirty="0">
                <a:solidFill>
                  <a:schemeClr val="tx1"/>
                </a:solidFill>
                <a:latin typeface="Cambria" panose="02040503050406030204" pitchFamily="18" charset="0"/>
                <a:ea typeface="Cambria" panose="02040503050406030204" pitchFamily="18" charset="0"/>
              </a:rPr>
              <a:t>We have merged the data of 28 unique cities of USA to form one chunk of data consisting 201709 records and 75 features.</a:t>
            </a:r>
          </a:p>
          <a:p>
            <a:pPr algn="just"/>
            <a:r>
              <a:rPr lang="en-US" sz="2800" b="1" u="sng" dirty="0">
                <a:solidFill>
                  <a:schemeClr val="accent4">
                    <a:lumMod val="75000"/>
                  </a:schemeClr>
                </a:solidFill>
                <a:latin typeface="Cambria" panose="02040503050406030204" pitchFamily="18" charset="0"/>
                <a:ea typeface="Cambria" panose="02040503050406030204" pitchFamily="18" charset="0"/>
              </a:rPr>
              <a:t>DATA MERGING</a:t>
            </a:r>
          </a:p>
          <a:p>
            <a:pPr algn="just"/>
            <a:r>
              <a:rPr lang="en-US" sz="2800" dirty="0">
                <a:solidFill>
                  <a:schemeClr val="tx1"/>
                </a:solidFill>
                <a:latin typeface="Cambria" panose="02040503050406030204" pitchFamily="18" charset="0"/>
                <a:ea typeface="Cambria" panose="02040503050406030204" pitchFamily="18" charset="0"/>
              </a:rPr>
              <a:t>This main dataset was created by merging the Airbnb datasets of 28 different cities in USA with common features, compiling them into one large dataset. </a:t>
            </a:r>
          </a:p>
          <a:p>
            <a:pPr lvl="0"/>
            <a:endParaRPr lang="en-IN" sz="2800" dirty="0">
              <a:latin typeface="Cambria" panose="02040503050406030204" pitchFamily="18" charset="0"/>
              <a:ea typeface="Cambria" panose="02040503050406030204" pitchFamily="18" charset="0"/>
            </a:endParaRPr>
          </a:p>
          <a:p>
            <a:pPr lvl="0"/>
            <a:endParaRPr lang="en-US" dirty="0"/>
          </a:p>
        </p:txBody>
      </p:sp>
      <p:sp>
        <p:nvSpPr>
          <p:cNvPr id="5" name="Slide Number Placeholder 4">
            <a:extLst>
              <a:ext uri="{FF2B5EF4-FFF2-40B4-BE49-F238E27FC236}">
                <a16:creationId xmlns:a16="http://schemas.microsoft.com/office/drawing/2014/main" xmlns="" id="{B5E48F4D-77DA-48B9-A2C0-6FB3C68A7930}"/>
              </a:ext>
            </a:extLst>
          </p:cNvPr>
          <p:cNvSpPr>
            <a:spLocks noGrp="1"/>
          </p:cNvSpPr>
          <p:nvPr>
            <p:ph type="sldNum" sz="quarter" idx="12"/>
          </p:nvPr>
        </p:nvSpPr>
        <p:spPr/>
        <p:txBody>
          <a:bodyPr/>
          <a:lstStyle/>
          <a:p>
            <a:fld id="{6F40C86C-2C0D-42A4-B0A2-8528B62C1C92}" type="slidenum">
              <a:rPr lang="en-US" smtClean="0"/>
              <a:pPr/>
              <a:t>7</a:t>
            </a:fld>
            <a:endParaRPr lang="en-US"/>
          </a:p>
        </p:txBody>
      </p:sp>
    </p:spTree>
    <p:extLst>
      <p:ext uri="{BB962C8B-B14F-4D97-AF65-F5344CB8AC3E}">
        <p14:creationId xmlns:p14="http://schemas.microsoft.com/office/powerpoint/2010/main" xmlns="" val="386554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1630095-999B-4226-BA4B-C8D7DF4F3D52}"/>
              </a:ext>
            </a:extLst>
          </p:cNvPr>
          <p:cNvPicPr/>
          <p:nvPr/>
        </p:nvPicPr>
        <p:blipFill>
          <a:blip r:embed="rId2">
            <a:extLst>
              <a:ext uri="{28A0092B-C50C-407E-A947-70E740481C1C}">
                <a14:useLocalDpi xmlns:a14="http://schemas.microsoft.com/office/drawing/2010/main" xmlns="" val="0"/>
              </a:ext>
            </a:extLst>
          </a:blip>
          <a:stretch>
            <a:fillRect/>
          </a:stretch>
        </p:blipFill>
        <p:spPr>
          <a:xfrm>
            <a:off x="792051" y="459301"/>
            <a:ext cx="10607898" cy="5939397"/>
          </a:xfrm>
          <a:prstGeom prst="rect">
            <a:avLst/>
          </a:prstGeom>
        </p:spPr>
      </p:pic>
      <p:sp>
        <p:nvSpPr>
          <p:cNvPr id="6" name="Slide Number Placeholder 5">
            <a:extLst>
              <a:ext uri="{FF2B5EF4-FFF2-40B4-BE49-F238E27FC236}">
                <a16:creationId xmlns:a16="http://schemas.microsoft.com/office/drawing/2014/main" xmlns="" id="{CBBD8023-1EC6-4E5A-9195-FA1BC656FF0F}"/>
              </a:ext>
            </a:extLst>
          </p:cNvPr>
          <p:cNvSpPr>
            <a:spLocks noGrp="1"/>
          </p:cNvSpPr>
          <p:nvPr>
            <p:ph type="sldNum" sz="quarter" idx="12"/>
          </p:nvPr>
        </p:nvSpPr>
        <p:spPr/>
        <p:txBody>
          <a:bodyPr/>
          <a:lstStyle/>
          <a:p>
            <a:fld id="{6F40C86C-2C0D-42A4-B0A2-8528B62C1C92}" type="slidenum">
              <a:rPr lang="en-US" smtClean="0"/>
              <a:pPr/>
              <a:t>8</a:t>
            </a:fld>
            <a:endParaRPr lang="en-US"/>
          </a:p>
        </p:txBody>
      </p:sp>
    </p:spTree>
    <p:extLst>
      <p:ext uri="{BB962C8B-B14F-4D97-AF65-F5344CB8AC3E}">
        <p14:creationId xmlns:p14="http://schemas.microsoft.com/office/powerpoint/2010/main" xmlns="" val="2957527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E1BCDB-3385-42DC-A8CA-3B2C2FB7C034}"/>
              </a:ext>
            </a:extLst>
          </p:cNvPr>
          <p:cNvSpPr>
            <a:spLocks noGrp="1"/>
          </p:cNvSpPr>
          <p:nvPr>
            <p:ph type="title"/>
          </p:nvPr>
        </p:nvSpPr>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Cleaning the Data</a:t>
            </a:r>
          </a:p>
        </p:txBody>
      </p:sp>
      <p:sp>
        <p:nvSpPr>
          <p:cNvPr id="3" name="Content Placeholder 2">
            <a:extLst>
              <a:ext uri="{FF2B5EF4-FFF2-40B4-BE49-F238E27FC236}">
                <a16:creationId xmlns:a16="http://schemas.microsoft.com/office/drawing/2014/main" xmlns="" id="{67BE31D0-1FE7-466E-A7F8-D3E7C19D53D8}"/>
              </a:ext>
            </a:extLst>
          </p:cNvPr>
          <p:cNvSpPr>
            <a:spLocks noGrp="1"/>
          </p:cNvSpPr>
          <p:nvPr>
            <p:ph idx="1"/>
          </p:nvPr>
        </p:nvSpPr>
        <p:spPr>
          <a:xfrm>
            <a:off x="1097280" y="2181725"/>
            <a:ext cx="10058400" cy="3801979"/>
          </a:xfrm>
        </p:spPr>
        <p:txBody>
          <a:bodyPr>
            <a:normAutofit/>
          </a:bodyPr>
          <a:lstStyle/>
          <a:p>
            <a:pPr marL="457200" lvl="0" indent="-457200" algn="just">
              <a:buClr>
                <a:schemeClr val="accent5"/>
              </a:buClr>
              <a:buFont typeface="+mj-lt"/>
              <a:buAutoNum type="arabicPeriod"/>
            </a:pPr>
            <a:r>
              <a:rPr lang="en-IN" sz="27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Records and features containing more than 30% nulls are removed</a:t>
            </a:r>
            <a:r>
              <a:rPr lang="en-IN" sz="27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which left us with </a:t>
            </a:r>
            <a:r>
              <a:rPr lang="en-IN" sz="27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199331 records and 68 features.</a:t>
            </a:r>
          </a:p>
          <a:p>
            <a:pPr marL="457200" lvl="0" indent="-457200" algn="just">
              <a:buClr>
                <a:schemeClr val="accent5"/>
              </a:buClr>
              <a:buFont typeface="+mj-lt"/>
              <a:buAutoNum type="arabicPeriod"/>
            </a:pPr>
            <a:r>
              <a:rPr lang="en-IN" sz="27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Out of these 68 features some features contained no useful information</a:t>
            </a:r>
            <a:r>
              <a:rPr lang="en-IN" sz="27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for our purposes viz. (</a:t>
            </a:r>
            <a:r>
              <a:rPr lang="en-IN" sz="27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Host_url</a:t>
            </a:r>
            <a:r>
              <a:rPr lang="en-IN" sz="27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IN" sz="2700"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host_picture_url</a:t>
            </a:r>
            <a:r>
              <a:rPr lang="en-IN" sz="27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etc) where as </a:t>
            </a:r>
            <a:r>
              <a:rPr lang="en-IN" sz="27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some contained redundant information </a:t>
            </a:r>
            <a:r>
              <a:rPr lang="en-IN" sz="27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which were </a:t>
            </a:r>
            <a:r>
              <a:rPr lang="en-IN" sz="27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dropped</a:t>
            </a:r>
            <a:r>
              <a:rPr lang="en-IN" sz="27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after performing correlation between similar features. </a:t>
            </a:r>
          </a:p>
          <a:p>
            <a:pPr marL="457200" lvl="0" indent="-457200" algn="just">
              <a:buClr>
                <a:schemeClr val="accent5"/>
              </a:buClr>
              <a:buFont typeface="+mj-lt"/>
              <a:buAutoNum type="arabicPeriod"/>
            </a:pPr>
            <a:r>
              <a:rPr lang="en-IN" sz="27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After cleaning the data, we are left with </a:t>
            </a:r>
            <a:r>
              <a:rPr lang="en-IN" sz="27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199331 records and 39 features.</a:t>
            </a:r>
            <a:endParaRPr lang="en-US" sz="27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xmlns="" id="{22FC0C5A-72C1-41A1-BE48-DEF3AF2A6BE2}"/>
              </a:ext>
            </a:extLst>
          </p:cNvPr>
          <p:cNvSpPr>
            <a:spLocks noGrp="1"/>
          </p:cNvSpPr>
          <p:nvPr>
            <p:ph type="sldNum" sz="quarter" idx="12"/>
          </p:nvPr>
        </p:nvSpPr>
        <p:spPr/>
        <p:txBody>
          <a:bodyPr/>
          <a:lstStyle/>
          <a:p>
            <a:fld id="{6F40C86C-2C0D-42A4-B0A2-8528B62C1C92}" type="slidenum">
              <a:rPr lang="en-US" smtClean="0"/>
              <a:pPr/>
              <a:t>9</a:t>
            </a:fld>
            <a:endParaRPr lang="en-US"/>
          </a:p>
        </p:txBody>
      </p:sp>
    </p:spTree>
    <p:extLst>
      <p:ext uri="{BB962C8B-B14F-4D97-AF65-F5344CB8AC3E}">
        <p14:creationId xmlns:p14="http://schemas.microsoft.com/office/powerpoint/2010/main" xmlns="" val="78328588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146</TotalTime>
  <Words>2440</Words>
  <Application>Microsoft Office PowerPoint</Application>
  <PresentationFormat>Custom</PresentationFormat>
  <Paragraphs>258</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Retrospect</vt:lpstr>
      <vt:lpstr>Capstone Project Final Presentation </vt:lpstr>
      <vt:lpstr>AIRBNB HOTEL PRICE PREDICTION</vt:lpstr>
      <vt:lpstr>Problem Definition</vt:lpstr>
      <vt:lpstr>Problem Definition Continued…</vt:lpstr>
      <vt:lpstr>Problem Definition Continued…</vt:lpstr>
      <vt:lpstr>Methodology</vt:lpstr>
      <vt:lpstr>Data Acquisition</vt:lpstr>
      <vt:lpstr>Slide 8</vt:lpstr>
      <vt:lpstr>Cleaning the Data</vt:lpstr>
      <vt:lpstr>Null Imputations</vt:lpstr>
      <vt:lpstr>Feature Engineering</vt:lpstr>
      <vt:lpstr>Exploratory Data Analysis</vt:lpstr>
      <vt:lpstr>Exploratory Data Analysis Continued…</vt:lpstr>
      <vt:lpstr>Exploratory Data Analysis Continued…</vt:lpstr>
      <vt:lpstr>Exploratory Data Analysis Continued…</vt:lpstr>
      <vt:lpstr>Exploratory Data Analysis Continued…</vt:lpstr>
      <vt:lpstr>Exploratory Data Analysis Continued…</vt:lpstr>
      <vt:lpstr>Exploratory Data Analysis Continued…</vt:lpstr>
      <vt:lpstr>Exploratory Data Analysis Continued…</vt:lpstr>
      <vt:lpstr>Exploratory Data Analysis Continued…</vt:lpstr>
      <vt:lpstr>Exploratory Data Analysis Continued…</vt:lpstr>
      <vt:lpstr>Model Building </vt:lpstr>
      <vt:lpstr>Approaches for Model Building</vt:lpstr>
      <vt:lpstr>Approaches for Model Building Continued…</vt:lpstr>
      <vt:lpstr>Model Building Continued…</vt:lpstr>
      <vt:lpstr>Best Fit Model</vt:lpstr>
      <vt:lpstr>Best Fit Continued…</vt:lpstr>
      <vt:lpstr>Best Fit Continued…</vt:lpstr>
      <vt:lpstr>Conclusion</vt:lpstr>
      <vt:lpstr>Conclusion Continued…</vt:lpstr>
      <vt:lpstr>Bibliography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Supriya</dc:creator>
  <cp:lastModifiedBy>hp</cp:lastModifiedBy>
  <cp:revision>23</cp:revision>
  <dcterms:created xsi:type="dcterms:W3CDTF">2021-10-25T04:06:36Z</dcterms:created>
  <dcterms:modified xsi:type="dcterms:W3CDTF">2021-10-26T09:50:05Z</dcterms:modified>
</cp:coreProperties>
</file>