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80" r:id="rId2"/>
    <p:sldId id="391" r:id="rId3"/>
    <p:sldId id="38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250" autoAdjust="0"/>
  </p:normalViewPr>
  <p:slideViewPr>
    <p:cSldViewPr snapToGrid="0">
      <p:cViewPr varScale="1">
        <p:scale>
          <a:sx n="55" d="100"/>
          <a:sy n="55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5F20-5173-4DB3-825D-5EAF54B043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7E2E-149C-4931-AFA3-1DB96051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531E4-A405-42B3-89EC-55A34600D5C6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EEAD-A110-4E15-945E-17FE6F90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EEAD-A110-4E15-945E-17FE6F90A9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0"/>
            <a:ext cx="12192000" cy="606829"/>
          </a:xfrm>
          <a:prstGeom prst="rect">
            <a:avLst/>
          </a:prstGeom>
          <a:gradFill flip="none" rotWithShape="1">
            <a:gsLst>
              <a:gs pos="5100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8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A55BE1-FF07-423F-BDB5-41C71D4E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1900"/>
            <a:ext cx="2504440" cy="2761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Silicon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43177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244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451AD152-7863-4C13-8695-0EDE722B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96" y="2060661"/>
            <a:ext cx="6618198" cy="14229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6AD09-B3C0-4828-88D8-EF1C8ED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864B691-33EC-4159-AC63-9E0491782999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A9DDA-2F16-49B6-BBB9-C45A0FC3C27F}"/>
              </a:ext>
            </a:extLst>
          </p:cNvPr>
          <p:cNvSpPr txBox="1"/>
          <p:nvPr/>
        </p:nvSpPr>
        <p:spPr>
          <a:xfrm>
            <a:off x="164848" y="5857601"/>
            <a:ext cx="64337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Summer Internship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June 02, 2025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A669D-8063-4453-A77D-905C63C6E6F8}"/>
              </a:ext>
            </a:extLst>
          </p:cNvPr>
          <p:cNvSpPr txBox="1"/>
          <p:nvPr/>
        </p:nvSpPr>
        <p:spPr>
          <a:xfrm>
            <a:off x="164847" y="173917"/>
            <a:ext cx="10483099" cy="192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SI-2025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Analog IC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B8941-9991-47D9-AD17-45B392E1EB60}"/>
              </a:ext>
            </a:extLst>
          </p:cNvPr>
          <p:cNvSpPr txBox="1"/>
          <p:nvPr/>
        </p:nvSpPr>
        <p:spPr>
          <a:xfrm>
            <a:off x="208652" y="4917561"/>
            <a:ext cx="643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Dr. Saroj Rout &amp; Er. Prasant Swain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8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9F93D-907C-47BB-432D-B148C0330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3579B-FBA6-A1C1-F540-F6917A60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166-2B5D-421A-9927-C39478FBA929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4E74B-7DC9-FE4C-CC24-B837540B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Silicon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4C92-9F15-9C2F-321E-92646894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FB5BE-487D-16D9-AAFC-1B7706503330}"/>
              </a:ext>
            </a:extLst>
          </p:cNvPr>
          <p:cNvSpPr txBox="1"/>
          <p:nvPr/>
        </p:nvSpPr>
        <p:spPr>
          <a:xfrm>
            <a:off x="6407355" y="82852"/>
            <a:ext cx="5662725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USB Microphone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896E56-3053-D5D6-09A3-CB6D3A34215E}"/>
              </a:ext>
            </a:extLst>
          </p:cNvPr>
          <p:cNvGrpSpPr/>
          <p:nvPr/>
        </p:nvGrpSpPr>
        <p:grpSpPr>
          <a:xfrm>
            <a:off x="1136680" y="812635"/>
            <a:ext cx="10339074" cy="5403709"/>
            <a:chOff x="1136680" y="812635"/>
            <a:chExt cx="10339074" cy="54037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89C2CD-3BCC-C594-0646-53AA89B4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025" y="1714408"/>
              <a:ext cx="5207165" cy="450193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0D88F3-48AA-A07C-0460-A193E82FA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1226" t="28958" r="21228" b="29361"/>
            <a:stretch/>
          </p:blipFill>
          <p:spPr>
            <a:xfrm>
              <a:off x="1136680" y="812635"/>
              <a:ext cx="2117502" cy="1533704"/>
            </a:xfrm>
            <a:prstGeom prst="rect">
              <a:avLst/>
            </a:prstGeom>
          </p:spPr>
        </p:pic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54ED36AE-3C73-28BE-B5F8-256125587DAF}"/>
                </a:ext>
              </a:extLst>
            </p:cNvPr>
            <p:cNvSpPr/>
            <p:nvPr/>
          </p:nvSpPr>
          <p:spPr>
            <a:xfrm flipH="1">
              <a:off x="6706190" y="3235132"/>
              <a:ext cx="1511218" cy="859536"/>
            </a:xfrm>
            <a:prstGeom prst="homePlat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A/D Converter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A5CE12-6C02-1370-7BC2-605E68780F6C}"/>
                </a:ext>
              </a:extLst>
            </p:cNvPr>
            <p:cNvSpPr/>
            <p:nvPr/>
          </p:nvSpPr>
          <p:spPr>
            <a:xfrm>
              <a:off x="8842248" y="3235132"/>
              <a:ext cx="1408176" cy="85953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CBC9AD-8DC1-8483-9569-B6C2AE48A313}"/>
                </a:ext>
              </a:extLst>
            </p:cNvPr>
            <p:cNvCxnSpPr>
              <a:stCxn id="9" idx="1"/>
              <a:endCxn id="11" idx="1"/>
            </p:cNvCxnSpPr>
            <p:nvPr/>
          </p:nvCxnSpPr>
          <p:spPr>
            <a:xfrm>
              <a:off x="8217408" y="366490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EB8071-EF39-104D-5FDF-7CD6952AD170}"/>
                </a:ext>
              </a:extLst>
            </p:cNvPr>
            <p:cNvCxnSpPr/>
            <p:nvPr/>
          </p:nvCxnSpPr>
          <p:spPr>
            <a:xfrm flipV="1">
              <a:off x="8385048" y="3555172"/>
              <a:ext cx="219456" cy="2377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30A713-84DF-C4A4-59D6-A03FCDCB4894}"/>
                </a:ext>
              </a:extLst>
            </p:cNvPr>
            <p:cNvSpPr txBox="1"/>
            <p:nvPr/>
          </p:nvSpPr>
          <p:spPr>
            <a:xfrm>
              <a:off x="8217408" y="377462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420EC-EC9C-2455-4F22-BE2C4182B05E}"/>
                </a:ext>
              </a:extLst>
            </p:cNvPr>
            <p:cNvCxnSpPr/>
            <p:nvPr/>
          </p:nvCxnSpPr>
          <p:spPr>
            <a:xfrm>
              <a:off x="10250424" y="366490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70839-E76A-DF4C-DA12-0FB854DDB236}"/>
                </a:ext>
              </a:extLst>
            </p:cNvPr>
            <p:cNvSpPr txBox="1"/>
            <p:nvPr/>
          </p:nvSpPr>
          <p:spPr>
            <a:xfrm>
              <a:off x="10386994" y="369511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USB-MIDI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69E91FD-6EAE-AD65-03B4-6307DD3DE723}"/>
                </a:ext>
              </a:extLst>
            </p:cNvPr>
            <p:cNvSpPr/>
            <p:nvPr/>
          </p:nvSpPr>
          <p:spPr>
            <a:xfrm rot="16200000">
              <a:off x="8239767" y="1086010"/>
              <a:ext cx="613651" cy="3680804"/>
            </a:xfrm>
            <a:prstGeom prst="rightBrace">
              <a:avLst>
                <a:gd name="adj1" fmla="val 530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55E7EC-66BB-E965-CC9B-DBCD5C0A49BD}"/>
                </a:ext>
              </a:extLst>
            </p:cNvPr>
            <p:cNvCxnSpPr/>
            <p:nvPr/>
          </p:nvCxnSpPr>
          <p:spPr>
            <a:xfrm>
              <a:off x="2377440" y="1929384"/>
              <a:ext cx="3081528" cy="1499616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EEDDE9C-8B41-9F85-18E7-EF5C1D0297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9876" y="1933786"/>
              <a:ext cx="957564" cy="1454332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25ADB7-1B1B-9EFB-2B58-93D609B4B889}"/>
                </a:ext>
              </a:extLst>
            </p:cNvPr>
            <p:cNvSpPr txBox="1"/>
            <p:nvPr/>
          </p:nvSpPr>
          <p:spPr>
            <a:xfrm>
              <a:off x="7420708" y="2127738"/>
              <a:ext cx="2576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USB-MIDI Controller</a:t>
              </a:r>
            </a:p>
            <a:p>
              <a:pPr algn="ctr"/>
              <a:r>
                <a:rPr lang="en-US" dirty="0"/>
                <a:t>(Arduino microcontroller)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78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C57E-2CB6-E17A-C92C-C7D51C1AF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619CD-3FFA-BB72-B0C8-42AA334A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Silicon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9F8E-551F-5228-AC13-D01C809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8B496-0520-38F1-D8B7-178AED7A090D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Microphone Teardown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10C446-30D4-E8C1-AAD9-B8A007AC962F}"/>
              </a:ext>
            </a:extLst>
          </p:cNvPr>
          <p:cNvGrpSpPr/>
          <p:nvPr/>
        </p:nvGrpSpPr>
        <p:grpSpPr>
          <a:xfrm>
            <a:off x="723205" y="1092317"/>
            <a:ext cx="10745590" cy="4673366"/>
            <a:chOff x="392541" y="976717"/>
            <a:chExt cx="10745590" cy="46733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892D37-CA04-B369-ABA5-26C1184CD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226" t="28958" r="21228" b="29361"/>
            <a:stretch/>
          </p:blipFill>
          <p:spPr>
            <a:xfrm>
              <a:off x="7447845" y="1471432"/>
              <a:ext cx="2762132" cy="200060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D6868A-373F-9A88-CDC4-CFC26EAB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418" y="1471432"/>
              <a:ext cx="2982237" cy="1354911"/>
            </a:xfrm>
            <a:prstGeom prst="rect">
              <a:avLst/>
            </a:prstGeom>
          </p:spPr>
        </p:pic>
        <p:pic>
          <p:nvPicPr>
            <p:cNvPr id="21" name="Picture 20" descr="Though Akustica has a small share of the overall market, it offers both side-by-side MEMS diaphrams and ASIC electronics, as well as monolithicMEMS microphones.(Image: Akustica)">
              <a:extLst>
                <a:ext uri="{FF2B5EF4-FFF2-40B4-BE49-F238E27FC236}">
                  <a16:creationId xmlns:a16="http://schemas.microsoft.com/office/drawing/2014/main" id="{2982ADDD-9D40-83E3-6A3C-7613A3ABB3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44" r="50000" b="9154"/>
            <a:stretch/>
          </p:blipFill>
          <p:spPr bwMode="auto">
            <a:xfrm>
              <a:off x="3935257" y="3161896"/>
              <a:ext cx="2982237" cy="248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EF66701-53AA-609B-93FD-9F12C32C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9691" y="3722808"/>
              <a:ext cx="4618440" cy="1749844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D72AFB-4605-A883-C5C7-F81A3EBDDE36}"/>
                </a:ext>
              </a:extLst>
            </p:cNvPr>
            <p:cNvCxnSpPr/>
            <p:nvPr/>
          </p:nvCxnSpPr>
          <p:spPr>
            <a:xfrm>
              <a:off x="7447845" y="1333960"/>
              <a:ext cx="27621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A0E3B6-FAFF-76EC-9184-F4DEB33F8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300" y="1471432"/>
              <a:ext cx="0" cy="20006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E0E0B41C-9BDB-D756-E995-FD710571732E}"/>
                </a:ext>
              </a:extLst>
            </p:cNvPr>
            <p:cNvSpPr/>
            <p:nvPr/>
          </p:nvSpPr>
          <p:spPr>
            <a:xfrm rot="17625663">
              <a:off x="7133663" y="2118049"/>
              <a:ext cx="227217" cy="820672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D955CAC8-D7A4-C871-71C9-50DAC492E68B}"/>
                </a:ext>
              </a:extLst>
            </p:cNvPr>
            <p:cNvSpPr/>
            <p:nvPr/>
          </p:nvSpPr>
          <p:spPr>
            <a:xfrm rot="10800000">
              <a:off x="5618926" y="2792393"/>
              <a:ext cx="291973" cy="3695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795921A9-66EA-7E5F-C06F-13ED0DE7DBC1}"/>
                </a:ext>
              </a:extLst>
            </p:cNvPr>
            <p:cNvSpPr/>
            <p:nvPr/>
          </p:nvSpPr>
          <p:spPr>
            <a:xfrm rot="5400000">
              <a:off x="6931682" y="4429523"/>
              <a:ext cx="291973" cy="3695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A0D0AE-7A58-DF43-3AD3-C8810492E896}"/>
                </a:ext>
              </a:extLst>
            </p:cNvPr>
            <p:cNvSpPr txBox="1"/>
            <p:nvPr/>
          </p:nvSpPr>
          <p:spPr>
            <a:xfrm>
              <a:off x="8318500" y="976717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 mm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0D5A32-C87F-1C22-8DA7-D6B954C7423C}"/>
                </a:ext>
              </a:extLst>
            </p:cNvPr>
            <p:cNvSpPr txBox="1"/>
            <p:nvPr/>
          </p:nvSpPr>
          <p:spPr>
            <a:xfrm rot="16200000">
              <a:off x="10141033" y="2343718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mm</a:t>
              </a:r>
            </a:p>
          </p:txBody>
        </p:sp>
        <p:pic>
          <p:nvPicPr>
            <p:cNvPr id="43" name="Picture 2" descr="http://www.chipworks.com/sites/default/files/02Chipworks-Survey-MEMs-Microphone-Technology-Knowles-S2.14-Microphone-Die-from-the-SP0103BE3-compressor.jpg">
              <a:extLst>
                <a:ext uri="{FF2B5EF4-FFF2-40B4-BE49-F238E27FC236}">
                  <a16:creationId xmlns:a16="http://schemas.microsoft.com/office/drawing/2014/main" id="{A2E549F4-D0B9-5E53-78D3-2C9F195A2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541" y="1769737"/>
              <a:ext cx="3107063" cy="310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94E91688-3323-6A2F-5DEF-0E074DABE923}"/>
                </a:ext>
              </a:extLst>
            </p:cNvPr>
            <p:cNvSpPr/>
            <p:nvPr/>
          </p:nvSpPr>
          <p:spPr>
            <a:xfrm rot="17625663">
              <a:off x="4258005" y="2512957"/>
              <a:ext cx="272582" cy="187685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9137356-5A74-D7AB-14A2-F1898E9E1249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3" y="1703292"/>
              <a:ext cx="30508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9D97F2-D79D-B60C-1E05-FB7083B4D59C}"/>
                </a:ext>
              </a:extLst>
            </p:cNvPr>
            <p:cNvSpPr txBox="1"/>
            <p:nvPr/>
          </p:nvSpPr>
          <p:spPr>
            <a:xfrm>
              <a:off x="1300288" y="1346049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1.6  mm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1536131-C04A-7E45-165C-67599E7E9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3064" y="1769737"/>
              <a:ext cx="19400" cy="3107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96B6E5-DAFF-7C26-2FAC-F69B01F67B58}"/>
                </a:ext>
              </a:extLst>
            </p:cNvPr>
            <p:cNvSpPr txBox="1"/>
            <p:nvPr/>
          </p:nvSpPr>
          <p:spPr>
            <a:xfrm rot="16200000">
              <a:off x="3175422" y="3719491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1.6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9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6077</TotalTime>
  <Words>56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125</cp:revision>
  <dcterms:created xsi:type="dcterms:W3CDTF">2020-02-25T18:16:24Z</dcterms:created>
  <dcterms:modified xsi:type="dcterms:W3CDTF">2025-06-02T08:41:25Z</dcterms:modified>
</cp:coreProperties>
</file>