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6"/>
  </p:notesMasterIdLst>
  <p:handoutMasterIdLst>
    <p:handoutMasterId r:id="rId7"/>
  </p:handoutMasterIdLst>
  <p:sldIdLst>
    <p:sldId id="280" r:id="rId2"/>
    <p:sldId id="391" r:id="rId3"/>
    <p:sldId id="388" r:id="rId4"/>
    <p:sldId id="3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 autoAdjust="0"/>
    <p:restoredTop sz="94250" autoAdjust="0"/>
  </p:normalViewPr>
  <p:slideViewPr>
    <p:cSldViewPr snapToGrid="0">
      <p:cViewPr varScale="1">
        <p:scale>
          <a:sx n="83" d="100"/>
          <a:sy n="83" d="100"/>
        </p:scale>
        <p:origin x="60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217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165F20-5173-4DB3-825D-5EAF54B043D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27E2E-149C-4931-AFA3-1DB96051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49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531E4-A405-42B3-89EC-55A34600D5C6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2EEAD-A110-4E15-945E-17FE6F90A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5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2EEAD-A110-4E15-945E-17FE6F90A9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2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39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59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0" y="0"/>
            <a:ext cx="12192000" cy="606829"/>
          </a:xfrm>
          <a:prstGeom prst="rect">
            <a:avLst/>
          </a:prstGeom>
          <a:gradFill flip="none" rotWithShape="1">
            <a:gsLst>
              <a:gs pos="51000">
                <a:schemeClr val="accent1">
                  <a:lumMod val="5000"/>
                  <a:lumOff val="95000"/>
                </a:schemeClr>
              </a:gs>
              <a:gs pos="72000">
                <a:schemeClr val="accent1">
                  <a:lumMod val="20000"/>
                  <a:lumOff val="80000"/>
                </a:schemeClr>
              </a:gs>
              <a:gs pos="87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A55BE1-FF07-423F-BDB5-41C71D4E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81900"/>
            <a:ext cx="2504440" cy="276100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© Silicon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1431773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7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9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20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82445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3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80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7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4B691-33EC-4159-AC63-9E049178299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031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5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3.sv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house with trees in the background&#10;&#10;Description automatically generated">
            <a:extLst>
              <a:ext uri="{FF2B5EF4-FFF2-40B4-BE49-F238E27FC236}">
                <a16:creationId xmlns:a16="http://schemas.microsoft.com/office/drawing/2014/main" id="{451AD152-7863-4C13-8695-0EDE722B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396" y="2060661"/>
            <a:ext cx="6618198" cy="142291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36AD09-B3C0-4828-88D8-EF1C8ED8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5174" y="6356350"/>
            <a:ext cx="4286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864B691-33EC-4159-AC63-9E0491782999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A9DDA-2F16-49B6-BBB9-C45A0FC3C27F}"/>
              </a:ext>
            </a:extLst>
          </p:cNvPr>
          <p:cNvSpPr txBox="1"/>
          <p:nvPr/>
        </p:nvSpPr>
        <p:spPr>
          <a:xfrm>
            <a:off x="164848" y="5857601"/>
            <a:ext cx="643370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Summer Internship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June 02, 2025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4A669D-8063-4453-A77D-905C63C6E6F8}"/>
              </a:ext>
            </a:extLst>
          </p:cNvPr>
          <p:cNvSpPr txBox="1"/>
          <p:nvPr/>
        </p:nvSpPr>
        <p:spPr>
          <a:xfrm>
            <a:off x="164847" y="173917"/>
            <a:ext cx="10483099" cy="19254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SI-2025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00B0F0"/>
                </a:solidFill>
                <a:latin typeface="Abadi" panose="020B0604020104020204" pitchFamily="34" charset="0"/>
                <a:ea typeface="+mj-ea"/>
                <a:cs typeface="Calibri" panose="020F0502020204030204" pitchFamily="34" charset="0"/>
              </a:rPr>
              <a:t>Analog IC Design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BB8941-9991-47D9-AD17-45B392E1EB60}"/>
              </a:ext>
            </a:extLst>
          </p:cNvPr>
          <p:cNvSpPr txBox="1"/>
          <p:nvPr/>
        </p:nvSpPr>
        <p:spPr>
          <a:xfrm>
            <a:off x="208652" y="4917561"/>
            <a:ext cx="6433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Abadi" panose="020B0604020104020204" pitchFamily="34" charset="0"/>
              </a:rPr>
              <a:t>Dr. Saroj Rout &amp; Er. Prasant Swain</a:t>
            </a:r>
            <a:endParaRPr lang="en-US" sz="1400" dirty="0">
              <a:solidFill>
                <a:schemeClr val="tx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9F93D-907C-47BB-432D-B148C033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93579B-FBA6-A1C1-F540-F6917A601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A166-2B5D-421A-9927-C39478FBA929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E74B-7DC9-FE4C-CC24-B837540B4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4C92-9F15-9C2F-321E-92646894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2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1FB5BE-487D-16D9-AAFC-1B7706503330}"/>
              </a:ext>
            </a:extLst>
          </p:cNvPr>
          <p:cNvSpPr txBox="1"/>
          <p:nvPr/>
        </p:nvSpPr>
        <p:spPr>
          <a:xfrm>
            <a:off x="6407355" y="82852"/>
            <a:ext cx="5662725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USB Microphone System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896E56-3053-D5D6-09A3-CB6D3A34215E}"/>
              </a:ext>
            </a:extLst>
          </p:cNvPr>
          <p:cNvGrpSpPr/>
          <p:nvPr/>
        </p:nvGrpSpPr>
        <p:grpSpPr>
          <a:xfrm>
            <a:off x="1136680" y="812635"/>
            <a:ext cx="10339074" cy="5403709"/>
            <a:chOff x="1136680" y="812635"/>
            <a:chExt cx="10339074" cy="54037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89C2CD-3BCC-C594-0646-53AA89B4D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99025" y="1714408"/>
              <a:ext cx="5207165" cy="450193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50D88F3-48AA-A07C-0460-A193E82FAE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1226" t="28958" r="21228" b="29361"/>
            <a:stretch/>
          </p:blipFill>
          <p:spPr>
            <a:xfrm>
              <a:off x="1136680" y="812635"/>
              <a:ext cx="2117502" cy="1533704"/>
            </a:xfrm>
            <a:prstGeom prst="rect">
              <a:avLst/>
            </a:prstGeom>
          </p:spPr>
        </p:pic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54ED36AE-3C73-28BE-B5F8-256125587DAF}"/>
                </a:ext>
              </a:extLst>
            </p:cNvPr>
            <p:cNvSpPr/>
            <p:nvPr/>
          </p:nvSpPr>
          <p:spPr>
            <a:xfrm flipH="1">
              <a:off x="6706190" y="3235132"/>
              <a:ext cx="1511218" cy="859536"/>
            </a:xfrm>
            <a:prstGeom prst="homePlate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A/D Converter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A5CE12-6C02-1370-7BC2-605E68780F6C}"/>
                </a:ext>
              </a:extLst>
            </p:cNvPr>
            <p:cNvSpPr/>
            <p:nvPr/>
          </p:nvSpPr>
          <p:spPr>
            <a:xfrm>
              <a:off x="8842248" y="3235132"/>
              <a:ext cx="1408176" cy="859536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Processor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ACBC9AD-8DC1-8483-9569-B6C2AE48A313}"/>
                </a:ext>
              </a:extLst>
            </p:cNvPr>
            <p:cNvCxnSpPr>
              <a:stCxn id="9" idx="1"/>
              <a:endCxn id="11" idx="1"/>
            </p:cNvCxnSpPr>
            <p:nvPr/>
          </p:nvCxnSpPr>
          <p:spPr>
            <a:xfrm>
              <a:off x="8217408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EB8071-EF39-104D-5FDF-7CD6952AD170}"/>
                </a:ext>
              </a:extLst>
            </p:cNvPr>
            <p:cNvCxnSpPr/>
            <p:nvPr/>
          </p:nvCxnSpPr>
          <p:spPr>
            <a:xfrm flipV="1">
              <a:off x="8385048" y="3555172"/>
              <a:ext cx="219456" cy="23774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530A713-84DF-C4A4-59D6-A03FCDCB4894}"/>
                </a:ext>
              </a:extLst>
            </p:cNvPr>
            <p:cNvSpPr txBox="1"/>
            <p:nvPr/>
          </p:nvSpPr>
          <p:spPr>
            <a:xfrm>
              <a:off x="8217408" y="3774629"/>
              <a:ext cx="54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10b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6420EC-EC9C-2455-4F22-BE2C4182B05E}"/>
                </a:ext>
              </a:extLst>
            </p:cNvPr>
            <p:cNvCxnSpPr/>
            <p:nvPr/>
          </p:nvCxnSpPr>
          <p:spPr>
            <a:xfrm>
              <a:off x="10250424" y="3664900"/>
              <a:ext cx="6248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470839-E76A-DF4C-DA12-0FB854DDB236}"/>
                </a:ext>
              </a:extLst>
            </p:cNvPr>
            <p:cNvSpPr txBox="1"/>
            <p:nvPr/>
          </p:nvSpPr>
          <p:spPr>
            <a:xfrm>
              <a:off x="10386994" y="3695118"/>
              <a:ext cx="1088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USB-MIDI</a:t>
              </a:r>
            </a:p>
          </p:txBody>
        </p:sp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69E91FD-6EAE-AD65-03B4-6307DD3DE723}"/>
                </a:ext>
              </a:extLst>
            </p:cNvPr>
            <p:cNvSpPr/>
            <p:nvPr/>
          </p:nvSpPr>
          <p:spPr>
            <a:xfrm rot="16200000">
              <a:off x="8239767" y="1086010"/>
              <a:ext cx="613651" cy="3680804"/>
            </a:xfrm>
            <a:prstGeom prst="rightBrace">
              <a:avLst>
                <a:gd name="adj1" fmla="val 53053"/>
                <a:gd name="adj2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F55E7EC-66BB-E965-CC9B-DBCD5C0A49BD}"/>
                </a:ext>
              </a:extLst>
            </p:cNvPr>
            <p:cNvCxnSpPr/>
            <p:nvPr/>
          </p:nvCxnSpPr>
          <p:spPr>
            <a:xfrm>
              <a:off x="2377440" y="1929384"/>
              <a:ext cx="3081528" cy="1499616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EEDDE9C-8B41-9F85-18E7-EF5C1D029707}"/>
                </a:ext>
              </a:extLst>
            </p:cNvPr>
            <p:cNvCxnSpPr>
              <a:cxnSpLocks/>
            </p:cNvCxnSpPr>
            <p:nvPr/>
          </p:nvCxnSpPr>
          <p:spPr>
            <a:xfrm>
              <a:off x="1419876" y="1933786"/>
              <a:ext cx="957564" cy="1454332"/>
            </a:xfrm>
            <a:prstGeom prst="straightConnector1">
              <a:avLst/>
            </a:prstGeom>
            <a:ln w="190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25ADB7-1B1B-9EFB-2B58-93D609B4B889}"/>
                </a:ext>
              </a:extLst>
            </p:cNvPr>
            <p:cNvSpPr txBox="1"/>
            <p:nvPr/>
          </p:nvSpPr>
          <p:spPr>
            <a:xfrm>
              <a:off x="7420708" y="2127738"/>
              <a:ext cx="25761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USB-MIDI Controller</a:t>
              </a:r>
            </a:p>
            <a:p>
              <a:pPr algn="ctr"/>
              <a:r>
                <a:rPr lang="en-US" dirty="0"/>
                <a:t>(Arduino microcontroller)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478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9C57E-2CB6-E17A-C92C-C7D51C1AF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5619CD-3FFA-BB72-B0C8-42AA334A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Silicon University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4B9F8E-551F-5228-AC13-D01C809A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3</a:t>
            </a:fld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38B496-0520-38F1-D8B7-178AED7A090D}"/>
              </a:ext>
            </a:extLst>
          </p:cNvPr>
          <p:cNvSpPr txBox="1"/>
          <p:nvPr/>
        </p:nvSpPr>
        <p:spPr>
          <a:xfrm>
            <a:off x="6555" y="23073"/>
            <a:ext cx="8822356" cy="589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Microphone Teardown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010C446-30D4-E8C1-AAD9-B8A007AC962F}"/>
              </a:ext>
            </a:extLst>
          </p:cNvPr>
          <p:cNvGrpSpPr/>
          <p:nvPr/>
        </p:nvGrpSpPr>
        <p:grpSpPr>
          <a:xfrm>
            <a:off x="723205" y="1092317"/>
            <a:ext cx="10745590" cy="4673366"/>
            <a:chOff x="392541" y="976717"/>
            <a:chExt cx="10745590" cy="467336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07892D37-CA04-B369-ABA5-26C1184CD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1226" t="28958" r="21228" b="29361"/>
            <a:stretch/>
          </p:blipFill>
          <p:spPr>
            <a:xfrm>
              <a:off x="7447845" y="1471432"/>
              <a:ext cx="2762132" cy="2000609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1D6868A-373F-9A88-CDC4-CFC26EAB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1418" y="1471432"/>
              <a:ext cx="2982237" cy="1354911"/>
            </a:xfrm>
            <a:prstGeom prst="rect">
              <a:avLst/>
            </a:prstGeom>
          </p:spPr>
        </p:pic>
        <p:pic>
          <p:nvPicPr>
            <p:cNvPr id="21" name="Picture 20" descr="Though Akustica has a small share of the overall market, it offers both side-by-side MEMS diaphrams and ASIC electronics, as well as monolithicMEMS microphones.(Image: Akustica)">
              <a:extLst>
                <a:ext uri="{FF2B5EF4-FFF2-40B4-BE49-F238E27FC236}">
                  <a16:creationId xmlns:a16="http://schemas.microsoft.com/office/drawing/2014/main" id="{2982ADDD-9D40-83E3-6A3C-7613A3ABB32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544" r="50000" b="9154"/>
            <a:stretch/>
          </p:blipFill>
          <p:spPr bwMode="auto">
            <a:xfrm>
              <a:off x="3935257" y="3161896"/>
              <a:ext cx="2982237" cy="24881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EF66701-53AA-609B-93FD-9F12C32C0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19691" y="3722808"/>
              <a:ext cx="4618440" cy="1749844"/>
            </a:xfrm>
            <a:prstGeom prst="rect">
              <a:avLst/>
            </a:prstGeom>
          </p:spPr>
        </p:pic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D72AFB-4605-A883-C5C7-F81A3EBDDE36}"/>
                </a:ext>
              </a:extLst>
            </p:cNvPr>
            <p:cNvCxnSpPr/>
            <p:nvPr/>
          </p:nvCxnSpPr>
          <p:spPr>
            <a:xfrm>
              <a:off x="7447845" y="1333960"/>
              <a:ext cx="276213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DA0E3B6-FAFF-76EC-9184-F4DEB33F8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81300" y="1471432"/>
              <a:ext cx="0" cy="200060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Arrow: Up 36">
              <a:extLst>
                <a:ext uri="{FF2B5EF4-FFF2-40B4-BE49-F238E27FC236}">
                  <a16:creationId xmlns:a16="http://schemas.microsoft.com/office/drawing/2014/main" id="{E0E0B41C-9BDB-D756-E995-FD710571732E}"/>
                </a:ext>
              </a:extLst>
            </p:cNvPr>
            <p:cNvSpPr/>
            <p:nvPr/>
          </p:nvSpPr>
          <p:spPr>
            <a:xfrm rot="17625663">
              <a:off x="7133663" y="2118049"/>
              <a:ext cx="227217" cy="820672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row: Up 37">
              <a:extLst>
                <a:ext uri="{FF2B5EF4-FFF2-40B4-BE49-F238E27FC236}">
                  <a16:creationId xmlns:a16="http://schemas.microsoft.com/office/drawing/2014/main" id="{D955CAC8-D7A4-C871-71C9-50DAC492E68B}"/>
                </a:ext>
              </a:extLst>
            </p:cNvPr>
            <p:cNvSpPr/>
            <p:nvPr/>
          </p:nvSpPr>
          <p:spPr>
            <a:xfrm rot="10800000">
              <a:off x="5618926" y="279239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row: Up 38">
              <a:extLst>
                <a:ext uri="{FF2B5EF4-FFF2-40B4-BE49-F238E27FC236}">
                  <a16:creationId xmlns:a16="http://schemas.microsoft.com/office/drawing/2014/main" id="{795921A9-66EA-7E5F-C06F-13ED0DE7DBC1}"/>
                </a:ext>
              </a:extLst>
            </p:cNvPr>
            <p:cNvSpPr/>
            <p:nvPr/>
          </p:nvSpPr>
          <p:spPr>
            <a:xfrm rot="5400000">
              <a:off x="6931682" y="4429523"/>
              <a:ext cx="291973" cy="36950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AA0D0AE-7A58-DF43-3AD3-C8810492E896}"/>
                </a:ext>
              </a:extLst>
            </p:cNvPr>
            <p:cNvSpPr txBox="1"/>
            <p:nvPr/>
          </p:nvSpPr>
          <p:spPr>
            <a:xfrm>
              <a:off x="8318500" y="976717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14 mm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B0D5A32-C87F-1C22-8DA7-D6B954C7423C}"/>
                </a:ext>
              </a:extLst>
            </p:cNvPr>
            <p:cNvSpPr txBox="1"/>
            <p:nvPr/>
          </p:nvSpPr>
          <p:spPr>
            <a:xfrm rot="16200000">
              <a:off x="10141033" y="2343718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 mm</a:t>
              </a:r>
            </a:p>
          </p:txBody>
        </p:sp>
        <p:pic>
          <p:nvPicPr>
            <p:cNvPr id="43" name="Picture 2" descr="http://www.chipworks.com/sites/default/files/02Chipworks-Survey-MEMs-Microphone-Technology-Knowles-S2.14-Microphone-Die-from-the-SP0103BE3-compressor.jpg">
              <a:extLst>
                <a:ext uri="{FF2B5EF4-FFF2-40B4-BE49-F238E27FC236}">
                  <a16:creationId xmlns:a16="http://schemas.microsoft.com/office/drawing/2014/main" id="{A2E549F4-D0B9-5E53-78D3-2C9F195A2D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541" y="1769737"/>
              <a:ext cx="3107063" cy="3107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94E91688-3323-6A2F-5DEF-0E074DABE923}"/>
                </a:ext>
              </a:extLst>
            </p:cNvPr>
            <p:cNvSpPr/>
            <p:nvPr/>
          </p:nvSpPr>
          <p:spPr>
            <a:xfrm rot="17625663">
              <a:off x="4258005" y="2512957"/>
              <a:ext cx="272582" cy="1876853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9137356-5A74-D7AB-14A2-F1898E9E1249}"/>
                </a:ext>
              </a:extLst>
            </p:cNvPr>
            <p:cNvCxnSpPr>
              <a:cxnSpLocks/>
            </p:cNvCxnSpPr>
            <p:nvPr/>
          </p:nvCxnSpPr>
          <p:spPr>
            <a:xfrm>
              <a:off x="429633" y="1703292"/>
              <a:ext cx="30508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29D97F2-D79D-B60C-1E05-FB7083B4D59C}"/>
                </a:ext>
              </a:extLst>
            </p:cNvPr>
            <p:cNvSpPr txBox="1"/>
            <p:nvPr/>
          </p:nvSpPr>
          <p:spPr>
            <a:xfrm>
              <a:off x="1300288" y="1346049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 mm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1536131-C04A-7E45-165C-67599E7E92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3064" y="1769737"/>
              <a:ext cx="19400" cy="310706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696B6E5-DAFF-7C26-2FAC-F69B01F67B58}"/>
                </a:ext>
              </a:extLst>
            </p:cNvPr>
            <p:cNvSpPr txBox="1"/>
            <p:nvPr/>
          </p:nvSpPr>
          <p:spPr>
            <a:xfrm rot="16200000">
              <a:off x="3175422" y="3719491"/>
              <a:ext cx="8980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1.6 mm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109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A529E-BEE4-CFEC-A787-B583E4AE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430D1-7077-4A67-9E91-5FA56B6EB5D6}" type="datetime1">
              <a:rPr lang="en-US" smtClean="0"/>
              <a:t>6/3/2025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468F98-D0CD-6B54-3819-1439238E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Silicon Institute of Technology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A70AE-E7EE-4C9A-55E2-C90107F68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4B691-33EC-4159-AC63-9E0491782999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36F6940-FA4F-1AA5-6D7F-AC33CCB08319}"/>
              </a:ext>
            </a:extLst>
          </p:cNvPr>
          <p:cNvGrpSpPr/>
          <p:nvPr/>
        </p:nvGrpSpPr>
        <p:grpSpPr>
          <a:xfrm>
            <a:off x="2840570" y="136525"/>
            <a:ext cx="5770030" cy="6219825"/>
            <a:chOff x="3581400" y="136525"/>
            <a:chExt cx="5770030" cy="621982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24EB51A-D046-4966-7A56-C8CE41711FBE}"/>
                </a:ext>
              </a:extLst>
            </p:cNvPr>
            <p:cNvGrpSpPr/>
            <p:nvPr/>
          </p:nvGrpSpPr>
          <p:grpSpPr>
            <a:xfrm>
              <a:off x="3581400" y="136525"/>
              <a:ext cx="5484120" cy="4289217"/>
              <a:chOff x="439410" y="588984"/>
              <a:chExt cx="5484120" cy="428921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7263D55-16DD-7CC0-CA3B-86568C2C6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410" y="727484"/>
                <a:ext cx="5297709" cy="3027262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3012078-6F5E-D829-BABC-33DC76B0D4AF}"/>
                      </a:ext>
                    </a:extLst>
                  </p:cNvPr>
                  <p:cNvSpPr txBox="1"/>
                  <p:nvPr/>
                </p:nvSpPr>
                <p:spPr>
                  <a:xfrm>
                    <a:off x="863029" y="3074600"/>
                    <a:ext cx="49193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43012078-6F5E-D829-BABC-33DC76B0D4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3029" y="3074600"/>
                    <a:ext cx="49193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6173" r="-4938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2497CD3-64E1-47A6-E402-25A5CFC8A1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33685" y="1809004"/>
                    <a:ext cx="51264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72497CD3-64E1-47A6-E402-25A5CFC8A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33685" y="1809004"/>
                    <a:ext cx="512641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9524" r="-5952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4586C-90F3-0ACB-15DE-164E6DBA9B03}"/>
                      </a:ext>
                    </a:extLst>
                  </p:cNvPr>
                  <p:cNvSpPr txBox="1"/>
                  <p:nvPr/>
                </p:nvSpPr>
                <p:spPr>
                  <a:xfrm>
                    <a:off x="2831943" y="1947504"/>
                    <a:ext cx="512641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494586C-90F3-0ACB-15DE-164E6DBA9B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1943" y="1947504"/>
                    <a:ext cx="512641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7970026-81CB-73C5-B672-1212A2A92358}"/>
                      </a:ext>
                    </a:extLst>
                  </p:cNvPr>
                  <p:cNvSpPr txBox="1"/>
                  <p:nvPr/>
                </p:nvSpPr>
                <p:spPr>
                  <a:xfrm>
                    <a:off x="2057400" y="1809004"/>
                    <a:ext cx="25186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7970026-81CB-73C5-B672-1212A2A9235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57400" y="1809004"/>
                    <a:ext cx="251864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1429" r="-9524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BCBF26-0F88-AC0E-BB0D-DC9D4C410BD4}"/>
                      </a:ext>
                    </a:extLst>
                  </p:cNvPr>
                  <p:cNvSpPr txBox="1"/>
                  <p:nvPr/>
                </p:nvSpPr>
                <p:spPr>
                  <a:xfrm>
                    <a:off x="4262437" y="588984"/>
                    <a:ext cx="278345" cy="29924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4BBCBF26-0F88-AC0E-BB0D-DC9D4C410B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437" y="588984"/>
                    <a:ext cx="278345" cy="2992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9565" r="-15217"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DE6E3AB-8E5A-78FD-7EE0-2B7FBB02151A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879" y="1185504"/>
                    <a:ext cx="512641" cy="29924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CDE6E3AB-8E5A-78FD-7EE0-2B7FBB0215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879" y="1185504"/>
                    <a:ext cx="512641" cy="299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F8D4C66-B6EE-39B2-F7B1-B7EC036E7E1B}"/>
                      </a:ext>
                    </a:extLst>
                  </p:cNvPr>
                  <p:cNvSpPr txBox="1"/>
                  <p:nvPr/>
                </p:nvSpPr>
                <p:spPr>
                  <a:xfrm>
                    <a:off x="3054109" y="2865025"/>
                    <a:ext cx="39754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𝑐𝑚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F8D4C66-B6EE-39B2-F7B1-B7EC036E7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4109" y="2865025"/>
                    <a:ext cx="397545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3846" r="-307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A950FFD-F5C1-E35B-8CBC-C340374FB1B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054" y="2457191"/>
                    <a:ext cx="57227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380 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EA950FFD-F5C1-E35B-8CBC-C340374FB1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054" y="2457191"/>
                    <a:ext cx="572272" cy="24622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7447" r="-7447"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C04C92C-E104-53FC-763D-2212FF417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023128" y="2565913"/>
                    <a:ext cx="60593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4.7 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5C04C92C-E104-53FC-763D-2212FF417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3128" y="2565913"/>
                    <a:ext cx="605935" cy="24622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8081" r="-8081" b="-2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2BB3A70-3283-F4D3-B181-8D8B09513DB1}"/>
                      </a:ext>
                    </a:extLst>
                  </p:cNvPr>
                  <p:cNvSpPr txBox="1"/>
                  <p:nvPr/>
                </p:nvSpPr>
                <p:spPr>
                  <a:xfrm>
                    <a:off x="2845719" y="2469818"/>
                    <a:ext cx="56906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4.7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D2BB3A70-3283-F4D3-B181-8D8B09513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45719" y="2469818"/>
                    <a:ext cx="569066" cy="24622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8602" r="-6452" b="-7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79B07B7-93DB-0AE6-740A-9827C0725F3A}"/>
                      </a:ext>
                    </a:extLst>
                  </p:cNvPr>
                  <p:cNvSpPr txBox="1"/>
                  <p:nvPr/>
                </p:nvSpPr>
                <p:spPr>
                  <a:xfrm>
                    <a:off x="4237814" y="1062393"/>
                    <a:ext cx="56586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𝑝𝐹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679B07B7-93DB-0AE6-740A-9827C0725F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37814" y="1062393"/>
                    <a:ext cx="565861" cy="246221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527" r="-8602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95CACC1-C2C4-34DF-235F-B9DC57E71C2A}"/>
                      </a:ext>
                    </a:extLst>
                  </p:cNvPr>
                  <p:cNvSpPr txBox="1"/>
                  <p:nvPr/>
                </p:nvSpPr>
                <p:spPr>
                  <a:xfrm>
                    <a:off x="3857987" y="1685893"/>
                    <a:ext cx="68608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00 </m:t>
                          </m:r>
                          <m:r>
                            <a:rPr lang="en-US" sz="1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sz="16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095CACC1-C2C4-34DF-235F-B9DC57E71C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57987" y="1685893"/>
                    <a:ext cx="686085" cy="24622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143" r="-5357" b="-48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490EB60-FAB8-AD99-BD54-906A0A0BADD4}"/>
                      </a:ext>
                    </a:extLst>
                  </p:cNvPr>
                  <p:cNvSpPr txBox="1"/>
                  <p:nvPr/>
                </p:nvSpPr>
                <p:spPr>
                  <a:xfrm>
                    <a:off x="5451670" y="2171232"/>
                    <a:ext cx="47186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E490EB60-FAB8-AD99-BD54-906A0A0BAD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51670" y="2171232"/>
                    <a:ext cx="47186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410" r="-256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4D8B287-6BE5-AF90-43B5-C2E129D6C519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V="1">
                <a:off x="1490006" y="1335128"/>
                <a:ext cx="440394" cy="47387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C16FC69-1923-8347-0A3B-28B4A14DDFF1}"/>
                  </a:ext>
                </a:extLst>
              </p:cNvPr>
              <p:cNvCxnSpPr/>
              <p:nvPr/>
            </p:nvCxnSpPr>
            <p:spPr>
              <a:xfrm flipH="1" flipV="1">
                <a:off x="2309264" y="1335128"/>
                <a:ext cx="744845" cy="5969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6A34A96-D9B0-329C-3E69-4DF110B63678}"/>
                      </a:ext>
                    </a:extLst>
                  </p:cNvPr>
                  <p:cNvSpPr txBox="1"/>
                  <p:nvPr/>
                </p:nvSpPr>
                <p:spPr>
                  <a:xfrm>
                    <a:off x="1084140" y="1058211"/>
                    <a:ext cx="207068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𝑚𝑖𝑐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16A34A96-D9B0-329C-3E69-4DF110B6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4140" y="1058211"/>
                    <a:ext cx="2070685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3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E3C7152-7C96-29BE-3148-F3BD7A6DD5AD}"/>
                      </a:ext>
                    </a:extLst>
                  </p:cNvPr>
                  <p:cNvSpPr txBox="1"/>
                  <p:nvPr/>
                </p:nvSpPr>
                <p:spPr>
                  <a:xfrm>
                    <a:off x="3706079" y="4601202"/>
                    <a:ext cx="51398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𝐻𝑃𝐹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E3C7152-7C96-29BE-3148-F3BD7A6DD5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6079" y="4601202"/>
                    <a:ext cx="513987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0714" r="-9524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4BFA797-C92A-343D-EF15-EFCF68FCBB85}"/>
                      </a:ext>
                    </a:extLst>
                  </p:cNvPr>
                  <p:cNvSpPr txBox="1"/>
                  <p:nvPr/>
                </p:nvSpPr>
                <p:spPr>
                  <a:xfrm>
                    <a:off x="5053866" y="4601202"/>
                    <a:ext cx="46910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𝐿𝑃𝐹</m:t>
                          </m:r>
                        </m:oMath>
                      </m:oMathPara>
                    </a14:m>
                    <a:endParaRPr lang="en-US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4BFA797-C92A-343D-EF15-EFCF68FCBB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53866" y="4601202"/>
                    <a:ext cx="469103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11688" r="-10390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002A39F-0ADE-0D4C-718C-2105A7712E64}"/>
                    </a:ext>
                  </a:extLst>
                </p:cNvPr>
                <p:cNvSpPr txBox="1"/>
                <p:nvPr/>
              </p:nvSpPr>
              <p:spPr>
                <a:xfrm>
                  <a:off x="4316044" y="3279203"/>
                  <a:ext cx="4822282" cy="6282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5002A39F-0ADE-0D4C-718C-2105A7712E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044" y="3279203"/>
                  <a:ext cx="4822282" cy="62824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A4BB8AF-FE4D-1F6B-A7A9-3E9F29BC2A44}"/>
                </a:ext>
              </a:extLst>
            </p:cNvPr>
            <p:cNvSpPr/>
            <p:nvPr/>
          </p:nvSpPr>
          <p:spPr>
            <a:xfrm rot="5400000">
              <a:off x="6987624" y="3446401"/>
              <a:ext cx="190549" cy="1233458"/>
            </a:xfrm>
            <a:prstGeom prst="rightBrace">
              <a:avLst>
                <a:gd name="adj1" fmla="val 3061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C5A35235-8513-2CC3-1BC8-3191BF09F692}"/>
                </a:ext>
              </a:extLst>
            </p:cNvPr>
            <p:cNvSpPr/>
            <p:nvPr/>
          </p:nvSpPr>
          <p:spPr>
            <a:xfrm rot="5400000">
              <a:off x="8321604" y="3446402"/>
              <a:ext cx="190549" cy="1233458"/>
            </a:xfrm>
            <a:prstGeom prst="rightBrace">
              <a:avLst>
                <a:gd name="adj1" fmla="val 30613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423EE9-2F8B-CDBF-818D-C04F62B63C48}"/>
                    </a:ext>
                  </a:extLst>
                </p:cNvPr>
                <p:cNvSpPr txBox="1"/>
                <p:nvPr/>
              </p:nvSpPr>
              <p:spPr>
                <a:xfrm>
                  <a:off x="4316044" y="4646058"/>
                  <a:ext cx="19582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 :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4423EE9-2F8B-CDBF-818D-C04F62B63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044" y="4646058"/>
                  <a:ext cx="1958293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242" r="-2174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B99E4C3-594C-7181-1259-FDDCCE55AEC0}"/>
                    </a:ext>
                  </a:extLst>
                </p:cNvPr>
                <p:cNvSpPr txBox="1"/>
                <p:nvPr/>
              </p:nvSpPr>
              <p:spPr>
                <a:xfrm>
                  <a:off x="4273073" y="5179143"/>
                  <a:ext cx="192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=∞ :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B99E4C3-594C-7181-1259-FDDCCE55A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3073" y="5179143"/>
                  <a:ext cx="1923026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266" r="-253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4A5107-A755-5EAA-BC0B-2EA5E360161B}"/>
                    </a:ext>
                  </a:extLst>
                </p:cNvPr>
                <p:cNvSpPr txBox="1"/>
                <p:nvPr/>
              </p:nvSpPr>
              <p:spPr>
                <a:xfrm>
                  <a:off x="4226130" y="5757853"/>
                  <a:ext cx="4417299" cy="5984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≫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&amp;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≪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f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den>
                        </m:f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=−60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C4A5107-A755-5EAA-BC0B-2EA5E36016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6130" y="5757853"/>
                  <a:ext cx="4417299" cy="5984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8BCFA28-5612-3619-648E-C49565FDB5CB}"/>
                    </a:ext>
                  </a:extLst>
                </p:cNvPr>
                <p:cNvSpPr txBox="1"/>
                <p:nvPr/>
              </p:nvSpPr>
              <p:spPr>
                <a:xfrm>
                  <a:off x="6727185" y="4570139"/>
                  <a:ext cx="2427909" cy="4288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𝑧𝑒𝑟𝑜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6.66 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𝐻𝑧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88BCFA28-5612-3619-648E-C49565FDB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185" y="4570139"/>
                  <a:ext cx="2427909" cy="428835"/>
                </a:xfrm>
                <a:prstGeom prst="rect">
                  <a:avLst/>
                </a:prstGeom>
                <a:blipFill>
                  <a:blip r:embed="rId23"/>
                  <a:stretch>
                    <a:fillRect l="-4523" r="-503" b="-1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E180B7B-FD65-07D2-6832-30137ADA1155}"/>
                    </a:ext>
                  </a:extLst>
                </p:cNvPr>
                <p:cNvSpPr txBox="1"/>
                <p:nvPr/>
              </p:nvSpPr>
              <p:spPr>
                <a:xfrm>
                  <a:off x="6727185" y="5143372"/>
                  <a:ext cx="2624245" cy="4564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𝑝𝑜𝑙𝑒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19.6 </m:t>
                      </m:r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𝑘𝐻𝑧</m:t>
                      </m:r>
                    </m:oMath>
                  </a14:m>
                  <a:r>
                    <a:rPr lang="en-US" dirty="0">
                      <a:solidFill>
                        <a:schemeClr val="accent6">
                          <a:lumMod val="50000"/>
                        </a:schemeClr>
                      </a:solidFill>
                    </a:rPr>
                    <a:t> </a:t>
                  </a:r>
                  <a:endParaRPr lang="en-US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E180B7B-FD65-07D2-6832-30137ADA11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7185" y="5143372"/>
                  <a:ext cx="2624245" cy="456472"/>
                </a:xfrm>
                <a:prstGeom prst="rect">
                  <a:avLst/>
                </a:prstGeom>
                <a:blipFill>
                  <a:blip r:embed="rId24"/>
                  <a:stretch>
                    <a:fillRect l="-4176" r="-232" b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56504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6263</TotalTime>
  <Words>143</Words>
  <Application>Microsoft Office PowerPoint</Application>
  <PresentationFormat>Widescreen</PresentationFormat>
  <Paragraphs>49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Abadi</vt:lpstr>
      <vt:lpstr>Arial</vt:lpstr>
      <vt:lpstr>Calibri</vt:lpstr>
      <vt:lpstr>Calibri Light</vt:lpstr>
      <vt:lpstr>Cambria Math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Saroj Rout</dc:creator>
  <cp:lastModifiedBy>Saroj Rout</cp:lastModifiedBy>
  <cp:revision>126</cp:revision>
  <dcterms:created xsi:type="dcterms:W3CDTF">2020-02-25T18:16:24Z</dcterms:created>
  <dcterms:modified xsi:type="dcterms:W3CDTF">2025-06-03T17:58:29Z</dcterms:modified>
</cp:coreProperties>
</file>