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9E5D6"/>
    <a:srgbClr val="3366CC"/>
    <a:srgbClr val="336699"/>
    <a:srgbClr val="6A6A6A"/>
    <a:srgbClr val="76A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48" autoAdjust="0"/>
  </p:normalViewPr>
  <p:slideViewPr>
    <p:cSldViewPr snapToGrid="0">
      <p:cViewPr varScale="1">
        <p:scale>
          <a:sx n="77" d="100"/>
          <a:sy n="77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4AD49-8645-4AFD-A76F-115066F0358B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1B916-9EB4-4432-BB8F-4CA320F4D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939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1B916-9EB4-4432-BB8F-4CA320F4DEE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468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 121.201.14.58/</a:t>
            </a:r>
            <a:r>
              <a:rPr lang="en-US" altLang="zh-CN" dirty="0" err="1" smtClean="0"/>
              <a:t>wxq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wxapi.php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1B916-9EB4-4432-BB8F-4CA320F4DEE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2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 121.201.14.58/</a:t>
            </a:r>
            <a:r>
              <a:rPr lang="en-US" altLang="zh-CN" dirty="0" err="1" smtClean="0"/>
              <a:t>wxq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wxapi.php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1B916-9EB4-4432-BB8F-4CA320F4DEE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42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 121.201.14.58/</a:t>
            </a:r>
            <a:r>
              <a:rPr lang="en-US" altLang="zh-CN" dirty="0" err="1" smtClean="0"/>
              <a:t>wxq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wxapi.php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1B916-9EB4-4432-BB8F-4CA320F4DEE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459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 121.201.14.58/</a:t>
            </a:r>
            <a:r>
              <a:rPr lang="en-US" altLang="zh-CN" dirty="0" err="1" smtClean="0"/>
              <a:t>wxq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wxapi.php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1B916-9EB4-4432-BB8F-4CA320F4DEE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850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 121.201.14.58/</a:t>
            </a:r>
            <a:r>
              <a:rPr lang="en-US" altLang="zh-CN" dirty="0" err="1" smtClean="0"/>
              <a:t>wxq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wxapi.php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1B916-9EB4-4432-BB8F-4CA320F4DEE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50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6172" y="1122363"/>
            <a:ext cx="5232027" cy="2387600"/>
          </a:xfrm>
        </p:spPr>
        <p:txBody>
          <a:bodyPr anchor="b"/>
          <a:lstStyle>
            <a:lvl1pPr algn="ctr">
              <a:defRPr sz="6000"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4506" y="3602038"/>
            <a:ext cx="46164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246-07FB-44B0-96A5-BE8C590079C5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DED1-B810-4AFB-993F-55BCD513681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6" y="1483939"/>
            <a:ext cx="3137647" cy="313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3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246-07FB-44B0-96A5-BE8C590079C5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DED1-B810-4AFB-993F-55BCD513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70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246-07FB-44B0-96A5-BE8C590079C5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DED1-B810-4AFB-993F-55BCD513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44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098" y="11448"/>
            <a:ext cx="6802252" cy="1334189"/>
          </a:xfrm>
        </p:spPr>
        <p:txBody>
          <a:bodyPr>
            <a:normAutofit/>
          </a:bodyPr>
          <a:lstStyle>
            <a:lvl1pPr>
              <a:defRPr sz="4000"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246-07FB-44B0-96A5-BE8C590079C5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DED1-B810-4AFB-993F-55BCD513681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74" y="177227"/>
            <a:ext cx="994003" cy="99400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92329" y="241539"/>
            <a:ext cx="0" cy="1015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79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246-07FB-44B0-96A5-BE8C590079C5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DED1-B810-4AFB-993F-55BCD513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77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246-07FB-44B0-96A5-BE8C590079C5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DED1-B810-4AFB-993F-55BCD513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9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246-07FB-44B0-96A5-BE8C590079C5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DED1-B810-4AFB-993F-55BCD513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62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246-07FB-44B0-96A5-BE8C590079C5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DED1-B810-4AFB-993F-55BCD513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43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246-07FB-44B0-96A5-BE8C590079C5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DED1-B810-4AFB-993F-55BCD513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37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246-07FB-44B0-96A5-BE8C590079C5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DED1-B810-4AFB-993F-55BCD513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17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246-07FB-44B0-96A5-BE8C590079C5}" type="datetimeFigureOut">
              <a:rPr lang="zh-CN" altLang="en-US" smtClean="0"/>
              <a:t>2016/5/8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DED1-B810-4AFB-993F-55BCD513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82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100000">
              <a:srgbClr val="007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E7220246-07FB-44B0-96A5-BE8C590079C5}" type="datetimeFigureOut">
              <a:rPr lang="zh-CN" altLang="en-US" smtClean="0"/>
              <a:pPr/>
              <a:t>2016/5/8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412DDED1-B810-4AFB-993F-55BCD51368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02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8954" y="1699022"/>
            <a:ext cx="5940593" cy="1790700"/>
          </a:xfrm>
        </p:spPr>
        <p:txBody>
          <a:bodyPr>
            <a:normAutofit/>
          </a:bodyPr>
          <a:lstStyle/>
          <a:p>
            <a:r>
              <a:rPr lang="zh-CN" altLang="en-US" dirty="0"/>
              <a:t>微通</a:t>
            </a:r>
            <a:r>
              <a:rPr lang="en-US" altLang="zh-CN" sz="5400" dirty="0"/>
              <a:t/>
            </a:r>
            <a:br>
              <a:rPr lang="en-US" altLang="zh-CN" sz="5400" dirty="0"/>
            </a:br>
            <a:r>
              <a:rPr lang="zh-CN" altLang="en-US" sz="2700" dirty="0" smtClean="0"/>
              <a:t>微</a:t>
            </a:r>
            <a:r>
              <a:rPr lang="zh-CN" altLang="en-US" sz="2700" dirty="0"/>
              <a:t>信群</a:t>
            </a:r>
            <a:r>
              <a:rPr lang="zh-CN" altLang="en-US" sz="2700" i="1" u="sng" dirty="0" smtClean="0"/>
              <a:t>通知</a:t>
            </a:r>
            <a:r>
              <a:rPr lang="en-US" altLang="zh-CN" sz="2700" i="1" u="sng" dirty="0" smtClean="0"/>
              <a:t>-</a:t>
            </a:r>
            <a:r>
              <a:rPr lang="zh-CN" altLang="en-US" sz="2700" i="1" u="sng" dirty="0" smtClean="0"/>
              <a:t>统计</a:t>
            </a:r>
            <a:r>
              <a:rPr lang="en-US" altLang="zh-CN" sz="2700" i="1" u="sng" dirty="0" smtClean="0"/>
              <a:t>-</a:t>
            </a:r>
            <a:r>
              <a:rPr lang="zh-CN" altLang="en-US" sz="2700" i="1" u="sng" dirty="0" smtClean="0"/>
              <a:t>反馈</a:t>
            </a:r>
            <a:r>
              <a:rPr lang="zh-CN" altLang="en-US" sz="2700" dirty="0" smtClean="0"/>
              <a:t>轻量级</a:t>
            </a:r>
            <a:r>
              <a:rPr lang="zh-CN" altLang="en-US" sz="2700" dirty="0"/>
              <a:t>解决</a:t>
            </a:r>
            <a:r>
              <a:rPr lang="zh-CN" altLang="en-US" sz="2700" dirty="0" smtClean="0"/>
              <a:t>方案</a:t>
            </a:r>
            <a:endParaRPr lang="en-US" sz="27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694757" y="3663347"/>
          <a:ext cx="4608979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326">
                  <a:extLst>
                    <a:ext uri="{9D8B030D-6E8A-4147-A177-3AD203B41FA5}">
                      <a16:colId xmlns:a16="http://schemas.microsoft.com/office/drawing/2014/main" val="2488235296"/>
                    </a:ext>
                  </a:extLst>
                </a:gridCol>
                <a:gridCol w="1295036">
                  <a:extLst>
                    <a:ext uri="{9D8B030D-6E8A-4147-A177-3AD203B41FA5}">
                      <a16:colId xmlns:a16="http://schemas.microsoft.com/office/drawing/2014/main" val="3144120502"/>
                    </a:ext>
                  </a:extLst>
                </a:gridCol>
                <a:gridCol w="1777617">
                  <a:extLst>
                    <a:ext uri="{9D8B030D-6E8A-4147-A177-3AD203B41FA5}">
                      <a16:colId xmlns:a16="http://schemas.microsoft.com/office/drawing/2014/main" val="2608551304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温    凯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1300063704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心理学系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98342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陈语嫣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1300013719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心理学系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346693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孙唯童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1200012617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地球与空间科学学院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5674447"/>
                  </a:ext>
                </a:extLst>
              </a:tr>
              <a:tr h="28575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指导老师：陈泓婕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7183409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 Copyright 2016, Wechat Notifier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7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设计重点与难点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数据库设计：</a:t>
            </a:r>
            <a:endParaRPr lang="en-US" altLang="zh-CN" sz="1800" dirty="0"/>
          </a:p>
          <a:p>
            <a:pPr lvl="1"/>
            <a:r>
              <a:rPr lang="zh-CN" altLang="en-US" sz="1500" dirty="0"/>
              <a:t>充分考虑系统的可扩展性：预留</a:t>
            </a:r>
            <a:r>
              <a:rPr lang="en-US" altLang="zh-CN" sz="1500" dirty="0" err="1"/>
              <a:t>groupID</a:t>
            </a:r>
            <a:r>
              <a:rPr lang="zh-CN" altLang="en-US" sz="1500" dirty="0"/>
              <a:t>，用户名及密码字段</a:t>
            </a:r>
            <a:endParaRPr lang="en-US" altLang="zh-CN" sz="1500" dirty="0"/>
          </a:p>
          <a:p>
            <a:pPr lvl="1"/>
            <a:r>
              <a:rPr lang="zh-CN" altLang="en-US" sz="1500" dirty="0"/>
              <a:t>使用</a:t>
            </a:r>
            <a:r>
              <a:rPr lang="en-US" altLang="zh-CN" sz="1500" dirty="0"/>
              <a:t>JSON</a:t>
            </a:r>
            <a:r>
              <a:rPr lang="zh-CN" altLang="en-US" sz="1500" dirty="0"/>
              <a:t>格式传输数据，便于后续支持异步加载功能</a:t>
            </a:r>
            <a:endParaRPr lang="en-US" altLang="zh-CN" sz="1500" dirty="0"/>
          </a:p>
          <a:p>
            <a:r>
              <a:rPr lang="zh-CN" altLang="en-US" sz="1800" dirty="0"/>
              <a:t>微信接口：</a:t>
            </a:r>
            <a:endParaRPr lang="en-US" altLang="zh-CN" sz="1800" dirty="0"/>
          </a:p>
          <a:p>
            <a:pPr lvl="1"/>
            <a:r>
              <a:rPr lang="zh-CN" altLang="en-US" sz="1500" dirty="0"/>
              <a:t>通过企业号的方式获得微信</a:t>
            </a:r>
            <a:r>
              <a:rPr lang="en-US" altLang="zh-CN" sz="1500" dirty="0" err="1"/>
              <a:t>Oauth</a:t>
            </a:r>
            <a:r>
              <a:rPr lang="en-US" altLang="zh-CN" sz="1500" dirty="0"/>
              <a:t> 2.0</a:t>
            </a:r>
            <a:r>
              <a:rPr lang="zh-CN" altLang="en-US" sz="1500" dirty="0"/>
              <a:t>接口授权</a:t>
            </a:r>
            <a:endParaRPr lang="en-US" altLang="zh-CN" sz="1500" dirty="0"/>
          </a:p>
          <a:p>
            <a:pPr lvl="1"/>
            <a:r>
              <a:rPr lang="zh-CN" altLang="en-US" sz="1500" dirty="0"/>
              <a:t>将整个认证过程封装为</a:t>
            </a:r>
            <a:r>
              <a:rPr lang="en-US" sz="1500" dirty="0" err="1"/>
              <a:t>getOpenIDByREQUEST</a:t>
            </a:r>
            <a:r>
              <a:rPr lang="en-US" sz="1500" dirty="0"/>
              <a:t>()</a:t>
            </a:r>
            <a:r>
              <a:rPr lang="zh-CN" altLang="en-US" sz="1500" dirty="0"/>
              <a:t>函数便于重复使用</a:t>
            </a:r>
            <a:endParaRPr lang="en-US" altLang="zh-CN" sz="1500" dirty="0"/>
          </a:p>
          <a:p>
            <a:pPr lvl="0"/>
            <a:r>
              <a:rPr lang="zh-CN" altLang="en-US" sz="1800" dirty="0"/>
              <a:t>页面设计</a:t>
            </a:r>
            <a:endParaRPr lang="en-US" sz="1800" dirty="0"/>
          </a:p>
          <a:p>
            <a:pPr lvl="1"/>
            <a:r>
              <a:rPr lang="zh-CN" altLang="en-US" sz="1500" dirty="0"/>
              <a:t>页面美观大方，上方设有导航栏，易于用户</a:t>
            </a:r>
            <a:r>
              <a:rPr lang="zh-CN" altLang="en-US" sz="1500" dirty="0" smtClean="0"/>
              <a:t>使用</a:t>
            </a:r>
            <a:endParaRPr lang="en-US" altLang="zh-CN" sz="1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总结与展望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zh-CN" altLang="en-US" dirty="0" smtClean="0"/>
              <a:t>微通</a:t>
            </a:r>
            <a:r>
              <a:rPr lang="en-US" dirty="0" smtClean="0"/>
              <a:t>”</a:t>
            </a:r>
            <a:r>
              <a:rPr lang="zh-CN" altLang="en-US" dirty="0" smtClean="0"/>
              <a:t>解决了微信群</a:t>
            </a:r>
            <a:r>
              <a:rPr lang="zh-CN" altLang="en-US" dirty="0" smtClean="0"/>
              <a:t>中通知反馈统计的需求</a:t>
            </a:r>
            <a:r>
              <a:rPr lang="zh-CN" altLang="en-US" dirty="0" smtClean="0"/>
              <a:t>，使用简单，直击用户痛点，具有良好的应用前景。在开发中，我们充分应用了所学知识，是一个实用意义和学习意义兼具的应用。</a:t>
            </a:r>
            <a:endParaRPr lang="en-US" dirty="0" smtClean="0"/>
          </a:p>
          <a:p>
            <a:r>
              <a:rPr lang="zh-CN" altLang="en-US" dirty="0"/>
              <a:t>针</a:t>
            </a:r>
            <a:r>
              <a:rPr lang="zh-CN" altLang="en-US" dirty="0" smtClean="0"/>
              <a:t>对没有收到通知的用户，未来可以提供一键邮件通知，一键微信通知等功能，更加方便老师的使用。</a:t>
            </a:r>
            <a:endParaRPr lang="en-US" altLang="zh-CN" dirty="0" smtClean="0"/>
          </a:p>
          <a:p>
            <a:r>
              <a:rPr lang="zh-CN" altLang="en-US" dirty="0" smtClean="0"/>
              <a:t>未来也可以</a:t>
            </a:r>
            <a:r>
              <a:rPr lang="zh-CN" altLang="en-US" dirty="0" smtClean="0"/>
              <a:t>考虑将统一功能推广到更多平台，实现跨平台用户通知的管理的</a:t>
            </a:r>
            <a:r>
              <a:rPr lang="zh-CN" altLang="en-US" dirty="0" smtClean="0"/>
              <a:t>开发工作。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99548" y="2062093"/>
            <a:ext cx="4972050" cy="1790700"/>
          </a:xfrm>
        </p:spPr>
        <p:txBody>
          <a:bodyPr/>
          <a:lstStyle/>
          <a:p>
            <a:r>
              <a:rPr lang="zh-CN" altLang="en-US" dirty="0" smtClean="0"/>
              <a:t>谢谢！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6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作品背景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微信现在已经成为大家生活中不可或缺的交流工具</a:t>
            </a:r>
            <a:r>
              <a:rPr lang="zh-CN" altLang="en-US" dirty="0" smtClean="0"/>
              <a:t>。甚至很多工作场合微信取代其他手段成为进行通知的主要载体。例如在学校，</a:t>
            </a:r>
            <a:r>
              <a:rPr lang="zh-CN" altLang="en-US" dirty="0"/>
              <a:t>很多老师通过微信群的方式和家长保持沟通，传达学校的通知，收集家长的意见。</a:t>
            </a:r>
            <a:endParaRPr lang="en-US" altLang="zh-CN" dirty="0" smtClean="0"/>
          </a:p>
          <a:p>
            <a:r>
              <a:rPr lang="zh-CN" altLang="en-US" dirty="0" smtClean="0"/>
              <a:t>然而，作为即使通讯工具，微信收集意见时需要有管理者一条条查看，极不方便。很多人会借助诸如问卷星等外来工具，但这样</a:t>
            </a:r>
            <a:r>
              <a:rPr lang="zh-CN" altLang="en-US" b="1" dirty="0" smtClean="0">
                <a:solidFill>
                  <a:srgbClr val="FFFFCC"/>
                </a:solidFill>
              </a:rPr>
              <a:t>不够简便快捷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在通知方面，虽然</a:t>
            </a:r>
            <a:r>
              <a:rPr lang="zh-CN" altLang="en-US" dirty="0"/>
              <a:t>微</a:t>
            </a:r>
            <a:r>
              <a:rPr lang="zh-CN" altLang="en-US" dirty="0" smtClean="0"/>
              <a:t>信可以让群主</a:t>
            </a:r>
            <a:r>
              <a:rPr lang="en-US" altLang="zh-CN" dirty="0" smtClean="0"/>
              <a:t>@</a:t>
            </a:r>
            <a:r>
              <a:rPr lang="zh-CN" altLang="en-US" dirty="0" smtClean="0"/>
              <a:t>所有人，</a:t>
            </a:r>
            <a:r>
              <a:rPr lang="zh-CN" altLang="en-US" b="1" dirty="0" smtClean="0">
                <a:solidFill>
                  <a:srgbClr val="FFFFCC"/>
                </a:solidFill>
              </a:rPr>
              <a:t>群成员是否已阅读通知难以得知，更不用说意见反馈</a:t>
            </a:r>
            <a:r>
              <a:rPr lang="zh-CN" altLang="en-US" dirty="0" smtClean="0"/>
              <a:t>。当群成员非常多时，逐个查找将会</a:t>
            </a:r>
            <a:r>
              <a:rPr lang="zh-CN" altLang="en-US" b="1" dirty="0" smtClean="0">
                <a:solidFill>
                  <a:srgbClr val="FFFFCC"/>
                </a:solidFill>
              </a:rPr>
              <a:t>无用而痛苦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但</a:t>
            </a:r>
            <a:r>
              <a:rPr lang="zh-CN" altLang="en-US" dirty="0"/>
              <a:t>并不能统计通知的阅读情况，也没有内建意见家长意见的统计功能。这就给老师带来了很大的不便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为了</a:t>
            </a:r>
            <a:r>
              <a:rPr lang="zh-CN" altLang="en-US" dirty="0" smtClean="0"/>
              <a:t>方便群通知与管理，</a:t>
            </a:r>
            <a:r>
              <a:rPr lang="zh-CN" altLang="en-US" dirty="0" smtClean="0"/>
              <a:t>我们开发了本</a:t>
            </a:r>
            <a:r>
              <a:rPr lang="zh-CN" altLang="en-US" dirty="0" smtClean="0"/>
              <a:t>系统，并以“老师在家长群进行通知发布与意见征集”的实例对使用中的问题进行展示。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4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作品</a:t>
            </a:r>
            <a:r>
              <a:rPr lang="zh-CN" altLang="en-US" dirty="0" smtClean="0"/>
              <a:t>特色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5254792" cy="326350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 smtClean="0">
                <a:solidFill>
                  <a:srgbClr val="FFFFCC"/>
                </a:solidFill>
              </a:rPr>
              <a:t>轻量</a:t>
            </a:r>
            <a:endParaRPr lang="en-US" altLang="zh-CN" b="1" dirty="0" smtClean="0">
              <a:solidFill>
                <a:srgbClr val="FFFFCC"/>
              </a:solidFill>
            </a:endParaRPr>
          </a:p>
          <a:p>
            <a:pPr lvl="1"/>
            <a:r>
              <a:rPr lang="zh-CN" altLang="en-US" b="1" dirty="0" smtClean="0"/>
              <a:t>免省安装：  </a:t>
            </a:r>
            <a:r>
              <a:rPr lang="zh-CN" altLang="en-US" dirty="0" smtClean="0"/>
              <a:t>本</a:t>
            </a:r>
            <a:r>
              <a:rPr lang="zh-CN" altLang="en-US" dirty="0" smtClean="0"/>
              <a:t>应用全部基于网页，无需在手机上安装任何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，只要有微信即可使用本系统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FFCC"/>
                </a:solidFill>
              </a:rPr>
              <a:t>易用</a:t>
            </a:r>
            <a:endParaRPr lang="en-US" altLang="zh-CN" b="1" dirty="0" smtClean="0">
              <a:solidFill>
                <a:srgbClr val="FFFFCC"/>
              </a:solidFill>
            </a:endParaRPr>
          </a:p>
          <a:p>
            <a:pPr lvl="1"/>
            <a:r>
              <a:rPr lang="zh-CN" altLang="en-US" b="1" dirty="0" smtClean="0"/>
              <a:t>交互便捷：  </a:t>
            </a:r>
            <a:r>
              <a:rPr lang="zh-CN" altLang="en-US" dirty="0" smtClean="0"/>
              <a:t>利用</a:t>
            </a:r>
            <a:r>
              <a:rPr lang="zh-CN" altLang="en-US" dirty="0" smtClean="0"/>
              <a:t>微信的身份验证功能，极大简化了交互步骤（注册后老师</a:t>
            </a:r>
            <a:r>
              <a:rPr lang="en-US" altLang="zh-CN" dirty="0" smtClean="0"/>
              <a:t>/</a:t>
            </a:r>
            <a:r>
              <a:rPr lang="zh-CN" altLang="en-US" dirty="0" smtClean="0"/>
              <a:t>家长均不需要输入用户名及密码即可登录）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外观极简：  </a:t>
            </a:r>
            <a:r>
              <a:rPr lang="zh-CN" altLang="en-US" dirty="0" smtClean="0"/>
              <a:t>通过</a:t>
            </a:r>
            <a:r>
              <a:rPr lang="zh-CN" altLang="en-US" dirty="0" smtClean="0"/>
              <a:t>使用</a:t>
            </a:r>
            <a:r>
              <a:rPr lang="en-US" dirty="0" smtClean="0"/>
              <a:t>bootstrap</a:t>
            </a:r>
            <a:r>
              <a:rPr lang="zh-CN" altLang="en-US" dirty="0" smtClean="0"/>
              <a:t>框架，本系统在手机端有着不错的外观，界面干净整洁。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10842" y="2125273"/>
            <a:ext cx="2299447" cy="34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 smtClean="0"/>
              <a:t>首页截图</a:t>
            </a:r>
            <a:r>
              <a:rPr lang="zh-CN" altLang="en-US" sz="1350" dirty="0"/>
              <a:t>！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28474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主要功能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874" y="5001445"/>
            <a:ext cx="2637924" cy="554530"/>
          </a:xfrm>
        </p:spPr>
        <p:txBody>
          <a:bodyPr vert="horz" lIns="68580" tIns="34290" rIns="68580" bIns="34290" rtlCol="0">
            <a:normAutofit/>
          </a:bodyPr>
          <a:lstStyle/>
          <a:p>
            <a:pPr marL="228594" indent="-228594" defTabSz="914377">
              <a:lnSpc>
                <a:spcPct val="90000"/>
              </a:lnSpc>
            </a:pPr>
            <a:r>
              <a:rPr lang="zh-CN" altLang="en-US" sz="2100" dirty="0" smtClean="0">
                <a:latin typeface="+mn-lt"/>
              </a:rPr>
              <a:t>意见</a:t>
            </a:r>
            <a:r>
              <a:rPr lang="zh-CN" altLang="en-US" sz="2100" dirty="0">
                <a:latin typeface="+mn-lt"/>
              </a:rPr>
              <a:t>收集</a:t>
            </a:r>
            <a:endParaRPr lang="en-US" altLang="zh-CN" sz="2100" dirty="0">
              <a:latin typeface="+mn-lt"/>
            </a:endParaRPr>
          </a:p>
          <a:p>
            <a:pPr marL="228594" indent="-228594" defTabSz="914377">
              <a:lnSpc>
                <a:spcPct val="90000"/>
              </a:lnSpc>
            </a:pPr>
            <a:endParaRPr lang="en-US" sz="210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</a:t>
            </a:r>
            <a:r>
              <a:rPr lang="en-US" dirty="0" err="1" smtClean="0"/>
              <a:t>Wechat</a:t>
            </a:r>
            <a:r>
              <a:rPr lang="en-US" dirty="0" smtClean="0"/>
              <a:t> </a:t>
            </a:r>
            <a:r>
              <a:rPr lang="en-US" dirty="0" err="1" smtClean="0"/>
              <a:t>Notifier</a:t>
            </a:r>
            <a:r>
              <a:rPr lang="en-US" dirty="0" smtClean="0"/>
              <a:t> Team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27629" y="5001444"/>
            <a:ext cx="2637924" cy="89691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dirty="0" smtClean="0"/>
              <a:t>通知</a:t>
            </a:r>
            <a:r>
              <a:rPr lang="en-US" altLang="zh-CN" sz="2100" dirty="0"/>
              <a:t>-</a:t>
            </a:r>
            <a:r>
              <a:rPr lang="zh-CN" altLang="en-US" sz="2100" dirty="0"/>
              <a:t>反馈</a:t>
            </a:r>
            <a:r>
              <a:rPr lang="en-US" altLang="zh-CN" sz="2100" dirty="0"/>
              <a:t>-</a:t>
            </a:r>
            <a:r>
              <a:rPr lang="zh-CN" altLang="en-US" sz="2100" dirty="0"/>
              <a:t>统计</a:t>
            </a:r>
            <a:endParaRPr lang="en-US" sz="2100" dirty="0"/>
          </a:p>
        </p:txBody>
      </p:sp>
      <p:sp>
        <p:nvSpPr>
          <p:cNvPr id="7" name="Rectangle 6"/>
          <p:cNvSpPr/>
          <p:nvPr/>
        </p:nvSpPr>
        <p:spPr>
          <a:xfrm>
            <a:off x="1327632" y="2553703"/>
            <a:ext cx="2137466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 smtClean="0"/>
              <a:t>通知导航栏截图</a:t>
            </a:r>
            <a:r>
              <a:rPr lang="zh-CN" altLang="en-US" sz="1350" dirty="0"/>
              <a:t>！</a:t>
            </a:r>
            <a:endParaRPr lang="en-US" sz="1350" dirty="0"/>
          </a:p>
        </p:txBody>
      </p:sp>
      <p:sp>
        <p:nvSpPr>
          <p:cNvPr id="10" name="Rectangle 9"/>
          <p:cNvSpPr/>
          <p:nvPr/>
        </p:nvSpPr>
        <p:spPr>
          <a:xfrm>
            <a:off x="5520636" y="2553703"/>
            <a:ext cx="2137466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 smtClean="0"/>
              <a:t>意见统计导航截图</a:t>
            </a:r>
            <a:r>
              <a:rPr lang="zh-CN" altLang="en-US" sz="1350" dirty="0"/>
              <a:t>！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0035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初次使用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4976" y="5213108"/>
            <a:ext cx="2210731" cy="896917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 smtClean="0"/>
              <a:t>用手机微信访问我们的应用连接进行注册</a:t>
            </a:r>
          </a:p>
        </p:txBody>
      </p:sp>
      <p:sp>
        <p:nvSpPr>
          <p:cNvPr id="7" name="Rectangle 6"/>
          <p:cNvSpPr/>
          <p:nvPr/>
        </p:nvSpPr>
        <p:spPr>
          <a:xfrm>
            <a:off x="194571" y="1780674"/>
            <a:ext cx="2137466" cy="3317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 smtClean="0"/>
              <a:t>老师注册截图</a:t>
            </a:r>
            <a:r>
              <a:rPr lang="zh-CN" altLang="en-US" sz="1350" dirty="0"/>
              <a:t>！</a:t>
            </a:r>
            <a:endParaRPr lang="en-US" sz="1350" dirty="0"/>
          </a:p>
        </p:txBody>
      </p:sp>
      <p:sp>
        <p:nvSpPr>
          <p:cNvPr id="10" name="Rectangle 9"/>
          <p:cNvSpPr/>
          <p:nvPr/>
        </p:nvSpPr>
        <p:spPr>
          <a:xfrm>
            <a:off x="6594062" y="1690689"/>
            <a:ext cx="2137466" cy="3402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 smtClean="0"/>
              <a:t>意见统计导航截图</a:t>
            </a:r>
            <a:r>
              <a:rPr lang="zh-CN" altLang="en-US" sz="1350" dirty="0"/>
              <a:t>！</a:t>
            </a:r>
            <a:endParaRPr lang="en-US" sz="135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604001" y="5137870"/>
            <a:ext cx="2011501" cy="7821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 smtClean="0"/>
              <a:t>用手机微信访问老师分享的连接进行注册</a:t>
            </a:r>
            <a:endParaRPr lang="en-US" altLang="zh-CN" sz="2100" dirty="0" smtClean="0"/>
          </a:p>
        </p:txBody>
      </p:sp>
      <p:sp>
        <p:nvSpPr>
          <p:cNvPr id="11" name="Rectangle 6"/>
          <p:cNvSpPr/>
          <p:nvPr/>
        </p:nvSpPr>
        <p:spPr>
          <a:xfrm>
            <a:off x="2588867" y="1780674"/>
            <a:ext cx="2137466" cy="3317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 smtClean="0"/>
              <a:t>老师分享页截图</a:t>
            </a:r>
            <a:r>
              <a:rPr lang="zh-CN" altLang="en-US" sz="1350" dirty="0"/>
              <a:t>！</a:t>
            </a:r>
            <a:endParaRPr lang="en-US" sz="135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673596" y="5167687"/>
            <a:ext cx="1990311" cy="89691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 smtClean="0"/>
              <a:t>分享到家长群</a:t>
            </a:r>
            <a:endParaRPr lang="en-US" sz="2100" dirty="0"/>
          </a:p>
        </p:txBody>
      </p:sp>
      <p:sp>
        <p:nvSpPr>
          <p:cNvPr id="14" name="右中括号 13"/>
          <p:cNvSpPr/>
          <p:nvPr/>
        </p:nvSpPr>
        <p:spPr>
          <a:xfrm rot="5400000">
            <a:off x="2405994" y="3863088"/>
            <a:ext cx="139427" cy="4542459"/>
          </a:xfrm>
          <a:prstGeom prst="righ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中括号 14"/>
          <p:cNvSpPr/>
          <p:nvPr/>
        </p:nvSpPr>
        <p:spPr>
          <a:xfrm rot="5400000">
            <a:off x="7722702" y="4941485"/>
            <a:ext cx="139427" cy="2385666"/>
          </a:xfrm>
          <a:prstGeom prst="righ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914524" y="6381143"/>
            <a:ext cx="1990311" cy="47685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教师操作</a:t>
            </a:r>
            <a:endParaRPr lang="en-US" sz="2100" b="1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153690" y="6348653"/>
            <a:ext cx="1244876" cy="5093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家长操作</a:t>
            </a:r>
            <a:endParaRPr lang="en-US" sz="2100" b="1" dirty="0"/>
          </a:p>
        </p:txBody>
      </p:sp>
      <p:sp>
        <p:nvSpPr>
          <p:cNvPr id="19" name="矩形 18"/>
          <p:cNvSpPr/>
          <p:nvPr/>
        </p:nvSpPr>
        <p:spPr>
          <a:xfrm>
            <a:off x="204478" y="6208876"/>
            <a:ext cx="19607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</a:rPr>
              <a:t>http:// 121.201.14.58/</a:t>
            </a:r>
            <a:r>
              <a:rPr lang="en-US" altLang="zh-CN" sz="900" dirty="0" err="1" smtClean="0">
                <a:solidFill>
                  <a:schemeClr val="bg1"/>
                </a:solidFill>
              </a:rPr>
              <a:t>wxq</a:t>
            </a:r>
            <a:r>
              <a:rPr lang="en-US" altLang="zh-CN" sz="900" dirty="0" smtClean="0">
                <a:solidFill>
                  <a:schemeClr val="bg1"/>
                </a:solidFill>
              </a:rPr>
              <a:t>/</a:t>
            </a:r>
            <a:r>
              <a:rPr lang="en-US" altLang="zh-CN" sz="900" dirty="0" err="1" smtClean="0">
                <a:solidFill>
                  <a:schemeClr val="bg1"/>
                </a:solidFill>
              </a:rPr>
              <a:t>wxapi.php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5399773" y="3676851"/>
            <a:ext cx="712269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279456" y="3264602"/>
            <a:ext cx="952901" cy="5093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微信群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427023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64976" y="5213108"/>
            <a:ext cx="2210731" cy="89691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100" dirty="0" smtClean="0"/>
              <a:t>创建通知</a:t>
            </a:r>
          </a:p>
        </p:txBody>
      </p:sp>
      <p:sp>
        <p:nvSpPr>
          <p:cNvPr id="7" name="Rectangle 6"/>
          <p:cNvSpPr/>
          <p:nvPr/>
        </p:nvSpPr>
        <p:spPr>
          <a:xfrm>
            <a:off x="194571" y="1780674"/>
            <a:ext cx="2137466" cy="3317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 smtClean="0"/>
              <a:t>老师注册截图</a:t>
            </a:r>
            <a:r>
              <a:rPr lang="zh-CN" altLang="en-US" sz="1350" dirty="0"/>
              <a:t>！</a:t>
            </a:r>
            <a:endParaRPr lang="en-US" sz="1350" dirty="0"/>
          </a:p>
        </p:txBody>
      </p:sp>
      <p:sp>
        <p:nvSpPr>
          <p:cNvPr id="10" name="Rectangle 9"/>
          <p:cNvSpPr/>
          <p:nvPr/>
        </p:nvSpPr>
        <p:spPr>
          <a:xfrm>
            <a:off x="6594062" y="1690689"/>
            <a:ext cx="2137466" cy="3402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 smtClean="0"/>
              <a:t>意见统计导航截图</a:t>
            </a:r>
            <a:r>
              <a:rPr lang="zh-CN" altLang="en-US" sz="1350" dirty="0"/>
              <a:t>！</a:t>
            </a:r>
            <a:endParaRPr lang="en-US" sz="135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604001" y="5137870"/>
            <a:ext cx="2011501" cy="7821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100" dirty="0" smtClean="0"/>
              <a:t>阅读与反馈</a:t>
            </a:r>
            <a:endParaRPr lang="en-US" altLang="zh-CN" sz="2100" dirty="0" smtClean="0"/>
          </a:p>
        </p:txBody>
      </p:sp>
      <p:sp>
        <p:nvSpPr>
          <p:cNvPr id="11" name="Rectangle 6"/>
          <p:cNvSpPr/>
          <p:nvPr/>
        </p:nvSpPr>
        <p:spPr>
          <a:xfrm>
            <a:off x="2588867" y="1780674"/>
            <a:ext cx="2137466" cy="3317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 smtClean="0"/>
              <a:t>老师分享页截图</a:t>
            </a:r>
            <a:r>
              <a:rPr lang="zh-CN" altLang="en-US" sz="1350" dirty="0"/>
              <a:t>！</a:t>
            </a:r>
            <a:endParaRPr lang="en-US" sz="135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673596" y="5167687"/>
            <a:ext cx="1990311" cy="89691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 smtClean="0"/>
              <a:t>分享到家长群</a:t>
            </a:r>
            <a:endParaRPr lang="en-US" sz="2100" dirty="0"/>
          </a:p>
        </p:txBody>
      </p:sp>
      <p:sp>
        <p:nvSpPr>
          <p:cNvPr id="14" name="右中括号 13"/>
          <p:cNvSpPr/>
          <p:nvPr/>
        </p:nvSpPr>
        <p:spPr>
          <a:xfrm rot="5400000">
            <a:off x="2405994" y="3863088"/>
            <a:ext cx="139427" cy="4542459"/>
          </a:xfrm>
          <a:prstGeom prst="righ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中括号 14"/>
          <p:cNvSpPr/>
          <p:nvPr/>
        </p:nvSpPr>
        <p:spPr>
          <a:xfrm rot="5400000">
            <a:off x="7722702" y="4941485"/>
            <a:ext cx="139427" cy="2385666"/>
          </a:xfrm>
          <a:prstGeom prst="righ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914524" y="6381143"/>
            <a:ext cx="1990311" cy="47685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教师操作</a:t>
            </a:r>
            <a:endParaRPr lang="en-US" sz="2100" b="1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153690" y="6348653"/>
            <a:ext cx="1244876" cy="5093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家长操作</a:t>
            </a:r>
            <a:endParaRPr lang="en-US" sz="2100" b="1" dirty="0"/>
          </a:p>
        </p:txBody>
      </p:sp>
      <p:sp>
        <p:nvSpPr>
          <p:cNvPr id="20" name="右箭头 19"/>
          <p:cNvSpPr/>
          <p:nvPr/>
        </p:nvSpPr>
        <p:spPr>
          <a:xfrm>
            <a:off x="5399773" y="3676851"/>
            <a:ext cx="712269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279456" y="3264602"/>
            <a:ext cx="952901" cy="5093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微信群</a:t>
            </a:r>
            <a:endParaRPr lang="en-US" sz="2100" b="1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746602" y="6652"/>
            <a:ext cx="6759122" cy="1325563"/>
          </a:xfrm>
        </p:spPr>
        <p:txBody>
          <a:bodyPr/>
          <a:lstStyle/>
          <a:p>
            <a:r>
              <a:rPr lang="zh-CN" altLang="en-US" dirty="0" smtClean="0"/>
              <a:t>主要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     </a:t>
            </a:r>
            <a:r>
              <a:rPr lang="zh-CN" altLang="en-US" sz="2400" b="1" dirty="0" smtClean="0">
                <a:solidFill>
                  <a:srgbClr val="FFFFCC"/>
                </a:solidFill>
              </a:rPr>
              <a:t>通知</a:t>
            </a:r>
            <a:r>
              <a:rPr lang="en-US" altLang="zh-CN" sz="2400" b="1" dirty="0" smtClean="0">
                <a:solidFill>
                  <a:srgbClr val="FFFFCC"/>
                </a:solidFill>
              </a:rPr>
              <a:t>-</a:t>
            </a:r>
            <a:r>
              <a:rPr lang="zh-CN" altLang="en-US" sz="2400" b="1" dirty="0" smtClean="0">
                <a:solidFill>
                  <a:srgbClr val="FFFFCC"/>
                </a:solidFill>
              </a:rPr>
              <a:t>反馈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统计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8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795394" y="5717406"/>
            <a:ext cx="3074989" cy="39261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100" dirty="0" smtClean="0"/>
              <a:t>查看反馈情况与未阅读成员</a:t>
            </a:r>
          </a:p>
        </p:txBody>
      </p:sp>
      <p:sp>
        <p:nvSpPr>
          <p:cNvPr id="7" name="Rectangle 6"/>
          <p:cNvSpPr/>
          <p:nvPr/>
        </p:nvSpPr>
        <p:spPr>
          <a:xfrm>
            <a:off x="3036437" y="1481685"/>
            <a:ext cx="2137466" cy="3842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 smtClean="0"/>
              <a:t>老师注册截图</a:t>
            </a:r>
            <a:r>
              <a:rPr lang="zh-CN" altLang="en-US" sz="1350" dirty="0"/>
              <a:t>！</a:t>
            </a:r>
            <a:endParaRPr lang="en-US" sz="1350" dirty="0"/>
          </a:p>
        </p:txBody>
      </p:sp>
      <p:sp>
        <p:nvSpPr>
          <p:cNvPr id="11" name="Rectangle 6"/>
          <p:cNvSpPr/>
          <p:nvPr/>
        </p:nvSpPr>
        <p:spPr>
          <a:xfrm>
            <a:off x="6746987" y="1780674"/>
            <a:ext cx="2137466" cy="3317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 smtClean="0"/>
              <a:t>老师分享页截图</a:t>
            </a:r>
            <a:r>
              <a:rPr lang="zh-CN" altLang="en-US" sz="1350" dirty="0"/>
              <a:t>！</a:t>
            </a:r>
            <a:endParaRPr lang="en-US" sz="135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31716" y="5167687"/>
            <a:ext cx="1990311" cy="89691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 smtClean="0"/>
              <a:t>分享到家长群</a:t>
            </a:r>
            <a:endParaRPr lang="en-US" sz="2100" dirty="0"/>
          </a:p>
        </p:txBody>
      </p:sp>
      <p:sp>
        <p:nvSpPr>
          <p:cNvPr id="14" name="右中括号 13"/>
          <p:cNvSpPr/>
          <p:nvPr/>
        </p:nvSpPr>
        <p:spPr>
          <a:xfrm rot="5400000">
            <a:off x="4759795" y="2469466"/>
            <a:ext cx="160416" cy="7350692"/>
          </a:xfrm>
          <a:prstGeom prst="righ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330466" y="6381143"/>
            <a:ext cx="1990311" cy="47685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教师操作</a:t>
            </a:r>
            <a:endParaRPr lang="en-US" sz="2100" b="1" dirty="0"/>
          </a:p>
        </p:txBody>
      </p:sp>
      <p:sp>
        <p:nvSpPr>
          <p:cNvPr id="20" name="右箭头 19"/>
          <p:cNvSpPr/>
          <p:nvPr/>
        </p:nvSpPr>
        <p:spPr>
          <a:xfrm>
            <a:off x="5688531" y="3676851"/>
            <a:ext cx="712269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399774" y="3264602"/>
            <a:ext cx="1121342" cy="50934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重复提醒</a:t>
            </a:r>
            <a:endParaRPr lang="en-US" sz="2100" b="1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756227" y="0"/>
            <a:ext cx="6759122" cy="1325563"/>
          </a:xfrm>
        </p:spPr>
        <p:txBody>
          <a:bodyPr/>
          <a:lstStyle/>
          <a:p>
            <a:r>
              <a:rPr lang="zh-CN" altLang="en-US" dirty="0" smtClean="0"/>
              <a:t>主要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     </a:t>
            </a:r>
            <a:r>
              <a:rPr lang="zh-CN" altLang="en-US" sz="2400" dirty="0" smtClean="0"/>
              <a:t>通知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反馈</a:t>
            </a:r>
            <a:r>
              <a:rPr lang="en-US" altLang="zh-CN" sz="2400" dirty="0" smtClean="0"/>
              <a:t>-</a:t>
            </a:r>
            <a:r>
              <a:rPr lang="zh-CN" altLang="en-US" sz="2400" b="1" dirty="0" smtClean="0">
                <a:solidFill>
                  <a:srgbClr val="FFFFCC"/>
                </a:solidFill>
              </a:rPr>
              <a:t>统计</a:t>
            </a:r>
            <a:endParaRPr lang="en-US" b="1" dirty="0">
              <a:solidFill>
                <a:srgbClr val="FFFFC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31332" y="1726313"/>
            <a:ext cx="1944303" cy="107803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2" idx="2"/>
          </p:cNvCxnSpPr>
          <p:nvPr/>
        </p:nvCxnSpPr>
        <p:spPr>
          <a:xfrm flipH="1">
            <a:off x="1164657" y="2804343"/>
            <a:ext cx="293882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131332" y="2886500"/>
            <a:ext cx="1944303" cy="107803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23" idx="2"/>
          </p:cNvCxnSpPr>
          <p:nvPr/>
        </p:nvCxnSpPr>
        <p:spPr>
          <a:xfrm flipH="1">
            <a:off x="1164657" y="3964530"/>
            <a:ext cx="293882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131332" y="4146234"/>
            <a:ext cx="1944303" cy="107803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2"/>
          </p:cNvCxnSpPr>
          <p:nvPr/>
        </p:nvCxnSpPr>
        <p:spPr>
          <a:xfrm flipH="1">
            <a:off x="1164657" y="5224264"/>
            <a:ext cx="293882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1276226" y="2450123"/>
            <a:ext cx="1661943" cy="50934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 smtClean="0"/>
              <a:t>通知基本信息</a:t>
            </a:r>
            <a:endParaRPr lang="en-US" sz="21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273853" y="3569589"/>
            <a:ext cx="1661943" cy="50934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 smtClean="0"/>
              <a:t>反馈结果分布</a:t>
            </a:r>
            <a:endParaRPr lang="en-US" sz="21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276226" y="4870043"/>
            <a:ext cx="1661943" cy="5093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900" dirty="0" smtClean="0"/>
              <a:t>未阅读名单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43713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64976" y="5213108"/>
            <a:ext cx="2210731" cy="89691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100" dirty="0" smtClean="0"/>
              <a:t>创建问卷</a:t>
            </a:r>
          </a:p>
        </p:txBody>
      </p:sp>
      <p:sp>
        <p:nvSpPr>
          <p:cNvPr id="7" name="Rectangle 6"/>
          <p:cNvSpPr/>
          <p:nvPr/>
        </p:nvSpPr>
        <p:spPr>
          <a:xfrm>
            <a:off x="194571" y="1780674"/>
            <a:ext cx="2137466" cy="3317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 smtClean="0"/>
              <a:t>创建问卷截图</a:t>
            </a:r>
            <a:r>
              <a:rPr lang="zh-CN" altLang="en-US" sz="1350" dirty="0"/>
              <a:t>！</a:t>
            </a:r>
            <a:endParaRPr lang="en-US" sz="1350" dirty="0"/>
          </a:p>
        </p:txBody>
      </p:sp>
      <p:sp>
        <p:nvSpPr>
          <p:cNvPr id="10" name="Rectangle 9"/>
          <p:cNvSpPr/>
          <p:nvPr/>
        </p:nvSpPr>
        <p:spPr>
          <a:xfrm>
            <a:off x="6594062" y="1690689"/>
            <a:ext cx="2137466" cy="3402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 smtClean="0"/>
              <a:t>问题回答截图</a:t>
            </a:r>
            <a:r>
              <a:rPr lang="zh-CN" altLang="en-US" sz="1350" dirty="0"/>
              <a:t>！</a:t>
            </a:r>
            <a:endParaRPr lang="en-US" sz="135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604001" y="5137870"/>
            <a:ext cx="2011501" cy="7821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100" dirty="0" smtClean="0"/>
              <a:t>阅读与反馈</a:t>
            </a:r>
            <a:endParaRPr lang="en-US" altLang="zh-CN" sz="2100" dirty="0" smtClean="0"/>
          </a:p>
        </p:txBody>
      </p:sp>
      <p:sp>
        <p:nvSpPr>
          <p:cNvPr id="11" name="Rectangle 6"/>
          <p:cNvSpPr/>
          <p:nvPr/>
        </p:nvSpPr>
        <p:spPr>
          <a:xfrm>
            <a:off x="2588867" y="1780674"/>
            <a:ext cx="2137466" cy="3317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 smtClean="0"/>
              <a:t>问卷分享页截图</a:t>
            </a:r>
            <a:r>
              <a:rPr lang="zh-CN" altLang="en-US" sz="1350" dirty="0"/>
              <a:t>！</a:t>
            </a:r>
            <a:endParaRPr lang="en-US" sz="135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673596" y="5167687"/>
            <a:ext cx="1990311" cy="89691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 smtClean="0"/>
              <a:t>分享到家长群</a:t>
            </a:r>
            <a:endParaRPr lang="en-US" sz="2100" dirty="0"/>
          </a:p>
        </p:txBody>
      </p:sp>
      <p:sp>
        <p:nvSpPr>
          <p:cNvPr id="14" name="右中括号 13"/>
          <p:cNvSpPr/>
          <p:nvPr/>
        </p:nvSpPr>
        <p:spPr>
          <a:xfrm rot="5400000">
            <a:off x="2405994" y="3863088"/>
            <a:ext cx="139427" cy="4542459"/>
          </a:xfrm>
          <a:prstGeom prst="righ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中括号 14"/>
          <p:cNvSpPr/>
          <p:nvPr/>
        </p:nvSpPr>
        <p:spPr>
          <a:xfrm rot="5400000">
            <a:off x="7722702" y="4941485"/>
            <a:ext cx="139427" cy="2385666"/>
          </a:xfrm>
          <a:prstGeom prst="righ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914524" y="6381143"/>
            <a:ext cx="1990311" cy="47685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教师操作</a:t>
            </a:r>
            <a:endParaRPr lang="en-US" sz="2100" b="1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153690" y="6348653"/>
            <a:ext cx="1244876" cy="5093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家长操作</a:t>
            </a:r>
            <a:endParaRPr lang="en-US" sz="2100" b="1" dirty="0"/>
          </a:p>
        </p:txBody>
      </p:sp>
      <p:sp>
        <p:nvSpPr>
          <p:cNvPr id="20" name="右箭头 19"/>
          <p:cNvSpPr/>
          <p:nvPr/>
        </p:nvSpPr>
        <p:spPr>
          <a:xfrm>
            <a:off x="5399773" y="3676851"/>
            <a:ext cx="712269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279456" y="3264602"/>
            <a:ext cx="952901" cy="5093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微信群</a:t>
            </a:r>
            <a:endParaRPr lang="en-US" sz="2100" b="1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746602" y="6652"/>
            <a:ext cx="6759122" cy="1325563"/>
          </a:xfrm>
        </p:spPr>
        <p:txBody>
          <a:bodyPr/>
          <a:lstStyle/>
          <a:p>
            <a:r>
              <a:rPr lang="zh-CN" altLang="en-US" dirty="0" smtClean="0"/>
              <a:t>主要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     </a:t>
            </a:r>
            <a:r>
              <a:rPr lang="zh-CN" altLang="en-US" sz="2400" b="1" dirty="0" smtClean="0">
                <a:solidFill>
                  <a:srgbClr val="FFFFCC"/>
                </a:solidFill>
              </a:rPr>
              <a:t>意见收集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8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795394" y="5717406"/>
            <a:ext cx="3074989" cy="39261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100" dirty="0" smtClean="0"/>
              <a:t>查看反馈情况与未回答成员</a:t>
            </a:r>
          </a:p>
        </p:txBody>
      </p:sp>
      <p:sp>
        <p:nvSpPr>
          <p:cNvPr id="7" name="Rectangle 6"/>
          <p:cNvSpPr/>
          <p:nvPr/>
        </p:nvSpPr>
        <p:spPr>
          <a:xfrm>
            <a:off x="3036437" y="1481685"/>
            <a:ext cx="2137466" cy="3842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 smtClean="0"/>
              <a:t>老师注册截图</a:t>
            </a:r>
            <a:r>
              <a:rPr lang="zh-CN" altLang="en-US" sz="1350" dirty="0"/>
              <a:t>！</a:t>
            </a:r>
            <a:endParaRPr lang="en-US" sz="1350" dirty="0"/>
          </a:p>
        </p:txBody>
      </p:sp>
      <p:sp>
        <p:nvSpPr>
          <p:cNvPr id="11" name="Rectangle 6"/>
          <p:cNvSpPr/>
          <p:nvPr/>
        </p:nvSpPr>
        <p:spPr>
          <a:xfrm>
            <a:off x="6746987" y="1780674"/>
            <a:ext cx="2137466" cy="3317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 smtClean="0"/>
              <a:t>老师分享页截图</a:t>
            </a:r>
            <a:r>
              <a:rPr lang="zh-CN" altLang="en-US" sz="1350" dirty="0"/>
              <a:t>！</a:t>
            </a:r>
            <a:endParaRPr lang="en-US" sz="135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31716" y="5167687"/>
            <a:ext cx="1990311" cy="89691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 smtClean="0"/>
              <a:t>分享到家长群</a:t>
            </a:r>
            <a:endParaRPr lang="en-US" sz="2100" dirty="0"/>
          </a:p>
        </p:txBody>
      </p:sp>
      <p:sp>
        <p:nvSpPr>
          <p:cNvPr id="14" name="右中括号 13"/>
          <p:cNvSpPr/>
          <p:nvPr/>
        </p:nvSpPr>
        <p:spPr>
          <a:xfrm rot="5400000">
            <a:off x="4759795" y="2469466"/>
            <a:ext cx="160416" cy="7350692"/>
          </a:xfrm>
          <a:prstGeom prst="righ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330466" y="6381143"/>
            <a:ext cx="1990311" cy="47685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教师操作</a:t>
            </a:r>
            <a:endParaRPr lang="en-US" sz="2100" b="1" dirty="0"/>
          </a:p>
        </p:txBody>
      </p:sp>
      <p:sp>
        <p:nvSpPr>
          <p:cNvPr id="20" name="右箭头 19"/>
          <p:cNvSpPr/>
          <p:nvPr/>
        </p:nvSpPr>
        <p:spPr>
          <a:xfrm>
            <a:off x="5688531" y="3676851"/>
            <a:ext cx="712269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399774" y="3264602"/>
            <a:ext cx="1121342" cy="50934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重复提问</a:t>
            </a:r>
            <a:endParaRPr lang="en-US" sz="2100" b="1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756227" y="0"/>
            <a:ext cx="6759122" cy="1325563"/>
          </a:xfrm>
        </p:spPr>
        <p:txBody>
          <a:bodyPr/>
          <a:lstStyle/>
          <a:p>
            <a:r>
              <a:rPr lang="zh-CN" altLang="en-US" dirty="0" smtClean="0"/>
              <a:t>主要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     </a:t>
            </a:r>
            <a:r>
              <a:rPr lang="zh-CN" altLang="en-US" sz="2400" b="1" dirty="0" smtClean="0">
                <a:solidFill>
                  <a:srgbClr val="FFFFCC"/>
                </a:solidFill>
              </a:rPr>
              <a:t>意见收集</a:t>
            </a:r>
            <a:endParaRPr lang="en-US" b="1" dirty="0">
              <a:solidFill>
                <a:srgbClr val="FFFFC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31332" y="1726313"/>
            <a:ext cx="1944303" cy="107803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2" idx="2"/>
          </p:cNvCxnSpPr>
          <p:nvPr/>
        </p:nvCxnSpPr>
        <p:spPr>
          <a:xfrm flipH="1">
            <a:off x="1164657" y="2804343"/>
            <a:ext cx="293882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131332" y="2886500"/>
            <a:ext cx="1944303" cy="107803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23" idx="2"/>
          </p:cNvCxnSpPr>
          <p:nvPr/>
        </p:nvCxnSpPr>
        <p:spPr>
          <a:xfrm flipH="1">
            <a:off x="1164657" y="3964530"/>
            <a:ext cx="293882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131332" y="4146234"/>
            <a:ext cx="1944303" cy="107803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2"/>
          </p:cNvCxnSpPr>
          <p:nvPr/>
        </p:nvCxnSpPr>
        <p:spPr>
          <a:xfrm flipH="1">
            <a:off x="1164657" y="5224264"/>
            <a:ext cx="293882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1276226" y="2450123"/>
            <a:ext cx="1661943" cy="50934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 smtClean="0"/>
              <a:t>问卷基本信息</a:t>
            </a:r>
            <a:endParaRPr lang="en-US" sz="21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273853" y="3569589"/>
            <a:ext cx="1661943" cy="50934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 smtClean="0"/>
              <a:t>反馈结果分布</a:t>
            </a:r>
            <a:endParaRPr lang="en-US" sz="21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276226" y="4870043"/>
            <a:ext cx="1661943" cy="5093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900" dirty="0" smtClean="0"/>
              <a:t>未回答名单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17563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804</Words>
  <Application>Microsoft Office PowerPoint</Application>
  <PresentationFormat>全屏显示(4:3)</PresentationFormat>
  <Paragraphs>111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Calibri Light</vt:lpstr>
      <vt:lpstr>Office 主题​​</vt:lpstr>
      <vt:lpstr>微通 微信群通知-统计-反馈轻量级解决方案</vt:lpstr>
      <vt:lpstr>作品背景</vt:lpstr>
      <vt:lpstr>作品特色</vt:lpstr>
      <vt:lpstr>主要功能</vt:lpstr>
      <vt:lpstr>初次使用</vt:lpstr>
      <vt:lpstr>主要功能     通知-反馈-统计</vt:lpstr>
      <vt:lpstr>主要功能     通知-反馈-统计</vt:lpstr>
      <vt:lpstr>主要功能     意见收集</vt:lpstr>
      <vt:lpstr>主要功能     意见收集</vt:lpstr>
      <vt:lpstr>设计重点与难点</vt:lpstr>
      <vt:lpstr>总结与展望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孙唯童</dc:creator>
  <cp:lastModifiedBy>孙唯童</cp:lastModifiedBy>
  <cp:revision>23</cp:revision>
  <dcterms:created xsi:type="dcterms:W3CDTF">2016-05-08T09:16:54Z</dcterms:created>
  <dcterms:modified xsi:type="dcterms:W3CDTF">2016-05-08T11:30:36Z</dcterms:modified>
</cp:coreProperties>
</file>