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4" r:id="rId9"/>
    <p:sldId id="272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9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500" b="0" i="0" u="none" strike="noStrike" baseline="0" dirty="0"/>
              <a:t>Revenue Performance &amp; Trajectory</a:t>
            </a:r>
            <a:endParaRPr lang="pt-BR" sz="1500" dirty="0"/>
          </a:p>
        </c:rich>
      </c:tx>
      <c:layout>
        <c:manualLayout>
          <c:xMode val="edge"/>
          <c:yMode val="edge"/>
          <c:x val="0.71296492829700631"/>
          <c:y val="3.50237099485261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(M$)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14</c:v>
                </c:pt>
                <c:pt idx="2">
                  <c:v>15</c:v>
                </c:pt>
                <c:pt idx="3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C6-4ACF-B621-12B92F2B7E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C6-4ACF-B621-12B92F2B7E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C6-4ACF-B621-12B92F2B7E1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15616968"/>
        <c:axId val="615609768"/>
      </c:lineChart>
      <c:catAx>
        <c:axId val="615616968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5609768"/>
        <c:crosses val="autoZero"/>
        <c:auto val="1"/>
        <c:lblAlgn val="ctr"/>
        <c:lblOffset val="100"/>
        <c:noMultiLvlLbl val="0"/>
      </c:catAx>
      <c:valAx>
        <c:axId val="615609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sz="1800" b="0" dirty="0"/>
                  <a:t>Revenue($M)</a:t>
                </a:r>
              </a:p>
            </c:rich>
          </c:tx>
          <c:layout>
            <c:manualLayout>
              <c:xMode val="edge"/>
              <c:yMode val="edge"/>
              <c:x val="4.1666666666666666E-3"/>
              <c:y val="0.338985011477594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5616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/>
              <a:t>Revenue by Product Color ($M)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530-4E68-8769-A1E2331BAD19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530-4E68-8769-A1E2331BAD19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530-4E68-8769-A1E2331BAD19}"/>
              </c:ext>
            </c:extLst>
          </c:dPt>
          <c:dPt>
            <c:idx val="3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530-4E68-8769-A1E2331BAD19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14</c:v>
                </c:pt>
                <c:pt idx="2">
                  <c:v>15</c:v>
                </c:pt>
                <c:pt idx="3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30-4E68-8769-A1E2331BAD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61432848"/>
        <c:axId val="661433208"/>
      </c:barChart>
      <c:catAx>
        <c:axId val="66143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1433208"/>
        <c:crosses val="autoZero"/>
        <c:auto val="1"/>
        <c:lblAlgn val="ctr"/>
        <c:lblOffset val="100"/>
        <c:noMultiLvlLbl val="0"/>
      </c:catAx>
      <c:valAx>
        <c:axId val="661433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143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Components</c:v>
                </c:pt>
                <c:pt idx="1">
                  <c:v>Clothing</c:v>
                </c:pt>
                <c:pt idx="2">
                  <c:v>Accessories</c:v>
                </c:pt>
                <c:pt idx="3">
                  <c:v>Bikes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34306</c:v>
                </c:pt>
                <c:pt idx="1">
                  <c:v>23880</c:v>
                </c:pt>
                <c:pt idx="2">
                  <c:v>13021</c:v>
                </c:pt>
                <c:pt idx="3">
                  <c:v>12457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D0-4635-AE4B-B6AE86605C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58296744"/>
        <c:axId val="658297824"/>
      </c:barChart>
      <c:catAx>
        <c:axId val="6582967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8297824"/>
        <c:crosses val="autoZero"/>
        <c:auto val="1"/>
        <c:lblAlgn val="ctr"/>
        <c:lblOffset val="100"/>
        <c:noMultiLvlLbl val="0"/>
      </c:catAx>
      <c:valAx>
        <c:axId val="658297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8296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324E5-8FD1-4D8E-9092-CF48D2F9609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5B1B51D-B76A-447C-9553-08641175D526}">
      <dgm:prSet phldrT="[Text]"/>
      <dgm:spPr/>
      <dgm:t>
        <a:bodyPr/>
        <a:lstStyle/>
        <a:p>
          <a:r>
            <a:rPr lang="pt-BR" dirty="0"/>
            <a:t>Revenue Growth</a:t>
          </a:r>
        </a:p>
      </dgm:t>
    </dgm:pt>
    <dgm:pt modelId="{FB18F945-F99E-4CAF-9D23-C79EEF07ACD7}" type="parTrans" cxnId="{A1F6E5A7-D3AA-464F-B699-2FF6DEE9B89F}">
      <dgm:prSet/>
      <dgm:spPr/>
      <dgm:t>
        <a:bodyPr/>
        <a:lstStyle/>
        <a:p>
          <a:endParaRPr lang="pt-BR"/>
        </a:p>
      </dgm:t>
    </dgm:pt>
    <dgm:pt modelId="{7108B96E-AD51-4C2D-8B4E-E24BE70E3A5D}" type="sibTrans" cxnId="{A1F6E5A7-D3AA-464F-B699-2FF6DEE9B89F}">
      <dgm:prSet/>
      <dgm:spPr/>
      <dgm:t>
        <a:bodyPr/>
        <a:lstStyle/>
        <a:p>
          <a:endParaRPr lang="pt-BR"/>
        </a:p>
      </dgm:t>
    </dgm:pt>
    <dgm:pt modelId="{14E19FEC-5E30-4614-878D-68C377CEF1B5}">
      <dgm:prSet phldrT="[Text]"/>
      <dgm:spPr/>
      <dgm:t>
        <a:bodyPr/>
        <a:lstStyle/>
        <a:p>
          <a:r>
            <a:rPr lang="pt-BR" dirty="0"/>
            <a:t>+150% (2021-2023)</a:t>
          </a:r>
        </a:p>
      </dgm:t>
    </dgm:pt>
    <dgm:pt modelId="{A3EA3ED5-7A08-4FD7-A6B0-3E1D654A0884}" type="parTrans" cxnId="{A91AE4EB-A345-4270-B5AF-62A1FA3D9C92}">
      <dgm:prSet/>
      <dgm:spPr/>
      <dgm:t>
        <a:bodyPr/>
        <a:lstStyle/>
        <a:p>
          <a:endParaRPr lang="pt-BR"/>
        </a:p>
      </dgm:t>
    </dgm:pt>
    <dgm:pt modelId="{6DF53334-9EED-4CDA-BF58-8325C6857CEB}" type="sibTrans" cxnId="{A91AE4EB-A345-4270-B5AF-62A1FA3D9C92}">
      <dgm:prSet/>
      <dgm:spPr/>
      <dgm:t>
        <a:bodyPr/>
        <a:lstStyle/>
        <a:p>
          <a:endParaRPr lang="pt-BR"/>
        </a:p>
      </dgm:t>
    </dgm:pt>
    <dgm:pt modelId="{B115D04D-1E59-43B9-88C4-02879D822054}">
      <dgm:prSet phldrT="[Text]"/>
      <dgm:spPr/>
      <dgm:t>
        <a:bodyPr/>
        <a:lstStyle/>
        <a:p>
          <a:r>
            <a:rPr lang="pt-BR" dirty="0"/>
            <a:t>From $6M to $15M</a:t>
          </a:r>
        </a:p>
      </dgm:t>
    </dgm:pt>
    <dgm:pt modelId="{A1C890B9-6745-4C07-85F9-BC0201F738BD}" type="parTrans" cxnId="{D32C9EAE-6E6D-4A00-AB9F-FEEE67A38F4F}">
      <dgm:prSet/>
      <dgm:spPr/>
      <dgm:t>
        <a:bodyPr/>
        <a:lstStyle/>
        <a:p>
          <a:endParaRPr lang="pt-BR"/>
        </a:p>
      </dgm:t>
    </dgm:pt>
    <dgm:pt modelId="{F39C7099-9713-4E21-BF5E-16CE179057CA}" type="sibTrans" cxnId="{D32C9EAE-6E6D-4A00-AB9F-FEEE67A38F4F}">
      <dgm:prSet/>
      <dgm:spPr/>
      <dgm:t>
        <a:bodyPr/>
        <a:lstStyle/>
        <a:p>
          <a:endParaRPr lang="pt-BR"/>
        </a:p>
      </dgm:t>
    </dgm:pt>
    <dgm:pt modelId="{012D9A2A-6FBE-47FB-9E67-C529FE03230B}">
      <dgm:prSet phldrT="[Text]"/>
      <dgm:spPr/>
      <dgm:t>
        <a:bodyPr/>
        <a:lstStyle/>
        <a:p>
          <a:r>
            <a:rPr lang="pt-BR" dirty="0"/>
            <a:t>Operacional Excelence</a:t>
          </a:r>
        </a:p>
      </dgm:t>
    </dgm:pt>
    <dgm:pt modelId="{746EE0BB-5E86-4377-B008-1B16C659732B}" type="parTrans" cxnId="{11B53FE1-D177-4440-9E48-676C0543C319}">
      <dgm:prSet/>
      <dgm:spPr/>
      <dgm:t>
        <a:bodyPr/>
        <a:lstStyle/>
        <a:p>
          <a:endParaRPr lang="pt-BR"/>
        </a:p>
      </dgm:t>
    </dgm:pt>
    <dgm:pt modelId="{8BF3B2C9-8685-4A16-B59F-512BF3B4C851}" type="sibTrans" cxnId="{11B53FE1-D177-4440-9E48-676C0543C319}">
      <dgm:prSet/>
      <dgm:spPr/>
      <dgm:t>
        <a:bodyPr/>
        <a:lstStyle/>
        <a:p>
          <a:endParaRPr lang="pt-BR"/>
        </a:p>
      </dgm:t>
    </dgm:pt>
    <dgm:pt modelId="{59E3CA99-FC0C-4502-8792-FE1E8514155C}">
      <dgm:prSet phldrT="[Text]"/>
      <dgm:spPr/>
      <dgm:t>
        <a:bodyPr/>
        <a:lstStyle/>
        <a:p>
          <a:r>
            <a:rPr lang="pt-BR" dirty="0"/>
            <a:t>5 days delivery</a:t>
          </a:r>
        </a:p>
      </dgm:t>
    </dgm:pt>
    <dgm:pt modelId="{0C94A022-D689-4390-9A28-948F0302D24E}" type="parTrans" cxnId="{633AA6D4-3A9B-475C-9FFE-02611B3EAE56}">
      <dgm:prSet/>
      <dgm:spPr/>
      <dgm:t>
        <a:bodyPr/>
        <a:lstStyle/>
        <a:p>
          <a:endParaRPr lang="pt-BR"/>
        </a:p>
      </dgm:t>
    </dgm:pt>
    <dgm:pt modelId="{0A7FECC2-DE40-41BE-BAE3-71FC2380BCBC}" type="sibTrans" cxnId="{633AA6D4-3A9B-475C-9FFE-02611B3EAE56}">
      <dgm:prSet/>
      <dgm:spPr/>
      <dgm:t>
        <a:bodyPr/>
        <a:lstStyle/>
        <a:p>
          <a:endParaRPr lang="pt-BR"/>
        </a:p>
      </dgm:t>
    </dgm:pt>
    <dgm:pt modelId="{18932DD4-C295-4AEE-B924-149666464BC2}">
      <dgm:prSet phldrT="[Text]"/>
      <dgm:spPr/>
      <dgm:t>
        <a:bodyPr/>
        <a:lstStyle/>
        <a:p>
          <a:r>
            <a:rPr lang="pt-BR" dirty="0"/>
            <a:t>99% consistency</a:t>
          </a:r>
        </a:p>
      </dgm:t>
    </dgm:pt>
    <dgm:pt modelId="{976CDDAC-03A4-41BB-80E9-EA8CCF84A183}" type="parTrans" cxnId="{3CE16DE5-A98A-4784-A124-880E8DF748D7}">
      <dgm:prSet/>
      <dgm:spPr/>
      <dgm:t>
        <a:bodyPr/>
        <a:lstStyle/>
        <a:p>
          <a:endParaRPr lang="pt-BR"/>
        </a:p>
      </dgm:t>
    </dgm:pt>
    <dgm:pt modelId="{A13F2A96-C2E4-4C91-B350-98CB96E8A84F}" type="sibTrans" cxnId="{3CE16DE5-A98A-4784-A124-880E8DF748D7}">
      <dgm:prSet/>
      <dgm:spPr/>
      <dgm:t>
        <a:bodyPr/>
        <a:lstStyle/>
        <a:p>
          <a:endParaRPr lang="pt-BR"/>
        </a:p>
      </dgm:t>
    </dgm:pt>
    <dgm:pt modelId="{9B70EDD5-2A2C-48AC-89AA-49A7B413A4D6}">
      <dgm:prSet phldrT="[Text]"/>
      <dgm:spPr/>
      <dgm:t>
        <a:bodyPr/>
        <a:lstStyle/>
        <a:p>
          <a:r>
            <a:rPr lang="pt-BR" dirty="0"/>
            <a:t>Sales Volume</a:t>
          </a:r>
        </a:p>
      </dgm:t>
    </dgm:pt>
    <dgm:pt modelId="{407A36C1-12D1-4494-ADEB-70932C3ADC3E}" type="parTrans" cxnId="{44E30C68-FA71-4D34-8B57-798613A81573}">
      <dgm:prSet/>
      <dgm:spPr/>
      <dgm:t>
        <a:bodyPr/>
        <a:lstStyle/>
        <a:p>
          <a:endParaRPr lang="pt-BR"/>
        </a:p>
      </dgm:t>
    </dgm:pt>
    <dgm:pt modelId="{CE4F1251-8674-4653-963A-8B6F0C3C4156}" type="sibTrans" cxnId="{44E30C68-FA71-4D34-8B57-798613A81573}">
      <dgm:prSet/>
      <dgm:spPr/>
      <dgm:t>
        <a:bodyPr/>
        <a:lstStyle/>
        <a:p>
          <a:endParaRPr lang="pt-BR"/>
        </a:p>
      </dgm:t>
    </dgm:pt>
    <dgm:pt modelId="{35060C96-BB6A-4FED-9256-9921B2576A68}">
      <dgm:prSet phldrT="[Text]"/>
      <dgm:spPr/>
      <dgm:t>
        <a:bodyPr/>
        <a:lstStyle/>
        <a:p>
          <a:r>
            <a:rPr lang="pt-BR" dirty="0"/>
            <a:t>121.317 transactions</a:t>
          </a:r>
        </a:p>
      </dgm:t>
    </dgm:pt>
    <dgm:pt modelId="{B0635959-0855-40DC-BBBC-F9F1EC5F061C}" type="parTrans" cxnId="{9523B07C-6079-4A8C-94F2-BE35E4FC316D}">
      <dgm:prSet/>
      <dgm:spPr/>
      <dgm:t>
        <a:bodyPr/>
        <a:lstStyle/>
        <a:p>
          <a:endParaRPr lang="pt-BR"/>
        </a:p>
      </dgm:t>
    </dgm:pt>
    <dgm:pt modelId="{0EB51E86-5736-43A8-8F9B-DCC436D2B980}" type="sibTrans" cxnId="{9523B07C-6079-4A8C-94F2-BE35E4FC316D}">
      <dgm:prSet/>
      <dgm:spPr/>
      <dgm:t>
        <a:bodyPr/>
        <a:lstStyle/>
        <a:p>
          <a:endParaRPr lang="pt-BR"/>
        </a:p>
      </dgm:t>
    </dgm:pt>
    <dgm:pt modelId="{A60A64A7-3D1F-4219-8A15-12D527E00360}">
      <dgm:prSet phldrT="[Text]"/>
      <dgm:spPr/>
      <dgm:t>
        <a:bodyPr/>
        <a:lstStyle/>
        <a:p>
          <a:r>
            <a:rPr lang="pt-BR" dirty="0"/>
            <a:t>31.465 orders</a:t>
          </a:r>
        </a:p>
      </dgm:t>
    </dgm:pt>
    <dgm:pt modelId="{19195DED-1BE6-477D-998B-1BE88967690C}" type="parTrans" cxnId="{A0512FA0-7A38-44E9-BDD3-F65B7C1906C4}">
      <dgm:prSet/>
      <dgm:spPr/>
      <dgm:t>
        <a:bodyPr/>
        <a:lstStyle/>
        <a:p>
          <a:endParaRPr lang="pt-BR"/>
        </a:p>
      </dgm:t>
    </dgm:pt>
    <dgm:pt modelId="{4117A3A5-9E0C-43C5-AAD3-604E9E077246}" type="sibTrans" cxnId="{A0512FA0-7A38-44E9-BDD3-F65B7C1906C4}">
      <dgm:prSet/>
      <dgm:spPr/>
      <dgm:t>
        <a:bodyPr/>
        <a:lstStyle/>
        <a:p>
          <a:endParaRPr lang="pt-BR"/>
        </a:p>
      </dgm:t>
    </dgm:pt>
    <dgm:pt modelId="{08120F01-86DB-4C75-A519-7B655E03FADA}">
      <dgm:prSet/>
      <dgm:spPr/>
      <dgm:t>
        <a:bodyPr/>
        <a:lstStyle/>
        <a:p>
          <a:r>
            <a:rPr lang="pt-BR" dirty="0"/>
            <a:t>Market Shift</a:t>
          </a:r>
        </a:p>
      </dgm:t>
    </dgm:pt>
    <dgm:pt modelId="{C8063839-74A9-4DA1-94A6-18BA93886790}" type="parTrans" cxnId="{40D72682-A899-4169-9BFA-54102314BB37}">
      <dgm:prSet/>
      <dgm:spPr/>
      <dgm:t>
        <a:bodyPr/>
        <a:lstStyle/>
        <a:p>
          <a:endParaRPr lang="pt-BR"/>
        </a:p>
      </dgm:t>
    </dgm:pt>
    <dgm:pt modelId="{327C511C-CAB7-491A-8BF7-A9C1792B7CF9}" type="sibTrans" cxnId="{40D72682-A899-4169-9BFA-54102314BB37}">
      <dgm:prSet/>
      <dgm:spPr/>
      <dgm:t>
        <a:bodyPr/>
        <a:lstStyle/>
        <a:p>
          <a:endParaRPr lang="pt-BR"/>
        </a:p>
      </dgm:t>
    </dgm:pt>
    <dgm:pt modelId="{1E561E6D-3DB7-4FF3-9B64-CCF0F5C95408}" type="pres">
      <dgm:prSet presAssocID="{5C7324E5-8FD1-4D8E-9092-CF48D2F96096}" presName="Name0" presStyleCnt="0">
        <dgm:presLayoutVars>
          <dgm:dir/>
          <dgm:animLvl val="lvl"/>
          <dgm:resizeHandles val="exact"/>
        </dgm:presLayoutVars>
      </dgm:prSet>
      <dgm:spPr/>
    </dgm:pt>
    <dgm:pt modelId="{146437C6-7C76-41DE-AF6B-23586F7ECDE1}" type="pres">
      <dgm:prSet presAssocID="{D5B1B51D-B76A-447C-9553-08641175D526}" presName="linNode" presStyleCnt="0"/>
      <dgm:spPr/>
    </dgm:pt>
    <dgm:pt modelId="{A8307DB3-9B7D-4693-9A95-5A39D5FAB603}" type="pres">
      <dgm:prSet presAssocID="{D5B1B51D-B76A-447C-9553-08641175D52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A43D09F-B76D-45BE-9A9C-DEA6D2A96F6E}" type="pres">
      <dgm:prSet presAssocID="{D5B1B51D-B76A-447C-9553-08641175D526}" presName="descendantText" presStyleLbl="alignAccFollowNode1" presStyleIdx="0" presStyleCnt="3">
        <dgm:presLayoutVars>
          <dgm:bulletEnabled val="1"/>
        </dgm:presLayoutVars>
      </dgm:prSet>
      <dgm:spPr/>
    </dgm:pt>
    <dgm:pt modelId="{05B25A76-CD55-465F-B0A4-A41E6C54EABC}" type="pres">
      <dgm:prSet presAssocID="{7108B96E-AD51-4C2D-8B4E-E24BE70E3A5D}" presName="sp" presStyleCnt="0"/>
      <dgm:spPr/>
    </dgm:pt>
    <dgm:pt modelId="{976813E1-9608-4BF3-B0C9-5EAA5472AE00}" type="pres">
      <dgm:prSet presAssocID="{012D9A2A-6FBE-47FB-9E67-C529FE03230B}" presName="linNode" presStyleCnt="0"/>
      <dgm:spPr/>
    </dgm:pt>
    <dgm:pt modelId="{7F6FC81D-A1CD-4E04-835A-8AB20178C87F}" type="pres">
      <dgm:prSet presAssocID="{012D9A2A-6FBE-47FB-9E67-C529FE03230B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90A62FA-C91E-420F-9BC4-CC7C22FFBCD5}" type="pres">
      <dgm:prSet presAssocID="{012D9A2A-6FBE-47FB-9E67-C529FE03230B}" presName="descendantText" presStyleLbl="alignAccFollowNode1" presStyleIdx="1" presStyleCnt="3">
        <dgm:presLayoutVars>
          <dgm:bulletEnabled val="1"/>
        </dgm:presLayoutVars>
      </dgm:prSet>
      <dgm:spPr/>
    </dgm:pt>
    <dgm:pt modelId="{9BDF3030-1D7E-4658-94F6-0189BD5445B7}" type="pres">
      <dgm:prSet presAssocID="{8BF3B2C9-8685-4A16-B59F-512BF3B4C851}" presName="sp" presStyleCnt="0"/>
      <dgm:spPr/>
    </dgm:pt>
    <dgm:pt modelId="{EF4660FD-9201-462F-B934-C8B657DFE05B}" type="pres">
      <dgm:prSet presAssocID="{9B70EDD5-2A2C-48AC-89AA-49A7B413A4D6}" presName="linNode" presStyleCnt="0"/>
      <dgm:spPr/>
    </dgm:pt>
    <dgm:pt modelId="{9B35A434-9DBA-47D8-BFCD-F7812B16032B}" type="pres">
      <dgm:prSet presAssocID="{9B70EDD5-2A2C-48AC-89AA-49A7B413A4D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6FD3FE9-7F22-40A0-A5C5-C764FFA47FEB}" type="pres">
      <dgm:prSet presAssocID="{9B70EDD5-2A2C-48AC-89AA-49A7B413A4D6}" presName="descendantText" presStyleLbl="alignAccFollowNode1" presStyleIdx="2" presStyleCnt="3">
        <dgm:presLayoutVars>
          <dgm:bulletEnabled val="1"/>
        </dgm:presLayoutVars>
      </dgm:prSet>
      <dgm:spPr/>
    </dgm:pt>
    <dgm:pt modelId="{5B8A5BFF-46BC-42DF-9C71-C82E96DB5B40}" type="pres">
      <dgm:prSet presAssocID="{CE4F1251-8674-4653-963A-8B6F0C3C4156}" presName="sp" presStyleCnt="0"/>
      <dgm:spPr/>
    </dgm:pt>
    <dgm:pt modelId="{4B39C439-0448-4F80-B487-9AA9E6F183CE}" type="pres">
      <dgm:prSet presAssocID="{08120F01-86DB-4C75-A519-7B655E03FADA}" presName="linNode" presStyleCnt="0"/>
      <dgm:spPr/>
    </dgm:pt>
    <dgm:pt modelId="{175F2F59-8557-4ADA-ADBA-A4F99736686E}" type="pres">
      <dgm:prSet presAssocID="{08120F01-86DB-4C75-A519-7B655E03FADA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B9E4A313-03E3-476E-A0DE-EB717FA68050}" type="presOf" srcId="{5C7324E5-8FD1-4D8E-9092-CF48D2F96096}" destId="{1E561E6D-3DB7-4FF3-9B64-CCF0F5C95408}" srcOrd="0" destOrd="0" presId="urn:microsoft.com/office/officeart/2005/8/layout/vList5"/>
    <dgm:cxn modelId="{0906B921-FAE2-4AC0-8E4D-177D96C3D76D}" type="presOf" srcId="{9B70EDD5-2A2C-48AC-89AA-49A7B413A4D6}" destId="{9B35A434-9DBA-47D8-BFCD-F7812B16032B}" srcOrd="0" destOrd="0" presId="urn:microsoft.com/office/officeart/2005/8/layout/vList5"/>
    <dgm:cxn modelId="{13793A61-4F2B-45A7-96AF-D701D529471A}" type="presOf" srcId="{35060C96-BB6A-4FED-9256-9921B2576A68}" destId="{D6FD3FE9-7F22-40A0-A5C5-C764FFA47FEB}" srcOrd="0" destOrd="0" presId="urn:microsoft.com/office/officeart/2005/8/layout/vList5"/>
    <dgm:cxn modelId="{44E30C68-FA71-4D34-8B57-798613A81573}" srcId="{5C7324E5-8FD1-4D8E-9092-CF48D2F96096}" destId="{9B70EDD5-2A2C-48AC-89AA-49A7B413A4D6}" srcOrd="2" destOrd="0" parTransId="{407A36C1-12D1-4494-ADEB-70932C3ADC3E}" sibTransId="{CE4F1251-8674-4653-963A-8B6F0C3C4156}"/>
    <dgm:cxn modelId="{71451356-CAFB-465A-BFDF-5775898890D4}" type="presOf" srcId="{14E19FEC-5E30-4614-878D-68C377CEF1B5}" destId="{EA43D09F-B76D-45BE-9A9C-DEA6D2A96F6E}" srcOrd="0" destOrd="0" presId="urn:microsoft.com/office/officeart/2005/8/layout/vList5"/>
    <dgm:cxn modelId="{9523B07C-6079-4A8C-94F2-BE35E4FC316D}" srcId="{9B70EDD5-2A2C-48AC-89AA-49A7B413A4D6}" destId="{35060C96-BB6A-4FED-9256-9921B2576A68}" srcOrd="0" destOrd="0" parTransId="{B0635959-0855-40DC-BBBC-F9F1EC5F061C}" sibTransId="{0EB51E86-5736-43A8-8F9B-DCC436D2B980}"/>
    <dgm:cxn modelId="{C1BA1F81-A4E4-4FD5-8F3A-DBEED1795B71}" type="presOf" srcId="{59E3CA99-FC0C-4502-8792-FE1E8514155C}" destId="{690A62FA-C91E-420F-9BC4-CC7C22FFBCD5}" srcOrd="0" destOrd="0" presId="urn:microsoft.com/office/officeart/2005/8/layout/vList5"/>
    <dgm:cxn modelId="{40D72682-A899-4169-9BFA-54102314BB37}" srcId="{5C7324E5-8FD1-4D8E-9092-CF48D2F96096}" destId="{08120F01-86DB-4C75-A519-7B655E03FADA}" srcOrd="3" destOrd="0" parTransId="{C8063839-74A9-4DA1-94A6-18BA93886790}" sibTransId="{327C511C-CAB7-491A-8BF7-A9C1792B7CF9}"/>
    <dgm:cxn modelId="{A0512FA0-7A38-44E9-BDD3-F65B7C1906C4}" srcId="{9B70EDD5-2A2C-48AC-89AA-49A7B413A4D6}" destId="{A60A64A7-3D1F-4219-8A15-12D527E00360}" srcOrd="1" destOrd="0" parTransId="{19195DED-1BE6-477D-998B-1BE88967690C}" sibTransId="{4117A3A5-9E0C-43C5-AAD3-604E9E077246}"/>
    <dgm:cxn modelId="{A1F6E5A7-D3AA-464F-B699-2FF6DEE9B89F}" srcId="{5C7324E5-8FD1-4D8E-9092-CF48D2F96096}" destId="{D5B1B51D-B76A-447C-9553-08641175D526}" srcOrd="0" destOrd="0" parTransId="{FB18F945-F99E-4CAF-9D23-C79EEF07ACD7}" sibTransId="{7108B96E-AD51-4C2D-8B4E-E24BE70E3A5D}"/>
    <dgm:cxn modelId="{B2CEC1AD-9DDE-44E4-81D9-CA354DD7EA5F}" type="presOf" srcId="{D5B1B51D-B76A-447C-9553-08641175D526}" destId="{A8307DB3-9B7D-4693-9A95-5A39D5FAB603}" srcOrd="0" destOrd="0" presId="urn:microsoft.com/office/officeart/2005/8/layout/vList5"/>
    <dgm:cxn modelId="{D32C9EAE-6E6D-4A00-AB9F-FEEE67A38F4F}" srcId="{D5B1B51D-B76A-447C-9553-08641175D526}" destId="{B115D04D-1E59-43B9-88C4-02879D822054}" srcOrd="1" destOrd="0" parTransId="{A1C890B9-6745-4C07-85F9-BC0201F738BD}" sibTransId="{F39C7099-9713-4E21-BF5E-16CE179057CA}"/>
    <dgm:cxn modelId="{AE24FAB2-7D4D-4E81-9ED6-ED523D32A88E}" type="presOf" srcId="{08120F01-86DB-4C75-A519-7B655E03FADA}" destId="{175F2F59-8557-4ADA-ADBA-A4F99736686E}" srcOrd="0" destOrd="0" presId="urn:microsoft.com/office/officeart/2005/8/layout/vList5"/>
    <dgm:cxn modelId="{87ED9EC3-FC55-4FD9-BBD2-B55F25527F74}" type="presOf" srcId="{012D9A2A-6FBE-47FB-9E67-C529FE03230B}" destId="{7F6FC81D-A1CD-4E04-835A-8AB20178C87F}" srcOrd="0" destOrd="0" presId="urn:microsoft.com/office/officeart/2005/8/layout/vList5"/>
    <dgm:cxn modelId="{C9E510D4-4846-4B25-8C4B-2844F57F40C6}" type="presOf" srcId="{A60A64A7-3D1F-4219-8A15-12D527E00360}" destId="{D6FD3FE9-7F22-40A0-A5C5-C764FFA47FEB}" srcOrd="0" destOrd="1" presId="urn:microsoft.com/office/officeart/2005/8/layout/vList5"/>
    <dgm:cxn modelId="{633AA6D4-3A9B-475C-9FFE-02611B3EAE56}" srcId="{012D9A2A-6FBE-47FB-9E67-C529FE03230B}" destId="{59E3CA99-FC0C-4502-8792-FE1E8514155C}" srcOrd="0" destOrd="0" parTransId="{0C94A022-D689-4390-9A28-948F0302D24E}" sibTransId="{0A7FECC2-DE40-41BE-BAE3-71FC2380BCBC}"/>
    <dgm:cxn modelId="{83F901D7-2073-4A2D-BE55-2AD7DC34B5BE}" type="presOf" srcId="{B115D04D-1E59-43B9-88C4-02879D822054}" destId="{EA43D09F-B76D-45BE-9A9C-DEA6D2A96F6E}" srcOrd="0" destOrd="1" presId="urn:microsoft.com/office/officeart/2005/8/layout/vList5"/>
    <dgm:cxn modelId="{11B53FE1-D177-4440-9E48-676C0543C319}" srcId="{5C7324E5-8FD1-4D8E-9092-CF48D2F96096}" destId="{012D9A2A-6FBE-47FB-9E67-C529FE03230B}" srcOrd="1" destOrd="0" parTransId="{746EE0BB-5E86-4377-B008-1B16C659732B}" sibTransId="{8BF3B2C9-8685-4A16-B59F-512BF3B4C851}"/>
    <dgm:cxn modelId="{643443E1-1905-4DA6-AEF0-A41A3E410C42}" type="presOf" srcId="{18932DD4-C295-4AEE-B924-149666464BC2}" destId="{690A62FA-C91E-420F-9BC4-CC7C22FFBCD5}" srcOrd="0" destOrd="1" presId="urn:microsoft.com/office/officeart/2005/8/layout/vList5"/>
    <dgm:cxn modelId="{3CE16DE5-A98A-4784-A124-880E8DF748D7}" srcId="{012D9A2A-6FBE-47FB-9E67-C529FE03230B}" destId="{18932DD4-C295-4AEE-B924-149666464BC2}" srcOrd="1" destOrd="0" parTransId="{976CDDAC-03A4-41BB-80E9-EA8CCF84A183}" sibTransId="{A13F2A96-C2E4-4C91-B350-98CB96E8A84F}"/>
    <dgm:cxn modelId="{A91AE4EB-A345-4270-B5AF-62A1FA3D9C92}" srcId="{D5B1B51D-B76A-447C-9553-08641175D526}" destId="{14E19FEC-5E30-4614-878D-68C377CEF1B5}" srcOrd="0" destOrd="0" parTransId="{A3EA3ED5-7A08-4FD7-A6B0-3E1D654A0884}" sibTransId="{6DF53334-9EED-4CDA-BF58-8325C6857CEB}"/>
    <dgm:cxn modelId="{21F52932-3C4B-4396-ADD4-B7CBBF762BB0}" type="presParOf" srcId="{1E561E6D-3DB7-4FF3-9B64-CCF0F5C95408}" destId="{146437C6-7C76-41DE-AF6B-23586F7ECDE1}" srcOrd="0" destOrd="0" presId="urn:microsoft.com/office/officeart/2005/8/layout/vList5"/>
    <dgm:cxn modelId="{BEAB6B31-89DB-499A-94D5-933542671421}" type="presParOf" srcId="{146437C6-7C76-41DE-AF6B-23586F7ECDE1}" destId="{A8307DB3-9B7D-4693-9A95-5A39D5FAB603}" srcOrd="0" destOrd="0" presId="urn:microsoft.com/office/officeart/2005/8/layout/vList5"/>
    <dgm:cxn modelId="{1CB7E541-25B5-4595-BF17-E80AD6B91C5D}" type="presParOf" srcId="{146437C6-7C76-41DE-AF6B-23586F7ECDE1}" destId="{EA43D09F-B76D-45BE-9A9C-DEA6D2A96F6E}" srcOrd="1" destOrd="0" presId="urn:microsoft.com/office/officeart/2005/8/layout/vList5"/>
    <dgm:cxn modelId="{B2F64664-152B-4719-AECC-F585DBD51CA3}" type="presParOf" srcId="{1E561E6D-3DB7-4FF3-9B64-CCF0F5C95408}" destId="{05B25A76-CD55-465F-B0A4-A41E6C54EABC}" srcOrd="1" destOrd="0" presId="urn:microsoft.com/office/officeart/2005/8/layout/vList5"/>
    <dgm:cxn modelId="{5E56477B-A9A1-40CD-A46B-414D874CFF26}" type="presParOf" srcId="{1E561E6D-3DB7-4FF3-9B64-CCF0F5C95408}" destId="{976813E1-9608-4BF3-B0C9-5EAA5472AE00}" srcOrd="2" destOrd="0" presId="urn:microsoft.com/office/officeart/2005/8/layout/vList5"/>
    <dgm:cxn modelId="{96F9B445-C3D2-45AE-AC52-E7B44CB95C49}" type="presParOf" srcId="{976813E1-9608-4BF3-B0C9-5EAA5472AE00}" destId="{7F6FC81D-A1CD-4E04-835A-8AB20178C87F}" srcOrd="0" destOrd="0" presId="urn:microsoft.com/office/officeart/2005/8/layout/vList5"/>
    <dgm:cxn modelId="{445AE9EF-CE07-42E3-9735-31AAF27D5EC8}" type="presParOf" srcId="{976813E1-9608-4BF3-B0C9-5EAA5472AE00}" destId="{690A62FA-C91E-420F-9BC4-CC7C22FFBCD5}" srcOrd="1" destOrd="0" presId="urn:microsoft.com/office/officeart/2005/8/layout/vList5"/>
    <dgm:cxn modelId="{4C272E3E-FA1F-4996-BEF0-4F1DE04FE275}" type="presParOf" srcId="{1E561E6D-3DB7-4FF3-9B64-CCF0F5C95408}" destId="{9BDF3030-1D7E-4658-94F6-0189BD5445B7}" srcOrd="3" destOrd="0" presId="urn:microsoft.com/office/officeart/2005/8/layout/vList5"/>
    <dgm:cxn modelId="{B36EA7E4-621B-4B33-8599-DB91767DB190}" type="presParOf" srcId="{1E561E6D-3DB7-4FF3-9B64-CCF0F5C95408}" destId="{EF4660FD-9201-462F-B934-C8B657DFE05B}" srcOrd="4" destOrd="0" presId="urn:microsoft.com/office/officeart/2005/8/layout/vList5"/>
    <dgm:cxn modelId="{1602F54B-3712-4F1B-9AA8-FCBAA2598C8A}" type="presParOf" srcId="{EF4660FD-9201-462F-B934-C8B657DFE05B}" destId="{9B35A434-9DBA-47D8-BFCD-F7812B16032B}" srcOrd="0" destOrd="0" presId="urn:microsoft.com/office/officeart/2005/8/layout/vList5"/>
    <dgm:cxn modelId="{5051FE3A-8401-48EF-861E-054E7CF5F087}" type="presParOf" srcId="{EF4660FD-9201-462F-B934-C8B657DFE05B}" destId="{D6FD3FE9-7F22-40A0-A5C5-C764FFA47FEB}" srcOrd="1" destOrd="0" presId="urn:microsoft.com/office/officeart/2005/8/layout/vList5"/>
    <dgm:cxn modelId="{50F3B892-D9FD-4E19-AAD9-5E9243853E95}" type="presParOf" srcId="{1E561E6D-3DB7-4FF3-9B64-CCF0F5C95408}" destId="{5B8A5BFF-46BC-42DF-9C71-C82E96DB5B40}" srcOrd="5" destOrd="0" presId="urn:microsoft.com/office/officeart/2005/8/layout/vList5"/>
    <dgm:cxn modelId="{5A355A93-CD3F-46F3-889E-A36A9E4AF7BB}" type="presParOf" srcId="{1E561E6D-3DB7-4FF3-9B64-CCF0F5C95408}" destId="{4B39C439-0448-4F80-B487-9AA9E6F183CE}" srcOrd="6" destOrd="0" presId="urn:microsoft.com/office/officeart/2005/8/layout/vList5"/>
    <dgm:cxn modelId="{072126B1-5E9A-4A9A-9903-DEE508328CB0}" type="presParOf" srcId="{4B39C439-0448-4F80-B487-9AA9E6F183CE}" destId="{175F2F59-8557-4ADA-ADBA-A4F99736686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FED72D-0B24-4116-BBBE-875E6B99ACE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EA66370-20C3-4A6B-A50A-FC9959E3C8F0}">
      <dgm:prSet phldrT="[Text]"/>
      <dgm:spPr/>
      <dgm:t>
        <a:bodyPr/>
        <a:lstStyle/>
        <a:p>
          <a:r>
            <a:rPr lang="pt-BR" dirty="0"/>
            <a:t>Before Enhancement</a:t>
          </a:r>
        </a:p>
      </dgm:t>
    </dgm:pt>
    <dgm:pt modelId="{6966A601-EEE9-4927-98BB-A8C4F4D47118}" type="parTrans" cxnId="{09EB85B7-E78C-4677-9FFC-8DA575AACF59}">
      <dgm:prSet/>
      <dgm:spPr/>
      <dgm:t>
        <a:bodyPr/>
        <a:lstStyle/>
        <a:p>
          <a:endParaRPr lang="pt-BR"/>
        </a:p>
      </dgm:t>
    </dgm:pt>
    <dgm:pt modelId="{AAABFEA0-3E92-4ABA-A7CD-713D6B45950E}" type="sibTrans" cxnId="{09EB85B7-E78C-4677-9FFC-8DA575AACF59}">
      <dgm:prSet/>
      <dgm:spPr/>
      <dgm:t>
        <a:bodyPr/>
        <a:lstStyle/>
        <a:p>
          <a:endParaRPr lang="pt-BR"/>
        </a:p>
      </dgm:t>
    </dgm:pt>
    <dgm:pt modelId="{410140FE-BA06-4E9D-860E-8BEC6E4F0159}">
      <dgm:prSet phldrT="[Text]"/>
      <dgm:spPr/>
      <dgm:t>
        <a:bodyPr/>
        <a:lstStyle/>
        <a:p>
          <a:r>
            <a:rPr lang="pt-BR" dirty="0"/>
            <a:t>190 products without category (63%)</a:t>
          </a:r>
        </a:p>
      </dgm:t>
    </dgm:pt>
    <dgm:pt modelId="{8020DECA-E9B7-48A0-BC55-C9F23E90C045}" type="parTrans" cxnId="{D4ACA0EE-F19F-45D5-991C-AE1BAFD6D60F}">
      <dgm:prSet/>
      <dgm:spPr/>
      <dgm:t>
        <a:bodyPr/>
        <a:lstStyle/>
        <a:p>
          <a:endParaRPr lang="pt-BR"/>
        </a:p>
      </dgm:t>
    </dgm:pt>
    <dgm:pt modelId="{6D9A98E6-1CBB-4938-9F1E-F25669428AEC}" type="sibTrans" cxnId="{D4ACA0EE-F19F-45D5-991C-AE1BAFD6D60F}">
      <dgm:prSet/>
      <dgm:spPr/>
      <dgm:t>
        <a:bodyPr/>
        <a:lstStyle/>
        <a:p>
          <a:endParaRPr lang="pt-BR"/>
        </a:p>
      </dgm:t>
    </dgm:pt>
    <dgm:pt modelId="{67ACCC3B-F066-4235-8FD3-5067AFA76EC4}">
      <dgm:prSet phldrT="[Text]"/>
      <dgm:spPr/>
      <dgm:t>
        <a:bodyPr/>
        <a:lstStyle/>
        <a:p>
          <a:r>
            <a:rPr lang="pt-BR" dirty="0"/>
            <a:t>Innacurate analytics</a:t>
          </a:r>
        </a:p>
      </dgm:t>
    </dgm:pt>
    <dgm:pt modelId="{4F028B7D-AB7F-4DCE-956A-5309413C3D28}" type="parTrans" cxnId="{347C3029-6565-43F3-991B-23BCFAB086DD}">
      <dgm:prSet/>
      <dgm:spPr/>
      <dgm:t>
        <a:bodyPr/>
        <a:lstStyle/>
        <a:p>
          <a:endParaRPr lang="pt-BR"/>
        </a:p>
      </dgm:t>
    </dgm:pt>
    <dgm:pt modelId="{C36E5037-E70A-481F-B041-A33723A541CE}" type="sibTrans" cxnId="{347C3029-6565-43F3-991B-23BCFAB086DD}">
      <dgm:prSet/>
      <dgm:spPr/>
      <dgm:t>
        <a:bodyPr/>
        <a:lstStyle/>
        <a:p>
          <a:endParaRPr lang="pt-BR"/>
        </a:p>
      </dgm:t>
    </dgm:pt>
    <dgm:pt modelId="{752719BF-45AC-4971-85D3-9499327A41D3}">
      <dgm:prSet phldrT="[Text]"/>
      <dgm:spPr/>
      <dgm:t>
        <a:bodyPr/>
        <a:lstStyle/>
        <a:p>
          <a:r>
            <a:rPr lang="pt-BR" dirty="0"/>
            <a:t>Lost revenue attribution</a:t>
          </a:r>
        </a:p>
      </dgm:t>
    </dgm:pt>
    <dgm:pt modelId="{1350BFAB-9165-4928-9687-DABC02790CAE}" type="parTrans" cxnId="{F3DA8E48-12F8-4572-8BA7-2925E5D080E6}">
      <dgm:prSet/>
      <dgm:spPr/>
      <dgm:t>
        <a:bodyPr/>
        <a:lstStyle/>
        <a:p>
          <a:endParaRPr lang="pt-BR"/>
        </a:p>
      </dgm:t>
    </dgm:pt>
    <dgm:pt modelId="{DA21096E-BB72-4A55-854D-86CA1AB82877}" type="sibTrans" cxnId="{F3DA8E48-12F8-4572-8BA7-2925E5D080E6}">
      <dgm:prSet/>
      <dgm:spPr/>
      <dgm:t>
        <a:bodyPr/>
        <a:lstStyle/>
        <a:p>
          <a:endParaRPr lang="pt-BR"/>
        </a:p>
      </dgm:t>
    </dgm:pt>
    <dgm:pt modelId="{E61B45A9-B520-445A-B6B4-FDF07F4581C8}" type="pres">
      <dgm:prSet presAssocID="{1FFED72D-0B24-4116-BBBE-875E6B99ACEB}" presName="Name0" presStyleCnt="0">
        <dgm:presLayoutVars>
          <dgm:dir/>
          <dgm:animLvl val="lvl"/>
          <dgm:resizeHandles val="exact"/>
        </dgm:presLayoutVars>
      </dgm:prSet>
      <dgm:spPr/>
    </dgm:pt>
    <dgm:pt modelId="{AD8DDE7B-1482-4573-A8F3-FC6BC9EB69C1}" type="pres">
      <dgm:prSet presAssocID="{6EA66370-20C3-4A6B-A50A-FC9959E3C8F0}" presName="linNode" presStyleCnt="0"/>
      <dgm:spPr/>
    </dgm:pt>
    <dgm:pt modelId="{B8DEBA4F-CD3F-4219-9D52-AF62FED3E3BA}" type="pres">
      <dgm:prSet presAssocID="{6EA66370-20C3-4A6B-A50A-FC9959E3C8F0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95B8A255-68B3-4524-B6CE-310DCA1314B2}" type="pres">
      <dgm:prSet presAssocID="{6EA66370-20C3-4A6B-A50A-FC9959E3C8F0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D75B9206-6F38-43DE-8A10-08240ECFE3B3}" type="presOf" srcId="{6EA66370-20C3-4A6B-A50A-FC9959E3C8F0}" destId="{B8DEBA4F-CD3F-4219-9D52-AF62FED3E3BA}" srcOrd="0" destOrd="0" presId="urn:microsoft.com/office/officeart/2005/8/layout/vList5"/>
    <dgm:cxn modelId="{BA2F8209-8596-4FE5-B056-D624301893B1}" type="presOf" srcId="{67ACCC3B-F066-4235-8FD3-5067AFA76EC4}" destId="{95B8A255-68B3-4524-B6CE-310DCA1314B2}" srcOrd="0" destOrd="2" presId="urn:microsoft.com/office/officeart/2005/8/layout/vList5"/>
    <dgm:cxn modelId="{347C3029-6565-43F3-991B-23BCFAB086DD}" srcId="{6EA66370-20C3-4A6B-A50A-FC9959E3C8F0}" destId="{67ACCC3B-F066-4235-8FD3-5067AFA76EC4}" srcOrd="2" destOrd="0" parTransId="{4F028B7D-AB7F-4DCE-956A-5309413C3D28}" sibTransId="{C36E5037-E70A-481F-B041-A33723A541CE}"/>
    <dgm:cxn modelId="{CCC1FF36-EC3A-48AF-92AA-2A8E57814DF4}" type="presOf" srcId="{752719BF-45AC-4971-85D3-9499327A41D3}" destId="{95B8A255-68B3-4524-B6CE-310DCA1314B2}" srcOrd="0" destOrd="1" presId="urn:microsoft.com/office/officeart/2005/8/layout/vList5"/>
    <dgm:cxn modelId="{F3DA8E48-12F8-4572-8BA7-2925E5D080E6}" srcId="{6EA66370-20C3-4A6B-A50A-FC9959E3C8F0}" destId="{752719BF-45AC-4971-85D3-9499327A41D3}" srcOrd="1" destOrd="0" parTransId="{1350BFAB-9165-4928-9687-DABC02790CAE}" sibTransId="{DA21096E-BB72-4A55-854D-86CA1AB82877}"/>
    <dgm:cxn modelId="{880C678E-E288-4ADB-9AD9-E872F38248F2}" type="presOf" srcId="{410140FE-BA06-4E9D-860E-8BEC6E4F0159}" destId="{95B8A255-68B3-4524-B6CE-310DCA1314B2}" srcOrd="0" destOrd="0" presId="urn:microsoft.com/office/officeart/2005/8/layout/vList5"/>
    <dgm:cxn modelId="{09EB85B7-E78C-4677-9FFC-8DA575AACF59}" srcId="{1FFED72D-0B24-4116-BBBE-875E6B99ACEB}" destId="{6EA66370-20C3-4A6B-A50A-FC9959E3C8F0}" srcOrd="0" destOrd="0" parTransId="{6966A601-EEE9-4927-98BB-A8C4F4D47118}" sibTransId="{AAABFEA0-3E92-4ABA-A7CD-713D6B45950E}"/>
    <dgm:cxn modelId="{D24D29D2-072D-45BD-A6D4-7A04E210B0BE}" type="presOf" srcId="{1FFED72D-0B24-4116-BBBE-875E6B99ACEB}" destId="{E61B45A9-B520-445A-B6B4-FDF07F4581C8}" srcOrd="0" destOrd="0" presId="urn:microsoft.com/office/officeart/2005/8/layout/vList5"/>
    <dgm:cxn modelId="{D4ACA0EE-F19F-45D5-991C-AE1BAFD6D60F}" srcId="{6EA66370-20C3-4A6B-A50A-FC9959E3C8F0}" destId="{410140FE-BA06-4E9D-860E-8BEC6E4F0159}" srcOrd="0" destOrd="0" parTransId="{8020DECA-E9B7-48A0-BC55-C9F23E90C045}" sibTransId="{6D9A98E6-1CBB-4938-9F1E-F25669428AEC}"/>
    <dgm:cxn modelId="{6F372A8F-028C-440F-9874-28FFC6ED4B04}" type="presParOf" srcId="{E61B45A9-B520-445A-B6B4-FDF07F4581C8}" destId="{AD8DDE7B-1482-4573-A8F3-FC6BC9EB69C1}" srcOrd="0" destOrd="0" presId="urn:microsoft.com/office/officeart/2005/8/layout/vList5"/>
    <dgm:cxn modelId="{4F71A272-B6A8-46D1-BEB8-079B9DB9E16C}" type="presParOf" srcId="{AD8DDE7B-1482-4573-A8F3-FC6BC9EB69C1}" destId="{B8DEBA4F-CD3F-4219-9D52-AF62FED3E3BA}" srcOrd="0" destOrd="0" presId="urn:microsoft.com/office/officeart/2005/8/layout/vList5"/>
    <dgm:cxn modelId="{3E3E2FE0-C24B-4AF3-ADED-E6161B67415F}" type="presParOf" srcId="{AD8DDE7B-1482-4573-A8F3-FC6BC9EB69C1}" destId="{95B8A255-68B3-4524-B6CE-310DCA1314B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4855C8-5D18-4B92-9D5E-B74F063305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796F98F-139B-4B7B-AE4B-AD5EA2DC2E84}">
      <dgm:prSet phldrT="[Text]"/>
      <dgm:spPr/>
      <dgm:t>
        <a:bodyPr/>
        <a:lstStyle/>
        <a:p>
          <a:r>
            <a:rPr lang="pt-BR" dirty="0"/>
            <a:t>Operational Outlier</a:t>
          </a:r>
        </a:p>
      </dgm:t>
    </dgm:pt>
    <dgm:pt modelId="{0E75E199-CA77-490E-817B-6FB27D9320EE}" type="parTrans" cxnId="{7EA2BF01-90E5-4C2D-A9AB-50F44CC91040}">
      <dgm:prSet/>
      <dgm:spPr/>
      <dgm:t>
        <a:bodyPr/>
        <a:lstStyle/>
        <a:p>
          <a:endParaRPr lang="pt-BR"/>
        </a:p>
      </dgm:t>
    </dgm:pt>
    <dgm:pt modelId="{AA43D687-9F5B-4DDE-A17F-825BE248C2EE}" type="sibTrans" cxnId="{7EA2BF01-90E5-4C2D-A9AB-50F44CC91040}">
      <dgm:prSet/>
      <dgm:spPr/>
      <dgm:t>
        <a:bodyPr/>
        <a:lstStyle/>
        <a:p>
          <a:endParaRPr lang="pt-BR"/>
        </a:p>
      </dgm:t>
    </dgm:pt>
    <dgm:pt modelId="{B50158F7-3FDD-47DE-813D-751F85142287}">
      <dgm:prSet phldrT="[Text]" custT="1"/>
      <dgm:spPr/>
      <dgm:t>
        <a:bodyPr/>
        <a:lstStyle/>
        <a:p>
          <a:r>
            <a:rPr lang="pt-BR" sz="2000" dirty="0"/>
            <a:t>26-day delivery found</a:t>
          </a:r>
        </a:p>
      </dgm:t>
    </dgm:pt>
    <dgm:pt modelId="{C445EB4B-F18D-484A-9D7A-366FF5012100}" type="parTrans" cxnId="{BEC41926-5ADB-497D-833C-4EE963D7CB49}">
      <dgm:prSet/>
      <dgm:spPr/>
      <dgm:t>
        <a:bodyPr/>
        <a:lstStyle/>
        <a:p>
          <a:endParaRPr lang="pt-BR"/>
        </a:p>
      </dgm:t>
    </dgm:pt>
    <dgm:pt modelId="{10A30AAE-433F-41DF-B62B-F29B803685B6}" type="sibTrans" cxnId="{BEC41926-5ADB-497D-833C-4EE963D7CB49}">
      <dgm:prSet/>
      <dgm:spPr/>
      <dgm:t>
        <a:bodyPr/>
        <a:lstStyle/>
        <a:p>
          <a:endParaRPr lang="pt-BR"/>
        </a:p>
      </dgm:t>
    </dgm:pt>
    <dgm:pt modelId="{9B057B7F-6D15-4420-B7B0-55CB0FAF7A6C}">
      <dgm:prSet phldrT="[Text]" custT="1"/>
      <dgm:spPr/>
      <dgm:t>
        <a:bodyPr/>
        <a:lstStyle/>
        <a:p>
          <a:r>
            <a:rPr lang="pt-BR" sz="2000" dirty="0"/>
            <a:t>Bikes: 0.2% of orders</a:t>
          </a:r>
        </a:p>
      </dgm:t>
    </dgm:pt>
    <dgm:pt modelId="{1569FC3B-F842-4DEC-810E-1CEEB6E7AEC2}" type="parTrans" cxnId="{D2163180-6B6D-46EC-8EA0-68E9322EA578}">
      <dgm:prSet/>
      <dgm:spPr/>
      <dgm:t>
        <a:bodyPr/>
        <a:lstStyle/>
        <a:p>
          <a:endParaRPr lang="pt-BR"/>
        </a:p>
      </dgm:t>
    </dgm:pt>
    <dgm:pt modelId="{1E571F5E-EBF3-46FF-BD63-D425A3549AEB}" type="sibTrans" cxnId="{D2163180-6B6D-46EC-8EA0-68E9322EA578}">
      <dgm:prSet/>
      <dgm:spPr/>
      <dgm:t>
        <a:bodyPr/>
        <a:lstStyle/>
        <a:p>
          <a:endParaRPr lang="pt-BR"/>
        </a:p>
      </dgm:t>
    </dgm:pt>
    <dgm:pt modelId="{D23B0AC9-4867-463F-83CF-9F41C7911ACA}">
      <dgm:prSet phldrT="[Text]"/>
      <dgm:spPr/>
      <dgm:t>
        <a:bodyPr/>
        <a:lstStyle/>
        <a:p>
          <a:r>
            <a:rPr lang="pt-BR" dirty="0"/>
            <a:t>Uncategorized Products</a:t>
          </a:r>
        </a:p>
      </dgm:t>
    </dgm:pt>
    <dgm:pt modelId="{44BE43EB-E6CA-4ECF-9D9A-09117FBBE21D}" type="parTrans" cxnId="{AC6A1913-E67C-42E5-A102-7C0D163A63ED}">
      <dgm:prSet/>
      <dgm:spPr/>
      <dgm:t>
        <a:bodyPr/>
        <a:lstStyle/>
        <a:p>
          <a:endParaRPr lang="pt-BR"/>
        </a:p>
      </dgm:t>
    </dgm:pt>
    <dgm:pt modelId="{9254AA65-98C8-4DC8-A8E8-294C42C26778}" type="sibTrans" cxnId="{AC6A1913-E67C-42E5-A102-7C0D163A63ED}">
      <dgm:prSet/>
      <dgm:spPr/>
      <dgm:t>
        <a:bodyPr/>
        <a:lstStyle/>
        <a:p>
          <a:endParaRPr lang="pt-BR"/>
        </a:p>
      </dgm:t>
    </dgm:pt>
    <dgm:pt modelId="{E6A2151B-EDE4-4449-92D8-797FEFB65C2C}">
      <dgm:prSet phldrT="[Text]" custT="1"/>
      <dgm:spPr/>
      <dgm:t>
        <a:bodyPr/>
        <a:lstStyle/>
        <a:p>
          <a:r>
            <a:rPr lang="pt-BR" sz="2000" dirty="0"/>
            <a:t>46 products = 15% of catalog</a:t>
          </a:r>
        </a:p>
      </dgm:t>
    </dgm:pt>
    <dgm:pt modelId="{EDF62360-1F89-403C-B0BF-37D123F3C74A}" type="parTrans" cxnId="{4163417D-4FD5-4606-8828-8DAE6D1A4A8C}">
      <dgm:prSet/>
      <dgm:spPr/>
      <dgm:t>
        <a:bodyPr/>
        <a:lstStyle/>
        <a:p>
          <a:endParaRPr lang="pt-BR"/>
        </a:p>
      </dgm:t>
    </dgm:pt>
    <dgm:pt modelId="{40799F87-3A36-417A-B31C-3F4A32563BED}" type="sibTrans" cxnId="{4163417D-4FD5-4606-8828-8DAE6D1A4A8C}">
      <dgm:prSet/>
      <dgm:spPr/>
      <dgm:t>
        <a:bodyPr/>
        <a:lstStyle/>
        <a:p>
          <a:endParaRPr lang="pt-BR"/>
        </a:p>
      </dgm:t>
    </dgm:pt>
    <dgm:pt modelId="{A0124E1B-FC67-42A6-9F50-44CBE3D432AD}">
      <dgm:prSet phldrT="[Text]" custT="1"/>
      <dgm:spPr/>
      <dgm:t>
        <a:bodyPr/>
        <a:lstStyle/>
        <a:p>
          <a:r>
            <a:rPr lang="pt-BR" sz="2000" dirty="0"/>
            <a:t>Impact:</a:t>
          </a:r>
        </a:p>
      </dgm:t>
    </dgm:pt>
    <dgm:pt modelId="{3FB9DADC-18A4-4A88-9289-5F82DE11675E}" type="parTrans" cxnId="{68D081CA-A20A-4CF0-A1D9-62F0F2EA49DC}">
      <dgm:prSet/>
      <dgm:spPr/>
      <dgm:t>
        <a:bodyPr/>
        <a:lstStyle/>
        <a:p>
          <a:endParaRPr lang="pt-BR"/>
        </a:p>
      </dgm:t>
    </dgm:pt>
    <dgm:pt modelId="{8B3428B4-CB28-4B28-B91D-294C89FC59FD}" type="sibTrans" cxnId="{68D081CA-A20A-4CF0-A1D9-62F0F2EA49DC}">
      <dgm:prSet/>
      <dgm:spPr/>
      <dgm:t>
        <a:bodyPr/>
        <a:lstStyle/>
        <a:p>
          <a:endParaRPr lang="pt-BR"/>
        </a:p>
      </dgm:t>
    </dgm:pt>
    <dgm:pt modelId="{1001CEEF-3DBF-4801-9F99-63B3EF066DD2}">
      <dgm:prSet phldrT="[Text]"/>
      <dgm:spPr/>
      <dgm:t>
        <a:bodyPr/>
        <a:lstStyle/>
        <a:p>
          <a:r>
            <a:rPr lang="pt-BR" dirty="0"/>
            <a:t>Revenue Risk</a:t>
          </a:r>
        </a:p>
      </dgm:t>
    </dgm:pt>
    <dgm:pt modelId="{F08566CF-6E94-4A26-A478-35C09F4831B8}" type="parTrans" cxnId="{9FD47089-0621-4C9C-A27C-DA7862B1DA71}">
      <dgm:prSet/>
      <dgm:spPr/>
      <dgm:t>
        <a:bodyPr/>
        <a:lstStyle/>
        <a:p>
          <a:endParaRPr lang="pt-BR"/>
        </a:p>
      </dgm:t>
    </dgm:pt>
    <dgm:pt modelId="{AE7E2759-235A-4D2F-97C7-B9BD00782FC1}" type="sibTrans" cxnId="{9FD47089-0621-4C9C-A27C-DA7862B1DA71}">
      <dgm:prSet/>
      <dgm:spPr/>
      <dgm:t>
        <a:bodyPr/>
        <a:lstStyle/>
        <a:p>
          <a:endParaRPr lang="pt-BR"/>
        </a:p>
      </dgm:t>
    </dgm:pt>
    <dgm:pt modelId="{11EE432A-8FE5-4CCD-B540-7B1B72377E79}">
      <dgm:prSet phldrT="[Text]" custT="1"/>
      <dgm:spPr/>
      <dgm:t>
        <a:bodyPr/>
        <a:lstStyle/>
        <a:p>
          <a:r>
            <a:rPr lang="pt-BR" sz="2000" dirty="0"/>
            <a:t>67% from one color (Black)</a:t>
          </a:r>
        </a:p>
      </dgm:t>
    </dgm:pt>
    <dgm:pt modelId="{68FF168F-E2ED-4AB5-B964-931755FC12FE}" type="parTrans" cxnId="{5DD52C46-6505-457D-9568-E0753314C4E4}">
      <dgm:prSet/>
      <dgm:spPr/>
      <dgm:t>
        <a:bodyPr/>
        <a:lstStyle/>
        <a:p>
          <a:endParaRPr lang="pt-BR"/>
        </a:p>
      </dgm:t>
    </dgm:pt>
    <dgm:pt modelId="{9373D9F6-7145-4DEF-B5E9-3B67CAED1F65}" type="sibTrans" cxnId="{5DD52C46-6505-457D-9568-E0753314C4E4}">
      <dgm:prSet/>
      <dgm:spPr/>
      <dgm:t>
        <a:bodyPr/>
        <a:lstStyle/>
        <a:p>
          <a:endParaRPr lang="pt-BR"/>
        </a:p>
      </dgm:t>
    </dgm:pt>
    <dgm:pt modelId="{B27C7473-6FB0-4660-BC46-769DC55DCD33}">
      <dgm:prSet phldrT="[Text]" custT="1"/>
      <dgm:spPr/>
      <dgm:t>
        <a:bodyPr/>
        <a:lstStyle/>
        <a:p>
          <a:r>
            <a:rPr lang="pt-BR" sz="2000" dirty="0"/>
            <a:t>Components: 0.1% of orders</a:t>
          </a:r>
        </a:p>
      </dgm:t>
    </dgm:pt>
    <dgm:pt modelId="{5D8DA5D7-2187-4F91-B6CD-B7AF4CBFB8D9}" type="parTrans" cxnId="{A2E4DDFF-781D-4A81-AE25-E625C56A7078}">
      <dgm:prSet/>
      <dgm:spPr/>
      <dgm:t>
        <a:bodyPr/>
        <a:lstStyle/>
        <a:p>
          <a:endParaRPr lang="pt-BR"/>
        </a:p>
      </dgm:t>
    </dgm:pt>
    <dgm:pt modelId="{81CC7599-6ADD-46D1-B72E-B1B6A0B47D74}" type="sibTrans" cxnId="{A2E4DDFF-781D-4A81-AE25-E625C56A7078}">
      <dgm:prSet/>
      <dgm:spPr/>
      <dgm:t>
        <a:bodyPr/>
        <a:lstStyle/>
        <a:p>
          <a:endParaRPr lang="pt-BR"/>
        </a:p>
      </dgm:t>
    </dgm:pt>
    <dgm:pt modelId="{C36A61E0-0C86-4E62-9EF4-8D4B9C3571DC}">
      <dgm:prSet phldrT="[Text]" custT="1"/>
      <dgm:spPr/>
      <dgm:t>
        <a:bodyPr/>
        <a:lstStyle/>
        <a:p>
          <a:r>
            <a:rPr lang="pt-BR" sz="2000" dirty="0">
              <a:solidFill>
                <a:srgbClr val="FF0000"/>
              </a:solidFill>
            </a:rPr>
            <a:t>Root cause unknown</a:t>
          </a:r>
        </a:p>
      </dgm:t>
    </dgm:pt>
    <dgm:pt modelId="{0DFEBEF3-6AA8-4ABB-B328-7BE6FFC70E20}" type="parTrans" cxnId="{D46CBB0F-7DE5-4CBB-A9B4-5844C8EF828A}">
      <dgm:prSet/>
      <dgm:spPr/>
      <dgm:t>
        <a:bodyPr/>
        <a:lstStyle/>
        <a:p>
          <a:endParaRPr lang="pt-BR"/>
        </a:p>
      </dgm:t>
    </dgm:pt>
    <dgm:pt modelId="{DBE74524-85A8-40B9-BDC9-42CF01CF001A}" type="sibTrans" cxnId="{D46CBB0F-7DE5-4CBB-A9B4-5844C8EF828A}">
      <dgm:prSet/>
      <dgm:spPr/>
      <dgm:t>
        <a:bodyPr/>
        <a:lstStyle/>
        <a:p>
          <a:endParaRPr lang="pt-BR"/>
        </a:p>
      </dgm:t>
    </dgm:pt>
    <dgm:pt modelId="{8D78C0A2-005C-4F51-A4F0-17B0B5F35EC4}">
      <dgm:prSet phldrT="[Text]" custT="1"/>
      <dgm:spPr/>
      <dgm:t>
        <a:bodyPr/>
        <a:lstStyle/>
        <a:p>
          <a:r>
            <a:rPr lang="pt-BR" sz="2000" dirty="0"/>
            <a:t>Missed sales opportunities</a:t>
          </a:r>
        </a:p>
      </dgm:t>
    </dgm:pt>
    <dgm:pt modelId="{C25C1509-7715-476F-9774-CAB09D80D469}" type="parTrans" cxnId="{80DBE668-0958-4859-AB3E-B6C6EDB5A336}">
      <dgm:prSet/>
      <dgm:spPr/>
      <dgm:t>
        <a:bodyPr/>
        <a:lstStyle/>
        <a:p>
          <a:endParaRPr lang="pt-BR"/>
        </a:p>
      </dgm:t>
    </dgm:pt>
    <dgm:pt modelId="{264F917B-18FA-4D87-B67C-18F47378E088}" type="sibTrans" cxnId="{80DBE668-0958-4859-AB3E-B6C6EDB5A336}">
      <dgm:prSet/>
      <dgm:spPr/>
      <dgm:t>
        <a:bodyPr/>
        <a:lstStyle/>
        <a:p>
          <a:endParaRPr lang="pt-BR"/>
        </a:p>
      </dgm:t>
    </dgm:pt>
    <dgm:pt modelId="{FC300EB3-AD76-45F7-B69C-87AF35B17AB6}">
      <dgm:prSet phldrT="[Text]" custT="1"/>
      <dgm:spPr/>
      <dgm:t>
        <a:bodyPr/>
        <a:lstStyle/>
        <a:p>
          <a:r>
            <a:rPr lang="pt-BR" sz="2000" dirty="0"/>
            <a:t>Poor customer experience</a:t>
          </a:r>
        </a:p>
      </dgm:t>
    </dgm:pt>
    <dgm:pt modelId="{8174AE0C-9F69-4FE6-9CB9-799558BB03A4}" type="parTrans" cxnId="{8638DC95-FDF1-4843-8DB5-163FD7C3C71B}">
      <dgm:prSet/>
      <dgm:spPr/>
      <dgm:t>
        <a:bodyPr/>
        <a:lstStyle/>
        <a:p>
          <a:endParaRPr lang="pt-BR"/>
        </a:p>
      </dgm:t>
    </dgm:pt>
    <dgm:pt modelId="{ACBF4E50-EB8F-48B6-9013-851CD3286796}" type="sibTrans" cxnId="{8638DC95-FDF1-4843-8DB5-163FD7C3C71B}">
      <dgm:prSet/>
      <dgm:spPr/>
      <dgm:t>
        <a:bodyPr/>
        <a:lstStyle/>
        <a:p>
          <a:endParaRPr lang="pt-BR"/>
        </a:p>
      </dgm:t>
    </dgm:pt>
    <dgm:pt modelId="{8F968701-5020-4B70-A186-C04A1B37F0FB}">
      <dgm:prSet phldrT="[Text]" custT="1"/>
      <dgm:spPr/>
      <dgm:t>
        <a:bodyPr/>
        <a:lstStyle/>
        <a:p>
          <a:endParaRPr lang="pt-BR" sz="2000" dirty="0"/>
        </a:p>
      </dgm:t>
    </dgm:pt>
    <dgm:pt modelId="{66213B8E-EA6B-4A7E-AB10-D407BC6937C9}" type="parTrans" cxnId="{84225EDC-AEA3-44BE-8989-F9037AC78B78}">
      <dgm:prSet/>
      <dgm:spPr/>
      <dgm:t>
        <a:bodyPr/>
        <a:lstStyle/>
        <a:p>
          <a:endParaRPr lang="pt-BR"/>
        </a:p>
      </dgm:t>
    </dgm:pt>
    <dgm:pt modelId="{9BC17832-8A93-4DC1-BD13-2A7E8CE57E79}" type="sibTrans" cxnId="{84225EDC-AEA3-44BE-8989-F9037AC78B78}">
      <dgm:prSet/>
      <dgm:spPr/>
      <dgm:t>
        <a:bodyPr/>
        <a:lstStyle/>
        <a:p>
          <a:endParaRPr lang="pt-BR"/>
        </a:p>
      </dgm:t>
    </dgm:pt>
    <dgm:pt modelId="{7F9B316F-70AA-4E8C-A019-357C96D444F2}">
      <dgm:prSet phldrT="[Text]" custT="1"/>
      <dgm:spPr/>
      <dgm:t>
        <a:bodyPr/>
        <a:lstStyle/>
        <a:p>
          <a:r>
            <a:rPr lang="pt-BR" sz="2000" dirty="0"/>
            <a:t>Risk realized:</a:t>
          </a:r>
        </a:p>
      </dgm:t>
    </dgm:pt>
    <dgm:pt modelId="{A76D6EDC-317D-441D-93DB-7BEADBBD3A17}" type="parTrans" cxnId="{A9B1D238-707E-4EFF-B91D-5B9FBB8AFB79}">
      <dgm:prSet/>
      <dgm:spPr/>
      <dgm:t>
        <a:bodyPr/>
        <a:lstStyle/>
        <a:p>
          <a:endParaRPr lang="pt-BR"/>
        </a:p>
      </dgm:t>
    </dgm:pt>
    <dgm:pt modelId="{D96FC8AA-DFA7-434F-A879-19C8C21A19C2}" type="sibTrans" cxnId="{A9B1D238-707E-4EFF-B91D-5B9FBB8AFB79}">
      <dgm:prSet/>
      <dgm:spPr/>
      <dgm:t>
        <a:bodyPr/>
        <a:lstStyle/>
        <a:p>
          <a:endParaRPr lang="pt-BR"/>
        </a:p>
      </dgm:t>
    </dgm:pt>
    <dgm:pt modelId="{ECA179C9-3D32-48F0-BF09-5E483772FDF3}">
      <dgm:prSet phldrT="[Text]" custT="1"/>
      <dgm:spPr/>
      <dgm:t>
        <a:bodyPr/>
        <a:lstStyle/>
        <a:p>
          <a:r>
            <a:rPr lang="pt-BR" sz="2000" dirty="0"/>
            <a:t>$8.5M drop in transitions</a:t>
          </a:r>
        </a:p>
      </dgm:t>
    </dgm:pt>
    <dgm:pt modelId="{2EE3A390-3813-4591-8620-075F5260F813}" type="parTrans" cxnId="{0F890271-3478-4BA1-B98B-0B2E146224E7}">
      <dgm:prSet/>
      <dgm:spPr/>
      <dgm:t>
        <a:bodyPr/>
        <a:lstStyle/>
        <a:p>
          <a:endParaRPr lang="pt-BR"/>
        </a:p>
      </dgm:t>
    </dgm:pt>
    <dgm:pt modelId="{692AE35B-8A01-40DF-A1C8-64EF44C6EEDF}" type="sibTrans" cxnId="{0F890271-3478-4BA1-B98B-0B2E146224E7}">
      <dgm:prSet/>
      <dgm:spPr/>
      <dgm:t>
        <a:bodyPr/>
        <a:lstStyle/>
        <a:p>
          <a:endParaRPr lang="pt-BR"/>
        </a:p>
      </dgm:t>
    </dgm:pt>
    <dgm:pt modelId="{175BFF5A-011B-4133-885C-0DBE68B038A8}">
      <dgm:prSet phldrT="[Text]" custT="1"/>
      <dgm:spPr/>
      <dgm:t>
        <a:bodyPr/>
        <a:lstStyle/>
        <a:p>
          <a:r>
            <a:rPr lang="pt-BR" sz="2000" dirty="0"/>
            <a:t>Red </a:t>
          </a:r>
          <a:r>
            <a:rPr lang="pt-BR" sz="2000" dirty="0">
              <a:sym typeface="Wingdings" panose="05000000000000000000" pitchFamily="2" charset="2"/>
            </a:rPr>
            <a:t> Yellow shift</a:t>
          </a:r>
          <a:endParaRPr lang="pt-BR" sz="2000" dirty="0"/>
        </a:p>
      </dgm:t>
    </dgm:pt>
    <dgm:pt modelId="{7C3F2D18-444A-4449-A13D-139BDE315A10}" type="parTrans" cxnId="{9E15E783-922B-4987-A28D-6989A10B1FCF}">
      <dgm:prSet/>
      <dgm:spPr/>
      <dgm:t>
        <a:bodyPr/>
        <a:lstStyle/>
        <a:p>
          <a:endParaRPr lang="pt-BR"/>
        </a:p>
      </dgm:t>
    </dgm:pt>
    <dgm:pt modelId="{9215C84C-B563-4C8D-9960-42FD24A5F85D}" type="sibTrans" cxnId="{9E15E783-922B-4987-A28D-6989A10B1FCF}">
      <dgm:prSet/>
      <dgm:spPr/>
      <dgm:t>
        <a:bodyPr/>
        <a:lstStyle/>
        <a:p>
          <a:endParaRPr lang="pt-BR"/>
        </a:p>
      </dgm:t>
    </dgm:pt>
    <dgm:pt modelId="{2F1BBC76-4674-467C-810E-C83BDEE167A8}">
      <dgm:prSet phldrT="[Text]" custT="1"/>
      <dgm:spPr/>
      <dgm:t>
        <a:bodyPr/>
        <a:lstStyle/>
        <a:p>
          <a:r>
            <a:rPr lang="pt-BR" sz="2000" dirty="0">
              <a:solidFill>
                <a:srgbClr val="FF0000"/>
              </a:solidFill>
            </a:rPr>
            <a:t>Need diversification</a:t>
          </a:r>
        </a:p>
      </dgm:t>
    </dgm:pt>
    <dgm:pt modelId="{32B4615F-6B71-4DF1-A8DA-0B61CC632679}" type="parTrans" cxnId="{1C9A5469-5935-46E3-9859-F351B190D21C}">
      <dgm:prSet/>
      <dgm:spPr/>
      <dgm:t>
        <a:bodyPr/>
        <a:lstStyle/>
        <a:p>
          <a:endParaRPr lang="pt-BR"/>
        </a:p>
      </dgm:t>
    </dgm:pt>
    <dgm:pt modelId="{01BE938C-4E21-4B69-ADB8-EBE4A3800D83}" type="sibTrans" cxnId="{1C9A5469-5935-46E3-9859-F351B190D21C}">
      <dgm:prSet/>
      <dgm:spPr/>
      <dgm:t>
        <a:bodyPr/>
        <a:lstStyle/>
        <a:p>
          <a:endParaRPr lang="pt-BR"/>
        </a:p>
      </dgm:t>
    </dgm:pt>
    <dgm:pt modelId="{D28B8A67-428D-42F7-814B-8D3B4E6665ED}" type="pres">
      <dgm:prSet presAssocID="{624855C8-5D18-4B92-9D5E-B74F063305D8}" presName="Name0" presStyleCnt="0">
        <dgm:presLayoutVars>
          <dgm:dir/>
          <dgm:animLvl val="lvl"/>
          <dgm:resizeHandles val="exact"/>
        </dgm:presLayoutVars>
      </dgm:prSet>
      <dgm:spPr/>
    </dgm:pt>
    <dgm:pt modelId="{662493C6-7B91-444F-B4A0-1B058FF87BA3}" type="pres">
      <dgm:prSet presAssocID="{F796F98F-139B-4B7B-AE4B-AD5EA2DC2E84}" presName="composite" presStyleCnt="0"/>
      <dgm:spPr/>
    </dgm:pt>
    <dgm:pt modelId="{504D87C2-E79F-49C9-8694-58B24B5B3744}" type="pres">
      <dgm:prSet presAssocID="{F796F98F-139B-4B7B-AE4B-AD5EA2DC2E8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9A125B8-F55A-4EDE-891F-934A49617653}" type="pres">
      <dgm:prSet presAssocID="{F796F98F-139B-4B7B-AE4B-AD5EA2DC2E84}" presName="desTx" presStyleLbl="alignAccFollowNode1" presStyleIdx="0" presStyleCnt="3">
        <dgm:presLayoutVars>
          <dgm:bulletEnabled val="1"/>
        </dgm:presLayoutVars>
      </dgm:prSet>
      <dgm:spPr/>
    </dgm:pt>
    <dgm:pt modelId="{3FCE9013-EF76-46D7-96EF-5C3BBCE271D3}" type="pres">
      <dgm:prSet presAssocID="{AA43D687-9F5B-4DDE-A17F-825BE248C2EE}" presName="space" presStyleCnt="0"/>
      <dgm:spPr/>
    </dgm:pt>
    <dgm:pt modelId="{7DC8CB0B-4C3E-4968-87FE-1B34B9E3E852}" type="pres">
      <dgm:prSet presAssocID="{D23B0AC9-4867-463F-83CF-9F41C7911ACA}" presName="composite" presStyleCnt="0"/>
      <dgm:spPr/>
    </dgm:pt>
    <dgm:pt modelId="{4BBDC6F6-8370-46D4-A180-CA94B71520BF}" type="pres">
      <dgm:prSet presAssocID="{D23B0AC9-4867-463F-83CF-9F41C7911AC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2C2A9FE-EFEE-45FB-A7C8-E8FE994EFE54}" type="pres">
      <dgm:prSet presAssocID="{D23B0AC9-4867-463F-83CF-9F41C7911ACA}" presName="desTx" presStyleLbl="alignAccFollowNode1" presStyleIdx="1" presStyleCnt="3">
        <dgm:presLayoutVars>
          <dgm:bulletEnabled val="1"/>
        </dgm:presLayoutVars>
      </dgm:prSet>
      <dgm:spPr/>
    </dgm:pt>
    <dgm:pt modelId="{5EEB2487-3BDE-49BD-BC9A-B1D2F46CD2BD}" type="pres">
      <dgm:prSet presAssocID="{9254AA65-98C8-4DC8-A8E8-294C42C26778}" presName="space" presStyleCnt="0"/>
      <dgm:spPr/>
    </dgm:pt>
    <dgm:pt modelId="{CCE3AE73-76DB-418B-A7E7-7E1A4B3DDD12}" type="pres">
      <dgm:prSet presAssocID="{1001CEEF-3DBF-4801-9F99-63B3EF066DD2}" presName="composite" presStyleCnt="0"/>
      <dgm:spPr/>
    </dgm:pt>
    <dgm:pt modelId="{1A6FCAA8-F8D2-4620-98B1-064E948DC9BA}" type="pres">
      <dgm:prSet presAssocID="{1001CEEF-3DBF-4801-9F99-63B3EF066DD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6925110-EA71-446C-8A4C-42B488F045AD}" type="pres">
      <dgm:prSet presAssocID="{1001CEEF-3DBF-4801-9F99-63B3EF066DD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EA2BF01-90E5-4C2D-A9AB-50F44CC91040}" srcId="{624855C8-5D18-4B92-9D5E-B74F063305D8}" destId="{F796F98F-139B-4B7B-AE4B-AD5EA2DC2E84}" srcOrd="0" destOrd="0" parTransId="{0E75E199-CA77-490E-817B-6FB27D9320EE}" sibTransId="{AA43D687-9F5B-4DDE-A17F-825BE248C2EE}"/>
    <dgm:cxn modelId="{E0699B03-9FE2-4737-B189-6DEEA48BFDC2}" type="presOf" srcId="{7F9B316F-70AA-4E8C-A019-357C96D444F2}" destId="{E6925110-EA71-446C-8A4C-42B488F045AD}" srcOrd="0" destOrd="1" presId="urn:microsoft.com/office/officeart/2005/8/layout/hList1"/>
    <dgm:cxn modelId="{80517A06-A690-4D6A-A8FE-B674EB78088D}" type="presOf" srcId="{B27C7473-6FB0-4660-BC46-769DC55DCD33}" destId="{C9A125B8-F55A-4EDE-891F-934A49617653}" srcOrd="0" destOrd="2" presId="urn:microsoft.com/office/officeart/2005/8/layout/hList1"/>
    <dgm:cxn modelId="{D46CBB0F-7DE5-4CBB-A9B4-5844C8EF828A}" srcId="{B50158F7-3FDD-47DE-813D-751F85142287}" destId="{C36A61E0-0C86-4E62-9EF4-8D4B9C3571DC}" srcOrd="2" destOrd="0" parTransId="{0DFEBEF3-6AA8-4ABB-B328-7BE6FFC70E20}" sibTransId="{DBE74524-85A8-40B9-BDC9-42CF01CF001A}"/>
    <dgm:cxn modelId="{1950EC0F-879F-4872-979A-F2729086D3D4}" type="presOf" srcId="{ECA179C9-3D32-48F0-BF09-5E483772FDF3}" destId="{E6925110-EA71-446C-8A4C-42B488F045AD}" srcOrd="0" destOrd="2" presId="urn:microsoft.com/office/officeart/2005/8/layout/hList1"/>
    <dgm:cxn modelId="{AC6A1913-E67C-42E5-A102-7C0D163A63ED}" srcId="{624855C8-5D18-4B92-9D5E-B74F063305D8}" destId="{D23B0AC9-4867-463F-83CF-9F41C7911ACA}" srcOrd="1" destOrd="0" parTransId="{44BE43EB-E6CA-4ECF-9D9A-09117FBBE21D}" sibTransId="{9254AA65-98C8-4DC8-A8E8-294C42C26778}"/>
    <dgm:cxn modelId="{6DFC5D1B-FC78-4034-8007-EB4094FA77CB}" type="presOf" srcId="{8D78C0A2-005C-4F51-A4F0-17B0B5F35EC4}" destId="{82C2A9FE-EFEE-45FB-A7C8-E8FE994EFE54}" srcOrd="0" destOrd="2" presId="urn:microsoft.com/office/officeart/2005/8/layout/hList1"/>
    <dgm:cxn modelId="{BEC41926-5ADB-497D-833C-4EE963D7CB49}" srcId="{F796F98F-139B-4B7B-AE4B-AD5EA2DC2E84}" destId="{B50158F7-3FDD-47DE-813D-751F85142287}" srcOrd="0" destOrd="0" parTransId="{C445EB4B-F18D-484A-9D7A-366FF5012100}" sibTransId="{10A30AAE-433F-41DF-B62B-F29B803685B6}"/>
    <dgm:cxn modelId="{62BB8226-497F-41DA-A267-D67B8DC1F083}" type="presOf" srcId="{A0124E1B-FC67-42A6-9F50-44CBE3D432AD}" destId="{82C2A9FE-EFEE-45FB-A7C8-E8FE994EFE54}" srcOrd="0" destOrd="1" presId="urn:microsoft.com/office/officeart/2005/8/layout/hList1"/>
    <dgm:cxn modelId="{A9B1D238-707E-4EFF-B91D-5B9FBB8AFB79}" srcId="{11EE432A-8FE5-4CCD-B540-7B1B72377E79}" destId="{7F9B316F-70AA-4E8C-A019-357C96D444F2}" srcOrd="0" destOrd="0" parTransId="{A76D6EDC-317D-441D-93DB-7BEADBBD3A17}" sibTransId="{D96FC8AA-DFA7-434F-A879-19C8C21A19C2}"/>
    <dgm:cxn modelId="{5DD52C46-6505-457D-9568-E0753314C4E4}" srcId="{1001CEEF-3DBF-4801-9F99-63B3EF066DD2}" destId="{11EE432A-8FE5-4CCD-B540-7B1B72377E79}" srcOrd="0" destOrd="0" parTransId="{68FF168F-E2ED-4AB5-B964-931755FC12FE}" sibTransId="{9373D9F6-7145-4DEF-B5E9-3B67CAED1F65}"/>
    <dgm:cxn modelId="{80DBE668-0958-4859-AB3E-B6C6EDB5A336}" srcId="{A0124E1B-FC67-42A6-9F50-44CBE3D432AD}" destId="{8D78C0A2-005C-4F51-A4F0-17B0B5F35EC4}" srcOrd="0" destOrd="0" parTransId="{C25C1509-7715-476F-9774-CAB09D80D469}" sibTransId="{264F917B-18FA-4D87-B67C-18F47378E088}"/>
    <dgm:cxn modelId="{1C9A5469-5935-46E3-9859-F351B190D21C}" srcId="{175BFF5A-011B-4133-885C-0DBE68B038A8}" destId="{2F1BBC76-4674-467C-810E-C83BDEE167A8}" srcOrd="0" destOrd="0" parTransId="{32B4615F-6B71-4DF1-A8DA-0B61CC632679}" sibTransId="{01BE938C-4E21-4B69-ADB8-EBE4A3800D83}"/>
    <dgm:cxn modelId="{0F890271-3478-4BA1-B98B-0B2E146224E7}" srcId="{7F9B316F-70AA-4E8C-A019-357C96D444F2}" destId="{ECA179C9-3D32-48F0-BF09-5E483772FDF3}" srcOrd="0" destOrd="0" parTransId="{2EE3A390-3813-4591-8620-075F5260F813}" sibTransId="{692AE35B-8A01-40DF-A1C8-64EF44C6EEDF}"/>
    <dgm:cxn modelId="{4163417D-4FD5-4606-8828-8DAE6D1A4A8C}" srcId="{D23B0AC9-4867-463F-83CF-9F41C7911ACA}" destId="{E6A2151B-EDE4-4449-92D8-797FEFB65C2C}" srcOrd="0" destOrd="0" parTransId="{EDF62360-1F89-403C-B0BF-37D123F3C74A}" sibTransId="{40799F87-3A36-417A-B31C-3F4A32563BED}"/>
    <dgm:cxn modelId="{D2163180-6B6D-46EC-8EA0-68E9322EA578}" srcId="{B50158F7-3FDD-47DE-813D-751F85142287}" destId="{9B057B7F-6D15-4420-B7B0-55CB0FAF7A6C}" srcOrd="0" destOrd="0" parTransId="{1569FC3B-F842-4DEC-810E-1CEEB6E7AEC2}" sibTransId="{1E571F5E-EBF3-46FF-BD63-D425A3549AEB}"/>
    <dgm:cxn modelId="{9E15E783-922B-4987-A28D-6989A10B1FCF}" srcId="{7F9B316F-70AA-4E8C-A019-357C96D444F2}" destId="{175BFF5A-011B-4133-885C-0DBE68B038A8}" srcOrd="1" destOrd="0" parTransId="{7C3F2D18-444A-4449-A13D-139BDE315A10}" sibTransId="{9215C84C-B563-4C8D-9960-42FD24A5F85D}"/>
    <dgm:cxn modelId="{706A0C87-7160-4610-8BAC-39BCBEBFBAA4}" type="presOf" srcId="{C36A61E0-0C86-4E62-9EF4-8D4B9C3571DC}" destId="{C9A125B8-F55A-4EDE-891F-934A49617653}" srcOrd="0" destOrd="3" presId="urn:microsoft.com/office/officeart/2005/8/layout/hList1"/>
    <dgm:cxn modelId="{9FD47089-0621-4C9C-A27C-DA7862B1DA71}" srcId="{624855C8-5D18-4B92-9D5E-B74F063305D8}" destId="{1001CEEF-3DBF-4801-9F99-63B3EF066DD2}" srcOrd="2" destOrd="0" parTransId="{F08566CF-6E94-4A26-A478-35C09F4831B8}" sibTransId="{AE7E2759-235A-4D2F-97C7-B9BD00782FC1}"/>
    <dgm:cxn modelId="{8638DC95-FDF1-4843-8DB5-163FD7C3C71B}" srcId="{A0124E1B-FC67-42A6-9F50-44CBE3D432AD}" destId="{FC300EB3-AD76-45F7-B69C-87AF35B17AB6}" srcOrd="1" destOrd="0" parTransId="{8174AE0C-9F69-4FE6-9CB9-799558BB03A4}" sibTransId="{ACBF4E50-EB8F-48B6-9013-851CD3286796}"/>
    <dgm:cxn modelId="{F73D1FA0-685C-4D81-8F34-467FD9DF40A5}" type="presOf" srcId="{D23B0AC9-4867-463F-83CF-9F41C7911ACA}" destId="{4BBDC6F6-8370-46D4-A180-CA94B71520BF}" srcOrd="0" destOrd="0" presId="urn:microsoft.com/office/officeart/2005/8/layout/hList1"/>
    <dgm:cxn modelId="{EEFC06AA-F0B3-475B-8BCB-A62449E5B1EC}" type="presOf" srcId="{F796F98F-139B-4B7B-AE4B-AD5EA2DC2E84}" destId="{504D87C2-E79F-49C9-8694-58B24B5B3744}" srcOrd="0" destOrd="0" presId="urn:microsoft.com/office/officeart/2005/8/layout/hList1"/>
    <dgm:cxn modelId="{EEE2E6AC-3C70-4255-8E5A-D719F7566E4F}" type="presOf" srcId="{11EE432A-8FE5-4CCD-B540-7B1B72377E79}" destId="{E6925110-EA71-446C-8A4C-42B488F045AD}" srcOrd="0" destOrd="0" presId="urn:microsoft.com/office/officeart/2005/8/layout/hList1"/>
    <dgm:cxn modelId="{C3CD68B0-C6D6-49EC-89B3-EE968721CACA}" type="presOf" srcId="{2F1BBC76-4674-467C-810E-C83BDEE167A8}" destId="{E6925110-EA71-446C-8A4C-42B488F045AD}" srcOrd="0" destOrd="4" presId="urn:microsoft.com/office/officeart/2005/8/layout/hList1"/>
    <dgm:cxn modelId="{DFF346B8-8096-4BDB-8279-AA5BAE83DE5B}" type="presOf" srcId="{E6A2151B-EDE4-4449-92D8-797FEFB65C2C}" destId="{82C2A9FE-EFEE-45FB-A7C8-E8FE994EFE54}" srcOrd="0" destOrd="0" presId="urn:microsoft.com/office/officeart/2005/8/layout/hList1"/>
    <dgm:cxn modelId="{0F7782C2-9FA1-432F-B04A-EECB80880D88}" type="presOf" srcId="{B50158F7-3FDD-47DE-813D-751F85142287}" destId="{C9A125B8-F55A-4EDE-891F-934A49617653}" srcOrd="0" destOrd="0" presId="urn:microsoft.com/office/officeart/2005/8/layout/hList1"/>
    <dgm:cxn modelId="{C2396DC3-0CAE-4B9A-A7CE-3240850CFB96}" type="presOf" srcId="{9B057B7F-6D15-4420-B7B0-55CB0FAF7A6C}" destId="{C9A125B8-F55A-4EDE-891F-934A49617653}" srcOrd="0" destOrd="1" presId="urn:microsoft.com/office/officeart/2005/8/layout/hList1"/>
    <dgm:cxn modelId="{6D598EC3-B86F-4666-B626-D4671EAC18C6}" type="presOf" srcId="{1001CEEF-3DBF-4801-9F99-63B3EF066DD2}" destId="{1A6FCAA8-F8D2-4620-98B1-064E948DC9BA}" srcOrd="0" destOrd="0" presId="urn:microsoft.com/office/officeart/2005/8/layout/hList1"/>
    <dgm:cxn modelId="{8F9143CA-3662-474E-8CE9-7943FBC6E208}" type="presOf" srcId="{175BFF5A-011B-4133-885C-0DBE68B038A8}" destId="{E6925110-EA71-446C-8A4C-42B488F045AD}" srcOrd="0" destOrd="3" presId="urn:microsoft.com/office/officeart/2005/8/layout/hList1"/>
    <dgm:cxn modelId="{68D081CA-A20A-4CF0-A1D9-62F0F2EA49DC}" srcId="{E6A2151B-EDE4-4449-92D8-797FEFB65C2C}" destId="{A0124E1B-FC67-42A6-9F50-44CBE3D432AD}" srcOrd="0" destOrd="0" parTransId="{3FB9DADC-18A4-4A88-9289-5F82DE11675E}" sibTransId="{8B3428B4-CB28-4B28-B91D-294C89FC59FD}"/>
    <dgm:cxn modelId="{84225EDC-AEA3-44BE-8989-F9037AC78B78}" srcId="{1001CEEF-3DBF-4801-9F99-63B3EF066DD2}" destId="{8F968701-5020-4B70-A186-C04A1B37F0FB}" srcOrd="1" destOrd="0" parTransId="{66213B8E-EA6B-4A7E-AB10-D407BC6937C9}" sibTransId="{9BC17832-8A93-4DC1-BD13-2A7E8CE57E79}"/>
    <dgm:cxn modelId="{561D27E1-1E31-4CC5-8215-4782D38B77C9}" type="presOf" srcId="{8F968701-5020-4B70-A186-C04A1B37F0FB}" destId="{E6925110-EA71-446C-8A4C-42B488F045AD}" srcOrd="0" destOrd="5" presId="urn:microsoft.com/office/officeart/2005/8/layout/hList1"/>
    <dgm:cxn modelId="{A1E73DE8-44D2-4BE6-A541-5BBA3D4D36E3}" type="presOf" srcId="{FC300EB3-AD76-45F7-B69C-87AF35B17AB6}" destId="{82C2A9FE-EFEE-45FB-A7C8-E8FE994EFE54}" srcOrd="0" destOrd="3" presId="urn:microsoft.com/office/officeart/2005/8/layout/hList1"/>
    <dgm:cxn modelId="{277BEAFD-1CC8-49C6-AB07-A2FBB9B19269}" type="presOf" srcId="{624855C8-5D18-4B92-9D5E-B74F063305D8}" destId="{D28B8A67-428D-42F7-814B-8D3B4E6665ED}" srcOrd="0" destOrd="0" presId="urn:microsoft.com/office/officeart/2005/8/layout/hList1"/>
    <dgm:cxn modelId="{A2E4DDFF-781D-4A81-AE25-E625C56A7078}" srcId="{B50158F7-3FDD-47DE-813D-751F85142287}" destId="{B27C7473-6FB0-4660-BC46-769DC55DCD33}" srcOrd="1" destOrd="0" parTransId="{5D8DA5D7-2187-4F91-B6CD-B7AF4CBFB8D9}" sibTransId="{81CC7599-6ADD-46D1-B72E-B1B6A0B47D74}"/>
    <dgm:cxn modelId="{5BA57CCA-705F-4EE9-B186-8F798AFD9808}" type="presParOf" srcId="{D28B8A67-428D-42F7-814B-8D3B4E6665ED}" destId="{662493C6-7B91-444F-B4A0-1B058FF87BA3}" srcOrd="0" destOrd="0" presId="urn:microsoft.com/office/officeart/2005/8/layout/hList1"/>
    <dgm:cxn modelId="{23C84123-71A2-40E8-BB25-84987A9F616D}" type="presParOf" srcId="{662493C6-7B91-444F-B4A0-1B058FF87BA3}" destId="{504D87C2-E79F-49C9-8694-58B24B5B3744}" srcOrd="0" destOrd="0" presId="urn:microsoft.com/office/officeart/2005/8/layout/hList1"/>
    <dgm:cxn modelId="{1114F4E2-0428-4B29-9C22-11539B5C5A8A}" type="presParOf" srcId="{662493C6-7B91-444F-B4A0-1B058FF87BA3}" destId="{C9A125B8-F55A-4EDE-891F-934A49617653}" srcOrd="1" destOrd="0" presId="urn:microsoft.com/office/officeart/2005/8/layout/hList1"/>
    <dgm:cxn modelId="{27F46FB7-393D-4AFA-882F-A783CA753213}" type="presParOf" srcId="{D28B8A67-428D-42F7-814B-8D3B4E6665ED}" destId="{3FCE9013-EF76-46D7-96EF-5C3BBCE271D3}" srcOrd="1" destOrd="0" presId="urn:microsoft.com/office/officeart/2005/8/layout/hList1"/>
    <dgm:cxn modelId="{D643A751-2807-4031-9712-3842C681A75F}" type="presParOf" srcId="{D28B8A67-428D-42F7-814B-8D3B4E6665ED}" destId="{7DC8CB0B-4C3E-4968-87FE-1B34B9E3E852}" srcOrd="2" destOrd="0" presId="urn:microsoft.com/office/officeart/2005/8/layout/hList1"/>
    <dgm:cxn modelId="{66AD921F-2098-4A9C-9F4C-6B260B6D81E9}" type="presParOf" srcId="{7DC8CB0B-4C3E-4968-87FE-1B34B9E3E852}" destId="{4BBDC6F6-8370-46D4-A180-CA94B71520BF}" srcOrd="0" destOrd="0" presId="urn:microsoft.com/office/officeart/2005/8/layout/hList1"/>
    <dgm:cxn modelId="{13DFD5B2-6446-4CD1-9DEE-2E1D2D724EE3}" type="presParOf" srcId="{7DC8CB0B-4C3E-4968-87FE-1B34B9E3E852}" destId="{82C2A9FE-EFEE-45FB-A7C8-E8FE994EFE54}" srcOrd="1" destOrd="0" presId="urn:microsoft.com/office/officeart/2005/8/layout/hList1"/>
    <dgm:cxn modelId="{5B47BEAE-1872-4D4C-9BE6-F0FB9E7A6E97}" type="presParOf" srcId="{D28B8A67-428D-42F7-814B-8D3B4E6665ED}" destId="{5EEB2487-3BDE-49BD-BC9A-B1D2F46CD2BD}" srcOrd="3" destOrd="0" presId="urn:microsoft.com/office/officeart/2005/8/layout/hList1"/>
    <dgm:cxn modelId="{62506F3D-09E2-4B6C-ADE5-0A68EB026B1D}" type="presParOf" srcId="{D28B8A67-428D-42F7-814B-8D3B4E6665ED}" destId="{CCE3AE73-76DB-418B-A7E7-7E1A4B3DDD12}" srcOrd="4" destOrd="0" presId="urn:microsoft.com/office/officeart/2005/8/layout/hList1"/>
    <dgm:cxn modelId="{DF78B479-82A4-4D1D-88C7-D73DC1F7CFD3}" type="presParOf" srcId="{CCE3AE73-76DB-418B-A7E7-7E1A4B3DDD12}" destId="{1A6FCAA8-F8D2-4620-98B1-064E948DC9BA}" srcOrd="0" destOrd="0" presId="urn:microsoft.com/office/officeart/2005/8/layout/hList1"/>
    <dgm:cxn modelId="{5A395280-94D3-4FEE-BD4B-B5AE1BE0D7FB}" type="presParOf" srcId="{CCE3AE73-76DB-418B-A7E7-7E1A4B3DDD12}" destId="{E6925110-EA71-446C-8A4C-42B488F045A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3D09F-B76D-45BE-9A9C-DEA6D2A96F6E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+150% (2021-2023)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From $6M to $15M</a:t>
          </a:r>
        </a:p>
      </dsp:txBody>
      <dsp:txXfrm rot="-5400000">
        <a:off x="3785615" y="147831"/>
        <a:ext cx="6689078" cy="756160"/>
      </dsp:txXfrm>
    </dsp:sp>
    <dsp:sp modelId="{A8307DB3-9B7D-4693-9A95-5A39D5FAB603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Revenue Growth</a:t>
          </a:r>
        </a:p>
      </dsp:txBody>
      <dsp:txXfrm>
        <a:off x="51133" y="53310"/>
        <a:ext cx="3683350" cy="945199"/>
      </dsp:txXfrm>
    </dsp:sp>
    <dsp:sp modelId="{690A62FA-C91E-420F-9BC4-CC7C22FFBCD5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5 days delivery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99% consistency</a:t>
          </a:r>
        </a:p>
      </dsp:txBody>
      <dsp:txXfrm rot="-5400000">
        <a:off x="3785615" y="1247670"/>
        <a:ext cx="6689078" cy="756160"/>
      </dsp:txXfrm>
    </dsp:sp>
    <dsp:sp modelId="{7F6FC81D-A1CD-4E04-835A-8AB20178C87F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Operacional Excelence</a:t>
          </a:r>
        </a:p>
      </dsp:txBody>
      <dsp:txXfrm>
        <a:off x="51133" y="1153149"/>
        <a:ext cx="3683350" cy="945199"/>
      </dsp:txXfrm>
    </dsp:sp>
    <dsp:sp modelId="{D6FD3FE9-7F22-40A0-A5C5-C764FFA47FEB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121.317 transactions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31.465 orders</a:t>
          </a:r>
        </a:p>
      </dsp:txBody>
      <dsp:txXfrm rot="-5400000">
        <a:off x="3785615" y="2347509"/>
        <a:ext cx="6689078" cy="756160"/>
      </dsp:txXfrm>
    </dsp:sp>
    <dsp:sp modelId="{9B35A434-9DBA-47D8-BFCD-F7812B16032B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Sales Volume</a:t>
          </a:r>
        </a:p>
      </dsp:txBody>
      <dsp:txXfrm>
        <a:off x="51133" y="2252988"/>
        <a:ext cx="3683350" cy="945199"/>
      </dsp:txXfrm>
    </dsp:sp>
    <dsp:sp modelId="{175F2F59-8557-4ADA-ADBA-A4F99736686E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Market Shift</a:t>
          </a:r>
        </a:p>
      </dsp:txBody>
      <dsp:txXfrm>
        <a:off x="51133" y="3352827"/>
        <a:ext cx="3683350" cy="945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8A255-68B3-4524-B6CE-310DCA1314B2}">
      <dsp:nvSpPr>
        <dsp:cNvPr id="0" name=""/>
        <dsp:cNvSpPr/>
      </dsp:nvSpPr>
      <dsp:spPr>
        <a:xfrm rot="5400000">
          <a:off x="2598812" y="-514888"/>
          <a:ext cx="1816964" cy="33009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/>
            <a:t>190 products without category (63%)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/>
            <a:t>Lost revenue attribution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/>
            <a:t>Innacurate analytics</a:t>
          </a:r>
        </a:p>
      </dsp:txBody>
      <dsp:txXfrm rot="-5400000">
        <a:off x="1856803" y="315818"/>
        <a:ext cx="3212286" cy="1639570"/>
      </dsp:txXfrm>
    </dsp:sp>
    <dsp:sp modelId="{B8DEBA4F-CD3F-4219-9D52-AF62FED3E3BA}">
      <dsp:nvSpPr>
        <dsp:cNvPr id="0" name=""/>
        <dsp:cNvSpPr/>
      </dsp:nvSpPr>
      <dsp:spPr>
        <a:xfrm>
          <a:off x="0" y="0"/>
          <a:ext cx="1856803" cy="22712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Before Enhancement</a:t>
          </a:r>
        </a:p>
      </dsp:txBody>
      <dsp:txXfrm>
        <a:off x="90642" y="90642"/>
        <a:ext cx="1675519" cy="20899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D87C2-E79F-49C9-8694-58B24B5B3744}">
      <dsp:nvSpPr>
        <dsp:cNvPr id="0" name=""/>
        <dsp:cNvSpPr/>
      </dsp:nvSpPr>
      <dsp:spPr>
        <a:xfrm>
          <a:off x="3809" y="892933"/>
          <a:ext cx="3714749" cy="1417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Operational Outlier</a:t>
          </a:r>
        </a:p>
      </dsp:txBody>
      <dsp:txXfrm>
        <a:off x="3809" y="892933"/>
        <a:ext cx="3714749" cy="1417893"/>
      </dsp:txXfrm>
    </dsp:sp>
    <dsp:sp modelId="{C9A125B8-F55A-4EDE-891F-934A49617653}">
      <dsp:nvSpPr>
        <dsp:cNvPr id="0" name=""/>
        <dsp:cNvSpPr/>
      </dsp:nvSpPr>
      <dsp:spPr>
        <a:xfrm>
          <a:off x="3809" y="2310827"/>
          <a:ext cx="3714749" cy="2235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26-day delivery found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Bikes: 0.2% of orders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Components: 0.1% of orders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rgbClr val="FF0000"/>
              </a:solidFill>
            </a:rPr>
            <a:t>Root cause unknown</a:t>
          </a:r>
        </a:p>
      </dsp:txBody>
      <dsp:txXfrm>
        <a:off x="3809" y="2310827"/>
        <a:ext cx="3714749" cy="2235818"/>
      </dsp:txXfrm>
    </dsp:sp>
    <dsp:sp modelId="{4BBDC6F6-8370-46D4-A180-CA94B71520BF}">
      <dsp:nvSpPr>
        <dsp:cNvPr id="0" name=""/>
        <dsp:cNvSpPr/>
      </dsp:nvSpPr>
      <dsp:spPr>
        <a:xfrm>
          <a:off x="4238624" y="892933"/>
          <a:ext cx="3714749" cy="1417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Uncategorized Products</a:t>
          </a:r>
        </a:p>
      </dsp:txBody>
      <dsp:txXfrm>
        <a:off x="4238624" y="892933"/>
        <a:ext cx="3714749" cy="1417893"/>
      </dsp:txXfrm>
    </dsp:sp>
    <dsp:sp modelId="{82C2A9FE-EFEE-45FB-A7C8-E8FE994EFE54}">
      <dsp:nvSpPr>
        <dsp:cNvPr id="0" name=""/>
        <dsp:cNvSpPr/>
      </dsp:nvSpPr>
      <dsp:spPr>
        <a:xfrm>
          <a:off x="4238624" y="2310827"/>
          <a:ext cx="3714749" cy="2235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46 products = 15% of catalog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Impact: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Missed sales opportunities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Poor customer experience</a:t>
          </a:r>
        </a:p>
      </dsp:txBody>
      <dsp:txXfrm>
        <a:off x="4238624" y="2310827"/>
        <a:ext cx="3714749" cy="2235818"/>
      </dsp:txXfrm>
    </dsp:sp>
    <dsp:sp modelId="{1A6FCAA8-F8D2-4620-98B1-064E948DC9BA}">
      <dsp:nvSpPr>
        <dsp:cNvPr id="0" name=""/>
        <dsp:cNvSpPr/>
      </dsp:nvSpPr>
      <dsp:spPr>
        <a:xfrm>
          <a:off x="8473439" y="892933"/>
          <a:ext cx="3714749" cy="1417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58496" rIns="277368" bIns="158496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kern="1200" dirty="0"/>
            <a:t>Revenue Risk</a:t>
          </a:r>
        </a:p>
      </dsp:txBody>
      <dsp:txXfrm>
        <a:off x="8473439" y="892933"/>
        <a:ext cx="3714749" cy="1417893"/>
      </dsp:txXfrm>
    </dsp:sp>
    <dsp:sp modelId="{E6925110-EA71-446C-8A4C-42B488F045AD}">
      <dsp:nvSpPr>
        <dsp:cNvPr id="0" name=""/>
        <dsp:cNvSpPr/>
      </dsp:nvSpPr>
      <dsp:spPr>
        <a:xfrm>
          <a:off x="8473439" y="2310827"/>
          <a:ext cx="3714749" cy="22358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67% from one color (Black)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Risk realized: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$8.5M drop in transitions</a:t>
          </a:r>
        </a:p>
        <a:p>
          <a:pPr marL="685800" lvl="3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/>
            <a:t>Red </a:t>
          </a:r>
          <a:r>
            <a:rPr lang="pt-BR" sz="2000" kern="1200" dirty="0">
              <a:sym typeface="Wingdings" panose="05000000000000000000" pitchFamily="2" charset="2"/>
            </a:rPr>
            <a:t> Yellow shift</a:t>
          </a:r>
          <a:endParaRPr lang="pt-BR" sz="2000" kern="1200" dirty="0"/>
        </a:p>
        <a:p>
          <a:pPr marL="914400" lvl="4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rgbClr val="FF0000"/>
              </a:solidFill>
            </a:rPr>
            <a:t>Need diversification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BR" sz="2000" kern="1200" dirty="0"/>
        </a:p>
      </dsp:txBody>
      <dsp:txXfrm>
        <a:off x="8473439" y="2310827"/>
        <a:ext cx="3714749" cy="2235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3A6C-1BE7-108F-DF8E-5FF57C506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7DAD3-B44D-FB74-C395-2EE06B133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2210C-FE9D-26FD-FE3C-DEF6ADDD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FE62D-F489-61E2-D24C-833455C4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E1753-8E19-8D25-FD02-7C58AE99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99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CEF3-508D-EAE2-D1AD-DF249455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20A20-E59E-AB24-2328-17A84810D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D153-E538-D854-56D0-B7F63C83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9865C-9CED-2EE9-A204-E3C1AC4C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F7136-F7EF-5069-EC4E-B2B53DD5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36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59A18-C8BD-D864-C016-3FC1BC9F4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6118E-4B03-1443-D6B7-4447E0AAD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5894D-C38C-153B-0408-CE183FBA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5F63-7085-267D-1890-8FB8515B9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C312-BCDE-9974-AA44-EE9A17C7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66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070F0-2BDE-6282-0650-335B2314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DBF6A-EDF0-F394-F8AF-ED8522A44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09EE4-19C6-BE22-C46F-4E585C82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622BC-F4B0-730E-1B06-4D1B0F82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469F5-D142-A4C3-E872-2BEDF4F6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91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FDA3-BE1F-4766-11F7-A761F8DD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35F9B-444C-2082-34C2-553E3BA7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F88B-BE18-A221-1335-3481E0BA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5059F-6EBE-E721-4061-AC90C872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F9F94-C640-3704-F784-DA32EF5A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47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1416-2377-58F9-EAFD-54FEDE94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FF0AD-7E23-39EF-5460-B4A34B43A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37E45-4A09-7145-4689-002C5AC97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2094B-BBCF-EC5C-0D68-459C15C3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4805F-7B4B-8738-8564-02CE4C6F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D415C-E668-5C98-3176-25ECE60F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80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9C20-D2F2-B394-6FD3-B3F2FADD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41CCF-18F7-7AAC-A02F-750CA0897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E4056-D70D-190D-97C2-8F1387B57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C47E7-C5D0-26A1-327D-D4CB9B25E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27663-2E90-7747-401C-ECCBF1D72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379AC-B8F6-773A-21A3-CAA551D6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22FCE-419B-3FA3-6318-AC1EB44B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45D71-7341-816B-5185-CF2A4AA6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67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47D8-8013-AB16-1345-21EEF97A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3C2CD1-EC93-65DD-E8A5-3ADF0F8A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86BDD-5E1F-A63F-E174-037180DF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96858-AE76-DE12-A3F9-4425E1FB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63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96885-17C5-D716-81E6-5A1CAEAA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EABC4-AA67-E998-3B76-3C992833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ACFD2-90B3-1CD3-53B1-3D8FF7AE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18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BAEB-096F-CD60-91C0-CB030142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34B5-A156-6ADE-722B-7B5839538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D93F2-881D-7C85-5090-AAC9B4AC9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F65BD-40B7-4044-A065-1A044820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EBADD-4609-5C99-F6BB-ADAB6B92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A3EF7-67C8-DAB2-0311-EA9F5BDA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31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6E5D-24DB-AC69-B162-154E02D5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97D3A-CE4F-6155-58A2-5A6C6F6BB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1CD5B-2BF4-597E-BEAD-7A8ED911A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FB9AB-2598-8468-1199-78EE99C2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FB0F-62E0-42E2-A551-AEB5737E91B0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574B9-8DF2-6519-4AC5-9BEF898C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A82B7-795A-DCA3-149F-E5CF75D7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46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5C03D-3C4F-287A-7B79-B9ED8D2C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BE5D3-7375-07B8-7B7B-519906F0E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13933-0C60-A9E1-35DD-98781ED2C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4FB0F-62E0-42E2-A551-AEB5737E91B0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CD377-5AAF-E5D3-6814-BD2DDF34D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49E9B-E22E-828D-663D-D1E856187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50A5EB-AF2B-44E5-AECB-D0140B3E73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25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CC82C-B768-C5B3-B0D8-A5BC1EE89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-342575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pt-BR" sz="4400" dirty="0"/>
              <a:t>Sales Performance Analysis 2021-2024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AB08B-4D67-5AC9-9FC9-4512283B8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306075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Strategic Insights for Growth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95212-5FD8-91FB-DD6A-FF085BFE9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53" y="2860638"/>
            <a:ext cx="4942280" cy="11367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F8574-8095-7BD9-6CBB-AC37ADC2045F}"/>
              </a:ext>
            </a:extLst>
          </p:cNvPr>
          <p:cNvSpPr txBox="1"/>
          <p:nvPr/>
        </p:nvSpPr>
        <p:spPr>
          <a:xfrm>
            <a:off x="643467" y="4928111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08-01-2025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FD20E-462C-FA37-6ED7-44D81C90618E}"/>
              </a:ext>
            </a:extLst>
          </p:cNvPr>
          <p:cNvSpPr txBox="1"/>
          <p:nvPr/>
        </p:nvSpPr>
        <p:spPr>
          <a:xfrm>
            <a:off x="643467" y="5455352"/>
            <a:ext cx="420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Bruno Lucciano Villegas Volpi Iagobuche</a:t>
            </a:r>
          </a:p>
          <a:p>
            <a:r>
              <a:rPr lang="pt-BR" dirty="0"/>
              <a:t>Data Engineer</a:t>
            </a:r>
          </a:p>
        </p:txBody>
      </p:sp>
    </p:spTree>
    <p:extLst>
      <p:ext uri="{BB962C8B-B14F-4D97-AF65-F5344CB8AC3E}">
        <p14:creationId xmlns:p14="http://schemas.microsoft.com/office/powerpoint/2010/main" val="2469437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9177D-320A-93FE-5A86-BD8764C1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for your time.</a:t>
            </a:r>
            <a:br>
              <a:rPr lang="en-US" sz="2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 hope this presentation has served you well.</a:t>
            </a:r>
          </a:p>
        </p:txBody>
      </p:sp>
      <p:pic>
        <p:nvPicPr>
          <p:cNvPr id="119" name="Graphic 118" descr="Handshake">
            <a:extLst>
              <a:ext uri="{FF2B5EF4-FFF2-40B4-BE49-F238E27FC236}">
                <a16:creationId xmlns:a16="http://schemas.microsoft.com/office/drawing/2014/main" id="{946DE7AC-EE53-2C05-B874-338581CFF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641022C-07B7-832D-BA43-FAE040C70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871" y="263117"/>
            <a:ext cx="1883473" cy="2059871"/>
          </a:xfrm>
          <a:prstGeom prst="rect">
            <a:avLst/>
          </a:prstGeom>
        </p:spPr>
      </p:pic>
      <p:pic>
        <p:nvPicPr>
          <p:cNvPr id="6" name="Picture 5" descr="A logo with text on it&#10;&#10;AI-generated content may be incorrect.">
            <a:extLst>
              <a:ext uri="{FF2B5EF4-FFF2-40B4-BE49-F238E27FC236}">
                <a16:creationId xmlns:a16="http://schemas.microsoft.com/office/drawing/2014/main" id="{D3E23B8F-2CBB-BCC6-819B-B6523EA6A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931" y="-165287"/>
            <a:ext cx="2492254" cy="29166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50BFD2-96E6-3D57-253A-F5C01D87E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1499" y="312932"/>
            <a:ext cx="1857634" cy="2010056"/>
          </a:xfrm>
          <a:prstGeom prst="rect">
            <a:avLst/>
          </a:prstGeom>
        </p:spPr>
      </p:pic>
      <p:pic>
        <p:nvPicPr>
          <p:cNvPr id="13" name="Picture 12" descr="A blue hexagon with white text and a grey ribbon&#10;&#10;AI-generated content may be incorrect.">
            <a:extLst>
              <a:ext uri="{FF2B5EF4-FFF2-40B4-BE49-F238E27FC236}">
                <a16:creationId xmlns:a16="http://schemas.microsoft.com/office/drawing/2014/main" id="{C3DE337D-B7A0-DBBB-5EB2-8C350D1257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856" y="1941856"/>
            <a:ext cx="2322988" cy="232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6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4586-4D47-9105-5088-209910E1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What We'll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341C-7352-8E3E-5880-CE7FCF61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Business Snapshot</a:t>
            </a:r>
            <a:r>
              <a:rPr lang="pt-BR" dirty="0"/>
              <a:t> – Where we are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b="1" dirty="0"/>
              <a:t>Key Discoveries</a:t>
            </a:r>
            <a:r>
              <a:rPr lang="pt-BR" dirty="0"/>
              <a:t> – What the data reveals</a:t>
            </a:r>
          </a:p>
          <a:p>
            <a:endParaRPr lang="pt-BR" dirty="0"/>
          </a:p>
          <a:p>
            <a:r>
              <a:rPr lang="pt-BR" b="1" dirty="0"/>
              <a:t>Growth Opportunities</a:t>
            </a:r>
            <a:r>
              <a:rPr lang="pt-BR" dirty="0"/>
              <a:t> – Where we can go</a:t>
            </a:r>
          </a:p>
          <a:p>
            <a:endParaRPr lang="pt-BR" dirty="0"/>
          </a:p>
          <a:p>
            <a:r>
              <a:rPr lang="pt-BR" b="1" dirty="0"/>
              <a:t>Strategic Recomendations</a:t>
            </a:r>
            <a:r>
              <a:rPr lang="pt-BR" dirty="0"/>
              <a:t> – How to get there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3143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0522-3892-ECC3-41CC-B1CD3877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Business at a Glance</a:t>
            </a:r>
            <a:endParaRPr lang="pt-B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B3D92FF-7514-5A36-D432-EF087813E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6757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922F7834-0618-E79C-1DE6-24AA1A8FAA87}"/>
              </a:ext>
            </a:extLst>
          </p:cNvPr>
          <p:cNvGrpSpPr/>
          <p:nvPr/>
        </p:nvGrpSpPr>
        <p:grpSpPr>
          <a:xfrm>
            <a:off x="4623816" y="5247376"/>
            <a:ext cx="6729984" cy="1064524"/>
            <a:chOff x="3785615" y="2306603"/>
            <a:chExt cx="6729984" cy="1064524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034C2F0B-1064-ED47-DEC5-6ACF390086BB}"/>
                </a:ext>
              </a:extLst>
            </p:cNvPr>
            <p:cNvSpPr/>
            <p:nvPr/>
          </p:nvSpPr>
          <p:spPr>
            <a:xfrm rot="5400000">
              <a:off x="6731621" y="-639403"/>
              <a:ext cx="837972" cy="6729984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" name="Rectangle: Top Corners Rounded 4">
              <a:extLst>
                <a:ext uri="{FF2B5EF4-FFF2-40B4-BE49-F238E27FC236}">
                  <a16:creationId xmlns:a16="http://schemas.microsoft.com/office/drawing/2014/main" id="{B3739786-AA9C-F923-BCE8-110027A7E500}"/>
                </a:ext>
              </a:extLst>
            </p:cNvPr>
            <p:cNvSpPr txBox="1"/>
            <p:nvPr/>
          </p:nvSpPr>
          <p:spPr>
            <a:xfrm>
              <a:off x="3785615" y="2395732"/>
              <a:ext cx="6689078" cy="9753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41910" rIns="83820" bIns="41910" numCol="1" spcCol="1270" anchor="ctr" anchorCtr="0">
              <a:noAutofit/>
            </a:bodyPr>
            <a:lstStyle/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200" kern="1200" dirty="0"/>
                <a:t>Red </a:t>
              </a:r>
              <a:r>
                <a:rPr lang="pt-BR" sz="2200" kern="1200" dirty="0">
                  <a:sym typeface="Wingdings" panose="05000000000000000000" pitchFamily="2" charset="2"/>
                </a:rPr>
                <a:t> Black  Yellow</a:t>
              </a:r>
              <a:endParaRPr lang="pt-BR" sz="2200" kern="1200" dirty="0"/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2200" kern="1200" dirty="0"/>
                <a:t>Emerging New Trend</a:t>
              </a:r>
            </a:p>
            <a:p>
              <a:pPr marL="228600" lvl="1" indent="-228600" algn="l" defTabSz="9779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pt-BR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331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4C8A-B714-3DD2-FB88-861A54E7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Impressive Growth Trajectory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F36AD29-E926-3312-9CF7-A3088D84D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769328"/>
              </p:ext>
            </p:extLst>
          </p:nvPr>
        </p:nvGraphicFramePr>
        <p:xfrm>
          <a:off x="0" y="1794076"/>
          <a:ext cx="12192000" cy="4382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F08FDA-360D-44D2-1ED7-46DF177E2039}"/>
              </a:ext>
            </a:extLst>
          </p:cNvPr>
          <p:cNvSpPr txBox="1"/>
          <p:nvPr/>
        </p:nvSpPr>
        <p:spPr>
          <a:xfrm>
            <a:off x="4640094" y="2062264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133%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DE88F6-896B-9AC9-DBDC-CBDE72A93DB4}"/>
              </a:ext>
            </a:extLst>
          </p:cNvPr>
          <p:cNvSpPr txBox="1"/>
          <p:nvPr/>
        </p:nvSpPr>
        <p:spPr>
          <a:xfrm>
            <a:off x="7282775" y="1971473"/>
            <a:ext cx="50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7%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C4BE7-7FB2-6385-5E8B-6D7A7C3BF46D}"/>
              </a:ext>
            </a:extLst>
          </p:cNvPr>
          <p:cNvSpPr txBox="1"/>
          <p:nvPr/>
        </p:nvSpPr>
        <p:spPr>
          <a:xfrm>
            <a:off x="9855541" y="5818686"/>
            <a:ext cx="1572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rgbClr val="C00000"/>
                </a:solidFill>
              </a:rPr>
              <a:t>Partial</a:t>
            </a:r>
          </a:p>
          <a:p>
            <a:pPr algn="ctr"/>
            <a:r>
              <a:rPr lang="pt-BR" dirty="0">
                <a:solidFill>
                  <a:srgbClr val="C00000"/>
                </a:solidFill>
              </a:rPr>
              <a:t>  YTD</a:t>
            </a:r>
          </a:p>
          <a:p>
            <a:pPr algn="ctr"/>
            <a:r>
              <a:rPr lang="pt-BR" dirty="0">
                <a:solidFill>
                  <a:srgbClr val="C00000"/>
                </a:solidFill>
              </a:rPr>
              <a:t>(January-May)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79630-CF15-67FC-D717-75CECAAD8F69}"/>
              </a:ext>
            </a:extLst>
          </p:cNvPr>
          <p:cNvSpPr txBox="1"/>
          <p:nvPr/>
        </p:nvSpPr>
        <p:spPr>
          <a:xfrm>
            <a:off x="209901" y="6308209"/>
            <a:ext cx="596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Key Insight</a:t>
            </a:r>
            <a:r>
              <a:rPr lang="pt-BR" dirty="0"/>
              <a:t>: Explosive growth in 2022, stabilization in 2023</a:t>
            </a:r>
          </a:p>
        </p:txBody>
      </p:sp>
    </p:spTree>
    <p:extLst>
      <p:ext uri="{BB962C8B-B14F-4D97-AF65-F5344CB8AC3E}">
        <p14:creationId xmlns:p14="http://schemas.microsoft.com/office/powerpoint/2010/main" val="361030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5C08-AA83-9AF7-EB16-E6D4D17C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Color Drives Success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580E4B6-CD6B-7C26-1BF7-B7AECF688B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8216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87A59CD-448A-EE66-6524-BD8E362D71A0}"/>
              </a:ext>
            </a:extLst>
          </p:cNvPr>
          <p:cNvSpPr txBox="1"/>
          <p:nvPr/>
        </p:nvSpPr>
        <p:spPr>
          <a:xfrm>
            <a:off x="9352721" y="5724939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Partial Year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88969EC-7924-526F-C652-201ED63D9376}"/>
              </a:ext>
            </a:extLst>
          </p:cNvPr>
          <p:cNvSpPr/>
          <p:nvPr/>
        </p:nvSpPr>
        <p:spPr>
          <a:xfrm>
            <a:off x="6658777" y="5951110"/>
            <a:ext cx="151474" cy="61225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E873E5A-F418-9248-3A80-1CA3D1E92F62}"/>
              </a:ext>
            </a:extLst>
          </p:cNvPr>
          <p:cNvSpPr/>
          <p:nvPr/>
        </p:nvSpPr>
        <p:spPr>
          <a:xfrm>
            <a:off x="5435600" y="5943600"/>
            <a:ext cx="151473" cy="619760"/>
          </a:xfrm>
          <a:prstGeom prst="leftBrace">
            <a:avLst>
              <a:gd name="adj1" fmla="val 8333"/>
              <a:gd name="adj2" fmla="val 508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813CC2-3550-4369-20F6-AE1401806E9A}"/>
              </a:ext>
            </a:extLst>
          </p:cNvPr>
          <p:cNvSpPr txBox="1"/>
          <p:nvPr/>
        </p:nvSpPr>
        <p:spPr>
          <a:xfrm>
            <a:off x="5643880" y="6409471"/>
            <a:ext cx="961049" cy="28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20" dirty="0"/>
              <a:t>29$M Sales</a:t>
            </a:r>
          </a:p>
        </p:txBody>
      </p:sp>
    </p:spTree>
    <p:extLst>
      <p:ext uri="{BB962C8B-B14F-4D97-AF65-F5344CB8AC3E}">
        <p14:creationId xmlns:p14="http://schemas.microsoft.com/office/powerpoint/2010/main" val="43312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BDDA-6D16-4D83-D3ED-7EF42A0A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Consistent Delivery is Our Competitive Edge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5F32382-B604-1335-8550-DF3E677C7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4071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C685BF0-A468-ECFC-D75E-C53217946C3C}"/>
              </a:ext>
            </a:extLst>
          </p:cNvPr>
          <p:cNvSpPr txBox="1"/>
          <p:nvPr/>
        </p:nvSpPr>
        <p:spPr>
          <a:xfrm>
            <a:off x="2970835" y="138107"/>
            <a:ext cx="625032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/>
              <a:t>5.01 days</a:t>
            </a:r>
          </a:p>
          <a:p>
            <a:pPr algn="ctr"/>
            <a:r>
              <a:rPr lang="en-US" sz="2400" dirty="0"/>
              <a:t>Average delivery time for ALL categories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419019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4F1A-FF48-FBD7-AF1F-F82320B7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Quality Drives Business Value</a:t>
            </a:r>
            <a:endParaRPr lang="pt-BR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A1A70E1-6DEE-BECE-839E-150D3F1D532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0696125"/>
              </p:ext>
            </p:extLst>
          </p:nvPr>
        </p:nvGraphicFramePr>
        <p:xfrm>
          <a:off x="842964" y="2307211"/>
          <a:ext cx="5157787" cy="2271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F697E47-F46A-B60C-0998-D140E93ED0BC}"/>
              </a:ext>
            </a:extLst>
          </p:cNvPr>
          <p:cNvGrpSpPr/>
          <p:nvPr/>
        </p:nvGrpSpPr>
        <p:grpSpPr>
          <a:xfrm>
            <a:off x="8054405" y="2521134"/>
            <a:ext cx="3300983" cy="1816963"/>
            <a:chOff x="1856802" y="2066959"/>
            <a:chExt cx="3300983" cy="1437852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A24778DF-9F8F-63C0-73A1-9D176BCF2422}"/>
                </a:ext>
              </a:extLst>
            </p:cNvPr>
            <p:cNvSpPr/>
            <p:nvPr/>
          </p:nvSpPr>
          <p:spPr>
            <a:xfrm rot="5400000">
              <a:off x="2788368" y="1135393"/>
              <a:ext cx="1437852" cy="3300983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3" name="Rectangle: Top Corners Rounded 4">
              <a:extLst>
                <a:ext uri="{FF2B5EF4-FFF2-40B4-BE49-F238E27FC236}">
                  <a16:creationId xmlns:a16="http://schemas.microsoft.com/office/drawing/2014/main" id="{068E52AB-03C1-A336-7CBE-F8F9986B10A8}"/>
                </a:ext>
              </a:extLst>
            </p:cNvPr>
            <p:cNvSpPr txBox="1"/>
            <p:nvPr/>
          </p:nvSpPr>
          <p:spPr>
            <a:xfrm>
              <a:off x="1856803" y="2137148"/>
              <a:ext cx="3230793" cy="1297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8580" tIns="34290" rIns="68580" bIns="34290" numCol="1" spcCol="1270" anchor="ctr" anchorCtr="0">
              <a:noAutofit/>
            </a:bodyPr>
            <a:lstStyle/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800" kern="1200" dirty="0"/>
                <a:t>Only 46 uncategorized (15%)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800" kern="1200" dirty="0"/>
                <a:t>85% properly categorized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800" kern="1200" dirty="0"/>
                <a:t>Clear revenue tracking</a:t>
              </a:r>
            </a:p>
            <a:p>
              <a:pPr marL="171450" lvl="1" indent="-171450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pt-BR" sz="1800" kern="1200" dirty="0"/>
                <a:t>Better decision enabled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AA994C-9752-6DD0-6155-81B7D30D681A}"/>
              </a:ext>
            </a:extLst>
          </p:cNvPr>
          <p:cNvGrpSpPr/>
          <p:nvPr/>
        </p:nvGrpSpPr>
        <p:grpSpPr>
          <a:xfrm>
            <a:off x="6197603" y="2307210"/>
            <a:ext cx="1856803" cy="2271205"/>
            <a:chOff x="0" y="1887271"/>
            <a:chExt cx="1856803" cy="179731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16EDD11-0BB4-ABB5-7D8A-24E11A554865}"/>
                </a:ext>
              </a:extLst>
            </p:cNvPr>
            <p:cNvSpPr/>
            <p:nvPr/>
          </p:nvSpPr>
          <p:spPr>
            <a:xfrm>
              <a:off x="0" y="1887271"/>
              <a:ext cx="1856803" cy="179731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1" name="Rectangle: Rounded Corners 6">
              <a:extLst>
                <a:ext uri="{FF2B5EF4-FFF2-40B4-BE49-F238E27FC236}">
                  <a16:creationId xmlns:a16="http://schemas.microsoft.com/office/drawing/2014/main" id="{43BAD6B3-7C2C-B55C-6E77-56A607517675}"/>
                </a:ext>
              </a:extLst>
            </p:cNvPr>
            <p:cNvSpPr txBox="1"/>
            <p:nvPr/>
          </p:nvSpPr>
          <p:spPr>
            <a:xfrm>
              <a:off x="87738" y="1975009"/>
              <a:ext cx="1681327" cy="16218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36195" rIns="72390" bIns="36195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900" kern="1200" dirty="0"/>
                <a:t>After Enhancement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8B6972B-7A2E-8247-A891-8103FE94776F}"/>
              </a:ext>
            </a:extLst>
          </p:cNvPr>
          <p:cNvSpPr txBox="1"/>
          <p:nvPr/>
        </p:nvSpPr>
        <p:spPr>
          <a:xfrm>
            <a:off x="1187572" y="5194939"/>
            <a:ext cx="981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Result: 144 products automatically categorized = $108.8M revenue now trackable by category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7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D746-5542-6CE4-B809-0A2F857C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What Needs Immediate Attention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DCE7F4C-B612-5E52-22EF-BEAFD8E1F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670084"/>
              </p:ext>
            </p:extLst>
          </p:nvPr>
        </p:nvGraphicFramePr>
        <p:xfrm>
          <a:off x="0" y="1053296"/>
          <a:ext cx="12191999" cy="5439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699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000"/>
            </a:gs>
            <a:gs pos="25000">
              <a:srgbClr val="FFC000"/>
            </a:gs>
            <a:gs pos="100000">
              <a:srgbClr val="FFFF0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757412-0D1C-48B7-C8D2-1823E30AB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7892" y="883423"/>
            <a:ext cx="3477110" cy="1667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5530B3-9FA7-777B-250C-9DDF64CCC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12" y="703402"/>
            <a:ext cx="2913160" cy="5804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9F7435-9697-09CE-88CD-095EE2B34F18}"/>
              </a:ext>
            </a:extLst>
          </p:cNvPr>
          <p:cNvSpPr txBox="1"/>
          <p:nvPr/>
        </p:nvSpPr>
        <p:spPr>
          <a:xfrm>
            <a:off x="7694578" y="114419"/>
            <a:ext cx="218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Query Performance:</a:t>
            </a:r>
          </a:p>
          <a:p>
            <a:r>
              <a:rPr lang="pt-BR" dirty="0"/>
              <a:t>- publish_orders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7BB107-2A4D-C964-21EA-941460D95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9" y="703402"/>
            <a:ext cx="2762636" cy="35247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D30DB4-80C8-A07C-5DC9-0DF599701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892" y="3538466"/>
            <a:ext cx="3477110" cy="1961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AEB524-B964-C486-2846-B7443365713F}"/>
              </a:ext>
            </a:extLst>
          </p:cNvPr>
          <p:cNvSpPr txBox="1"/>
          <p:nvPr/>
        </p:nvSpPr>
        <p:spPr>
          <a:xfrm>
            <a:off x="7694578" y="2673204"/>
            <a:ext cx="2183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Query Performance:</a:t>
            </a:r>
          </a:p>
          <a:p>
            <a:r>
              <a:rPr lang="pt-BR" dirty="0"/>
              <a:t>- publish_orders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11104-E220-2176-FE79-75EB45F001BA}"/>
              </a:ext>
            </a:extLst>
          </p:cNvPr>
          <p:cNvSpPr txBox="1"/>
          <p:nvPr/>
        </p:nvSpPr>
        <p:spPr>
          <a:xfrm>
            <a:off x="4184138" y="252919"/>
            <a:ext cx="201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Organized Catalog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69DA26-CF2A-8D79-1584-324311C603D4}"/>
              </a:ext>
            </a:extLst>
          </p:cNvPr>
          <p:cNvSpPr txBox="1"/>
          <p:nvPr/>
        </p:nvSpPr>
        <p:spPr>
          <a:xfrm>
            <a:off x="621866" y="252919"/>
            <a:ext cx="226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Trackeable Back-End</a:t>
            </a:r>
          </a:p>
        </p:txBody>
      </p:sp>
    </p:spTree>
    <p:extLst>
      <p:ext uri="{BB962C8B-B14F-4D97-AF65-F5344CB8AC3E}">
        <p14:creationId xmlns:p14="http://schemas.microsoft.com/office/powerpoint/2010/main" val="235038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</TotalTime>
  <Words>306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Sales Performance Analysis 2021-2024</vt:lpstr>
      <vt:lpstr>What We'll Cover Today</vt:lpstr>
      <vt:lpstr>Our Business at a Glance</vt:lpstr>
      <vt:lpstr>Impressive Growth Trajectory</vt:lpstr>
      <vt:lpstr>Color Drives Success</vt:lpstr>
      <vt:lpstr>Consistent Delivery is Our Competitive Edge</vt:lpstr>
      <vt:lpstr>Data Quality Drives Business Value</vt:lpstr>
      <vt:lpstr>What Needs Immediate Attention</vt:lpstr>
      <vt:lpstr>PowerPoint Presentation</vt:lpstr>
      <vt:lpstr>Thank you for your time. I hope this presentation has served you well.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Volpi</dc:creator>
  <cp:lastModifiedBy>Bruno Volpi</cp:lastModifiedBy>
  <cp:revision>35</cp:revision>
  <dcterms:created xsi:type="dcterms:W3CDTF">2025-07-31T20:30:08Z</dcterms:created>
  <dcterms:modified xsi:type="dcterms:W3CDTF">2025-08-05T20:04:51Z</dcterms:modified>
</cp:coreProperties>
</file>