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5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1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7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37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0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3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6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3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9F1EB-1F04-772E-4B0B-54DCA5154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1000768"/>
            <a:ext cx="3566452" cy="2985582"/>
          </a:xfrm>
        </p:spPr>
        <p:txBody>
          <a:bodyPr anchor="b">
            <a:normAutofit/>
          </a:bodyPr>
          <a:lstStyle/>
          <a:p>
            <a:r>
              <a:rPr lang="pt-BR" sz="4800"/>
              <a:t>Expectation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41A6AC-5867-58D7-3451-C517FA6E8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627086"/>
            <a:ext cx="7333488" cy="370341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69FB8E5-6466-48D1-A250-C0CC9E5D3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74C63D-4688-E115-CD37-411686D7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22768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Silver Layer – Data Typing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6ABB8C-66B7-4769-3CE8-A6E01B59F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DBFD0-111D-72A9-6489-72857856B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574959"/>
            <a:ext cx="6087656" cy="5859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77641C-80F4-2E9A-13D4-DC181743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25" y="4594426"/>
            <a:ext cx="3058723" cy="20517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FE97DB-CD55-BDD2-F1FE-2FB353A5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35" y="2920937"/>
            <a:ext cx="4032504" cy="167348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09CC56-5B36-E98B-EBC0-80BB7325D09D}"/>
              </a:ext>
            </a:extLst>
          </p:cNvPr>
          <p:cNvCxnSpPr>
            <a:cxnSpLocks/>
          </p:cNvCxnSpPr>
          <p:nvPr/>
        </p:nvCxnSpPr>
        <p:spPr>
          <a:xfrm>
            <a:off x="619760" y="6646161"/>
            <a:ext cx="4531360" cy="0"/>
          </a:xfrm>
          <a:prstGeom prst="line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0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619B1-1517-11F6-320B-1864D55D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Gold Layer – Business Transformations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46D00-271F-BDA3-804F-1D73F3EC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02" y="2516605"/>
            <a:ext cx="3271929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8417AF-B47D-E4DE-2B57-D5E56BF45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20" y="2068393"/>
            <a:ext cx="6441150" cy="3719763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3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21435-FC0A-3657-6FD7-65862941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Data After / Before Transformation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E71088-1D97-2D80-584F-CD78FA41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10" y="2516605"/>
            <a:ext cx="3362314" cy="361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E5AC7-7B31-90C6-5CC4-4D95C118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892" y="2516698"/>
            <a:ext cx="4029274" cy="3615392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9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BD955-FEC5-6EA2-C1F9-1F7A8D13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Business Days Calculation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BEB65-D38C-1BB5-186E-56EF3950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371" y="2516605"/>
            <a:ext cx="3380391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189D06-2FDD-0C60-DE02-0567F3F1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71" y="2516698"/>
            <a:ext cx="4695315" cy="36153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3929E-0C0B-19CF-745A-C33141D2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Order Denormalization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9A4004-8ED6-DFB2-1088-0CDA6E00F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910" y="2516605"/>
            <a:ext cx="3127313" cy="361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8E5B9D-E756-29A3-369E-D403A4E32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087" y="2516698"/>
            <a:ext cx="4396884" cy="36153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86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860B0-DF0C-FA01-B7A4-A66A63A7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Revenue By Year Color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1792A5-DAF0-9FDC-D638-16304BFC0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276" y="2516605"/>
            <a:ext cx="2720582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F68AEE-CABB-09E3-EBDF-6FFFBC6C0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63" y="1971918"/>
            <a:ext cx="3723353" cy="416017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0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A8080-8F65-13AA-6960-BF7BC7DB9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Lead Time by Category Analysis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6A7A3-F90D-7FB2-FFAA-15149720B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98" y="2516605"/>
            <a:ext cx="4702538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5C21A-4657-1F30-7868-A42E3E686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696" y="2209603"/>
            <a:ext cx="6025654" cy="400032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77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86713-46B1-7731-2127-BFED18FA3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Results &amp; Insights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9F765-E85B-6517-0302-58D9A43C9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02" y="2516605"/>
            <a:ext cx="3271929" cy="3615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830AC-0328-6B60-FF65-29E105DB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935" y="2516698"/>
            <a:ext cx="4085188" cy="36153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07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39AA2-75C4-E49E-1F30-7D31C4E0D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Fullfillment Analysis Results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352C8-8BFB-12E7-8A31-7B5D2781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94" y="2516605"/>
            <a:ext cx="5277945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4C016-B1A8-501B-17A3-CD0002ED0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1849121"/>
            <a:ext cx="5515396" cy="41298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0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E8879-9CA6-0282-F8B0-240905E82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Data Types Summary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265F8-0FBD-453E-EDD4-95CAACE0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46" y="2516605"/>
            <a:ext cx="4261441" cy="36153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1C612-8418-067E-E5B4-98F6573CD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137" y="2516698"/>
            <a:ext cx="5220783" cy="36153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BDE77-AE8D-786B-C558-68FA11FC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Business Context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AB7B2-7835-5EBA-0E3F-79717974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755422"/>
            <a:ext cx="7333488" cy="344673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50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0E680-2BB2-6C74-CB1B-5F23CBB3E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65855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/>
              <a:t>Performance Metrics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6344E-FD7B-C408-AD34-0DEEDC135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" y="1879600"/>
            <a:ext cx="5669279" cy="4252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12C344-D3A5-EA0B-21B9-3811298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3228209"/>
            <a:ext cx="5515396" cy="219236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09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9D26-2595-3141-E014-5D08A521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Data Quality Metrics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B91F5-E60E-D38F-4FCE-2EB94ED0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1" y="3346433"/>
            <a:ext cx="4544059" cy="16671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145B3-6991-5D4E-9AC8-FCE85426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91" y="1766919"/>
            <a:ext cx="3839111" cy="14575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5CB843-85D0-3A5A-D8B1-B9D54E232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91" y="5022222"/>
            <a:ext cx="10850489" cy="1714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E602EA-4609-231F-C645-446BE21F7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4620" y="861023"/>
            <a:ext cx="4544060" cy="40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A5A49-4A33-8898-D7A8-D7E5C7A6D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86" y="4766175"/>
            <a:ext cx="11146536" cy="12238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Troubleshooting Guide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D1DB441-80D8-0170-11D5-2475154A0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EF0FFB-60CB-B4DA-B338-3642E8169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6" y="978407"/>
            <a:ext cx="3547872" cy="3743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EE591B-52B1-D63E-D445-B57D3D54D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371" y="978408"/>
            <a:ext cx="3479531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270AC0-6F62-7137-77A1-47550354F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11" y="1176010"/>
            <a:ext cx="3547872" cy="254559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A832FDF-0EA3-4BAE-8A94-ECDB8F35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300216"/>
            <a:ext cx="1115568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6663-80F5-8BF8-9F79-28A113D8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19419" cy="3031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Validation Queries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5CC04F-787A-49FA-9065-69EDF439F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357CC-E293-A8E9-4653-07DD2E06D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75" y="3488063"/>
            <a:ext cx="2123971" cy="2807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BC3B2-8AC8-F2A6-BA2C-5303E1A3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713" y="1299243"/>
            <a:ext cx="5910128" cy="458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39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E396B-1B10-4C82-CEC5-98C9D7D8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1"/>
            <a:ext cx="12192000" cy="573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7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F8D1CE-B7BF-4B1E-4489-FA0278458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99" y="1504681"/>
            <a:ext cx="10297962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EF9CF-AB36-6335-9F89-621F4DA07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Data Sources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B7ECA-8B57-3561-29CD-FE63B8B4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95" y="1425415"/>
            <a:ext cx="7333488" cy="410675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4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7A798-EA06-A7BB-7BA8-6112ABFC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Technical Requirements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4D7E9-73A0-8080-23B9-0D5277CFE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2628317"/>
            <a:ext cx="5515396" cy="3391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91AE52-950E-B5D3-EDA2-C948764A4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410" y="3150114"/>
            <a:ext cx="5515396" cy="227510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7C3F1-8F4A-F33E-B37C-99A3FB1BC6E6}"/>
              </a:ext>
            </a:extLst>
          </p:cNvPr>
          <p:cNvSpPr txBox="1"/>
          <p:nvPr/>
        </p:nvSpPr>
        <p:spPr>
          <a:xfrm>
            <a:off x="257529" y="1996072"/>
            <a:ext cx="603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Databricks Community Created: “</a:t>
            </a:r>
            <a:r>
              <a:rPr lang="pt-BR" b="1" dirty="0"/>
              <a:t>cl_upstart_study_case</a:t>
            </a:r>
            <a:r>
              <a:rPr lang="pt-BR" dirty="0"/>
              <a:t>”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357D0EB2-5006-0605-E441-52EC3AB610D4}"/>
              </a:ext>
            </a:extLst>
          </p:cNvPr>
          <p:cNvSpPr/>
          <p:nvPr/>
        </p:nvSpPr>
        <p:spPr>
          <a:xfrm>
            <a:off x="2183008" y="2814265"/>
            <a:ext cx="593388" cy="2415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83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31505-9678-3E72-50D2-C071EF93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1000768"/>
            <a:ext cx="3566452" cy="29855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Medallion Architecture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D0C058D-27D4-3139-E199-E2C11099B6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B2A4E-36B7-9C4D-7307-6F4CB95E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38" y="1000768"/>
            <a:ext cx="2255001" cy="4956048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4E0531-D614-3CB6-996E-FF0184A3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823CFB-274E-1343-77F2-270B67E24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CSV files uploaded to DBFS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3DA46-E550-21DB-EA3B-05B980A5F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3145192"/>
            <a:ext cx="5515396" cy="2358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0CD3F-A438-FBA2-6691-06AF63974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1" y="3372989"/>
            <a:ext cx="5515396" cy="190281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0274F-0BE4-46AB-6DCC-ADAEE69E2EC4}"/>
              </a:ext>
            </a:extLst>
          </p:cNvPr>
          <p:cNvCxnSpPr/>
          <p:nvPr/>
        </p:nvCxnSpPr>
        <p:spPr>
          <a:xfrm flipV="1">
            <a:off x="5710136" y="3929974"/>
            <a:ext cx="797668" cy="379379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39B36A1-8CC7-82ED-3CE1-71CA984316C4}"/>
              </a:ext>
            </a:extLst>
          </p:cNvPr>
          <p:cNvSpPr txBox="1"/>
          <p:nvPr/>
        </p:nvSpPr>
        <p:spPr>
          <a:xfrm>
            <a:off x="7081736" y="5435833"/>
            <a:ext cx="319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Inferred Schema into Bronze</a:t>
            </a:r>
          </a:p>
        </p:txBody>
      </p:sp>
    </p:spTree>
    <p:extLst>
      <p:ext uri="{BB962C8B-B14F-4D97-AF65-F5344CB8AC3E}">
        <p14:creationId xmlns:p14="http://schemas.microsoft.com/office/powerpoint/2010/main" val="306373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78D9F-6630-8251-0724-A2D41359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27" y="2182225"/>
            <a:ext cx="6278589" cy="31509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Environment Setup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F04248-5D9D-8508-5CDF-589D5EBD7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3288-E25A-B9E0-0B70-2EAFC301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136647"/>
            <a:ext cx="3025864" cy="5096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A4F58F-D547-EDA7-AEB4-2F867A5E2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413" y="3961322"/>
            <a:ext cx="3104551" cy="1555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74F77C-2415-C358-E74F-BFC7D8714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413" y="2159870"/>
            <a:ext cx="3104551" cy="649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98FBF0-918B-10E8-4E2A-D6C7EEF2AB59}"/>
              </a:ext>
            </a:extLst>
          </p:cNvPr>
          <p:cNvSpPr txBox="1"/>
          <p:nvPr/>
        </p:nvSpPr>
        <p:spPr>
          <a:xfrm>
            <a:off x="8714413" y="5863452"/>
            <a:ext cx="309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Shown in the previous slide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AC2548-6CA4-496B-49A8-CCFC30D418E6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flipV="1">
            <a:off x="10262177" y="5516543"/>
            <a:ext cx="4512" cy="346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854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DB4C3-21BA-783F-7B96-337C039B1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7565779" cy="13869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Bronze Layer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D646702-1788-B97D-918B-46834CD1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12BB89B-71D8-5CE6-7771-25B70737C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45" y="2172764"/>
            <a:ext cx="3756251" cy="361539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483B32-34E8-AC36-C940-7D85E2EF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636" y="2516698"/>
            <a:ext cx="4383785" cy="3615392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6B4FCA5-23FA-C759-8E23-68410B350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66765-6F39-2979-891D-1B0005B578EC}"/>
              </a:ext>
            </a:extLst>
          </p:cNvPr>
          <p:cNvSpPr txBox="1"/>
          <p:nvPr/>
        </p:nvSpPr>
        <p:spPr>
          <a:xfrm>
            <a:off x="6742636" y="890842"/>
            <a:ext cx="6291072" cy="10690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Used </a:t>
            </a:r>
            <a:r>
              <a:rPr lang="en-US" b="1" i="1" dirty="0" err="1"/>
              <a:t>PySpark</a:t>
            </a:r>
            <a:r>
              <a:rPr lang="en-US" b="1" i="1" dirty="0"/>
              <a:t> just for demonstration</a:t>
            </a:r>
          </a:p>
          <a:p>
            <a:pPr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i="1" dirty="0"/>
              <a:t>- Same result</a:t>
            </a:r>
          </a:p>
        </p:txBody>
      </p:sp>
    </p:spTree>
    <p:extLst>
      <p:ext uri="{BB962C8B-B14F-4D97-AF65-F5344CB8AC3E}">
        <p14:creationId xmlns:p14="http://schemas.microsoft.com/office/powerpoint/2010/main" val="322278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86E11-1CC5-A2CC-03F4-D80A3C72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344450" cy="171648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Data Validation by Number of Rows Expected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07139A-B8D6-F44D-146D-4B8B10BD7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6D50D3-A1F1-C63D-8DE9-882DF2C05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5088" y="611650"/>
            <a:ext cx="437524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B3ADE-FD9D-F1CE-2B7B-910B0B49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03" y="4679070"/>
            <a:ext cx="3599534" cy="19209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B8DCA5-D4EE-ADB2-B17E-B7E2344E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03" y="2754146"/>
            <a:ext cx="3599534" cy="16094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7AB79-8EC2-1BB6-7E11-3FE154686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594" y="1691019"/>
            <a:ext cx="6783116" cy="418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757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102</Words>
  <Application>Microsoft Office PowerPoint</Application>
  <PresentationFormat>Widescreen</PresentationFormat>
  <Paragraphs>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Bierstadt</vt:lpstr>
      <vt:lpstr>GestaltVTI</vt:lpstr>
      <vt:lpstr>Expectation</vt:lpstr>
      <vt:lpstr>Business Context</vt:lpstr>
      <vt:lpstr>Data Sources</vt:lpstr>
      <vt:lpstr>Technical Requirements</vt:lpstr>
      <vt:lpstr>Medallion Architecture</vt:lpstr>
      <vt:lpstr>CSV files uploaded to DBFS</vt:lpstr>
      <vt:lpstr>Environment Setup</vt:lpstr>
      <vt:lpstr>Bronze Layer</vt:lpstr>
      <vt:lpstr>Data Validation by Number of Rows Expected</vt:lpstr>
      <vt:lpstr>Silver Layer – Data Typing</vt:lpstr>
      <vt:lpstr>Gold Layer – Business Transformations</vt:lpstr>
      <vt:lpstr>Data After / Before Transformation</vt:lpstr>
      <vt:lpstr>Business Days Calculation</vt:lpstr>
      <vt:lpstr>Order Denormalization</vt:lpstr>
      <vt:lpstr>Revenue By Year Color</vt:lpstr>
      <vt:lpstr>Lead Time by Category Analysis</vt:lpstr>
      <vt:lpstr>Results &amp; Insights</vt:lpstr>
      <vt:lpstr>Fullfillment Analysis Results</vt:lpstr>
      <vt:lpstr>Data Types Summary</vt:lpstr>
      <vt:lpstr>Performance Metrics</vt:lpstr>
      <vt:lpstr>Data Quality Metrics</vt:lpstr>
      <vt:lpstr>Troubleshooting Guide</vt:lpstr>
      <vt:lpstr>Validation Queries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Volpi</dc:creator>
  <cp:lastModifiedBy>Bruno Volpi</cp:lastModifiedBy>
  <cp:revision>15</cp:revision>
  <dcterms:created xsi:type="dcterms:W3CDTF">2025-07-31T09:30:38Z</dcterms:created>
  <dcterms:modified xsi:type="dcterms:W3CDTF">2025-07-31T11:54:04Z</dcterms:modified>
</cp:coreProperties>
</file>