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6" r:id="rId20"/>
    <p:sldId id="271" r:id="rId21"/>
    <p:sldId id="272" r:id="rId22"/>
    <p:sldId id="273" r:id="rId23"/>
    <p:sldId id="274" r:id="rId24"/>
    <p:sldId id="27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ku4500@hotmail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6T17:17:41.26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21.wdp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92125" y="2514601"/>
            <a:ext cx="14096737" cy="1567070"/>
          </a:xfrm>
        </p:spPr>
        <p:txBody>
          <a:bodyPr>
            <a:normAutofit fontScale="90000"/>
          </a:bodyPr>
          <a:lstStyle/>
          <a:p>
            <a:pPr marL="2304415" algn="ctr">
              <a:lnSpc>
                <a:spcPct val="100000"/>
              </a:lnSpc>
              <a:spcBef>
                <a:spcPts val="1865"/>
              </a:spcBef>
            </a:pPr>
            <a:r>
              <a:rPr lang="en-IN" spc="-5" dirty="0"/>
              <a:t>MICROWAVE</a:t>
            </a:r>
            <a:r>
              <a:rPr lang="en-IN" spc="-50" dirty="0"/>
              <a:t> </a:t>
            </a:r>
            <a:r>
              <a:rPr lang="en-IN" spc="-10" dirty="0"/>
              <a:t>OVEN SIMULATION</a:t>
            </a:r>
            <a:br>
              <a:rPr lang="en-IN" spc="-10" dirty="0"/>
            </a:br>
            <a:r>
              <a:rPr lang="en-IN" sz="5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lang="en-IN" sz="5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Documentation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22" y="4252397"/>
            <a:ext cx="9100929" cy="318737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5" dirty="0">
                <a:solidFill>
                  <a:schemeClr val="accent2"/>
                </a:solidFill>
                <a:latin typeface="Calibri" panose="020F0502020204030204"/>
                <a:cs typeface="Calibri" panose="020F0502020204030204"/>
              </a:rPr>
              <a:t>PRESENTED BY:</a:t>
            </a:r>
            <a:endParaRPr lang="en-US" sz="1800" dirty="0">
              <a:solidFill>
                <a:schemeClr val="accent2"/>
              </a:soli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MOHAMED THASNEEM A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BIBIMARIUM MULLA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BHAVANA GAJJI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L="59690">
              <a:lnSpc>
                <a:spcPct val="100000"/>
              </a:lnSpc>
            </a:pPr>
            <a:r>
              <a:rPr lang="en-US" sz="18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EMBEDDED</a:t>
            </a:r>
            <a:r>
              <a:rPr lang="en-US" sz="1800" b="1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lang="en-US" sz="1800" b="1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INTERNSHIP</a:t>
            </a:r>
            <a:endParaRPr lang="en-IN" sz="1800" b="1" spc="-5" dirty="0">
              <a:solidFill>
                <a:srgbClr val="585858"/>
              </a:solidFill>
              <a:latin typeface="Calibri" panose="020F0502020204030204"/>
              <a:cs typeface="Calibri" panose="020F0502020204030204"/>
            </a:endParaRPr>
          </a:p>
          <a:p>
            <a:pPr marL="59690">
              <a:lnSpc>
                <a:spcPct val="100000"/>
              </a:lnSpc>
            </a:pPr>
            <a:r>
              <a:rPr lang="en-IN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ES-INT-B3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5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6762" y="609204"/>
            <a:ext cx="3063408" cy="1466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65"/>
    </mc:Choice>
    <mc:Fallback>
      <p:transition spd="slow" advTm="201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65" dirty="0">
                <a:latin typeface="Calibri Light" panose="020F0302020204030204"/>
                <a:cs typeface="Calibri Light" panose="020F0302020204030204"/>
              </a:rPr>
              <a:t>What should you know about Microcontroller ? </a:t>
            </a:r>
            <a:br>
              <a:rPr lang="en-IN" sz="3600" dirty="0">
                <a:latin typeface="Calibri Light" panose="020F0302020204030204"/>
                <a:cs typeface="Calibri Light" panose="020F0302020204030204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8611"/>
            <a:ext cx="8596668" cy="4762752"/>
          </a:xfrm>
        </p:spPr>
        <p:txBody>
          <a:bodyPr>
            <a:normAutofit/>
          </a:bodyPr>
          <a:lstStyle/>
          <a:p>
            <a:pPr marL="12700" marR="5080" indent="0">
              <a:lnSpc>
                <a:spcPct val="109000"/>
              </a:lnSpc>
              <a:spcBef>
                <a:spcPts val="95"/>
              </a:spcBef>
              <a:buNone/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In</a:t>
            </a:r>
            <a:r>
              <a:rPr lang="en-US" sz="1800" spc="1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Our</a:t>
            </a:r>
            <a:r>
              <a:rPr lang="en-US" sz="1800" spc="1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project</a:t>
            </a:r>
            <a:r>
              <a:rPr lang="en-US" sz="1800" spc="1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solidFill>
                  <a:srgbClr val="FF0000"/>
                </a:solidFill>
                <a:latin typeface="Bahnschrift SemiLight SemiCondensed" panose="020B0502040204020203" pitchFamily="34" charset="0"/>
                <a:cs typeface="Calibri" panose="020F0502020204030204"/>
              </a:rPr>
              <a:t>PIC16F877A</a:t>
            </a:r>
            <a:r>
              <a:rPr lang="en-US" sz="1800" spc="15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controller</a:t>
            </a:r>
            <a:r>
              <a:rPr lang="en-US" sz="1800" spc="14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is</a:t>
            </a:r>
            <a:r>
              <a:rPr lang="en-US" sz="1800" spc="1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used</a:t>
            </a:r>
            <a:r>
              <a:rPr lang="en-US" sz="1800" spc="13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based</a:t>
            </a:r>
            <a:r>
              <a:rPr lang="en-US" sz="1800" spc="1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on</a:t>
            </a:r>
            <a:r>
              <a:rPr lang="en-US" sz="1800" spc="16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that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some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important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terms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can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be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given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as,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283845" indent="-229235">
              <a:lnSpc>
                <a:spcPct val="100000"/>
              </a:lnSpc>
              <a:spcBef>
                <a:spcPts val="975"/>
              </a:spcBef>
              <a:buFont typeface="Wingdings" panose="05000000000000000000"/>
              <a:buChar char=""/>
              <a:tabLst>
                <a:tab pos="284480" algn="l"/>
              </a:tabLst>
            </a:pPr>
            <a:r>
              <a:rPr lang="en-US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Host: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6365" marR="2006600" indent="0">
              <a:lnSpc>
                <a:spcPct val="109000"/>
              </a:lnSpc>
              <a:spcBef>
                <a:spcPts val="15"/>
              </a:spcBef>
              <a:buNone/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  A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system which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is used to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develop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the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target.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Here,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Desktop,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     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PIC16F877A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283845" indent="-229235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284480" algn="l"/>
              </a:tabLst>
            </a:pPr>
            <a:r>
              <a:rPr lang="en-US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Target:</a:t>
            </a:r>
            <a:endParaRPr lang="en-US" b="1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4610" indent="0">
              <a:lnSpc>
                <a:spcPct val="100000"/>
              </a:lnSpc>
              <a:spcBef>
                <a:spcPts val="165"/>
              </a:spcBef>
              <a:buNone/>
              <a:tabLst>
                <a:tab pos="284480" algn="l"/>
              </a:tabLst>
            </a:pPr>
            <a:r>
              <a:rPr lang="en-US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   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A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system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which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is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being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developed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for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specific</a:t>
            </a:r>
            <a:r>
              <a:rPr lang="en-US" sz="1800" spc="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application.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Here,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Microwave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Oven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283845" indent="-229235">
              <a:lnSpc>
                <a:spcPct val="100000"/>
              </a:lnSpc>
              <a:spcBef>
                <a:spcPts val="445"/>
              </a:spcBef>
              <a:buSzPct val="129000"/>
              <a:buFont typeface="Wingdings" panose="05000000000000000000"/>
              <a:buChar char=""/>
              <a:tabLst>
                <a:tab pos="284480" algn="l"/>
              </a:tabLst>
            </a:pPr>
            <a:r>
              <a:rPr lang="en-US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Cross</a:t>
            </a:r>
            <a:r>
              <a:rPr lang="en-US" sz="1800" b="1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Compiler: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283845" marR="8255" indent="0">
              <a:lnSpc>
                <a:spcPct val="109000"/>
              </a:lnSpc>
              <a:spcBef>
                <a:spcPts val="20"/>
              </a:spcBef>
              <a:buNone/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An</a:t>
            </a:r>
            <a:r>
              <a:rPr lang="en-US" sz="1800" spc="1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application</a:t>
            </a:r>
            <a:r>
              <a:rPr lang="en-US" sz="1800" spc="14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used</a:t>
            </a:r>
            <a:r>
              <a:rPr lang="en-US" sz="18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to</a:t>
            </a:r>
            <a:r>
              <a:rPr lang="en-US" sz="1800" spc="14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generate</a:t>
            </a:r>
            <a:r>
              <a:rPr lang="en-US" sz="18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code</a:t>
            </a:r>
            <a:r>
              <a:rPr lang="en-US" sz="1800" spc="1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for</a:t>
            </a:r>
            <a:r>
              <a:rPr lang="en-US" sz="1800" spc="1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another</a:t>
            </a:r>
            <a:r>
              <a:rPr lang="en-US" sz="1800" spc="1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architecture</a:t>
            </a:r>
            <a:r>
              <a:rPr lang="en-US" sz="18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being</a:t>
            </a:r>
            <a:r>
              <a:rPr lang="en-US" sz="18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in </a:t>
            </a:r>
            <a:r>
              <a:rPr lang="en-US" sz="1800" spc="-3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another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architecture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>
              <a:lnSpc>
                <a:spcPct val="100000"/>
              </a:lnSpc>
              <a:spcBef>
                <a:spcPts val="160"/>
              </a:spcBef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Here,</a:t>
            </a:r>
            <a:r>
              <a:rPr lang="en-US" sz="1800" spc="-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MPLAB</a:t>
            </a:r>
            <a:r>
              <a:rPr lang="en-US" sz="1800" spc="-4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 err="1">
                <a:latin typeface="Bahnschrift SemiLight SemiCondensed" panose="020B0502040204020203" pitchFamily="34" charset="0"/>
                <a:cs typeface="Calibri" panose="020F0502020204030204"/>
              </a:rPr>
              <a:t>xID</a:t>
            </a:r>
            <a:r>
              <a:rPr lang="en-US" sz="1800" spc="-5" dirty="0" err="1">
                <a:latin typeface="Calibri" panose="020F0502020204030204"/>
                <a:cs typeface="Calibri" panose="020F0502020204030204"/>
              </a:rPr>
              <a:t>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82"/>
    </mc:Choice>
    <mc:Fallback>
      <p:transition spd="slow" advTm="401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5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lang="en-IN" sz="3600" spc="-50" dirty="0">
                <a:latin typeface="Calibri Light" panose="020F0302020204030204"/>
                <a:cs typeface="Calibri Light" panose="020F0302020204030204"/>
              </a:rPr>
              <a:t>IC16F877A</a:t>
            </a:r>
            <a:r>
              <a:rPr lang="en-IN" sz="3600" spc="-105" dirty="0">
                <a:latin typeface="Calibri Light" panose="020F0302020204030204"/>
                <a:cs typeface="Calibri Light" panose="020F0302020204030204"/>
              </a:rPr>
              <a:t>  </a:t>
            </a:r>
            <a:r>
              <a:rPr lang="en-IN" spc="-105" dirty="0">
                <a:latin typeface="Calibri Light" panose="020F0302020204030204"/>
                <a:cs typeface="Calibri Light" panose="020F0302020204030204"/>
              </a:rPr>
              <a:t>Microcontroller </a:t>
            </a:r>
            <a:r>
              <a:rPr lang="en-IN" sz="3600" spc="-5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lang="en-IN" sz="3600" spc="-8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lang="en-IN" sz="3600" spc="-5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lang="en-IN" sz="3600" spc="-50" dirty="0">
                <a:latin typeface="Calibri Light" panose="020F0302020204030204"/>
                <a:cs typeface="Calibri Light" panose="020F0302020204030204"/>
              </a:rPr>
              <a:t>hi</a:t>
            </a:r>
            <a:r>
              <a:rPr lang="en-IN" sz="3600" spc="-7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lang="en-IN" sz="3600" spc="-5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lang="en-IN" sz="3600" spc="-55" dirty="0">
                <a:latin typeface="Calibri Light" panose="020F0302020204030204"/>
                <a:cs typeface="Calibri Light" panose="020F0302020204030204"/>
              </a:rPr>
              <a:t>ct</a:t>
            </a:r>
            <a:r>
              <a:rPr lang="en-IN" sz="3600" spc="-60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lang="en-IN" sz="3600" spc="-9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lang="en-IN" sz="3600" dirty="0">
                <a:latin typeface="Calibri Light" panose="020F0302020204030204"/>
                <a:cs typeface="Calibri Light" panose="020F0302020204030204"/>
              </a:rPr>
              <a:t>e</a:t>
            </a:r>
            <a:br>
              <a:rPr lang="en-IN" sz="3600" dirty="0">
                <a:latin typeface="Calibri Light" panose="020F0302020204030204"/>
                <a:cs typeface="Calibri Light" panose="020F0302020204030204"/>
              </a:rPr>
            </a:br>
            <a:endParaRPr lang="en-IN" dirty="0"/>
          </a:p>
        </p:txBody>
      </p:sp>
      <p:pic>
        <p:nvPicPr>
          <p:cNvPr id="4" name="object 7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834902" y="1502044"/>
            <a:ext cx="6448942" cy="4821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10"/>
    </mc:Choice>
    <mc:Fallback>
      <p:transition spd="slow" advTm="313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88"/>
          </a:xfrm>
        </p:spPr>
        <p:txBody>
          <a:bodyPr/>
          <a:lstStyle/>
          <a:p>
            <a:r>
              <a:rPr lang="en-IN"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MICROWAVE OVEN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099"/>
            <a:ext cx="8596668" cy="4654264"/>
          </a:xfrm>
        </p:spPr>
        <p:txBody>
          <a:bodyPr/>
          <a:lstStyle/>
          <a:p>
            <a:pPr marL="323850" indent="0">
              <a:lnSpc>
                <a:spcPct val="100000"/>
              </a:lnSpc>
              <a:spcBef>
                <a:spcPts val="265"/>
              </a:spcBef>
              <a:buNone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The essential hardware components required for the project –Microwave oven simulation are as follows :</a:t>
            </a:r>
            <a:endParaRPr lang="en-IN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lnSpc>
                <a:spcPct val="100000"/>
              </a:lnSpc>
              <a:spcBef>
                <a:spcPts val="265"/>
              </a:spcBef>
              <a:buFont typeface="Wingdings" panose="05000000000000000000"/>
              <a:buChar char=""/>
              <a:tabLst>
                <a:tab pos="553720" algn="l"/>
              </a:tabLst>
            </a:pPr>
            <a:endParaRPr lang="en-IN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spcBef>
                <a:spcPts val="170"/>
              </a:spcBef>
              <a:buFont typeface="Wingdings" panose="05000000000000000000"/>
              <a:buChar char=""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PIC16F877A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"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CLCD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BUZZER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lnSpc>
                <a:spcPct val="100000"/>
              </a:lnSpc>
              <a:spcBef>
                <a:spcPts val="160"/>
              </a:spcBef>
              <a:buFont typeface="Wingdings" panose="05000000000000000000"/>
              <a:buChar char=""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MATRIX</a:t>
            </a:r>
            <a:r>
              <a:rPr lang="en-IN" spc="-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KEYPAD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553085" indent="-229235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55372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SOFTWARE used: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002665" lvl="1" indent="-229235">
              <a:lnSpc>
                <a:spcPct val="100000"/>
              </a:lnSpc>
              <a:spcBef>
                <a:spcPts val="170"/>
              </a:spcBef>
              <a:buFont typeface="Courier New" panose="02070309020205020404"/>
              <a:buChar char="o"/>
              <a:tabLst>
                <a:tab pos="1003300" algn="l"/>
              </a:tabLst>
            </a:pP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MPLAB</a:t>
            </a:r>
            <a:r>
              <a:rPr lang="en-IN" sz="1800" spc="-3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 err="1">
                <a:latin typeface="Bahnschrift SemiLight SemiCondensed" panose="020B0502040204020203" pitchFamily="34" charset="0"/>
                <a:cs typeface="Calibri" panose="020F0502020204030204"/>
              </a:rPr>
              <a:t>xIDE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for building the code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002665" lvl="1" indent="-229235">
              <a:lnSpc>
                <a:spcPct val="100000"/>
              </a:lnSpc>
              <a:spcBef>
                <a:spcPts val="145"/>
              </a:spcBef>
              <a:buFont typeface="Courier New" panose="02070309020205020404"/>
              <a:buChar char="o"/>
              <a:tabLst>
                <a:tab pos="1003300" algn="l"/>
              </a:tabLst>
            </a:pPr>
            <a:r>
              <a:rPr lang="en-IN" sz="1800" spc="-5" dirty="0" err="1">
                <a:latin typeface="Bahnschrift SemiLight SemiCondensed" panose="020B0502040204020203" pitchFamily="34" charset="0"/>
                <a:cs typeface="Calibri" panose="020F0502020204030204"/>
              </a:rPr>
              <a:t>PICSimLab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for simulation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28"/>
    </mc:Choice>
    <mc:Fallback>
      <p:transition spd="slow" advTm="209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404313" y="949074"/>
            <a:ext cx="8796136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>
                <a:latin typeface="Bahnschrift SemiLight SemiCondensed" panose="020B0502040204020203" pitchFamily="34" charset="0"/>
                <a:cs typeface="Calibri" panose="020F0502020204030204"/>
              </a:rPr>
              <a:t>PIC16F877A:</a:t>
            </a:r>
            <a:endParaRPr lang="en-IN" sz="2000" b="1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>
                <a:latin typeface="Bahnschrift SemiLight SemiCondensed" panose="020B0502040204020203" pitchFamily="34" charset="0"/>
                <a:cs typeface="Calibri" panose="020F0502020204030204"/>
              </a:rPr>
              <a:t>    </a:t>
            </a:r>
            <a:endParaRPr lang="en-IN" sz="2000" b="1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     The 16F877A is a capable microcontroller that can do many tasks because it has a large        enough programming memory (large in terms of sensor and control projects) of 8k words and  368 Bytes of RAM. This is enough to do many different projects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00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Operating</a:t>
            </a:r>
            <a:r>
              <a:rPr lang="en-IN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Frequency: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20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MHz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Power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on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reset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Flash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Program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Memory: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8K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Data</a:t>
            </a:r>
            <a:r>
              <a:rPr lang="en-IN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Memory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(bytes):</a:t>
            </a:r>
            <a:r>
              <a:rPr lang="en-IN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368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EEPROM Data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Memory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(bytes): 256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15</a:t>
            </a:r>
            <a:r>
              <a:rPr lang="en-IN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Hardware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&amp;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Software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Interrupts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7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5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I/O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Ports: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A,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B,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C,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D,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E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Timers:</a:t>
            </a:r>
            <a:r>
              <a:rPr lang="en-IN" sz="1800" spc="-4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3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2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Capture/Compare/PWM modules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USART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and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PSP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for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serial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 &amp;</a:t>
            </a:r>
            <a:r>
              <a:rPr lang="en-IN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dirty="0">
                <a:latin typeface="Bahnschrift SemiLight SemiCondensed" panose="020B0502040204020203" pitchFamily="34" charset="0"/>
                <a:cs typeface="Calibri" panose="020F0502020204030204"/>
              </a:rPr>
              <a:t>parallel</a:t>
            </a:r>
            <a:r>
              <a:rPr lang="en-IN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communication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33"/>
    </mc:Choice>
    <mc:Fallback>
      <p:transition spd="slow" advTm="463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716" y="481682"/>
            <a:ext cx="9289774" cy="416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10" dirty="0">
                <a:latin typeface="Calibri" panose="020F0502020204030204"/>
                <a:cs typeface="Calibri" panose="020F0502020204030204"/>
              </a:rPr>
              <a:t>CLCD: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pPr marL="469265" marR="1869440" indent="-228600">
              <a:lnSpc>
                <a:spcPct val="110000"/>
              </a:lnSpc>
              <a:spcBef>
                <a:spcPts val="840"/>
              </a:spcBef>
              <a:buFont typeface="Wingdings" panose="05000000000000000000"/>
              <a:buChar char=""/>
              <a:tabLst>
                <a:tab pos="469900" algn="l"/>
                <a:tab pos="1014730" algn="l"/>
                <a:tab pos="1945005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Mo</a:t>
            </a:r>
            <a:r>
              <a:rPr lang="en-US" spc="5" dirty="0">
                <a:latin typeface="Bahnschrift SemiLight SemiCondensed" panose="020B0502040204020203" pitchFamily="34" charset="0"/>
                <a:cs typeface="Calibri" panose="020F0502020204030204"/>
              </a:rPr>
              <a:t>s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t	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c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om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m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onl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y	</a:t>
            </a:r>
            <a:r>
              <a:rPr lang="en-US" spc="5" dirty="0">
                <a:latin typeface="Bahnschrift SemiLight SemiCondensed" panose="020B0502040204020203" pitchFamily="34" charset="0"/>
                <a:cs typeface="Calibri" panose="020F0502020204030204"/>
              </a:rPr>
              <a:t>u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s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/>
              </a:rPr>
              <a:t>e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d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display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 for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ASCII characters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marR="1870710" indent="-228600">
              <a:lnSpc>
                <a:spcPts val="1850"/>
              </a:lnSpc>
              <a:spcBef>
                <a:spcPts val="75"/>
              </a:spcBef>
              <a:buFont typeface="Wingdings" panose="05000000000000000000"/>
              <a:buChar char=""/>
              <a:tabLst>
                <a:tab pos="469900" algn="l"/>
                <a:tab pos="1007110" algn="l"/>
                <a:tab pos="2153920" algn="l"/>
              </a:tabLst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So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me	c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u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st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o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miza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t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/>
              </a:rPr>
              <a:t>i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o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n	in 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symbols possible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ts val="1620"/>
              </a:lnSpc>
              <a:spcBef>
                <a:spcPts val="7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Communication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Modes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926465" lvl="1" indent="-229235">
              <a:lnSpc>
                <a:spcPts val="2230"/>
              </a:lnSpc>
              <a:buSzPct val="143000"/>
              <a:buFont typeface="Courier New" panose="02070309020205020404"/>
              <a:buChar char="o"/>
              <a:tabLst>
                <a:tab pos="927100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8</a:t>
            </a:r>
            <a:r>
              <a:rPr lang="en-US" spc="-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Bit</a:t>
            </a:r>
            <a:r>
              <a:rPr lang="en-US" spc="-4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Mode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926465" lvl="1" indent="-229235">
              <a:lnSpc>
                <a:spcPts val="2290"/>
              </a:lnSpc>
              <a:buSzPct val="143000"/>
              <a:buFont typeface="Courier New" panose="02070309020205020404"/>
              <a:buChar char="o"/>
              <a:tabLst>
                <a:tab pos="927100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4</a:t>
            </a:r>
            <a:r>
              <a:rPr lang="en-US" spc="-5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Bit</a:t>
            </a:r>
            <a:r>
              <a:rPr lang="en-US" spc="-4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Mode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b="1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  <a:p>
            <a:pPr marL="697230" lvl="1">
              <a:lnSpc>
                <a:spcPts val="2290"/>
              </a:lnSpc>
              <a:buSzPct val="143000"/>
              <a:tabLst>
                <a:tab pos="927100" algn="l"/>
              </a:tabLst>
            </a:pPr>
            <a:endParaRPr lang="en-IN" dirty="0">
              <a:latin typeface="Bahnschrift SemiLight Semi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389" y="906651"/>
            <a:ext cx="5346915" cy="4814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43" y="2426182"/>
            <a:ext cx="3368332" cy="200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25"/>
    </mc:Choice>
    <mc:Fallback>
      <p:transition spd="slow" advTm="138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1" y="491797"/>
            <a:ext cx="10189790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 dirty="0">
                <a:latin typeface="Bahnschrift SemiLight SemiCondensed" panose="020B0502040204020203" pitchFamily="34" charset="0"/>
                <a:cs typeface="Calibri" panose="020F0502020204030204"/>
              </a:rPr>
              <a:t>Matrix</a:t>
            </a:r>
            <a:r>
              <a:rPr lang="en-IN" b="1" spc="-3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b="1" spc="-5" dirty="0">
                <a:latin typeface="Bahnschrift SemiLight SemiCondensed" panose="020B0502040204020203" pitchFamily="34" charset="0"/>
                <a:cs typeface="Calibri" panose="020F0502020204030204"/>
              </a:rPr>
              <a:t>Keypad: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00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4</a:t>
            </a:r>
            <a:r>
              <a:rPr lang="en-IN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rows</a:t>
            </a:r>
            <a:r>
              <a:rPr lang="en-IN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x</a:t>
            </a:r>
            <a:r>
              <a:rPr lang="en-IN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3</a:t>
            </a:r>
            <a:r>
              <a:rPr lang="en-IN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columns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12</a:t>
            </a:r>
            <a:r>
              <a:rPr lang="en-IN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Tactile</a:t>
            </a:r>
            <a:r>
              <a:rPr lang="en-IN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Switches</a:t>
            </a:r>
            <a:r>
              <a:rPr lang="en-IN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used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6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Columns</a:t>
            </a:r>
            <a:r>
              <a:rPr lang="en-IN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-&gt;</a:t>
            </a:r>
            <a:r>
              <a:rPr lang="en-IN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Port</a:t>
            </a:r>
            <a:r>
              <a:rPr lang="en-IN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B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Rows</a:t>
            </a:r>
            <a:r>
              <a:rPr lang="en-IN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-&gt;</a:t>
            </a:r>
            <a:r>
              <a:rPr lang="en-IN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pc="-5" dirty="0">
                <a:latin typeface="Bahnschrift SemiLight SemiCondensed" panose="020B0502040204020203" pitchFamily="34" charset="0"/>
                <a:cs typeface="Calibri" panose="020F0502020204030204"/>
              </a:rPr>
              <a:t>Port</a:t>
            </a:r>
            <a:r>
              <a:rPr lang="en-IN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dirty="0">
                <a:latin typeface="Bahnschrift SemiLight SemiCondensed" panose="020B0502040204020203" pitchFamily="34" charset="0"/>
                <a:cs typeface="Calibri" panose="020F0502020204030204"/>
              </a:rPr>
              <a:t>D</a:t>
            </a:r>
            <a:endParaRPr lang="en-IN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525" y="0"/>
            <a:ext cx="5543825" cy="4109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34" y="778288"/>
            <a:ext cx="2169291" cy="325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2"/>
    </mc:Choice>
    <mc:Fallback>
      <p:transition spd="slow" advTm="192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43" y="229824"/>
            <a:ext cx="8883786" cy="13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0"/>
              </a:spcBef>
            </a:pP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10000"/>
              </a:lnSpc>
              <a:spcBef>
                <a:spcPts val="90"/>
              </a:spcBef>
            </a:pPr>
            <a:r>
              <a:rPr lang="en-IN" sz="1800" b="1" spc="-5" dirty="0">
                <a:latin typeface="Bahnschrift SemiLight SemiCondensed" panose="020B0502040204020203" pitchFamily="34" charset="0"/>
                <a:cs typeface="Calibri" panose="020F0502020204030204"/>
              </a:rPr>
              <a:t>MPLAB</a:t>
            </a:r>
            <a:r>
              <a:rPr lang="en-IN" sz="1800" b="1" spc="-6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IN" sz="1800" b="1" spc="-5" dirty="0" err="1">
                <a:latin typeface="Bahnschrift SemiLight SemiCondensed" panose="020B0502040204020203" pitchFamily="34" charset="0"/>
                <a:cs typeface="Calibri" panose="020F0502020204030204"/>
              </a:rPr>
              <a:t>xIDE</a:t>
            </a:r>
            <a:endParaRPr lang="en-IN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algn="just">
              <a:lnSpc>
                <a:spcPct val="110000"/>
              </a:lnSpc>
              <a:spcBef>
                <a:spcPts val="90"/>
              </a:spcBef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     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T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he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MPLAB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 err="1">
                <a:latin typeface="Bahnschrift SemiLight SemiCondensed" panose="020B0502040204020203" pitchFamily="34" charset="0"/>
                <a:cs typeface="Calibri" panose="020F0502020204030204"/>
              </a:rPr>
              <a:t>xIDE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interface is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where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system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code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is 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written.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It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supports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the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XC8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compiler to 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compile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codes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and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generate hex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files 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for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PIC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controllers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by </a:t>
            </a:r>
            <a:r>
              <a:rPr lang="en-US" sz="18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compiling</a:t>
            </a:r>
            <a:r>
              <a:rPr lang="en-US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code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07484" y="1686319"/>
            <a:ext cx="7214461" cy="434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60"/>
    </mc:Choice>
    <mc:Fallback>
      <p:transition spd="slow" advTm="1996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10" y="401721"/>
            <a:ext cx="9409044" cy="526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 err="1">
                <a:latin typeface="Bahnschrift SemiLight SemiCondensed" panose="020B0502040204020203" pitchFamily="34" charset="0"/>
                <a:cs typeface="Calibri" panose="020F0502020204030204"/>
              </a:rPr>
              <a:t>PICSim</a:t>
            </a:r>
            <a:r>
              <a:rPr lang="en-US" sz="2000" b="1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2000" b="1" spc="-5" dirty="0">
                <a:latin typeface="Bahnschrift SemiLight SemiCondensed" panose="020B0502040204020203" pitchFamily="34" charset="0"/>
                <a:cs typeface="Calibri" panose="020F0502020204030204"/>
              </a:rPr>
              <a:t>LAB</a:t>
            </a:r>
            <a:endParaRPr lang="en-US" sz="20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z="1800" spc="19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picture</a:t>
            </a:r>
            <a:r>
              <a:rPr lang="en-US" sz="1800" spc="2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shows</a:t>
            </a:r>
            <a:r>
              <a:rPr lang="en-US" sz="1800" spc="20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z="1800" spc="2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 err="1">
                <a:latin typeface="Bahnschrift SemiLight SemiCondensed" panose="020B0502040204020203" pitchFamily="34" charset="0"/>
                <a:cs typeface="Calibri" panose="020F0502020204030204"/>
              </a:rPr>
              <a:t>Picsim</a:t>
            </a:r>
            <a:r>
              <a:rPr lang="en-US" sz="1800" spc="20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lab</a:t>
            </a:r>
            <a:r>
              <a:rPr lang="en-US" sz="1800" spc="19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window</a:t>
            </a:r>
            <a:r>
              <a:rPr lang="en-US" sz="1800" spc="20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where</a:t>
            </a:r>
            <a:r>
              <a:rPr lang="en-US" sz="1800" spc="19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z="1800" spc="2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Microwave</a:t>
            </a:r>
            <a:r>
              <a:rPr lang="en-US" sz="1800" spc="18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Oven </a:t>
            </a:r>
            <a:r>
              <a:rPr lang="en-US" sz="1800" spc="-3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project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is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simulated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by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loading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hex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file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into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PIC16F877A</a:t>
            </a:r>
            <a:endParaRPr lang="en-US" sz="1800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US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75"/>
              </a:spcBef>
            </a:pPr>
            <a:endParaRPr lang="en-IN" dirty="0">
              <a:latin typeface="Bahnschrift SemiLight SemiCondensed" panose="020B0502040204020203" pitchFamily="34" charset="0"/>
            </a:endParaRPr>
          </a:p>
        </p:txBody>
      </p:sp>
      <p:pic>
        <p:nvPicPr>
          <p:cNvPr id="3" name="object 10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852047" y="1611063"/>
            <a:ext cx="6354306" cy="4580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4"/>
    </mc:Choice>
    <mc:Fallback>
      <p:transition spd="slow" advTm="121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566" y="1139396"/>
            <a:ext cx="6098582" cy="983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456565">
              <a:lnSpc>
                <a:spcPct val="109000"/>
              </a:lnSpc>
              <a:spcBef>
                <a:spcPts val="95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Code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is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written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generic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way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so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whenever</a:t>
            </a:r>
            <a:r>
              <a:rPr lang="en-US"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there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is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chance </a:t>
            </a:r>
            <a:r>
              <a:rPr lang="en-US" sz="1800" spc="-3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for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improvement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adding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any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feature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to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that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can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be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easily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added.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588" y="2207988"/>
            <a:ext cx="5288815" cy="453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3859" y="592742"/>
            <a:ext cx="609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CODE OVERVIEW : 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83"/>
    </mc:Choice>
    <mc:Fallback>
      <p:transition spd="slow" advTm="126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201" y="324265"/>
            <a:ext cx="5155096" cy="858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5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SIMULATION OVERVIEW</a:t>
            </a:r>
            <a:endParaRPr lang="en-IN" sz="3600" b="1" spc="-55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2000" b="1" spc="-55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r>
              <a:rPr lang="en-IN" sz="2000" b="1" spc="-5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</a:t>
            </a:r>
            <a:r>
              <a:rPr lang="en-IN" sz="2000" b="1" spc="-5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i</a:t>
            </a:r>
            <a:r>
              <a:rPr lang="en-IN" sz="2000" b="1" spc="-5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</a:t>
            </a:r>
            <a:r>
              <a:rPr lang="en-IN" sz="2000" b="1" spc="-9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r</a:t>
            </a:r>
            <a:r>
              <a:rPr lang="en-IN" sz="2000" b="1" spc="-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o</a:t>
            </a:r>
            <a:r>
              <a:rPr lang="en-IN" sz="2000" b="1" spc="-8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w</a:t>
            </a:r>
            <a:r>
              <a:rPr lang="en-IN" sz="2000" b="1" spc="-11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a</a:t>
            </a:r>
            <a:r>
              <a:rPr lang="en-IN" sz="2000" b="1" spc="-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</a:t>
            </a:r>
            <a:r>
              <a:rPr lang="en-IN" sz="2000" b="1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e</a:t>
            </a:r>
            <a:r>
              <a:rPr lang="en-IN" sz="2000" b="1" spc="-11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2000" b="1" spc="-5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O</a:t>
            </a:r>
            <a:r>
              <a:rPr lang="en-IN" sz="2000" b="1" spc="-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ve</a:t>
            </a:r>
            <a:r>
              <a:rPr lang="en-IN" sz="2000" b="1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n</a:t>
            </a:r>
            <a:endParaRPr lang="en-IN" sz="2000" b="1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pPr marL="12700" marR="5080" indent="456565">
              <a:lnSpc>
                <a:spcPct val="109000"/>
              </a:lnSpc>
              <a:spcBef>
                <a:spcPts val="95"/>
              </a:spcBef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pc="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whole</a:t>
            </a:r>
            <a:r>
              <a:rPr lang="en-US" spc="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project</a:t>
            </a:r>
            <a:r>
              <a:rPr lang="en-US" spc="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is</a:t>
            </a:r>
            <a:r>
              <a:rPr lang="en-US" spc="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categorized</a:t>
            </a:r>
            <a:r>
              <a:rPr lang="en-US" spc="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on</a:t>
            </a:r>
            <a:r>
              <a:rPr lang="en-US" spc="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the</a:t>
            </a:r>
            <a:r>
              <a:rPr lang="en-US" spc="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various</a:t>
            </a:r>
            <a:r>
              <a:rPr lang="en-US" spc="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modes</a:t>
            </a:r>
            <a:r>
              <a:rPr lang="en-US" spc="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and</a:t>
            </a:r>
            <a:r>
              <a:rPr lang="en-US" spc="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based</a:t>
            </a:r>
            <a:r>
              <a:rPr lang="en-US" spc="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on</a:t>
            </a:r>
            <a:r>
              <a:rPr lang="en-US" spc="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the </a:t>
            </a:r>
            <a:r>
              <a:rPr lang="en-US" spc="-3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CLCD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Display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 output,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will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 explain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according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to those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/>
              </a:rPr>
              <a:t>modes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/>
              </a:rPr>
              <a:t> only,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lang="en-US" b="1" spc="-5" dirty="0">
                <a:latin typeface="Bahnschrift SemiLight SemiCondensed" panose="020B0502040204020203" pitchFamily="34" charset="0"/>
                <a:cs typeface="Calibri" panose="020F0502020204030204"/>
              </a:rPr>
              <a:t>Power</a:t>
            </a:r>
            <a:r>
              <a:rPr lang="en-US" b="1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b="1" spc="-5" dirty="0">
                <a:latin typeface="Bahnschrift SemiLight SemiCondensed" panose="020B0502040204020203" pitchFamily="34" charset="0"/>
                <a:cs typeface="Calibri" panose="020F0502020204030204"/>
              </a:rPr>
              <a:t>On</a:t>
            </a:r>
            <a:r>
              <a:rPr lang="en-US" b="1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b="1" spc="-5" dirty="0">
                <a:latin typeface="Bahnschrift SemiLight SemiCondensed" panose="020B0502040204020203" pitchFamily="34" charset="0"/>
                <a:cs typeface="Calibri" panose="020F0502020204030204"/>
              </a:rPr>
              <a:t>Screen</a:t>
            </a:r>
            <a:endParaRPr lang="en-US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r>
              <a:rPr lang="en-IN" dirty="0">
                <a:solidFill>
                  <a:srgbClr val="000000"/>
                </a:solidFill>
                <a:latin typeface="Bahnschrift SemiLight SemiCondensed" panose="020B0502040204020203" pitchFamily="34" charset="0"/>
              </a:rPr>
              <a:t>     When system is beginning power on the CLCD displays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‘Powering ON Microwave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Oven’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&amp;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oven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start.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endParaRPr lang="en-IN" sz="1800" b="1" spc="-5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Cooking</a:t>
            </a:r>
            <a:r>
              <a:rPr lang="en-IN"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Mode</a:t>
            </a:r>
            <a:r>
              <a:rPr lang="en-IN"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Display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bri" panose="020F0502020204030204"/>
                <a:cs typeface="Calibri" panose="020F0502020204030204"/>
              </a:rPr>
              <a:t>After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turned on oven CLCD shows listed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cooking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modes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user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have to press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respective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key</a:t>
            </a:r>
            <a:r>
              <a:rPr lang="en-US"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lang="en-US"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matrix</a:t>
            </a:r>
            <a:r>
              <a:rPr lang="en-US"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keyboard</a:t>
            </a:r>
            <a:r>
              <a:rPr lang="en-US"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choose</a:t>
            </a:r>
            <a:r>
              <a:rPr lang="en-US"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specific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mode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cooking,</a:t>
            </a: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r>
              <a:rPr lang="fr-FR" sz="1800" spc="-5" dirty="0">
                <a:latin typeface="Calibri" panose="020F0502020204030204"/>
                <a:cs typeface="Calibri" panose="020F0502020204030204"/>
              </a:rPr>
              <a:t>1.Micro</a:t>
            </a:r>
            <a:r>
              <a:rPr lang="fr-FR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mode</a:t>
            </a:r>
            <a:endParaRPr lang="fr-FR" sz="1800" dirty="0">
              <a:latin typeface="Calibri" panose="020F0502020204030204"/>
              <a:cs typeface="Calibri" panose="020F0502020204030204"/>
            </a:endParaRPr>
          </a:p>
          <a:p>
            <a:r>
              <a:rPr lang="fr-FR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2.Grill mode</a:t>
            </a:r>
            <a:endParaRPr lang="fr-FR" sz="1800" dirty="0">
              <a:latin typeface="Calibri" panose="020F0502020204030204"/>
              <a:cs typeface="Calibri" panose="020F0502020204030204"/>
            </a:endParaRPr>
          </a:p>
          <a:p>
            <a:r>
              <a:rPr lang="fr-FR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1800" spc="-5" dirty="0">
                <a:latin typeface="Calibri" panose="020F0502020204030204"/>
                <a:cs typeface="Calibri" panose="020F0502020204030204"/>
              </a:rPr>
              <a:t>3.Convection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 mode</a:t>
            </a:r>
            <a:endParaRPr lang="fr-FR" spc="-5" dirty="0">
              <a:latin typeface="Calibri" panose="020F0502020204030204"/>
              <a:cs typeface="Calibri" panose="020F0502020204030204"/>
            </a:endParaRPr>
          </a:p>
          <a:p>
            <a:r>
              <a:rPr lang="fr-FR" sz="1800" spc="-5" dirty="0">
                <a:latin typeface="Calibri" panose="020F0502020204030204"/>
                <a:cs typeface="Calibri" panose="020F0502020204030204"/>
              </a:rPr>
              <a:t>4.Start 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Mode</a:t>
            </a:r>
            <a:endParaRPr lang="fr-FR" sz="1800" dirty="0">
              <a:latin typeface="Calibri" panose="020F0502020204030204"/>
              <a:cs typeface="Calibri" panose="020F0502020204030204"/>
            </a:endParaRPr>
          </a:p>
          <a:p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dirty="0">
                <a:solidFill>
                  <a:srgbClr val="000000"/>
                </a:solidFill>
                <a:latin typeface="Bahnschrift SemiLight SemiCondensed" panose="020B0502040204020203" pitchFamily="34" charset="0"/>
              </a:rPr>
              <a:t>   </a:t>
            </a:r>
            <a:endParaRPr lang="en-IN" dirty="0">
              <a:solidFill>
                <a:srgbClr val="000000"/>
              </a:solidFill>
              <a:latin typeface="Bahnschrift SemiLight SemiCondensed" panose="020B0502040204020203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  <a:p>
            <a:endParaRPr lang="en-IN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3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64519" y="1298294"/>
            <a:ext cx="3260034" cy="1766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4519" y="3916970"/>
            <a:ext cx="3260034" cy="1951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73"/>
    </mc:Choice>
    <mc:Fallback>
      <p:transition spd="slow" advTm="355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INTERNSHIP OVERVIEW </a:t>
            </a:r>
            <a: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b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8"/>
            <a:ext cx="4184034" cy="3880773"/>
          </a:xfrm>
        </p:spPr>
        <p:txBody>
          <a:bodyPr/>
          <a:lstStyle/>
          <a:p>
            <a:r>
              <a:rPr lang="en-US" dirty="0"/>
              <a:t>Embedded Internship Kickoff </a:t>
            </a:r>
            <a:endParaRPr lang="en-US" dirty="0"/>
          </a:p>
          <a:p>
            <a:endParaRPr lang="en-US" dirty="0"/>
          </a:p>
          <a:p>
            <a:r>
              <a:rPr lang="en-US" dirty="0"/>
              <a:t>Technical Orientation of the internship</a:t>
            </a:r>
            <a:endParaRPr lang="en-US" dirty="0"/>
          </a:p>
          <a:p>
            <a:r>
              <a:rPr lang="en-IN" dirty="0"/>
              <a:t>C Programming resources</a:t>
            </a:r>
            <a:endParaRPr lang="en-IN" dirty="0"/>
          </a:p>
          <a:p>
            <a:r>
              <a:rPr lang="en-IN" dirty="0"/>
              <a:t>Microcontroller resources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WK1- C Programming</a:t>
            </a:r>
            <a:endParaRPr lang="en-US" dirty="0"/>
          </a:p>
          <a:p>
            <a:r>
              <a:rPr lang="en-US" dirty="0"/>
              <a:t>WK2 – Project Requirements &amp; Design , Embedded Systems , Programming</a:t>
            </a:r>
            <a:endParaRPr lang="en-US" dirty="0"/>
          </a:p>
          <a:p>
            <a:r>
              <a:rPr lang="en-US" dirty="0"/>
              <a:t>WK3 – Building the Units-Peripheral Programming</a:t>
            </a:r>
            <a:endParaRPr lang="en-US" dirty="0"/>
          </a:p>
          <a:p>
            <a:r>
              <a:rPr lang="en-US" dirty="0"/>
              <a:t>WK4 – Project Integration &amp; Testing</a:t>
            </a:r>
            <a:endParaRPr lang="en-US" dirty="0"/>
          </a:p>
          <a:p>
            <a:r>
              <a:rPr lang="en-US" dirty="0"/>
              <a:t>WK5 – DISHA WORKSHOP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09"/>
    </mc:Choice>
    <mc:Fallback>
      <p:transition spd="slow" advTm="6220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937" y="372294"/>
            <a:ext cx="5075583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alibri" panose="020F0502020204030204"/>
                <a:cs typeface="Calibri" panose="020F0502020204030204"/>
              </a:rPr>
              <a:t>Micro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dirty="0">
                <a:latin typeface="Calibri" panose="020F0502020204030204"/>
                <a:cs typeface="Calibri" panose="020F0502020204030204"/>
              </a:rPr>
              <a:t>M</a:t>
            </a:r>
            <a:r>
              <a:rPr lang="en-IN" sz="1800" b="1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lang="en-IN" sz="1800" b="1" dirty="0">
                <a:latin typeface="Calibri" panose="020F0502020204030204"/>
                <a:cs typeface="Calibri" panose="020F0502020204030204"/>
              </a:rPr>
              <a:t>de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 presses ‘1’ from matrix keyboard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lang="en-US"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</a:t>
            </a:r>
            <a:r>
              <a:rPr lang="en-US"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</a:t>
            </a:r>
            <a:r>
              <a:rPr lang="en-US"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micro</a:t>
            </a:r>
            <a:r>
              <a:rPr lang="en-US"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mode</a:t>
            </a:r>
            <a:r>
              <a:rPr lang="en-US"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lang="en-US"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operation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increasing &amp;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displaying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power to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900W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after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that</a:t>
            </a:r>
            <a:r>
              <a:rPr lang="en-US"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CLCD screen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displays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latin typeface="Calibri" panose="020F0502020204030204"/>
                <a:cs typeface="Calibri" panose="020F0502020204030204"/>
              </a:rPr>
              <a:t>Set Time Screen</a:t>
            </a:r>
            <a:endParaRPr lang="en-US" sz="1800" b="1" spc="-5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lang="en-IN"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IN"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Screen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lang="en-US"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screen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define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for what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specific time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cooking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be done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US" sz="1800" spc="-5" dirty="0" err="1">
                <a:latin typeface="Calibri" panose="020F0502020204030204"/>
                <a:cs typeface="Calibri" panose="020F0502020204030204"/>
              </a:rPr>
              <a:t>Min:Sec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are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displayed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as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‘00:00’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user have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lang="en-US"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lang="en-US"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keypad.</a:t>
            </a:r>
            <a:r>
              <a:rPr lang="en-US"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</a:t>
            </a:r>
            <a:r>
              <a:rPr lang="en-US" sz="18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lang="en-US" sz="18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clear</a:t>
            </a:r>
            <a:r>
              <a:rPr lang="en-US"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US"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pressing ‘*’ or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after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setting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have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press</a:t>
            </a:r>
            <a:r>
              <a:rPr lang="en-US"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‘#’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start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oven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to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cooking.</a:t>
            </a: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IN"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Display</a:t>
            </a:r>
            <a:r>
              <a:rPr lang="en-IN"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Screen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spc="-5" dirty="0">
                <a:latin typeface="Calibri" panose="020F0502020204030204"/>
                <a:cs typeface="Calibri" panose="020F0502020204030204"/>
              </a:rPr>
              <a:t>After pressing ‘#’ system enters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Time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Display screen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where Timers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picture,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Timer2</a:t>
            </a:r>
            <a:r>
              <a:rPr lang="en-US"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Fan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get</a:t>
            </a:r>
            <a:r>
              <a:rPr lang="en-US"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starts</a:t>
            </a:r>
            <a:r>
              <a:rPr lang="en-US"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lang="en-US"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timer</a:t>
            </a:r>
            <a:r>
              <a:rPr lang="en-US"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starts</a:t>
            </a:r>
            <a:r>
              <a:rPr lang="en-US"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down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counting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time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zero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‘0’.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Time Display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if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user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presses</a:t>
            </a:r>
            <a:r>
              <a:rPr lang="en-US"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‘4’,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‘5’ or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‘6’</a:t>
            </a:r>
            <a:r>
              <a:rPr lang="en-US"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lang="en-US"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respond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follows,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fr-FR" dirty="0">
              <a:latin typeface="Calibri" panose="020F0502020204030204"/>
              <a:cs typeface="Calibri" panose="020F0502020204030204"/>
            </a:endParaRPr>
          </a:p>
          <a:p>
            <a:endParaRPr lang="en-IN" dirty="0"/>
          </a:p>
        </p:txBody>
      </p:sp>
      <p:pic>
        <p:nvPicPr>
          <p:cNvPr id="4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72574" y="560400"/>
            <a:ext cx="2557667" cy="1403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ject 10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79863" y="2362032"/>
            <a:ext cx="2543090" cy="1403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ject 1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04670" y="4491377"/>
            <a:ext cx="2493476" cy="1403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660"/>
    </mc:Choice>
    <mc:Fallback>
      <p:transition spd="slow" advTm="546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421" y="281665"/>
            <a:ext cx="5791200" cy="590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6350" algn="just">
              <a:lnSpc>
                <a:spcPct val="109000"/>
              </a:lnSpc>
              <a:spcBef>
                <a:spcPts val="1240"/>
              </a:spcBef>
              <a:tabLst>
                <a:tab pos="926465" algn="l"/>
              </a:tabLst>
            </a:pPr>
            <a:r>
              <a:rPr lang="en-US" sz="1800" b="1" spc="-5" dirty="0">
                <a:latin typeface="Calibri" panose="020F0502020204030204"/>
                <a:cs typeface="Calibri" panose="020F0502020204030204"/>
              </a:rPr>
              <a:t>PAUSE	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 presses key ‘5’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it will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stop Timer and Fan and hold system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that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condition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unlit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any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response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user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9000"/>
              </a:lnSpc>
              <a:spcBef>
                <a:spcPts val="830"/>
              </a:spcBef>
            </a:pPr>
            <a:r>
              <a:rPr lang="en-US" sz="1800" b="1" dirty="0">
                <a:latin typeface="Calibri" panose="020F0502020204030204"/>
                <a:cs typeface="Calibri" panose="020F0502020204030204"/>
              </a:rPr>
              <a:t>START/RESUME</a:t>
            </a:r>
            <a:r>
              <a:rPr lang="en-US"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is already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paused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user, then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pressing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key ‘4’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resume starting Timer and Fan on. If not paused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pressing this key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timer</a:t>
            </a:r>
            <a:r>
              <a:rPr lang="en-US"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increment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by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30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sec for each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key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press.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b="1" dirty="0">
                <a:latin typeface="Calibri" panose="020F0502020204030204"/>
                <a:cs typeface="Calibri" panose="020F0502020204030204"/>
              </a:rPr>
              <a:t>STOP	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When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user press key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‘6’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 stop every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operation and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come back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cooking</a:t>
            </a:r>
            <a:r>
              <a:rPr lang="en-US" sz="1800" b="1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mode</a:t>
            </a:r>
            <a:r>
              <a:rPr lang="en-US" sz="1800" b="1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display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Done</a:t>
            </a:r>
            <a:r>
              <a:rPr lang="en-IN"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Cooking</a:t>
            </a:r>
            <a:r>
              <a:rPr lang="en-IN"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Screen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spc="-5" dirty="0">
                <a:latin typeface="Calibri" panose="020F0502020204030204"/>
                <a:cs typeface="Calibri" panose="020F0502020204030204"/>
              </a:rPr>
              <a:t>When timer down counting reaches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 0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 interrupt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will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be generated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leads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turning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on Buzzer and turning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off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timer and fan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also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displays ‘Cooking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Time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Up’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CLCD.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stays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this for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3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sec and then will turn off buzzer and came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back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cooking</a:t>
            </a:r>
            <a:r>
              <a:rPr lang="en-US" sz="1800" b="1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mode</a:t>
            </a:r>
            <a:r>
              <a:rPr lang="en-US" sz="1800" b="1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display</a:t>
            </a:r>
            <a:r>
              <a:rPr lang="en-US" sz="1800" b="1" spc="-5" dirty="0">
                <a:latin typeface="Calibri" panose="020F0502020204030204"/>
                <a:cs typeface="Calibri" panose="020F0502020204030204"/>
              </a:rPr>
              <a:t>.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Grill</a:t>
            </a:r>
            <a:r>
              <a:rPr lang="en-IN"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Mode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cooking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mode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display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if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presses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key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‘2’ then system will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grill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mode</a:t>
            </a:r>
            <a:r>
              <a:rPr lang="en-US"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lang="en-US"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shows</a:t>
            </a:r>
            <a:r>
              <a:rPr lang="en-US"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Set</a:t>
            </a:r>
            <a:r>
              <a:rPr lang="en-US" sz="1800" b="1" spc="-4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Time</a:t>
            </a:r>
            <a:r>
              <a:rPr lang="en-US" sz="1800" b="1" spc="-30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Screen</a:t>
            </a:r>
            <a:r>
              <a:rPr lang="en-US" sz="1800" b="1" spc="-30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enter</a:t>
            </a:r>
            <a:r>
              <a:rPr lang="en-US"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time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‘00:00’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cooking.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After that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function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identical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as in </a:t>
            </a:r>
            <a:r>
              <a:rPr lang="en-US" sz="1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Micro</a:t>
            </a:r>
            <a:r>
              <a:rPr lang="en-US" sz="1800" b="1" spc="-1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 </a:t>
            </a:r>
            <a:r>
              <a:rPr lang="en-US" sz="1800" b="1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  <a:hlinkClick r:id="rId1" action="ppaction://hlinksldjump"/>
              </a:rPr>
              <a:t>Mode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814" y="399929"/>
            <a:ext cx="2796208" cy="156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815" y="4104860"/>
            <a:ext cx="2796207" cy="1568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44"/>
    </mc:Choice>
    <mc:Fallback>
      <p:transition spd="slow" advTm="643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455" y="426653"/>
            <a:ext cx="5658678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Convection</a:t>
            </a:r>
            <a:r>
              <a:rPr lang="en-IN"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dirty="0">
                <a:latin typeface="Calibri" panose="020F0502020204030204"/>
                <a:cs typeface="Calibri" panose="020F0502020204030204"/>
              </a:rPr>
              <a:t>Mode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lang="en-US" sz="1800" spc="-5" dirty="0">
                <a:latin typeface="Calibri" panose="020F0502020204030204"/>
                <a:cs typeface="Calibri" panose="020F0502020204030204"/>
              </a:rPr>
              <a:t>     System enters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Convection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mode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when </a:t>
            </a:r>
            <a:r>
              <a:rPr lang="en-US" sz="18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user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presses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key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‘3’.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 the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convection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mode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 requires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Temperature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from user,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user</a:t>
            </a:r>
            <a:r>
              <a:rPr lang="en-US"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lang="en-US"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</a:t>
            </a:r>
            <a:r>
              <a:rPr lang="en-US"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Temp.</a:t>
            </a:r>
            <a:r>
              <a:rPr lang="en-US"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lang="en-US" sz="18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0</a:t>
            </a:r>
            <a:r>
              <a:rPr lang="en-US"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latin typeface="Corbel" panose="020B0503020204020204"/>
                <a:cs typeface="Corbel" panose="020B0503020204020204"/>
              </a:rPr>
              <a:t>º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lang="en-US"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250</a:t>
            </a:r>
            <a:r>
              <a:rPr lang="en-US"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b="1" spc="-5" dirty="0">
                <a:latin typeface="Corbel" panose="020B0503020204020204"/>
                <a:cs typeface="Corbel" panose="020B0503020204020204"/>
              </a:rPr>
              <a:t>º</a:t>
            </a:r>
            <a:r>
              <a:rPr lang="en-US" sz="1800" spc="-5" dirty="0" err="1">
                <a:latin typeface="Calibri" panose="020F0502020204030204"/>
                <a:cs typeface="Calibri" panose="020F0502020204030204"/>
              </a:rPr>
              <a:t>C.</a:t>
            </a:r>
            <a:r>
              <a:rPr lang="en-US" sz="1800" dirty="0" err="1">
                <a:latin typeface="Calibri" panose="020F0502020204030204"/>
                <a:cs typeface="Calibri" panose="020F0502020204030204"/>
              </a:rPr>
              <a:t>By</a:t>
            </a:r>
            <a:r>
              <a:rPr lang="en-US" sz="18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pressing</a:t>
            </a:r>
            <a:r>
              <a:rPr lang="en-US" sz="18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‘*’</a:t>
            </a:r>
            <a:r>
              <a:rPr lang="en-US" sz="1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</a:t>
            </a:r>
            <a:r>
              <a:rPr lang="en-US" sz="1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clear</a:t>
            </a:r>
            <a:r>
              <a:rPr lang="en-US" sz="18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temp</a:t>
            </a:r>
            <a:r>
              <a:rPr lang="en-US" sz="1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0</a:t>
            </a:r>
            <a:r>
              <a:rPr lang="en-US" sz="1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lang="en-US" sz="1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pressing</a:t>
            </a:r>
            <a:r>
              <a:rPr lang="en-US" sz="1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‘#’</a:t>
            </a:r>
            <a:r>
              <a:rPr lang="en-US" sz="1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lang="en-US" sz="1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</a:t>
            </a:r>
            <a:r>
              <a:rPr lang="en-US" sz="18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</a:t>
            </a:r>
            <a:r>
              <a:rPr lang="en-US" sz="1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Preheating</a:t>
            </a:r>
            <a:r>
              <a:rPr lang="en-US"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mode.</a:t>
            </a: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    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     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enters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temperature more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than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250 </a:t>
            </a:r>
            <a:r>
              <a:rPr lang="en-US" sz="1800" b="1" spc="-5" dirty="0">
                <a:latin typeface="Corbel" panose="020B0503020204020204"/>
                <a:cs typeface="Corbel" panose="020B0503020204020204"/>
              </a:rPr>
              <a:t>º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a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d</a:t>
            </a:r>
            <a:r>
              <a:rPr lang="en-US"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p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ress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s</a:t>
            </a:r>
            <a:r>
              <a:rPr lang="en-US"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‘#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1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enter</a:t>
            </a:r>
            <a:r>
              <a:rPr lang="en-US"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st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m</a:t>
            </a:r>
            <a:r>
              <a:rPr lang="en-US"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will</a:t>
            </a:r>
            <a:r>
              <a:rPr lang="en-US"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g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ate 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an error showing ‘Invalid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Temp.’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on screen 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turning on buzzer for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2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sec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and will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again come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back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temperature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marL="12700" marR="2327910" indent="456565" algn="just">
              <a:lnSpc>
                <a:spcPct val="110000"/>
              </a:lnSpc>
              <a:spcBef>
                <a:spcPts val="810"/>
              </a:spcBef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289" y="4027062"/>
            <a:ext cx="2863995" cy="152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589"/>
                    </a14:imgEffect>
                    <a14:imgEffect>
                      <a14:saturation sat="1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911" y="819809"/>
            <a:ext cx="2570874" cy="138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08"/>
    </mc:Choice>
    <mc:Fallback>
      <p:transition spd="slow" advTm="5090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713" y="549675"/>
            <a:ext cx="62303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Pre-heating Mode</a:t>
            </a:r>
            <a:endParaRPr lang="en-US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‘#’ keypress occurs and temp is  below 250 ºC, system will accept the entered  temperature and starts preheating to that  temperature it will require 180 sec to heat,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therefore the timer will also be displayed on that screen down counting.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Pre-Heating is done the system will go on Set Time Screen and oven will  do same operation as Micro mode after time is  set.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Start Mode</a:t>
            </a:r>
            <a:endParaRPr lang="en-US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start mode will be executed by  pressing key “4” when system is in cooking mode  display.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start mode time display screen  will appear on CLCD and automatic timer will set 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30 sec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will operate same as Micro Mode.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031" y="1028952"/>
            <a:ext cx="3005061" cy="1638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73" y="3429000"/>
            <a:ext cx="3055885" cy="174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74"/>
    </mc:Choice>
    <mc:Fallback>
      <p:transition spd="slow" advTm="4407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086" y="1417215"/>
            <a:ext cx="6458917" cy="4102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17145" indent="496570">
              <a:lnSpc>
                <a:spcPct val="110000"/>
              </a:lnSpc>
              <a:spcBef>
                <a:spcPts val="105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While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testing and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checking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all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processes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are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working</a:t>
            </a:r>
            <a:r>
              <a:rPr lang="en-US"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correctly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lang="en-US"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15" dirty="0">
                <a:latin typeface="Calibri" panose="020F0502020204030204"/>
                <a:cs typeface="Calibri" panose="020F0502020204030204"/>
              </a:rPr>
              <a:t>we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got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know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about some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bugs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were present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system, and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all</a:t>
            </a:r>
            <a:r>
              <a:rPr lang="en-US"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bugs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fixed 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by us b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y</a:t>
            </a:r>
            <a:r>
              <a:rPr lang="en-US"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updating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or adding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some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lines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1800" spc="-10" dirty="0">
                <a:latin typeface="Calibri" panose="020F0502020204030204"/>
                <a:cs typeface="Calibri" panose="020F0502020204030204"/>
              </a:rPr>
              <a:t> in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code.</a:t>
            </a: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pPr marL="527050" marR="17145" indent="-28575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  <a:cs typeface="Calibri" panose="020F0502020204030204"/>
              </a:rPr>
              <a:t>In the Initial days of coding, we faced problem in the Level triggering and edge triggering part .We took each others help and resolved the problem.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527050" marR="17145" indent="-28575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  <a:cs typeface="Calibri" panose="020F0502020204030204"/>
              </a:rPr>
              <a:t>In the set timer function during executing the micro mode , Blinking part took us so much time to code and after Mam explained the concept and it was Clear for us 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527050" marR="17145" indent="-28575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527050" marR="17145" indent="-28575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527050" marR="17145" indent="-28575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21" y="549437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-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CHALLENGES FACED : 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3101" y="1577340"/>
            <a:ext cx="3102439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285" y="341114"/>
            <a:ext cx="6099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-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ACKNOWLEDGEMENT : 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742948" y="1257300"/>
            <a:ext cx="8728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We learned the embedded C concepts and the Core concept of how to build an Embedded System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In this Internship we learnt about the PIC16F877A Microcontroller which is the main component in building this project- MICROWAVE OVEN SIMULATION.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also learned about the Peripherals of the microcontroller like LCD , Matrix keypad,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Timers and buzzer that are used in this project.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Project mentor made it easy for us to understand all the concepts.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We would like to extend our gratitude to each and every one who supported us in finishing the project especially our Mentor Rajini Mam 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DISHA workshop sessions by Jayakumar sir were also very informative and we had many fun filled learning experiences.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Great learning has happened for us this year which made our 2021 special with EMERTXE internship.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We would like to build more projects on PIC microcontroller ,Gain more knowledge and increase our skillsets standard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THANKYOU.</a:t>
            </a:r>
            <a:endParaRPr lang="en-US" dirty="0"/>
          </a:p>
          <a:p>
            <a:r>
              <a:rPr lang="en-US" dirty="0"/>
              <a:t> 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 wave oven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203" y="1805553"/>
            <a:ext cx="4246536" cy="931691"/>
          </a:xfrm>
        </p:spPr>
        <p:txBody>
          <a:bodyPr/>
          <a:lstStyle/>
          <a:p>
            <a:r>
              <a:rPr lang="en-US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 microwave oven is a cooking device that can cook or reheat food much faster than a conventional oven. Using microwave technology, water and particles within the food are heated incredibly fast, turning cold or frozen food into steaming and hot meals.</a:t>
            </a:r>
            <a:endParaRPr lang="en-IN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275" y="2994554"/>
            <a:ext cx="4184650" cy="278976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 Microwave oven in this internship? </a:t>
            </a:r>
            <a:endParaRPr lang="en-IN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an Embedded Systems Internship, Here we are to build an Embedded System Hands-on.</a:t>
            </a:r>
            <a:endParaRPr lang="en-US" dirty="0"/>
          </a:p>
          <a:p>
            <a:r>
              <a:rPr lang="en-US" dirty="0"/>
              <a:t>Microwave oven is an Embedded System which is a best Model for Understanding how an Embedded System works , Because it is Easy for anyone to understand the mechanism.</a:t>
            </a:r>
            <a:endParaRPr lang="en-US" dirty="0"/>
          </a:p>
          <a:p>
            <a:r>
              <a:rPr lang="en-US" dirty="0"/>
              <a:t>As beginners, we found this project very interesting and we contributed our efforts in finishing this project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82"/>
    </mc:Choice>
    <mc:Fallback>
      <p:transition spd="slow" advTm="404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60" dirty="0"/>
              <a:t>A</a:t>
            </a:r>
            <a:r>
              <a:rPr lang="en-IN" sz="3600" spc="-55" dirty="0"/>
              <a:t>b</a:t>
            </a:r>
            <a:r>
              <a:rPr lang="en-IN" sz="3600" spc="-95" dirty="0"/>
              <a:t>s</a:t>
            </a:r>
            <a:r>
              <a:rPr lang="en-IN" sz="3600" spc="-50" dirty="0"/>
              <a:t>t</a:t>
            </a:r>
            <a:r>
              <a:rPr lang="en-IN" sz="3600" spc="-120" dirty="0"/>
              <a:t>r</a:t>
            </a:r>
            <a:r>
              <a:rPr lang="en-IN" sz="3600" spc="-50" dirty="0"/>
              <a:t>a</a:t>
            </a:r>
            <a:r>
              <a:rPr lang="en-IN" sz="3600" spc="-55" dirty="0"/>
              <a:t>c</a:t>
            </a:r>
            <a:r>
              <a:rPr lang="en-IN" sz="3600" spc="-5" dirty="0"/>
              <a:t>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922"/>
            <a:ext cx="8596668" cy="3880773"/>
          </a:xfrm>
        </p:spPr>
        <p:txBody>
          <a:bodyPr>
            <a:noAutofit/>
          </a:bodyPr>
          <a:lstStyle/>
          <a:p>
            <a:pPr marL="60960" marR="5080" indent="359410" algn="just">
              <a:lnSpc>
                <a:spcPct val="110000"/>
              </a:lnSpc>
              <a:spcBef>
                <a:spcPts val="100"/>
              </a:spcBef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“Microwave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Oven Simulation ” is the project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which is implemented on a PIC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controller, it 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has</a:t>
            </a:r>
            <a:r>
              <a:rPr lang="en-US" sz="1600" spc="-6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different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modes</a:t>
            </a:r>
            <a:r>
              <a:rPr lang="en-US" sz="1600" spc="-7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of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cooking</a:t>
            </a:r>
            <a:r>
              <a:rPr lang="en-US" sz="1600" spc="-6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such</a:t>
            </a:r>
            <a:r>
              <a:rPr lang="en-US" sz="1600" spc="-5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as</a:t>
            </a:r>
            <a:r>
              <a:rPr lang="en-US" sz="1600" spc="-5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Micro,</a:t>
            </a:r>
            <a:r>
              <a:rPr lang="en-US" sz="1600" spc="-6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Grill,</a:t>
            </a:r>
            <a:r>
              <a:rPr lang="en-US" sz="1600" spc="-6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Convection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and</a:t>
            </a:r>
            <a:r>
              <a:rPr lang="en-US" sz="1600" spc="-5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Start</a:t>
            </a:r>
            <a:r>
              <a:rPr lang="en-US" sz="1600" spc="-6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modes. </a:t>
            </a:r>
            <a:r>
              <a:rPr lang="en-US" sz="1600" spc="-30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As</a:t>
            </a:r>
            <a:r>
              <a:rPr lang="en-US" sz="1600" spc="-3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per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user</a:t>
            </a:r>
            <a:r>
              <a:rPr lang="en-US" sz="1600" spc="-3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requirement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user</a:t>
            </a:r>
            <a:r>
              <a:rPr lang="en-US" sz="1600" spc="-3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can</a:t>
            </a:r>
            <a:r>
              <a:rPr lang="en-US" sz="1600" spc="-3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choose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whichever</a:t>
            </a:r>
            <a:r>
              <a:rPr lang="en-US" sz="1600" spc="-3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mode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of</a:t>
            </a:r>
            <a:r>
              <a:rPr lang="en-US" sz="1600" spc="-3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cooking</a:t>
            </a:r>
            <a:r>
              <a:rPr lang="en-US" sz="1600" spc="-3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he </a:t>
            </a:r>
            <a:r>
              <a:rPr lang="en-US" sz="1600" spc="-30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wants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to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use.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60960" marR="5080" indent="456565" algn="just">
              <a:lnSpc>
                <a:spcPct val="109000"/>
              </a:lnSpc>
              <a:spcBef>
                <a:spcPts val="820"/>
              </a:spcBef>
            </a:pP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Our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objective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is to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implement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all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modes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and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functionality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of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a </a:t>
            </a:r>
            <a:r>
              <a:rPr lang="en-US" sz="1600" spc="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Microwave</a:t>
            </a:r>
            <a:r>
              <a:rPr lang="en-US" sz="1600" spc="-5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oven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on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PIC16F877A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board</a:t>
            </a:r>
            <a:r>
              <a:rPr lang="en-US" sz="1600" spc="-5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using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and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test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it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on</a:t>
            </a:r>
            <a:r>
              <a:rPr lang="en-US" sz="1600" spc="-4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simulating</a:t>
            </a:r>
            <a:r>
              <a:rPr lang="en-US" sz="1600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on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 </a:t>
            </a:r>
            <a:r>
              <a:rPr lang="en-US" sz="1600" spc="-30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 err="1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PicSim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lab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software.</a:t>
            </a:r>
            <a:r>
              <a:rPr lang="en-US" sz="1600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The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code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is</a:t>
            </a:r>
            <a:r>
              <a:rPr lang="en-US" sz="1600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written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in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Embedded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C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1600" b="1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Key</a:t>
            </a:r>
            <a:r>
              <a:rPr lang="en-US" sz="1600" b="1" spc="-5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Features: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70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Four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different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cooking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modes(micro ,grill, convection and start)</a:t>
            </a:r>
            <a:endParaRPr lang="en-US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55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Count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down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Timer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for each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mode</a:t>
            </a:r>
            <a:endParaRPr lang="en-US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70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Temperature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can be</a:t>
            </a:r>
            <a:r>
              <a:rPr lang="en-US" spc="-1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set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manually</a:t>
            </a:r>
            <a:endParaRPr lang="en-US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65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Generic</a:t>
            </a:r>
            <a:r>
              <a:rPr lang="en-US" spc="-2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code</a:t>
            </a:r>
            <a:endParaRPr lang="en-US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60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Easy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to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implement</a:t>
            </a:r>
            <a:endParaRPr lang="en-US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  <a:p>
            <a:pPr marL="518160" lvl="1" indent="-229235">
              <a:lnSpc>
                <a:spcPct val="100000"/>
              </a:lnSpc>
              <a:spcBef>
                <a:spcPts val="155"/>
              </a:spcBef>
              <a:buFont typeface="Courier New" panose="02070309020205020404"/>
              <a:buChar char="o"/>
              <a:tabLst>
                <a:tab pos="518795" algn="l"/>
              </a:tabLst>
            </a:pPr>
            <a:r>
              <a:rPr lang="en-US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Real</a:t>
            </a:r>
            <a:r>
              <a:rPr lang="en-US" spc="-2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Time</a:t>
            </a:r>
            <a:r>
              <a:rPr lang="en-US" spc="-20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Status</a:t>
            </a:r>
            <a:r>
              <a:rPr lang="en-US" spc="-1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Bahnschrift SemiLight SemiCondensed" panose="020B0502040204020203" pitchFamily="34" charset="0"/>
                <a:cs typeface="Calibri" panose="020F0502020204030204" pitchFamily="34" charset="0"/>
              </a:rPr>
              <a:t>Display</a:t>
            </a:r>
            <a:endParaRPr lang="en-IN" dirty="0">
              <a:latin typeface="Bahnschrift SemiLight SemiCondensed" panose="020B0502040204020203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7"/>
    </mc:Choice>
    <mc:Fallback>
      <p:transition spd="slow" advTm="353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5" y="812953"/>
            <a:ext cx="8911687" cy="1280890"/>
          </a:xfrm>
        </p:spPr>
        <p:txBody>
          <a:bodyPr/>
          <a:lstStyle/>
          <a:p>
            <a:r>
              <a:rPr lang="en-IN" sz="3600" b="1" spc="-10" dirty="0">
                <a:latin typeface="Calibri" panose="020F0502020204030204"/>
                <a:cs typeface="Calibri" panose="020F0502020204030204"/>
              </a:rPr>
              <a:t>CO</a:t>
            </a:r>
            <a:r>
              <a:rPr lang="en-IN" sz="3600" b="1" dirty="0">
                <a:latin typeface="Calibri" panose="020F0502020204030204"/>
                <a:cs typeface="Calibri" panose="020F0502020204030204"/>
              </a:rPr>
              <a:t>N</a:t>
            </a:r>
            <a:r>
              <a:rPr lang="en-IN" sz="3600" b="1" spc="-10" dirty="0">
                <a:latin typeface="Calibri" panose="020F0502020204030204"/>
                <a:cs typeface="Calibri" panose="020F0502020204030204"/>
              </a:rPr>
              <a:t>TEN</a:t>
            </a:r>
            <a:r>
              <a:rPr lang="en-IN" sz="3600" b="1" dirty="0">
                <a:latin typeface="Calibri" panose="020F0502020204030204"/>
                <a:cs typeface="Calibri" panose="020F0502020204030204"/>
              </a:rPr>
              <a:t>T</a:t>
            </a:r>
            <a:r>
              <a:rPr lang="en-IN" sz="3600" b="1" spc="-5" dirty="0">
                <a:latin typeface="Calibri" panose="020F0502020204030204"/>
                <a:cs typeface="Calibri" panose="020F0502020204030204"/>
              </a:rPr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168" y="1640720"/>
            <a:ext cx="8915400" cy="3101762"/>
          </a:xfrm>
        </p:spPr>
        <p:txBody>
          <a:bodyPr>
            <a:normAutofit lnSpcReduction="10000"/>
          </a:bodyPr>
          <a:lstStyle/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lang="en-IN"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lang="en-IN"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Phases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Embedded</a:t>
            </a:r>
            <a:r>
              <a:rPr lang="en-IN"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25" dirty="0">
                <a:latin typeface="Calibri" panose="020F0502020204030204"/>
                <a:cs typeface="Calibri" panose="020F0502020204030204"/>
              </a:rPr>
              <a:t>Systems</a:t>
            </a:r>
            <a:endParaRPr lang="en-IN" sz="1800" b="1" spc="-25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25" dirty="0">
                <a:latin typeface="Calibri" panose="020F0502020204030204"/>
                <a:cs typeface="Calibri" panose="020F0502020204030204"/>
              </a:rPr>
              <a:t>Components of Embedded systems</a:t>
            </a:r>
            <a:endParaRPr lang="en-IN" sz="1800" b="1" spc="-25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20" dirty="0">
                <a:latin typeface="Calibri" panose="020F0502020204030204"/>
                <a:cs typeface="Calibri" panose="020F0502020204030204"/>
              </a:rPr>
              <a:t>Microwave</a:t>
            </a:r>
            <a:r>
              <a:rPr lang="en-IN" sz="1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10" dirty="0">
                <a:latin typeface="Calibri" panose="020F0502020204030204"/>
                <a:cs typeface="Calibri" panose="020F0502020204030204"/>
              </a:rPr>
              <a:t>Oven Components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lang="en-IN" sz="18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Overview</a:t>
            </a:r>
            <a:endParaRPr lang="en-IN" sz="1800" b="1" spc="-5" dirty="0">
              <a:latin typeface="Calibri" panose="020F0502020204030204"/>
              <a:cs typeface="Calibri" panose="020F0502020204030204"/>
            </a:endParaRPr>
          </a:p>
          <a:p>
            <a:r>
              <a:rPr lang="en-IN" b="1" spc="-5" dirty="0">
                <a:latin typeface="Calibri" panose="020F0502020204030204"/>
                <a:cs typeface="Calibri" panose="020F0502020204030204"/>
              </a:rPr>
              <a:t>Simulation overview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Challenges faced</a:t>
            </a:r>
            <a:endParaRPr lang="en-IN" sz="1800" b="1" spc="-5" dirty="0">
              <a:latin typeface="Calibri" panose="020F0502020204030204"/>
              <a:cs typeface="Calibri" panose="020F0502020204030204"/>
            </a:endParaRPr>
          </a:p>
          <a:p>
            <a:r>
              <a:rPr lang="en-IN" sz="1800" b="1" spc="-5" dirty="0">
                <a:latin typeface="Calibri" panose="020F0502020204030204"/>
                <a:cs typeface="Calibri" panose="020F0502020204030204"/>
              </a:rPr>
              <a:t>Acknowledgment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51"/>
    </mc:Choice>
    <mc:Fallback>
      <p:transition spd="slow" advTm="195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600" b="1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IN" sz="36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IN"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</a:t>
            </a:r>
            <a:r>
              <a:rPr lang="en-IN" sz="36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3600"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sz="3600" b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</a:t>
            </a:r>
            <a:r>
              <a:rPr lang="en-IN"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IN" sz="36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IN"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600" b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3600" b="1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3600" b="1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3600"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HASE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The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project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is developed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considering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the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Software Development Life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Cycle </a:t>
            </a:r>
            <a:r>
              <a:rPr lang="en-US" sz="16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(SDLC)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phases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and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divided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into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five</a:t>
            </a:r>
            <a:r>
              <a:rPr lang="en-US" sz="1600" spc="-7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phases</a:t>
            </a:r>
            <a:r>
              <a:rPr lang="en-US" sz="1600" spc="-8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of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development.</a:t>
            </a:r>
            <a:r>
              <a:rPr lang="en-US" sz="1600" spc="-6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Below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chart</a:t>
            </a:r>
            <a:r>
              <a:rPr lang="en-US" sz="1600" spc="-7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explains </a:t>
            </a:r>
            <a:r>
              <a:rPr lang="en-US" sz="1600" spc="-30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brief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about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 these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phases,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687" y="3064790"/>
            <a:ext cx="5044699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61"/>
    </mc:Choice>
    <mc:Fallback>
      <p:transition spd="slow" advTm="208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254"/>
          </a:xfrm>
        </p:spPr>
        <p:txBody>
          <a:bodyPr/>
          <a:lstStyle/>
          <a:p>
            <a:r>
              <a:rPr lang="en-IN" sz="36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36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36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IN" sz="360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36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IN" sz="360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sz="3600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360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r>
              <a:rPr lang="en-IN" sz="3600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36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36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8869"/>
            <a:ext cx="8596668" cy="3688595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Embedded</a:t>
            </a:r>
            <a:r>
              <a:rPr lang="en-US" sz="16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system: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 marR="5080" indent="456565">
              <a:lnSpc>
                <a:spcPct val="109000"/>
              </a:lnSpc>
              <a:spcBef>
                <a:spcPts val="840"/>
              </a:spcBef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“Any</a:t>
            </a:r>
            <a:r>
              <a:rPr lang="en-US" sz="1600" spc="11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combination</a:t>
            </a:r>
            <a:r>
              <a:rPr lang="en-US" sz="16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of</a:t>
            </a:r>
            <a:r>
              <a:rPr lang="en-US" sz="1600" spc="1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Hardware</a:t>
            </a:r>
            <a:r>
              <a:rPr lang="en-US" sz="1600" spc="11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and</a:t>
            </a:r>
            <a:r>
              <a:rPr lang="en-US" sz="1600" spc="11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Software</a:t>
            </a:r>
            <a:r>
              <a:rPr lang="en-US" sz="1600" spc="11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which</a:t>
            </a:r>
            <a:r>
              <a:rPr lang="en-US" sz="1600" spc="1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is</a:t>
            </a:r>
            <a:r>
              <a:rPr lang="en-US" sz="1600" spc="1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intended</a:t>
            </a:r>
            <a:r>
              <a:rPr lang="en-US" sz="1600" spc="1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to</a:t>
            </a:r>
            <a:r>
              <a:rPr lang="en-US" sz="1600" spc="114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do</a:t>
            </a:r>
            <a:r>
              <a:rPr lang="en-US" sz="1600" spc="1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a </a:t>
            </a:r>
            <a:r>
              <a:rPr lang="en-US" sz="1600" spc="-3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Specific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Task</a:t>
            </a:r>
            <a:r>
              <a:rPr lang="en-US" sz="16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can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 be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called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as </a:t>
            </a:r>
            <a:r>
              <a:rPr lang="en-US" sz="1600" spc="-10" dirty="0">
                <a:latin typeface="Bahnschrift SemiLight SemiCondensed" panose="020B0502040204020203" pitchFamily="34" charset="0"/>
                <a:cs typeface="Calibri" panose="020F0502020204030204"/>
              </a:rPr>
              <a:t>an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Embedded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 System”.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Examples: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97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Microwave</a:t>
            </a:r>
            <a:r>
              <a:rPr lang="en-US" sz="1600" spc="-4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Oven</a:t>
            </a:r>
            <a:endParaRPr lang="en-US" sz="1600" spc="-5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97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Traffic lights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6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Washing</a:t>
            </a:r>
            <a:r>
              <a:rPr lang="en-US" sz="1600" spc="-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Machine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5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TV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70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Cameras</a:t>
            </a:r>
            <a:endParaRPr lang="en-US" sz="16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5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600" spc="-5" dirty="0">
                <a:latin typeface="Bahnschrift SemiLight SemiCondensed" panose="020B0502040204020203" pitchFamily="34" charset="0"/>
                <a:cs typeface="Calibri" panose="020F0502020204030204"/>
              </a:rPr>
              <a:t>Refrigerator,</a:t>
            </a:r>
            <a:r>
              <a:rPr lang="en-US" sz="16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600" dirty="0">
                <a:latin typeface="Bahnschrift SemiLight SemiCondensed" panose="020B0502040204020203" pitchFamily="34" charset="0"/>
                <a:cs typeface="Calibri" panose="020F0502020204030204"/>
              </a:rPr>
              <a:t>etc.</a:t>
            </a:r>
            <a:endParaRPr lang="en-IN" sz="1600" dirty="0">
              <a:latin typeface="Bahnschrift SemiLight Semi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63"/>
    </mc:Choice>
    <mc:Fallback>
      <p:transition spd="slow" advTm="233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440" y="555468"/>
            <a:ext cx="10991892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Categories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of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embedded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 system: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975"/>
              </a:spcBef>
              <a:buFont typeface="Wingdings" panose="05000000000000000000"/>
              <a:buChar char=""/>
              <a:tabLst>
                <a:tab pos="731520" algn="l"/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Stand-alone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"/>
              <a:tabLst>
                <a:tab pos="731520" algn="l"/>
                <a:tab pos="732155" algn="l"/>
              </a:tabLst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Real</a:t>
            </a:r>
            <a:r>
              <a:rPr lang="en-US" sz="1800" spc="-4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Time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65"/>
              </a:spcBef>
              <a:buFont typeface="Wingdings" panose="05000000000000000000"/>
              <a:buChar char=""/>
              <a:tabLst>
                <a:tab pos="731520" algn="l"/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Networked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145"/>
              </a:spcBef>
              <a:buFont typeface="Wingdings" panose="05000000000000000000"/>
              <a:buChar char=""/>
              <a:tabLst>
                <a:tab pos="731520" algn="l"/>
                <a:tab pos="732155" algn="l"/>
              </a:tabLst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Mobile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Requirements of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Embedded</a:t>
            </a:r>
            <a:r>
              <a:rPr lang="en-US" sz="1800" spc="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system: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90"/>
              </a:lnSpc>
              <a:spcBef>
                <a:spcPts val="730"/>
              </a:spcBef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Reliability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10"/>
              </a:lnSpc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Cost-effectiveness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10"/>
              </a:lnSpc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Low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Power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Consumption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90"/>
              </a:lnSpc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Efficient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Usage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of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Processing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Power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7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Efficient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Usage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of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Memory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Challenges: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80"/>
              </a:lnSpc>
              <a:spcBef>
                <a:spcPts val="725"/>
              </a:spcBef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Efficient</a:t>
            </a:r>
            <a:r>
              <a:rPr lang="en-US" sz="1800" spc="-2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Inputs/Outputs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10"/>
              </a:lnSpc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Embedding</a:t>
            </a:r>
            <a:r>
              <a:rPr lang="en-US" sz="1800" spc="-2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an</a:t>
            </a:r>
            <a:r>
              <a:rPr lang="en-US" sz="1800" spc="-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OS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ts val="2090"/>
              </a:lnSpc>
              <a:buSzPct val="129000"/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Code</a:t>
            </a:r>
            <a:r>
              <a:rPr lang="en-US" sz="1800" spc="-4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Optimization</a:t>
            </a:r>
            <a:endParaRPr lang="en-US" sz="1800" dirty="0">
              <a:latin typeface="Bahnschrift SemiLight SemiCondensed" panose="020B0502040204020203" pitchFamily="34" charset="0"/>
              <a:cs typeface="Calibri" panose="020F0502020204030204"/>
            </a:endParaRPr>
          </a:p>
          <a:p>
            <a:pPr marL="731520" indent="-229235">
              <a:lnSpc>
                <a:spcPct val="100000"/>
              </a:lnSpc>
              <a:spcBef>
                <a:spcPts val="75"/>
              </a:spcBef>
              <a:buFont typeface="Courier New" panose="02070309020205020404"/>
              <a:buChar char="o"/>
              <a:tabLst>
                <a:tab pos="732155" algn="l"/>
              </a:tabLst>
            </a:pPr>
            <a:r>
              <a:rPr lang="en-US" sz="1800" spc="-5" dirty="0">
                <a:latin typeface="Bahnschrift SemiLight SemiCondensed" panose="020B0502040204020203" pitchFamily="34" charset="0"/>
                <a:cs typeface="Calibri" panose="020F0502020204030204"/>
              </a:rPr>
              <a:t>Testing</a:t>
            </a:r>
            <a:r>
              <a:rPr lang="en-US" sz="1800" spc="-30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spc="-10" dirty="0">
                <a:latin typeface="Bahnschrift SemiLight SemiCondensed" panose="020B0502040204020203" pitchFamily="34" charset="0"/>
                <a:cs typeface="Calibri" panose="020F0502020204030204"/>
              </a:rPr>
              <a:t>and</a:t>
            </a:r>
            <a:r>
              <a:rPr lang="en-US" sz="1800" spc="-15" dirty="0">
                <a:latin typeface="Bahnschrift SemiLight SemiCondensed" panose="020B0502040204020203" pitchFamily="34" charset="0"/>
                <a:cs typeface="Calibri" panose="020F0502020204030204"/>
              </a:rPr>
              <a:t> </a:t>
            </a:r>
            <a:r>
              <a:rPr lang="en-US" sz="1800" dirty="0">
                <a:latin typeface="Bahnschrift SemiLight SemiCondensed" panose="020B0502040204020203" pitchFamily="34" charset="0"/>
                <a:cs typeface="Calibri" panose="020F0502020204030204"/>
              </a:rPr>
              <a:t>debugging</a:t>
            </a:r>
            <a:endParaRPr lang="en-IN" dirty="0">
              <a:latin typeface="Bahnschrift SemiLight Semi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601"/>
    </mc:Choice>
    <mc:Fallback>
      <p:transition spd="slow" advTm="986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1" y="245390"/>
            <a:ext cx="8596668" cy="1320800"/>
          </a:xfrm>
        </p:spPr>
        <p:txBody>
          <a:bodyPr/>
          <a:lstStyle/>
          <a:p>
            <a:r>
              <a:rPr lang="en-IN" sz="36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COMPONENTS OF EMBEDDED SYSTEMS:  </a:t>
            </a:r>
            <a:br>
              <a:rPr lang="en-IN" sz="3600" dirty="0"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0536" y="1511086"/>
            <a:ext cx="6044339" cy="473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74"/>
    </mc:Choice>
    <mc:Fallback>
      <p:transition spd="slow" advTm="24974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9547</Words>
  <Application>WPS Presentation</Application>
  <PresentationFormat>Widescreen</PresentationFormat>
  <Paragraphs>286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Wingdings 3</vt:lpstr>
      <vt:lpstr>Arial</vt:lpstr>
      <vt:lpstr>Calibri</vt:lpstr>
      <vt:lpstr>-apple-system</vt:lpstr>
      <vt:lpstr>Segoe Print</vt:lpstr>
      <vt:lpstr>Roboto</vt:lpstr>
      <vt:lpstr>Wide Latin</vt:lpstr>
      <vt:lpstr>Bahnschrift SemiLight SemiCondensed</vt:lpstr>
      <vt:lpstr>Calibri</vt:lpstr>
      <vt:lpstr>Symbol</vt:lpstr>
      <vt:lpstr>Courier New</vt:lpstr>
      <vt:lpstr>Wingdings</vt:lpstr>
      <vt:lpstr>Calibri Light</vt:lpstr>
      <vt:lpstr>Trebuchet MS</vt:lpstr>
      <vt:lpstr>Microsoft YaHei</vt:lpstr>
      <vt:lpstr>Arial Unicode MS</vt:lpstr>
      <vt:lpstr>Bahnschrift Light SemiCondensed</vt:lpstr>
      <vt:lpstr>Corbel</vt:lpstr>
      <vt:lpstr>Facet</vt:lpstr>
      <vt:lpstr>MICROWAVE OVEN SIMULATION Project Documentation</vt:lpstr>
      <vt:lpstr>INTERNSHIP OVERVIEW : </vt:lpstr>
      <vt:lpstr>What is micro wave oven ?</vt:lpstr>
      <vt:lpstr>Abstract</vt:lpstr>
      <vt:lpstr>CONTENTS</vt:lpstr>
      <vt:lpstr>PROJECT DEVELOPMENT PHASES</vt:lpstr>
      <vt:lpstr>EMBEDDED SYSTEMS </vt:lpstr>
      <vt:lpstr>PowerPoint 演示文稿</vt:lpstr>
      <vt:lpstr>COMPONENTS OF EMBEDDED SYSTEMS:   </vt:lpstr>
      <vt:lpstr>What should you know about Microcontroller ?  </vt:lpstr>
      <vt:lpstr>PIC16F877A  Microcontroller Architecture </vt:lpstr>
      <vt:lpstr>COMPONENTS OF MICROWAVE OVEN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OVEN Project Documentation</dc:title>
  <dc:creator>BHAVANA</dc:creator>
  <cp:lastModifiedBy>ALI</cp:lastModifiedBy>
  <cp:revision>35</cp:revision>
  <dcterms:created xsi:type="dcterms:W3CDTF">2021-12-21T13:39:00Z</dcterms:created>
  <dcterms:modified xsi:type="dcterms:W3CDTF">2021-12-27T07:33:17Z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87AE9E39CE254683906B5F8CCD2CE37F</vt:lpwstr>
  </property>
  <property fmtid="{D5CDD505-2E9C-101B-9397-08002B2CF9AE}" pid="3" name="KSOProductBuildVer">
    <vt:lpwstr>1033-11.2.0.10382</vt:lpwstr>
  </property>
</Properties>
</file>