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59" r:id="rId5"/>
    <p:sldId id="268" r:id="rId6"/>
    <p:sldId id="269" r:id="rId7"/>
    <p:sldId id="260" r:id="rId8"/>
    <p:sldId id="266" r:id="rId9"/>
    <p:sldId id="257" r:id="rId10"/>
    <p:sldId id="258" r:id="rId11"/>
    <p:sldId id="270" r:id="rId12"/>
    <p:sldId id="271" r:id="rId13"/>
    <p:sldId id="272" r:id="rId14"/>
    <p:sldId id="261" r:id="rId15"/>
    <p:sldId id="262" r:id="rId16"/>
    <p:sldId id="263" r:id="rId17"/>
    <p:sldId id="273" r:id="rId18"/>
    <p:sldId id="264" r:id="rId19"/>
    <p:sldId id="274" r:id="rId20"/>
    <p:sldId id="265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931-4C9C-4D6F-8D05-39EAD6FDAB48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7FA34A-264D-4EC7-8449-92D81F2A0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556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931-4C9C-4D6F-8D05-39EAD6FDAB48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A34A-264D-4EC7-8449-92D81F2A0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572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931-4C9C-4D6F-8D05-39EAD6FDAB48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A34A-264D-4EC7-8449-92D81F2A0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564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931-4C9C-4D6F-8D05-39EAD6FDAB48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A34A-264D-4EC7-8449-92D81F2A0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53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978931-4C9C-4D6F-8D05-39EAD6FDAB48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7FA34A-264D-4EC7-8449-92D81F2A0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80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931-4C9C-4D6F-8D05-39EAD6FDAB48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A34A-264D-4EC7-8449-92D81F2A0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569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931-4C9C-4D6F-8D05-39EAD6FDAB48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A34A-264D-4EC7-8449-92D81F2A0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173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931-4C9C-4D6F-8D05-39EAD6FDAB48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A34A-264D-4EC7-8449-92D81F2A0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7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931-4C9C-4D6F-8D05-39EAD6FDAB48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A34A-264D-4EC7-8449-92D81F2A0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833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931-4C9C-4D6F-8D05-39EAD6FDAB48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A34A-264D-4EC7-8449-92D81F2A0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34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931-4C9C-4D6F-8D05-39EAD6FDAB48}" type="datetimeFigureOut">
              <a:rPr lang="en-ID" smtClean="0"/>
              <a:t>29/01/2024</a:t>
            </a:fld>
            <a:endParaRPr lang="en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A34A-264D-4EC7-8449-92D81F2A0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468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978931-4C9C-4D6F-8D05-39EAD6FDAB48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7FA34A-264D-4EC7-8449-92D81F2A01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526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04B2-A26E-FDEA-3DD9-CC84A9781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81721"/>
          </a:xfrm>
        </p:spPr>
        <p:txBody>
          <a:bodyPr>
            <a:noAutofit/>
          </a:bodyPr>
          <a:lstStyle/>
          <a:p>
            <a:pPr algn="ctr"/>
            <a:r>
              <a:rPr lang="en-ID" sz="6000" b="1" dirty="0" err="1"/>
              <a:t>Prediksi</a:t>
            </a:r>
            <a:r>
              <a:rPr lang="en-ID" sz="6000" b="1" dirty="0"/>
              <a:t> Data </a:t>
            </a:r>
            <a:r>
              <a:rPr lang="en-ID" sz="6000" b="1" dirty="0" err="1"/>
              <a:t>Peminjaman</a:t>
            </a:r>
            <a:r>
              <a:rPr lang="en-ID" sz="6000" b="1" dirty="0"/>
              <a:t> </a:t>
            </a:r>
            <a:r>
              <a:rPr lang="en-ID" sz="6000" b="1" dirty="0" err="1"/>
              <a:t>menggunakan</a:t>
            </a:r>
            <a:r>
              <a:rPr lang="en-ID" sz="6000" b="1" dirty="0"/>
              <a:t> </a:t>
            </a:r>
            <a:r>
              <a:rPr lang="en-ID" sz="6000" b="1" dirty="0" err="1"/>
              <a:t>Algoritma</a:t>
            </a:r>
            <a:r>
              <a:rPr lang="en-ID" sz="6000" b="1" dirty="0"/>
              <a:t> </a:t>
            </a:r>
            <a:r>
              <a:rPr lang="en-ID" sz="6000" b="1" dirty="0" err="1"/>
              <a:t>CatBoost</a:t>
            </a:r>
            <a:r>
              <a:rPr lang="en-ID" sz="6000" b="1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47657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5B2F-AAB0-44D5-4E82-361F3023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D975C5-2003-E131-8037-0BC618744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516" y="1690688"/>
            <a:ext cx="6711925" cy="4060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FDBFA-FDE0-F145-56CC-9B3131A747BA}"/>
              </a:ext>
            </a:extLst>
          </p:cNvPr>
          <p:cNvSpPr txBox="1"/>
          <p:nvPr/>
        </p:nvSpPr>
        <p:spPr>
          <a:xfrm>
            <a:off x="705853" y="1868723"/>
            <a:ext cx="444366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Bar Chart</a:t>
            </a:r>
          </a:p>
          <a:p>
            <a:pPr algn="just"/>
            <a:r>
              <a:rPr lang="en-US" sz="2000" dirty="0"/>
              <a:t>	</a:t>
            </a:r>
            <a:r>
              <a:rPr lang="en-US" sz="2400" dirty="0" err="1"/>
              <a:t>Visualisasi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target </a:t>
            </a:r>
            <a:r>
              <a:rPr lang="en-US" sz="2400" dirty="0" err="1"/>
              <a:t>yaitu</a:t>
            </a:r>
            <a:r>
              <a:rPr lang="en-US" sz="2400" dirty="0"/>
              <a:t> “</a:t>
            </a:r>
            <a:r>
              <a:rPr lang="en-US" sz="2400" dirty="0" err="1"/>
              <a:t>good_bad_loan</a:t>
            </a:r>
            <a:r>
              <a:rPr lang="en-US" sz="2400" dirty="0"/>
              <a:t>”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dan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 </a:t>
            </a:r>
            <a:r>
              <a:rPr lang="en-US" sz="2400" dirty="0" err="1"/>
              <a:t>buruk</a:t>
            </a:r>
            <a:r>
              <a:rPr lang="en-US" sz="2400" dirty="0"/>
              <a:t> yang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“grade”.</a:t>
            </a:r>
          </a:p>
          <a:p>
            <a:pPr algn="just"/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665357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E4E-95D2-3812-5145-6801A869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Encoding &amp;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68E2-CA58-0150-9A15-25C68707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  <a:p>
            <a:pPr marL="457200" lvl="1" indent="0"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encoding</a:t>
            </a:r>
            <a:r>
              <a:rPr lang="en-US" dirty="0"/>
              <a:t> pada data </a:t>
            </a:r>
            <a:r>
              <a:rPr lang="en-US" dirty="0" err="1"/>
              <a:t>kategori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6AB87-8AB8-B3F3-86C1-18437D2D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60" y="2727469"/>
            <a:ext cx="10230140" cy="31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35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05F8-A23D-680A-E90C-4F1E9FDC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Encoding &amp; Normalization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540E-3D2C-6698-FA9F-90A6FCB2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  <a:p>
            <a:pPr marL="457200" lvl="1" indent="0">
              <a:buNone/>
            </a:pP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normalisasi</a:t>
            </a:r>
            <a:r>
              <a:rPr lang="en-ID" dirty="0"/>
              <a:t> pada data </a:t>
            </a:r>
            <a:r>
              <a:rPr lang="en-ID" dirty="0" err="1"/>
              <a:t>numerik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i="1" dirty="0" err="1"/>
              <a:t>MinMaxScaler</a:t>
            </a:r>
            <a:r>
              <a:rPr lang="en-ID" dirty="0"/>
              <a:t>.</a:t>
            </a:r>
          </a:p>
          <a:p>
            <a:pPr marL="457200" lvl="1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D3D05-35F3-25FA-961B-797BF59E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52" y="2834689"/>
            <a:ext cx="9256295" cy="33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1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2EE2-90F9-60A0-428A-1D756DD5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Spliting</a:t>
            </a:r>
            <a:r>
              <a:rPr lang="en-ID" b="1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EFE2-6AF5-7958-53DC-688A69DB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Spliting</a:t>
            </a:r>
            <a:r>
              <a:rPr lang="en-US" dirty="0"/>
              <a:t> Data</a:t>
            </a:r>
          </a:p>
          <a:p>
            <a:pPr marL="457200" lvl="1" indent="0">
              <a:buNone/>
            </a:pPr>
            <a:r>
              <a:rPr lang="en-US" dirty="0" err="1"/>
              <a:t>Membagi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i="1" dirty="0"/>
              <a:t>data train 80% </a:t>
            </a:r>
            <a:r>
              <a:rPr lang="en-US" dirty="0"/>
              <a:t>dan </a:t>
            </a:r>
            <a:r>
              <a:rPr lang="en-US" i="1" dirty="0"/>
              <a:t>data test 20%.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Data train “</a:t>
            </a:r>
            <a:r>
              <a:rPr lang="en-US" i="1" dirty="0" err="1"/>
              <a:t>good_bad_loan</a:t>
            </a:r>
            <a:r>
              <a:rPr lang="en-US" i="1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i="1" dirty="0"/>
              <a:t>Data test “</a:t>
            </a:r>
            <a:r>
              <a:rPr lang="en-US" i="1" dirty="0" err="1"/>
              <a:t>good_bad_loan</a:t>
            </a:r>
            <a:r>
              <a:rPr lang="en-US" i="1" dirty="0"/>
              <a:t>”</a:t>
            </a:r>
            <a:endParaRPr lang="en-ID" i="1" dirty="0"/>
          </a:p>
          <a:p>
            <a:pPr marL="914400" lvl="1" indent="-457200">
              <a:buFont typeface="+mj-lt"/>
              <a:buAutoNum type="arabicPeriod" startAt="2"/>
            </a:pPr>
            <a:endParaRPr lang="en-ID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BC1CD-BCED-BABD-3F39-40EEF833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69" y="3136341"/>
            <a:ext cx="4171059" cy="872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9425C-BDD2-1AF7-7E47-B431E1A6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69" y="4479490"/>
            <a:ext cx="4171059" cy="9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8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647A-BB27-7B30-FFED-9FFE26A7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solidFill>
                  <a:schemeClr val="tx1"/>
                </a:solidFill>
              </a:rPr>
              <a:t>Resampling SMOTE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11BA-DBCF-5747-ACC4-0F0F6B38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SMOTE</a:t>
            </a:r>
          </a:p>
          <a:p>
            <a:pPr marL="457200" lvl="1" indent="0">
              <a:buNone/>
            </a:pP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data </a:t>
            </a:r>
            <a:r>
              <a:rPr lang="en-US" i="1" dirty="0"/>
              <a:t>imbalance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Oversampling SMOTE</a:t>
            </a:r>
            <a:r>
              <a:rPr lang="en-US" dirty="0"/>
              <a:t>. Data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i="1" dirty="0"/>
              <a:t>data train.</a:t>
            </a:r>
            <a:endParaRPr lang="en-ID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36EDB-0443-C88E-B962-1C97254B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48" y="3158262"/>
            <a:ext cx="8370103" cy="110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1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82E5-B302-8A8C-84E3-CF89B3EC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CatBoost</a:t>
            </a:r>
            <a:r>
              <a:rPr lang="en-US" b="1" dirty="0"/>
              <a:t> Model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597D-A118-B545-1EA2-31FB4387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  <a:p>
            <a:pPr marL="457200" lvl="1" indent="0"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model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 err="1"/>
              <a:t>CatBoost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parameter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CD6DF-1DBF-277C-0806-3D3F83BD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76" y="3158440"/>
            <a:ext cx="7217648" cy="20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29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6B15-CAE3-9AA2-78F3-8DEE0FA4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Report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E110-35A1-9925-5075-40E5B4A9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  <a:p>
            <a:pPr marL="457200" lvl="1" indent="0">
              <a:buNone/>
            </a:pP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accuracy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sebesar</a:t>
            </a:r>
            <a:r>
              <a:rPr lang="en-US" dirty="0"/>
              <a:t> 90%.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7D6A8-75E1-08F3-3FA2-C153D330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53" y="2898149"/>
            <a:ext cx="8705238" cy="26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28A2-7426-D548-0791-B463BD79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Report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D336-1F2F-89F2-7735-059408DF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731C5-E160-AAAE-A609-FDC26B05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13" y="1825625"/>
            <a:ext cx="5323974" cy="39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69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FD44-3627-FB06-2A94-E147F2CC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Importance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CFD7-8E9F-80F9-1C5E-B60FBE36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Feature</a:t>
            </a:r>
          </a:p>
          <a:p>
            <a:pPr marL="457200" lvl="1" indent="0">
              <a:buNone/>
            </a:pPr>
            <a:r>
              <a:rPr lang="en-US" i="1" dirty="0"/>
              <a:t>Feature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0,1.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F8888-ACF3-B402-2EEA-A30859CA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78" y="2762579"/>
            <a:ext cx="4028663" cy="32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FA01-4809-D2C4-FFBA-7768D5B7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Importance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8FD9-7BD4-D60E-DC05-507A7BE3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Feature Importance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8A9AF-B6BD-9A1C-F97B-5EC7C5B7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465201"/>
            <a:ext cx="9942095" cy="39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55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2F0E-3F14-072D-B9C9-664DE7C4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C6D3-BA19-A1AE-7F75-D07640131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Dataset (loan_data_2007_2014.csv)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Berdasarkan</a:t>
            </a:r>
            <a:r>
              <a:rPr lang="en-US" dirty="0"/>
              <a:t> dataset yang </a:t>
            </a:r>
            <a:r>
              <a:rPr lang="en-US" dirty="0" err="1"/>
              <a:t>diberikan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loyalitas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algn="just"/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pinjamannya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berdasarkan</a:t>
            </a:r>
            <a:r>
              <a:rPr lang="en-ID" dirty="0"/>
              <a:t> data </a:t>
            </a:r>
            <a:r>
              <a:rPr lang="en-ID" dirty="0" err="1"/>
              <a:t>historis</a:t>
            </a:r>
            <a:r>
              <a:rPr lang="en-ID" dirty="0"/>
              <a:t> dan </a:t>
            </a:r>
            <a:r>
              <a:rPr lang="en-ID" dirty="0" err="1"/>
              <a:t>fitur-fitur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keberhasilan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, </a:t>
            </a:r>
            <a:r>
              <a:rPr lang="en-ID" dirty="0" err="1"/>
              <a:t>presisi</a:t>
            </a:r>
            <a:r>
              <a:rPr lang="en-ID" dirty="0"/>
              <a:t>, recall, </a:t>
            </a:r>
            <a:r>
              <a:rPr lang="en-ID" dirty="0" err="1"/>
              <a:t>atau</a:t>
            </a:r>
            <a:r>
              <a:rPr lang="en-ID" dirty="0"/>
              <a:t> F1-score, yang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model Machine Learning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dan </a:t>
            </a:r>
            <a:r>
              <a:rPr lang="en-ID" dirty="0" err="1"/>
              <a:t>peminjam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 </a:t>
            </a: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accuracy.</a:t>
            </a:r>
          </a:p>
        </p:txBody>
      </p:sp>
    </p:spTree>
    <p:extLst>
      <p:ext uri="{BB962C8B-B14F-4D97-AF65-F5344CB8AC3E}">
        <p14:creationId xmlns:p14="http://schemas.microsoft.com/office/powerpoint/2010/main" val="2610219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4F0E-A757-79C3-17A2-E8969821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HyperParameter</a:t>
            </a:r>
            <a:r>
              <a:rPr lang="en-ID" b="1" dirty="0"/>
              <a:t> Tunning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ED5B-5B70-89B3-8087-F905375F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HyperParameter</a:t>
            </a:r>
            <a:r>
              <a:rPr lang="en-US" dirty="0"/>
              <a:t> Tunning Randomize Search</a:t>
            </a:r>
          </a:p>
          <a:p>
            <a:pPr marL="457200" lvl="1" indent="0"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 Tuning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parameter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11435-DE4D-787A-A582-1DB9A2D9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00" y="2969558"/>
            <a:ext cx="8193200" cy="20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9BF8-DDF0-16E3-6D94-36CCE720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HyperParameter</a:t>
            </a:r>
            <a:r>
              <a:rPr lang="en-ID" b="1" dirty="0"/>
              <a:t> Tunning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3850-4E94-D9DD-25C5-627D1977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HyperParameter</a:t>
            </a:r>
            <a:r>
              <a:rPr lang="en-US" dirty="0"/>
              <a:t> Tunning</a:t>
            </a:r>
          </a:p>
          <a:p>
            <a:pPr marL="457200" lvl="1" indent="0">
              <a:buNone/>
            </a:pP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accuracy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94%.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97BD-E78D-D2C4-4B2A-C72354AC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89" y="2837742"/>
            <a:ext cx="10174222" cy="7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36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0313-E895-137C-A1FB-EBA74353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Kesimpulan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4F71-1DBD-E112-DA2F-FAD6BD1F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data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 err="1"/>
              <a:t>CatBoost</a:t>
            </a:r>
            <a:r>
              <a:rPr lang="en-US" dirty="0"/>
              <a:t> </a:t>
            </a:r>
            <a:r>
              <a:rPr lang="en-US" i="1" dirty="0"/>
              <a:t>Classifier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90%.</a:t>
            </a:r>
          </a:p>
          <a:p>
            <a:endParaRPr lang="en-US" dirty="0"/>
          </a:p>
          <a:p>
            <a:r>
              <a:rPr lang="en-US" dirty="0"/>
              <a:t>Nilai </a:t>
            </a:r>
            <a:r>
              <a:rPr lang="en-US" i="1" dirty="0"/>
              <a:t>accuracy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 err="1"/>
              <a:t>HyperParameter</a:t>
            </a:r>
            <a:r>
              <a:rPr lang="en-US" dirty="0"/>
              <a:t> </a:t>
            </a:r>
            <a:r>
              <a:rPr lang="en-US" i="1" dirty="0"/>
              <a:t>Tunning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94%.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358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D528-6DBC-05E2-EB96-AB6480E8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/>
              <a:t>Terima</a:t>
            </a:r>
            <a:r>
              <a:rPr lang="en-US" sz="5400" b="1" dirty="0"/>
              <a:t> Kasih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307735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4903-37B4-6FF2-6849-42C2EF69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Analytical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7435-EE7C-80F3-27FC-0AA4A657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Menggunakan</a:t>
            </a:r>
            <a:r>
              <a:rPr lang="en-US" dirty="0"/>
              <a:t> supervised learning,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dan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input dan output,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menggeneralisasi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</a:t>
            </a:r>
            <a:r>
              <a:rPr lang="en-US" dirty="0" err="1"/>
              <a:t>berlabel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biner,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(</a:t>
            </a:r>
            <a:r>
              <a:rPr lang="en-US" dirty="0" err="1"/>
              <a:t>baik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).</a:t>
            </a:r>
          </a:p>
          <a:p>
            <a:pPr algn="just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 err="1"/>
              <a:t>CatBoost</a:t>
            </a:r>
            <a:r>
              <a:rPr lang="en-US" i="1" dirty="0"/>
              <a:t> Classifier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kategorikal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dan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overfitting.</a:t>
            </a:r>
          </a:p>
          <a:p>
            <a:pPr algn="just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ID" dirty="0" err="1"/>
              <a:t>akurasi</a:t>
            </a:r>
            <a:r>
              <a:rPr lang="en-ID" dirty="0"/>
              <a:t>, </a:t>
            </a:r>
            <a:r>
              <a:rPr lang="en-ID" dirty="0" err="1"/>
              <a:t>presisi</a:t>
            </a:r>
            <a:r>
              <a:rPr lang="en-ID" dirty="0"/>
              <a:t>, recall, </a:t>
            </a:r>
            <a:r>
              <a:rPr lang="en-ID" dirty="0" err="1"/>
              <a:t>atau</a:t>
            </a:r>
            <a:r>
              <a:rPr lang="en-ID" dirty="0"/>
              <a:t> F1-score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dan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 err="1"/>
              <a:t>HyperParameter</a:t>
            </a:r>
            <a:r>
              <a:rPr lang="en-US" i="1" dirty="0"/>
              <a:t> Tunning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.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703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D6D2-A521-ED50-EBD5-3F34C9A2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D8CE-274C-731D-8D04-3AAE567C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Dataset </a:t>
            </a:r>
            <a:r>
              <a:rPr lang="en-US" dirty="0" err="1">
                <a:cs typeface="Times New Roman" panose="02020603050405020304" pitchFamily="18" charset="0"/>
              </a:rPr>
              <a:t>metrupakan</a:t>
            </a:r>
            <a:r>
              <a:rPr lang="en-US" dirty="0">
                <a:cs typeface="Times New Roman" panose="02020603050405020304" pitchFamily="18" charset="0"/>
              </a:rPr>
              <a:t> Data Loan Credit.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Dataset </a:t>
            </a:r>
            <a:r>
              <a:rPr lang="en-US" dirty="0" err="1">
                <a:cs typeface="Times New Roman" panose="02020603050405020304" pitchFamily="18" charset="0"/>
              </a:rPr>
              <a:t>memiliki</a:t>
            </a:r>
            <a:r>
              <a:rPr lang="en-US" dirty="0">
                <a:cs typeface="Times New Roman" panose="02020603050405020304" pitchFamily="18" charset="0"/>
              </a:rPr>
              <a:t> 75 Kolom (75 </a:t>
            </a:r>
            <a:r>
              <a:rPr lang="en-US" dirty="0" err="1">
                <a:cs typeface="Times New Roman" panose="02020603050405020304" pitchFamily="18" charset="0"/>
              </a:rPr>
              <a:t>atribut</a:t>
            </a:r>
            <a:r>
              <a:rPr lang="en-US" dirty="0"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Dataset </a:t>
            </a:r>
            <a:r>
              <a:rPr lang="en-US" dirty="0" err="1">
                <a:cs typeface="Times New Roman" panose="02020603050405020304" pitchFamily="18" charset="0"/>
              </a:rPr>
              <a:t>Memiliki</a:t>
            </a:r>
            <a:r>
              <a:rPr lang="en-US" dirty="0">
                <a:cs typeface="Times New Roman" panose="02020603050405020304" pitchFamily="18" charset="0"/>
              </a:rPr>
              <a:t> total Data </a:t>
            </a:r>
            <a:r>
              <a:rPr lang="en-US" dirty="0" err="1">
                <a:cs typeface="Times New Roman" panose="02020603050405020304" pitchFamily="18" charset="0"/>
              </a:rPr>
              <a:t>sebanyak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ID" b="0" i="0" dirty="0">
                <a:solidFill>
                  <a:srgbClr val="212121"/>
                </a:solidFill>
                <a:effectLst/>
                <a:cs typeface="Times New Roman" panose="02020603050405020304" pitchFamily="18" charset="0"/>
              </a:rPr>
              <a:t>466285.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>
                <a:solidFill>
                  <a:srgbClr val="212121"/>
                </a:solidFill>
                <a:cs typeface="Times New Roman" panose="02020603050405020304" pitchFamily="18" charset="0"/>
              </a:rPr>
              <a:t>Tampilan</a:t>
            </a:r>
            <a:r>
              <a:rPr lang="en-ID" dirty="0">
                <a:solidFill>
                  <a:srgbClr val="212121"/>
                </a:solidFill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cs typeface="Times New Roman" panose="02020603050405020304" pitchFamily="18" charset="0"/>
              </a:rPr>
              <a:t>secara</a:t>
            </a:r>
            <a:r>
              <a:rPr lang="en-ID" dirty="0">
                <a:solidFill>
                  <a:srgbClr val="212121"/>
                </a:solidFill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cs typeface="Times New Roman" panose="02020603050405020304" pitchFamily="18" charset="0"/>
              </a:rPr>
              <a:t>sedikit</a:t>
            </a:r>
            <a:r>
              <a:rPr lang="en-ID" dirty="0">
                <a:solidFill>
                  <a:srgbClr val="212121"/>
                </a:solidFill>
                <a:cs typeface="Times New Roman" panose="02020603050405020304" pitchFamily="18" charset="0"/>
              </a:rPr>
              <a:t> dataset yang </a:t>
            </a:r>
            <a:r>
              <a:rPr lang="en-ID" dirty="0" err="1">
                <a:solidFill>
                  <a:srgbClr val="212121"/>
                </a:solidFill>
                <a:cs typeface="Times New Roman" panose="02020603050405020304" pitchFamily="18" charset="0"/>
              </a:rPr>
              <a:t>akan</a:t>
            </a:r>
            <a:r>
              <a:rPr lang="en-ID" dirty="0">
                <a:solidFill>
                  <a:srgbClr val="212121"/>
                </a:solidFill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cs typeface="Times New Roman" panose="02020603050405020304" pitchFamily="18" charset="0"/>
              </a:rPr>
              <a:t>diolah</a:t>
            </a:r>
            <a:r>
              <a:rPr lang="en-ID" dirty="0">
                <a:solidFill>
                  <a:srgbClr val="212121"/>
                </a:solidFill>
                <a:cs typeface="Times New Roman" panose="02020603050405020304" pitchFamily="18" charset="0"/>
              </a:rPr>
              <a:t>.</a:t>
            </a:r>
            <a:endParaRPr lang="en-ID" b="0" i="0" dirty="0">
              <a:solidFill>
                <a:srgbClr val="212121"/>
              </a:solidFill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DD6377-DFA0-06E3-5E97-8CFE8847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23225"/>
              </p:ext>
            </p:extLst>
          </p:nvPr>
        </p:nvGraphicFramePr>
        <p:xfrm>
          <a:off x="1037389" y="3862137"/>
          <a:ext cx="1031641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63282">
                  <a:extLst>
                    <a:ext uri="{9D8B030D-6E8A-4147-A177-3AD203B41FA5}">
                      <a16:colId xmlns:a16="http://schemas.microsoft.com/office/drawing/2014/main" val="2992668664"/>
                    </a:ext>
                  </a:extLst>
                </a:gridCol>
                <a:gridCol w="2063282">
                  <a:extLst>
                    <a:ext uri="{9D8B030D-6E8A-4147-A177-3AD203B41FA5}">
                      <a16:colId xmlns:a16="http://schemas.microsoft.com/office/drawing/2014/main" val="3193577484"/>
                    </a:ext>
                  </a:extLst>
                </a:gridCol>
                <a:gridCol w="2063282">
                  <a:extLst>
                    <a:ext uri="{9D8B030D-6E8A-4147-A177-3AD203B41FA5}">
                      <a16:colId xmlns:a16="http://schemas.microsoft.com/office/drawing/2014/main" val="3294971582"/>
                    </a:ext>
                  </a:extLst>
                </a:gridCol>
                <a:gridCol w="2063282">
                  <a:extLst>
                    <a:ext uri="{9D8B030D-6E8A-4147-A177-3AD203B41FA5}">
                      <a16:colId xmlns:a16="http://schemas.microsoft.com/office/drawing/2014/main" val="2595102762"/>
                    </a:ext>
                  </a:extLst>
                </a:gridCol>
                <a:gridCol w="2063282">
                  <a:extLst>
                    <a:ext uri="{9D8B030D-6E8A-4147-A177-3AD203B41FA5}">
                      <a16:colId xmlns:a16="http://schemas.microsoft.com/office/drawing/2014/main" val="240314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member_id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loan_amnt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funded_amnt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.....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6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1077501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1296599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0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1077430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1314167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1077175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1313524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7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7076863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1277178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1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67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CA04-9A70-551B-8DB6-F3C8A97A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B808-9F05-DDED-9294-6073C44C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Kolom Baru </a:t>
            </a:r>
            <a:r>
              <a:rPr lang="en-US" dirty="0" err="1"/>
              <a:t>sebagai</a:t>
            </a:r>
            <a:r>
              <a:rPr lang="en-US" dirty="0"/>
              <a:t> Kolom </a:t>
            </a:r>
            <a:r>
              <a:rPr lang="en-US" dirty="0" err="1"/>
              <a:t>Tagert</a:t>
            </a:r>
            <a:r>
              <a:rPr lang="en-US" dirty="0"/>
              <a:t> </a:t>
            </a:r>
            <a:r>
              <a:rPr lang="en-US" dirty="0" err="1"/>
              <a:t>Prediksi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Kolom target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“</a:t>
            </a:r>
            <a:r>
              <a:rPr lang="en-US" sz="2400" dirty="0" err="1"/>
              <a:t>loan_status</a:t>
            </a:r>
            <a:r>
              <a:rPr lang="en-US" sz="2400" dirty="0"/>
              <a:t>”.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B03D5-F869-68B1-3610-9F69BA9B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96" y="2965289"/>
            <a:ext cx="6285294" cy="28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85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B509-69C6-F2F3-C11E-9753D642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81D1-5CA4-9789-808A-88CFE92E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kolom</a:t>
            </a:r>
            <a:r>
              <a:rPr lang="en-ID" sz="2400" dirty="0"/>
              <a:t> “</a:t>
            </a:r>
            <a:r>
              <a:rPr lang="en-ID" sz="2400" dirty="0" err="1"/>
              <a:t>good_bad_loan</a:t>
            </a:r>
            <a:r>
              <a:rPr lang="en-ID" sz="2400" dirty="0"/>
              <a:t>”, </a:t>
            </a:r>
            <a:r>
              <a:rPr lang="en-US" sz="2400" dirty="0" err="1"/>
              <a:t>menjadi</a:t>
            </a:r>
            <a:r>
              <a:rPr lang="en-US" sz="2400" dirty="0"/>
              <a:t> 1 </a:t>
            </a:r>
            <a:r>
              <a:rPr lang="en-US" sz="2400" dirty="0" err="1"/>
              <a:t>kolom</a:t>
            </a:r>
            <a:r>
              <a:rPr lang="en-US" sz="2400" dirty="0"/>
              <a:t> yang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(1) dan </a:t>
            </a:r>
            <a:r>
              <a:rPr lang="en-US" sz="2400" dirty="0" err="1"/>
              <a:t>peminjam</a:t>
            </a:r>
            <a:r>
              <a:rPr lang="en-US" sz="2400" dirty="0"/>
              <a:t> </a:t>
            </a:r>
            <a:r>
              <a:rPr lang="en-US" sz="2400" dirty="0" err="1"/>
              <a:t>buruk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(0).</a:t>
            </a:r>
            <a:endParaRPr lang="en-ID" sz="2400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A4E6A-F85F-D284-1699-CFE61906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02" y="3033967"/>
            <a:ext cx="6064075" cy="31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45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C45C-0149-4623-3E20-9620A527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B759-2B61-086B-9EA8-EB644A9B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Melakukan</a:t>
            </a:r>
            <a:r>
              <a:rPr lang="en-ID" dirty="0"/>
              <a:t> Feature Selection</a:t>
            </a:r>
          </a:p>
          <a:p>
            <a:pPr marL="0" indent="0">
              <a:buNone/>
            </a:pPr>
            <a:r>
              <a:rPr lang="en-ID" dirty="0"/>
              <a:t>   	</a:t>
            </a:r>
            <a:r>
              <a:rPr lang="en-ID" sz="2400" dirty="0" err="1"/>
              <a:t>Melakukan</a:t>
            </a:r>
            <a:r>
              <a:rPr lang="en-ID" sz="2400" dirty="0"/>
              <a:t> </a:t>
            </a:r>
            <a:r>
              <a:rPr lang="en-ID" sz="2400" dirty="0" err="1"/>
              <a:t>penghilangan</a:t>
            </a:r>
            <a:r>
              <a:rPr lang="en-ID" sz="2400" dirty="0"/>
              <a:t> </a:t>
            </a:r>
            <a:r>
              <a:rPr lang="en-ID" sz="2400" dirty="0" err="1"/>
              <a:t>kolom</a:t>
            </a:r>
            <a:r>
              <a:rPr lang="en-ID" sz="2400" dirty="0"/>
              <a:t> yang </a:t>
            </a:r>
            <a:r>
              <a:rPr lang="en-ID" sz="2400" dirty="0" err="1"/>
              <a:t>awalnya</a:t>
            </a:r>
            <a:r>
              <a:rPr lang="en-ID" sz="2400" dirty="0"/>
              <a:t> 75 </a:t>
            </a:r>
            <a:r>
              <a:rPr lang="en-ID" sz="2400" dirty="0" err="1"/>
              <a:t>menjadi</a:t>
            </a:r>
            <a:r>
              <a:rPr lang="en-ID" sz="2400" dirty="0"/>
              <a:t> 27 	</a:t>
            </a:r>
            <a:r>
              <a:rPr lang="en-ID" sz="2400" dirty="0" err="1"/>
              <a:t>kolom</a:t>
            </a:r>
            <a:r>
              <a:rPr lang="en-ID" sz="2400" dirty="0"/>
              <a:t>.</a:t>
            </a:r>
            <a:endParaRPr lang="en-ID" dirty="0"/>
          </a:p>
          <a:p>
            <a:r>
              <a:rPr lang="en-ID" dirty="0" err="1"/>
              <a:t>Melakukan</a:t>
            </a:r>
            <a:r>
              <a:rPr lang="en-ID" dirty="0"/>
              <a:t> Handling Missing Data</a:t>
            </a:r>
          </a:p>
          <a:p>
            <a:pPr marL="0" indent="0">
              <a:buNone/>
            </a:pPr>
            <a:r>
              <a:rPr lang="en-ID" sz="2400" dirty="0"/>
              <a:t>    	</a:t>
            </a:r>
            <a:r>
              <a:rPr lang="en-ID" sz="2400" dirty="0" err="1"/>
              <a:t>Melakukan</a:t>
            </a:r>
            <a:r>
              <a:rPr lang="en-ID" sz="2400" dirty="0"/>
              <a:t> </a:t>
            </a:r>
            <a:r>
              <a:rPr lang="en-ID" sz="2400" dirty="0" err="1"/>
              <a:t>penghapusan</a:t>
            </a:r>
            <a:r>
              <a:rPr lang="en-ID" sz="2400" dirty="0"/>
              <a:t> 3 </a:t>
            </a:r>
            <a:r>
              <a:rPr lang="en-ID" sz="2400" dirty="0" err="1"/>
              <a:t>kolom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i="1" dirty="0"/>
              <a:t>missing value 	</a:t>
            </a:r>
            <a:r>
              <a:rPr lang="en-ID" sz="2400" dirty="0" err="1"/>
              <a:t>sebanyak</a:t>
            </a:r>
            <a:r>
              <a:rPr lang="en-ID" sz="2400" dirty="0"/>
              <a:t> 15% </a:t>
            </a:r>
            <a:r>
              <a:rPr lang="en-ID" sz="2400" dirty="0" err="1"/>
              <a:t>dari</a:t>
            </a:r>
            <a:r>
              <a:rPr lang="en-ID" sz="2400" dirty="0"/>
              <a:t> data.</a:t>
            </a:r>
          </a:p>
          <a:p>
            <a:r>
              <a:rPr lang="nn-NO" dirty="0"/>
              <a:t>Melakukan Transformasi Tipe Data Variabel Kontinu</a:t>
            </a:r>
          </a:p>
          <a:p>
            <a:pPr marL="0" indent="0">
              <a:buNone/>
            </a:pPr>
            <a:r>
              <a:rPr lang="nn-NO" sz="2800" dirty="0"/>
              <a:t>	</a:t>
            </a:r>
            <a:r>
              <a:rPr lang="nn-NO" sz="2400" dirty="0"/>
              <a:t>Perubahan kolom data yang berisi tanggal, diubah ke berbagai 	bentuk data 	menjadi </a:t>
            </a:r>
            <a:r>
              <a:rPr lang="nn-NO" sz="2400" i="1" dirty="0"/>
              <a:t>object, int64, float64</a:t>
            </a:r>
            <a:r>
              <a:rPr lang="nn-NO" sz="2400" dirty="0"/>
              <a:t>. </a:t>
            </a:r>
          </a:p>
          <a:p>
            <a:pPr marL="0" indent="0">
              <a:buNone/>
            </a:pPr>
            <a:endParaRPr lang="en-ID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705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B62-2F6A-42A8-7908-AB4C2C6F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3120-1B68-BB27-7442-69E6CD37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Pengecekan</a:t>
            </a:r>
            <a:r>
              <a:rPr lang="en-ID" dirty="0"/>
              <a:t> Fitur </a:t>
            </a:r>
            <a:r>
              <a:rPr lang="en-ID" dirty="0" err="1"/>
              <a:t>Tipe</a:t>
            </a:r>
            <a:r>
              <a:rPr lang="en-ID" dirty="0"/>
              <a:t> Data</a:t>
            </a:r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12CFB-E7E5-75C8-2834-CD1F0D77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79" y="2345071"/>
            <a:ext cx="4282811" cy="38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89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B87-67D0-E6BF-0884-81C56163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Exploratory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EC1C3B-85F9-87FB-25C5-95E789582F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458979" cy="416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7775DC-9D36-04E9-5032-D82584FCAC5C}"/>
              </a:ext>
            </a:extLst>
          </p:cNvPr>
          <p:cNvSpPr txBox="1"/>
          <p:nvPr/>
        </p:nvSpPr>
        <p:spPr>
          <a:xfrm>
            <a:off x="838200" y="1782930"/>
            <a:ext cx="537009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Bar Chart</a:t>
            </a:r>
          </a:p>
          <a:p>
            <a:pPr algn="just"/>
            <a:r>
              <a:rPr lang="en-US" sz="2800" dirty="0"/>
              <a:t>	</a:t>
            </a:r>
            <a:r>
              <a:rPr lang="en-US" sz="2400" dirty="0" err="1"/>
              <a:t>Visualisasi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target </a:t>
            </a:r>
            <a:r>
              <a:rPr lang="en-US" sz="2400" dirty="0" err="1"/>
              <a:t>yaitu</a:t>
            </a:r>
            <a:r>
              <a:rPr lang="en-US" sz="2400" dirty="0"/>
              <a:t> “</a:t>
            </a:r>
            <a:r>
              <a:rPr lang="en-US" sz="2400" dirty="0" err="1"/>
              <a:t>good_bad_loan</a:t>
            </a:r>
            <a:r>
              <a:rPr lang="en-US" sz="2400" dirty="0"/>
              <a:t>”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dan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 </a:t>
            </a:r>
            <a:r>
              <a:rPr lang="en-US" sz="2400" dirty="0" err="1"/>
              <a:t>buruk</a:t>
            </a:r>
            <a:r>
              <a:rPr lang="en-US" sz="2400" dirty="0"/>
              <a:t>.</a:t>
            </a:r>
            <a:endParaRPr lang="en-US" sz="2800" dirty="0"/>
          </a:p>
          <a:p>
            <a:pPr algn="just"/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1531150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137</TotalTime>
  <Words>673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Rockwell</vt:lpstr>
      <vt:lpstr>Rockwell Condensed</vt:lpstr>
      <vt:lpstr>Times New Roman</vt:lpstr>
      <vt:lpstr>Wingdings</vt:lpstr>
      <vt:lpstr>Wood Type</vt:lpstr>
      <vt:lpstr>Prediksi Data Peminjaman menggunakan Algoritma CatBoost Classifier</vt:lpstr>
      <vt:lpstr>Business Understanding</vt:lpstr>
      <vt:lpstr>Analytical Approach</vt:lpstr>
      <vt:lpstr>Dataset</vt:lpstr>
      <vt:lpstr>Dataset</vt:lpstr>
      <vt:lpstr>Dataset</vt:lpstr>
      <vt:lpstr>Pre-processing</vt:lpstr>
      <vt:lpstr>Pre-processing</vt:lpstr>
      <vt:lpstr>Exploratory Data Analysis</vt:lpstr>
      <vt:lpstr>Exploratory Data Analysis</vt:lpstr>
      <vt:lpstr>Encoding &amp; Normalization</vt:lpstr>
      <vt:lpstr>Encoding &amp; Normalization</vt:lpstr>
      <vt:lpstr>Spliting Data</vt:lpstr>
      <vt:lpstr>Resampling SMOTE</vt:lpstr>
      <vt:lpstr>CatBoost Model</vt:lpstr>
      <vt:lpstr>Classification Report</vt:lpstr>
      <vt:lpstr>Classification Report</vt:lpstr>
      <vt:lpstr>Feature Importance</vt:lpstr>
      <vt:lpstr>Feature Importance</vt:lpstr>
      <vt:lpstr>HyperParameter Tunning</vt:lpstr>
      <vt:lpstr>HyperParameter Tunning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Data Peminjaman menggunakan Algoritma CatBoost Classifier</dc:title>
  <dc:creator>Bibit Pamungkas</dc:creator>
  <cp:lastModifiedBy>Bibit Pamungkas</cp:lastModifiedBy>
  <cp:revision>2</cp:revision>
  <dcterms:created xsi:type="dcterms:W3CDTF">2024-01-29T04:10:18Z</dcterms:created>
  <dcterms:modified xsi:type="dcterms:W3CDTF">2024-01-29T06:27:59Z</dcterms:modified>
</cp:coreProperties>
</file>