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79" r:id="rId4"/>
    <p:sldId id="260" r:id="rId5"/>
    <p:sldId id="258" r:id="rId6"/>
    <p:sldId id="281" r:id="rId7"/>
    <p:sldId id="262" r:id="rId8"/>
    <p:sldId id="282" r:id="rId9"/>
    <p:sldId id="27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331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0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53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88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67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358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69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0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659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80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9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76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97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7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B5DDBF-AF8F-476A-AB73-5B951C72F9B4}" type="datetimeFigureOut">
              <a:rPr lang="en-ID" smtClean="0"/>
              <a:t>31/03/2024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31C49-7A81-419F-A893-3E1A3279EB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32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04B2-A26E-FDEA-3DD9-CC84A978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81721"/>
          </a:xfrm>
        </p:spPr>
        <p:txBody>
          <a:bodyPr>
            <a:noAutofit/>
          </a:bodyPr>
          <a:lstStyle/>
          <a:p>
            <a:pPr algn="ctr"/>
            <a:r>
              <a:rPr lang="en-ID" sz="6000" b="1" dirty="0" err="1"/>
              <a:t>Prediksi</a:t>
            </a:r>
            <a:r>
              <a:rPr lang="en-ID" sz="6000" b="1" dirty="0"/>
              <a:t> Data </a:t>
            </a:r>
            <a:r>
              <a:rPr lang="en-ID" sz="6000" b="1" dirty="0" err="1"/>
              <a:t>Peminjaman</a:t>
            </a:r>
            <a:r>
              <a:rPr lang="en-ID" sz="6000" b="1" dirty="0"/>
              <a:t> </a:t>
            </a:r>
            <a:r>
              <a:rPr lang="en-ID" sz="6000" b="1" dirty="0" err="1"/>
              <a:t>menggunakan</a:t>
            </a:r>
            <a:r>
              <a:rPr lang="en-ID" sz="6000" b="1" dirty="0"/>
              <a:t> </a:t>
            </a:r>
            <a:r>
              <a:rPr lang="en-ID" sz="6000" b="1" dirty="0" err="1"/>
              <a:t>Algoritma</a:t>
            </a:r>
            <a:r>
              <a:rPr lang="en-ID" sz="6000" b="1" dirty="0"/>
              <a:t> </a:t>
            </a:r>
            <a:r>
              <a:rPr lang="en-ID" sz="6000" b="1" dirty="0" err="1"/>
              <a:t>CatBoost</a:t>
            </a:r>
            <a:r>
              <a:rPr lang="en-ID" sz="6000" b="1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4765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313-E895-137C-A1FB-EBA7435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Recommendation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F71-1DBD-E112-DA2F-FAD6BD1F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machine learning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model </a:t>
            </a:r>
            <a:r>
              <a:rPr lang="en-US" dirty="0" err="1"/>
              <a:t>prediktif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yang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914400" lvl="1" indent="-4572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marL="914400" lvl="1" indent="-457200">
              <a:buAutoNum type="arabicPeriod"/>
            </a:pP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keungan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914400" lvl="1" indent="-457200"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penagihan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996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F0E-3F14-072D-B9C9-664DE7C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C6D3-BA19-A1AE-7F75-D0764013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Dataset (home-credit-default-risk.zip) </a:t>
            </a:r>
            <a:r>
              <a:rPr lang="en-US" dirty="0" err="1"/>
              <a:t>merupakan</a:t>
            </a:r>
            <a:r>
              <a:rPr lang="en-US" dirty="0"/>
              <a:t> dataset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data (application_test.csv)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Berdasarkan</a:t>
            </a:r>
            <a:r>
              <a:rPr lang="en-US" dirty="0"/>
              <a:t> dataset yang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loyalitas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.</a:t>
            </a:r>
          </a:p>
          <a:p>
            <a:pPr algn="just"/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peminjam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pinjamannya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 dan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219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4903-37B4-6FF2-6849-42C2EF69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7435-EE7C-80F3-27FC-0AA4A657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Menggunakan</a:t>
            </a:r>
            <a:r>
              <a:rPr lang="en-US" dirty="0"/>
              <a:t> supervised learning,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dan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input dan output,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menggeneralisasi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berlabel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yang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biner,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</a:t>
            </a:r>
            <a:r>
              <a:rPr lang="en-US" dirty="0" err="1"/>
              <a:t>Membayar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).</a:t>
            </a:r>
          </a:p>
          <a:p>
            <a:pPr algn="just"/>
            <a:r>
              <a:rPr lang="en-US" dirty="0" err="1"/>
              <a:t>Menggunakan</a:t>
            </a:r>
            <a:r>
              <a:rPr lang="en-US" dirty="0"/>
              <a:t> 3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Logistic Regression,</a:t>
            </a:r>
            <a:r>
              <a:rPr lang="en-US" dirty="0"/>
              <a:t> </a:t>
            </a:r>
            <a:r>
              <a:rPr lang="en-US" i="1" dirty="0" err="1"/>
              <a:t>XGBoost</a:t>
            </a:r>
            <a:r>
              <a:rPr lang="en-US" i="1" dirty="0"/>
              <a:t> Classifier, dan Feedforward Neural Networks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masing-masing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dan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overfitting.</a:t>
            </a:r>
          </a:p>
          <a:p>
            <a:pPr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ID" dirty="0" err="1"/>
              <a:t>akurasi</a:t>
            </a:r>
            <a:r>
              <a:rPr lang="en-ID" dirty="0"/>
              <a:t>, </a:t>
            </a:r>
            <a:r>
              <a:rPr lang="en-ID" dirty="0" err="1"/>
              <a:t>presisi</a:t>
            </a:r>
            <a:r>
              <a:rPr lang="en-ID" dirty="0"/>
              <a:t>, recall, </a:t>
            </a:r>
            <a:r>
              <a:rPr lang="en-ID" dirty="0" err="1"/>
              <a:t>atau</a:t>
            </a:r>
            <a:r>
              <a:rPr lang="en-ID" dirty="0"/>
              <a:t> F1-score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err="1"/>
              <a:t>HyperParameter</a:t>
            </a:r>
            <a:r>
              <a:rPr lang="en-US" i="1" dirty="0"/>
              <a:t> Tunning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0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C45C-0149-4623-3E20-9620A527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Pre-processing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759-2B61-086B-9EA8-EB644A9B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Dataset</a:t>
            </a:r>
          </a:p>
          <a:p>
            <a:pPr marL="457200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Dataset </a:t>
            </a:r>
            <a:r>
              <a:rPr lang="en-US" dirty="0" err="1">
                <a:cs typeface="Times New Roman" panose="02020603050405020304" pitchFamily="18" charset="0"/>
              </a:rPr>
              <a:t>metrupakan</a:t>
            </a:r>
            <a:r>
              <a:rPr lang="en-US" dirty="0">
                <a:cs typeface="Times New Roman" panose="02020603050405020304" pitchFamily="18" charset="0"/>
              </a:rPr>
              <a:t> Data Loan Credit. Dataset </a:t>
            </a:r>
            <a:r>
              <a:rPr lang="en-US" dirty="0" err="1">
                <a:cs typeface="Times New Roman" panose="02020603050405020304" pitchFamily="18" charset="0"/>
              </a:rPr>
              <a:t>memiliki</a:t>
            </a:r>
            <a:r>
              <a:rPr lang="en-US" dirty="0">
                <a:cs typeface="Times New Roman" panose="02020603050405020304" pitchFamily="18" charset="0"/>
              </a:rPr>
              <a:t> 122 Kolom (122 </a:t>
            </a:r>
            <a:r>
              <a:rPr lang="en-US" dirty="0" err="1">
                <a:cs typeface="Times New Roman" panose="02020603050405020304" pitchFamily="18" charset="0"/>
              </a:rPr>
              <a:t>atribut</a:t>
            </a:r>
            <a:r>
              <a:rPr lang="en-US" dirty="0">
                <a:cs typeface="Times New Roman" panose="02020603050405020304" pitchFamily="18" charset="0"/>
              </a:rPr>
              <a:t>). Dataset </a:t>
            </a:r>
            <a:r>
              <a:rPr lang="en-US" dirty="0" err="1">
                <a:cs typeface="Times New Roman" panose="02020603050405020304" pitchFamily="18" charset="0"/>
              </a:rPr>
              <a:t>Memiliki</a:t>
            </a:r>
            <a:r>
              <a:rPr lang="en-US" dirty="0">
                <a:cs typeface="Times New Roman" panose="02020603050405020304" pitchFamily="18" charset="0"/>
              </a:rPr>
              <a:t> total Data </a:t>
            </a:r>
            <a:r>
              <a:rPr lang="en-US" dirty="0" err="1">
                <a:cs typeface="Times New Roman" panose="02020603050405020304" pitchFamily="18" charset="0"/>
              </a:rPr>
              <a:t>sebanyak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ID" b="0" i="0" dirty="0">
                <a:effectLst/>
                <a:cs typeface="Times New Roman" panose="02020603050405020304" pitchFamily="18" charset="0"/>
              </a:rPr>
              <a:t>307511</a:t>
            </a:r>
            <a:r>
              <a:rPr lang="en-ID" b="0" i="0" dirty="0">
                <a:solidFill>
                  <a:srgbClr val="212121"/>
                </a:solidFill>
                <a:effectLst/>
                <a:cs typeface="Times New Roman" panose="02020603050405020304" pitchFamily="18" charset="0"/>
              </a:rPr>
              <a:t>.</a:t>
            </a:r>
            <a:endParaRPr lang="en-ID" dirty="0"/>
          </a:p>
          <a:p>
            <a:r>
              <a:rPr lang="en-ID" dirty="0" err="1"/>
              <a:t>Melakukan</a:t>
            </a:r>
            <a:r>
              <a:rPr lang="en-ID" dirty="0"/>
              <a:t> Feature Selection</a:t>
            </a:r>
          </a:p>
          <a:p>
            <a:pPr marL="0" indent="0">
              <a:buNone/>
            </a:pPr>
            <a:r>
              <a:rPr lang="en-ID" dirty="0"/>
              <a:t>   	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penghilangan</a:t>
            </a:r>
            <a:r>
              <a:rPr lang="en-ID" sz="2400" dirty="0"/>
              <a:t> </a:t>
            </a:r>
            <a:r>
              <a:rPr lang="en-ID" sz="2400" dirty="0" err="1"/>
              <a:t>kolom</a:t>
            </a:r>
            <a:r>
              <a:rPr lang="en-ID" sz="2400" dirty="0"/>
              <a:t> yang </a:t>
            </a:r>
            <a:r>
              <a:rPr lang="en-ID" sz="2400" dirty="0" err="1"/>
              <a:t>awalnya</a:t>
            </a:r>
            <a:r>
              <a:rPr lang="en-ID" sz="2400" dirty="0"/>
              <a:t> 122 </a:t>
            </a:r>
            <a:r>
              <a:rPr lang="en-ID" sz="2400" dirty="0" err="1"/>
              <a:t>menjadi</a:t>
            </a:r>
            <a:r>
              <a:rPr lang="en-ID" sz="2400" dirty="0"/>
              <a:t> 55 </a:t>
            </a:r>
            <a:r>
              <a:rPr lang="en-ID" sz="2400" dirty="0" err="1"/>
              <a:t>kolom</a:t>
            </a:r>
            <a:r>
              <a:rPr lang="en-ID" sz="2400" dirty="0"/>
              <a:t>. </a:t>
            </a:r>
            <a:r>
              <a:rPr lang="en-ID" sz="2400" dirty="0" err="1"/>
              <a:t>Berdasarkan</a:t>
            </a:r>
            <a:r>
              <a:rPr lang="en-ID" sz="2400" dirty="0"/>
              <a:t> 	</a:t>
            </a:r>
            <a:r>
              <a:rPr lang="en-ID" sz="2400" dirty="0" err="1"/>
              <a:t>pengecekan</a:t>
            </a:r>
            <a:r>
              <a:rPr lang="en-ID" sz="2400" dirty="0"/>
              <a:t> </a:t>
            </a:r>
            <a:r>
              <a:rPr lang="en-ID" sz="2400" i="1" dirty="0"/>
              <a:t>missing data </a:t>
            </a:r>
            <a:r>
              <a:rPr lang="en-ID" sz="2400" dirty="0"/>
              <a:t>yang </a:t>
            </a:r>
            <a:r>
              <a:rPr lang="en-ID" sz="2400" dirty="0" err="1"/>
              <a:t>dilakukan</a:t>
            </a:r>
            <a:r>
              <a:rPr lang="en-ID" sz="2400" dirty="0"/>
              <a:t>. </a:t>
            </a:r>
            <a:r>
              <a:rPr lang="en-ID" sz="2400" dirty="0" err="1"/>
              <a:t>Penghilangan</a:t>
            </a:r>
            <a:r>
              <a:rPr lang="en-ID" sz="2400" dirty="0"/>
              <a:t> </a:t>
            </a:r>
            <a:r>
              <a:rPr lang="en-ID" sz="2400" dirty="0" err="1"/>
              <a:t>kolom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 	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penilaian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data yang </a:t>
            </a:r>
            <a:r>
              <a:rPr lang="en-ID" sz="2400" dirty="0" err="1"/>
              <a:t>hilang</a:t>
            </a:r>
            <a:r>
              <a:rPr lang="en-ID" sz="2400" dirty="0"/>
              <a:t> </a:t>
            </a:r>
            <a:r>
              <a:rPr lang="en-ID" sz="2400" dirty="0" err="1"/>
              <a:t>sebanyak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	50% </a:t>
            </a:r>
            <a:r>
              <a:rPr lang="en-ID" sz="2400" dirty="0" err="1"/>
              <a:t>dari</a:t>
            </a:r>
            <a:r>
              <a:rPr lang="en-ID" sz="2400" dirty="0"/>
              <a:t> total 	</a:t>
            </a:r>
            <a:r>
              <a:rPr lang="en-ID" sz="2400" dirty="0" err="1"/>
              <a:t>keseluruhan</a:t>
            </a:r>
            <a:r>
              <a:rPr lang="en-ID" sz="2400" dirty="0"/>
              <a:t> data.</a:t>
            </a:r>
            <a:r>
              <a:rPr lang="en-ID" dirty="0"/>
              <a:t>	</a:t>
            </a:r>
            <a:endParaRPr lang="en-ID" sz="2400" dirty="0"/>
          </a:p>
          <a:p>
            <a:r>
              <a:rPr lang="en-ID" dirty="0"/>
              <a:t>Resampling SMOTE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400" dirty="0" err="1"/>
              <a:t>Mengatasi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data imbalance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teknik</a:t>
            </a:r>
            <a:r>
              <a:rPr lang="en-ID" sz="2400" dirty="0"/>
              <a:t> Oversampling SMOTE. Data yang 	</a:t>
            </a:r>
            <a:r>
              <a:rPr lang="en-ID" sz="2400" dirty="0" err="1"/>
              <a:t>dipakai</a:t>
            </a:r>
            <a:r>
              <a:rPr lang="en-ID" sz="2400" dirty="0"/>
              <a:t> </a:t>
            </a:r>
            <a:r>
              <a:rPr lang="en-ID" sz="2400" dirty="0" err="1"/>
              <a:t>ialah</a:t>
            </a:r>
            <a:r>
              <a:rPr lang="en-ID" sz="2400" dirty="0"/>
              <a:t> data train.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70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5B2F-AAB0-44D5-4E82-361F3023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9E74AA-A087-F910-3079-A9C845C62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1"/>
          <a:stretch/>
        </p:blipFill>
        <p:spPr>
          <a:xfrm>
            <a:off x="2326105" y="3189204"/>
            <a:ext cx="7299158" cy="3093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FDBFA-FDE0-F145-56CC-9B3131A747BA}"/>
              </a:ext>
            </a:extLst>
          </p:cNvPr>
          <p:cNvSpPr txBox="1"/>
          <p:nvPr/>
        </p:nvSpPr>
        <p:spPr>
          <a:xfrm>
            <a:off x="705853" y="1868723"/>
            <a:ext cx="1064794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Bar Chart</a:t>
            </a:r>
          </a:p>
          <a:p>
            <a:pPr algn="just"/>
            <a:r>
              <a:rPr lang="en-US" sz="2000" dirty="0"/>
              <a:t>	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target </a:t>
            </a:r>
            <a:r>
              <a:rPr lang="en-US" sz="2400" dirty="0" err="1"/>
              <a:t>yaitu</a:t>
            </a:r>
            <a:r>
              <a:rPr lang="en-US" sz="2400" dirty="0"/>
              <a:t> “TARGET”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yang </a:t>
            </a:r>
            <a:r>
              <a:rPr lang="en-US" sz="2400" dirty="0" err="1"/>
              <a:t>membayar</a:t>
            </a:r>
            <a:r>
              <a:rPr lang="en-US" sz="2400" dirty="0"/>
              <a:t> dan 	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yang </a:t>
            </a:r>
            <a:r>
              <a:rPr lang="en-US" sz="2400" dirty="0" err="1"/>
              <a:t>dibagi</a:t>
            </a:r>
            <a:r>
              <a:rPr lang="en-US" sz="2400" dirty="0"/>
              <a:t>  </a:t>
            </a:r>
            <a:r>
              <a:rPr lang="en-US" sz="2400" dirty="0" err="1"/>
              <a:t>berdasarkan</a:t>
            </a:r>
            <a:r>
              <a:rPr lang="en-US" sz="2400" dirty="0"/>
              <a:t> “</a:t>
            </a:r>
            <a:r>
              <a:rPr lang="en-US" sz="2400" dirty="0" err="1"/>
              <a:t>Tipe</a:t>
            </a:r>
            <a:r>
              <a:rPr lang="en-US" sz="2400" dirty="0"/>
              <a:t> Income”.</a:t>
            </a:r>
          </a:p>
          <a:p>
            <a:pPr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6535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5B2F-AAB0-44D5-4E82-361F3023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Exploratory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AFA592-3AB3-B1D5-297A-0EB8F562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626" y="3407606"/>
            <a:ext cx="8965532" cy="2939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FDBFA-FDE0-F145-56CC-9B3131A747BA}"/>
              </a:ext>
            </a:extLst>
          </p:cNvPr>
          <p:cNvSpPr txBox="1"/>
          <p:nvPr/>
        </p:nvSpPr>
        <p:spPr>
          <a:xfrm>
            <a:off x="705853" y="1868723"/>
            <a:ext cx="1064794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PIE Chart</a:t>
            </a:r>
          </a:p>
          <a:p>
            <a:pPr algn="just"/>
            <a:r>
              <a:rPr lang="en-US" sz="2000" dirty="0"/>
              <a:t>	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target </a:t>
            </a:r>
            <a:r>
              <a:rPr lang="en-US" sz="2400" dirty="0" err="1"/>
              <a:t>yaitu</a:t>
            </a:r>
            <a:r>
              <a:rPr lang="en-US" sz="2400" dirty="0"/>
              <a:t> “TARGET”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yang </a:t>
            </a:r>
            <a:r>
              <a:rPr lang="en-US" sz="2400" dirty="0" err="1"/>
              <a:t>membayar</a:t>
            </a:r>
            <a:r>
              <a:rPr lang="en-US" sz="2400" dirty="0"/>
              <a:t> dan 	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peminjam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yang </a:t>
            </a:r>
            <a:r>
              <a:rPr lang="en-US" sz="2400" dirty="0" err="1"/>
              <a:t>dibagi</a:t>
            </a:r>
            <a:r>
              <a:rPr lang="en-US" sz="2400" dirty="0"/>
              <a:t>  </a:t>
            </a:r>
            <a:r>
              <a:rPr lang="en-US" sz="2400" dirty="0" err="1"/>
              <a:t>berdasarkan</a:t>
            </a:r>
            <a:r>
              <a:rPr lang="en-US" sz="2400" dirty="0"/>
              <a:t> “</a:t>
            </a:r>
            <a:r>
              <a:rPr lang="en-US" sz="2400" dirty="0" err="1"/>
              <a:t>Tipe</a:t>
            </a:r>
            <a:r>
              <a:rPr lang="en-US" sz="2400" dirty="0"/>
              <a:t> Pendidikan”.</a:t>
            </a:r>
          </a:p>
          <a:p>
            <a:pPr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64318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2E5-B302-8A8C-84E3-CF89B3EC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Implementation and Evaluation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597D-A118-B545-1EA2-31FB4387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  <a:p>
            <a:pPr marL="457200" lvl="1" indent="0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 err="1"/>
              <a:t>XGBoost</a:t>
            </a:r>
            <a:r>
              <a:rPr lang="en-US" i="1" dirty="0"/>
              <a:t>, Logistic Regression, dan Feedforward Neural Networks </a:t>
            </a:r>
            <a:r>
              <a:rPr lang="en-US" i="1" dirty="0" err="1"/>
              <a:t>sesuai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parameter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ID" dirty="0"/>
              <a:t>Evaluation Model</a:t>
            </a:r>
          </a:p>
          <a:p>
            <a:pPr marL="914400" lvl="1" indent="-457200">
              <a:buAutoNum type="arabicPeriod"/>
            </a:pPr>
            <a:r>
              <a:rPr lang="en-ID" dirty="0" err="1"/>
              <a:t>XGBoost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92%.</a:t>
            </a:r>
          </a:p>
          <a:p>
            <a:pPr marL="914400" lvl="1" indent="-457200">
              <a:buAutoNum type="arabicPeriod"/>
            </a:pPr>
            <a:r>
              <a:rPr lang="en-ID" dirty="0"/>
              <a:t>Logistic Regression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86%.</a:t>
            </a:r>
          </a:p>
          <a:p>
            <a:pPr marL="914400" lvl="1" indent="-457200">
              <a:buAutoNum type="arabicPeriod"/>
            </a:pPr>
            <a:r>
              <a:rPr lang="en-US" i="1" dirty="0"/>
              <a:t>Feedforward Neural Networks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85%.</a:t>
            </a:r>
          </a:p>
        </p:txBody>
      </p:sp>
    </p:spTree>
    <p:extLst>
      <p:ext uri="{BB962C8B-B14F-4D97-AF65-F5344CB8AC3E}">
        <p14:creationId xmlns:p14="http://schemas.microsoft.com/office/powerpoint/2010/main" val="1208529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2E5-B302-8A8C-84E3-CF89B3EC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Implementation and Evaluation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597D-A118-B545-1EA2-31FB4387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Evaluation </a:t>
            </a:r>
            <a:r>
              <a:rPr lang="en-ID" dirty="0" err="1"/>
              <a:t>HyperParameter</a:t>
            </a:r>
            <a:r>
              <a:rPr lang="en-ID" dirty="0"/>
              <a:t> Tuning</a:t>
            </a:r>
          </a:p>
          <a:p>
            <a:pPr marL="914400" lvl="1" indent="-457200">
              <a:buAutoNum type="arabicPeriod"/>
            </a:pPr>
            <a:r>
              <a:rPr lang="en-ID" dirty="0" err="1"/>
              <a:t>XGBoost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 err="1"/>
              <a:t>GridSearchCV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95%.</a:t>
            </a:r>
          </a:p>
          <a:p>
            <a:pPr marL="914400" lvl="1" indent="-457200">
              <a:buAutoNum type="arabicPeriod"/>
            </a:pPr>
            <a:r>
              <a:rPr lang="en-ID" dirty="0"/>
              <a:t>Logistic Regression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 err="1"/>
              <a:t>GridSearchCV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88%.</a:t>
            </a:r>
          </a:p>
          <a:p>
            <a:pPr marL="914400" lvl="1" indent="-457200">
              <a:buAutoNum type="arabicPeriod"/>
            </a:pPr>
            <a:r>
              <a:rPr lang="en-US" i="1" dirty="0"/>
              <a:t>Feedforward Neural Networks </a:t>
            </a:r>
            <a:r>
              <a:rPr lang="en-US" dirty="0" err="1"/>
              <a:t>dengan</a:t>
            </a:r>
            <a:r>
              <a:rPr lang="en-US" i="1" dirty="0"/>
              <a:t> </a:t>
            </a:r>
            <a:r>
              <a:rPr lang="en-ID" i="1" dirty="0" err="1"/>
              <a:t>GridSearchCV</a:t>
            </a:r>
            <a:r>
              <a:rPr lang="en-ID" i="1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accuracy </a:t>
            </a:r>
            <a:r>
              <a:rPr lang="en-ID" dirty="0" err="1"/>
              <a:t>sebesar</a:t>
            </a:r>
            <a:r>
              <a:rPr lang="en-ID" dirty="0"/>
              <a:t> 90%.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213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313-E895-137C-A1FB-EBA7435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Kesimpulan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F71-1DBD-E112-DA2F-FAD6BD1F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3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Logistic Regression,</a:t>
            </a:r>
            <a:r>
              <a:rPr lang="en-US" dirty="0"/>
              <a:t> </a:t>
            </a:r>
            <a:r>
              <a:rPr lang="en-US" i="1" dirty="0" err="1"/>
              <a:t>XGBoost</a:t>
            </a:r>
            <a:r>
              <a:rPr lang="en-US" i="1" dirty="0"/>
              <a:t> Classifier, dan Feedforward Neural Networks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92%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  <a:p>
            <a:r>
              <a:rPr lang="en-US" dirty="0"/>
              <a:t>Nilai </a:t>
            </a:r>
            <a:r>
              <a:rPr lang="en-US" i="1" dirty="0"/>
              <a:t>accuracy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HyperParameter</a:t>
            </a:r>
            <a:r>
              <a:rPr lang="en-US" dirty="0"/>
              <a:t> </a:t>
            </a:r>
            <a:r>
              <a:rPr lang="en-US" i="1" dirty="0"/>
              <a:t>Tunning </a:t>
            </a:r>
            <a:r>
              <a:rPr lang="en-US" dirty="0" err="1"/>
              <a:t>menngunakan</a:t>
            </a:r>
            <a:r>
              <a:rPr lang="en-US" dirty="0"/>
              <a:t> </a:t>
            </a:r>
            <a:r>
              <a:rPr lang="en-US" i="1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95%.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35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200</TotalTime>
  <Words>599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Prediksi Data Peminjaman menggunakan Algoritma CatBoost Classifier</vt:lpstr>
      <vt:lpstr>Business Understanding</vt:lpstr>
      <vt:lpstr>Analytical Approach</vt:lpstr>
      <vt:lpstr>Data Pre-processing</vt:lpstr>
      <vt:lpstr>Exploratory Data Analysis</vt:lpstr>
      <vt:lpstr>Exploratory Data Analysis</vt:lpstr>
      <vt:lpstr>Machine Learning Implementation and Evaluation</vt:lpstr>
      <vt:lpstr>Machine Learning Implementation and Evaluation</vt:lpstr>
      <vt:lpstr>Kesimpulan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Data Peminjaman menggunakan Algoritma CatBoost Classifier</dc:title>
  <dc:creator>Bibit Pamungkas</dc:creator>
  <cp:lastModifiedBy>Bibit Pamungkas</cp:lastModifiedBy>
  <cp:revision>5</cp:revision>
  <dcterms:created xsi:type="dcterms:W3CDTF">2024-03-30T16:47:58Z</dcterms:created>
  <dcterms:modified xsi:type="dcterms:W3CDTF">2024-03-31T11:57:03Z</dcterms:modified>
</cp:coreProperties>
</file>