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4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6800-3084-4E9B-BEE2-7C558BD986FA}" type="datetimeFigureOut">
              <a:rPr lang="ru-RU" smtClean="0"/>
              <a:t>30.08.2015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8CAD-2EA3-4C27-9582-68AE0E6AA684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6800-3084-4E9B-BEE2-7C558BD986FA}" type="datetimeFigureOut">
              <a:rPr lang="ru-RU" smtClean="0"/>
              <a:t>30.08.2015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8CAD-2EA3-4C27-9582-68AE0E6AA6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6800-3084-4E9B-BEE2-7C558BD986FA}" type="datetimeFigureOut">
              <a:rPr lang="ru-RU" smtClean="0"/>
              <a:t>30.08.2015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8CAD-2EA3-4C27-9582-68AE0E6AA6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6800-3084-4E9B-BEE2-7C558BD986FA}" type="datetimeFigureOut">
              <a:rPr lang="ru-RU" smtClean="0"/>
              <a:t>30.08.2015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8CAD-2EA3-4C27-9582-68AE0E6AA68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6800-3084-4E9B-BEE2-7C558BD986FA}" type="datetimeFigureOut">
              <a:rPr lang="ru-RU" smtClean="0"/>
              <a:t>30.08.2015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8CAD-2EA3-4C27-9582-68AE0E6AA6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6800-3084-4E9B-BEE2-7C558BD986FA}" type="datetimeFigureOut">
              <a:rPr lang="ru-RU" smtClean="0"/>
              <a:t>30.08.2015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8CAD-2EA3-4C27-9582-68AE0E6AA68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6800-3084-4E9B-BEE2-7C558BD986FA}" type="datetimeFigureOut">
              <a:rPr lang="ru-RU" smtClean="0"/>
              <a:t>30.08.2015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8CAD-2EA3-4C27-9582-68AE0E6AA68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6800-3084-4E9B-BEE2-7C558BD986FA}" type="datetimeFigureOut">
              <a:rPr lang="ru-RU" smtClean="0"/>
              <a:t>30.08.2015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8CAD-2EA3-4C27-9582-68AE0E6AA6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6800-3084-4E9B-BEE2-7C558BD986FA}" type="datetimeFigureOut">
              <a:rPr lang="ru-RU" smtClean="0"/>
              <a:t>30.08.2015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8CAD-2EA3-4C27-9582-68AE0E6AA6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6800-3084-4E9B-BEE2-7C558BD986FA}" type="datetimeFigureOut">
              <a:rPr lang="ru-RU" smtClean="0"/>
              <a:t>30.08.2015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8CAD-2EA3-4C27-9582-68AE0E6AA6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6800-3084-4E9B-BEE2-7C558BD986FA}" type="datetimeFigureOut">
              <a:rPr lang="ru-RU" smtClean="0"/>
              <a:t>30.08.2015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8CAD-2EA3-4C27-9582-68AE0E6AA684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B66800-3084-4E9B-BEE2-7C558BD986FA}" type="datetimeFigureOut">
              <a:rPr lang="ru-RU" smtClean="0"/>
              <a:t>30.08.2015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CD18CAD-2EA3-4C27-9582-68AE0E6AA68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712968" cy="6552728"/>
          </a:xfrm>
        </p:spPr>
        <p:txBody>
          <a:bodyPr/>
          <a:lstStyle/>
          <a:p>
            <a:pPr marL="182880" indent="0" algn="ctr">
              <a:buNone/>
            </a:pPr>
            <a:r>
              <a:rPr lang="ru-RU" sz="1200" dirty="0">
                <a:effectLst/>
              </a:rPr>
              <a:t>Министерство образования и науки РФ</a:t>
            </a:r>
            <a:br>
              <a:rPr lang="ru-RU" sz="1200" dirty="0">
                <a:effectLst/>
              </a:rPr>
            </a:br>
            <a:r>
              <a:rPr lang="ru-RU" sz="1200" dirty="0">
                <a:effectLst/>
              </a:rPr>
              <a:t>Федеральное государственное автономное образовательное учреждение высшего профессионального образования «Казанский (Приволжский) федеральный университет»</a:t>
            </a:r>
            <a:br>
              <a:rPr lang="ru-RU" sz="1200" dirty="0">
                <a:effectLst/>
              </a:rPr>
            </a:br>
            <a:r>
              <a:rPr lang="ru-RU" sz="1200" dirty="0">
                <a:effectLst/>
              </a:rPr>
              <a:t> </a:t>
            </a:r>
            <a:br>
              <a:rPr lang="ru-RU" sz="1200" dirty="0">
                <a:effectLst/>
              </a:rPr>
            </a:br>
            <a:r>
              <a:rPr lang="ru-RU" sz="1200" dirty="0">
                <a:effectLst/>
              </a:rPr>
              <a:t>ИНСТИТУТ ВЫЧИСЛИТЕЛЬНОЙ МАТЕМАТИКИ И ИНФОРМАЦИОННЫХ ТЕХНОЛОГИЙ</a:t>
            </a:r>
            <a:br>
              <a:rPr lang="ru-RU" sz="1200" dirty="0">
                <a:effectLst/>
              </a:rPr>
            </a:br>
            <a:r>
              <a:rPr lang="ru-RU" sz="1200" dirty="0">
                <a:effectLst/>
              </a:rPr>
              <a:t> </a:t>
            </a:r>
            <a:br>
              <a:rPr lang="ru-RU" sz="1200" dirty="0">
                <a:effectLst/>
              </a:rPr>
            </a:br>
            <a:r>
              <a:rPr lang="ru-RU" sz="1200" dirty="0">
                <a:effectLst/>
              </a:rPr>
              <a:t>КАФЕДРА СИСТЕМНОГО АНАЛИЗА И ИНФОРМАЦИОННЫХ ТЕХНОЛОГИЙ</a:t>
            </a:r>
            <a:br>
              <a:rPr lang="ru-RU" sz="1200" dirty="0">
                <a:effectLst/>
              </a:rPr>
            </a:br>
            <a:r>
              <a:rPr lang="ru-RU" sz="1200" dirty="0">
                <a:effectLst/>
              </a:rPr>
              <a:t> </a:t>
            </a:r>
            <a:br>
              <a:rPr lang="ru-RU" sz="1200" dirty="0">
                <a:effectLst/>
              </a:rPr>
            </a:br>
            <a:r>
              <a:rPr lang="ru-RU" sz="1200" dirty="0">
                <a:effectLst/>
              </a:rPr>
              <a:t>Специальность: информационная безопасность</a:t>
            </a:r>
            <a:br>
              <a:rPr lang="ru-RU" sz="1200" dirty="0">
                <a:effectLst/>
              </a:rPr>
            </a:br>
            <a:r>
              <a:rPr lang="ru-RU" sz="1200" dirty="0" smtClean="0">
                <a:effectLst/>
              </a:rPr>
              <a:t/>
            </a:r>
            <a:br>
              <a:rPr lang="ru-RU" sz="1200" dirty="0" smtClean="0">
                <a:effectLst/>
              </a:rPr>
            </a:br>
            <a:r>
              <a:rPr lang="ru-RU" sz="1200" dirty="0">
                <a:effectLst/>
              </a:rPr>
              <a:t/>
            </a:r>
            <a:br>
              <a:rPr lang="ru-RU" sz="1200" dirty="0">
                <a:effectLst/>
              </a:rPr>
            </a:br>
            <a:r>
              <a:rPr lang="ru-RU" sz="1200" dirty="0" smtClean="0">
                <a:effectLst/>
              </a:rPr>
              <a:t/>
            </a:r>
            <a:br>
              <a:rPr lang="ru-RU" sz="1200" dirty="0" smtClean="0">
                <a:effectLst/>
              </a:rPr>
            </a:br>
            <a:r>
              <a:rPr lang="ru-RU" sz="1200" dirty="0">
                <a:effectLst/>
              </a:rPr>
              <a:t> </a:t>
            </a:r>
            <a:br>
              <a:rPr lang="ru-RU" sz="1200" dirty="0">
                <a:effectLst/>
              </a:rPr>
            </a:br>
            <a:r>
              <a:rPr lang="ru-RU" sz="2000" dirty="0">
                <a:effectLst/>
              </a:rPr>
              <a:t>КУРСОВАЯ РАБОТА </a:t>
            </a:r>
            <a:br>
              <a:rPr lang="ru-RU" sz="2000" dirty="0">
                <a:effectLst/>
              </a:rPr>
            </a:br>
            <a:r>
              <a:rPr lang="ru-RU" sz="2000" dirty="0" err="1">
                <a:effectLst/>
              </a:rPr>
              <a:t>Фишинговые</a:t>
            </a:r>
            <a:r>
              <a:rPr lang="ru-RU" sz="2000" dirty="0">
                <a:effectLst/>
              </a:rPr>
              <a:t> и </a:t>
            </a:r>
            <a:r>
              <a:rPr lang="en-US" sz="2000" dirty="0">
                <a:effectLst/>
              </a:rPr>
              <a:t>XSS</a:t>
            </a:r>
            <a:r>
              <a:rPr lang="ru-RU" sz="2000" dirty="0">
                <a:effectLst/>
              </a:rPr>
              <a:t>-атаки. Реализации атак и защиты </a:t>
            </a:r>
            <a:br>
              <a:rPr lang="ru-RU" sz="2000" dirty="0">
                <a:effectLst/>
              </a:rPr>
            </a:br>
            <a:r>
              <a:rPr lang="ru-RU" sz="2000" dirty="0">
                <a:effectLst/>
              </a:rPr>
              <a:t> </a:t>
            </a:r>
            <a:r>
              <a:rPr lang="ru-RU" sz="1200" dirty="0">
                <a:effectLst/>
              </a:rPr>
              <a:t/>
            </a:r>
            <a:br>
              <a:rPr lang="ru-RU" sz="1200" dirty="0">
                <a:effectLst/>
              </a:rPr>
            </a:br>
            <a:r>
              <a:rPr lang="ru-RU" sz="1200" dirty="0">
                <a:effectLst/>
              </a:rPr>
              <a:t> </a:t>
            </a:r>
            <a:br>
              <a:rPr lang="ru-RU" sz="1200" dirty="0">
                <a:effectLst/>
              </a:rPr>
            </a:br>
            <a:r>
              <a:rPr lang="ru-RU" sz="1200" dirty="0" smtClean="0">
                <a:effectLst/>
              </a:rPr>
              <a:t/>
            </a:r>
            <a:br>
              <a:rPr lang="ru-RU" sz="1200" dirty="0" smtClean="0">
                <a:effectLst/>
              </a:rPr>
            </a:br>
            <a:r>
              <a:rPr lang="ru-RU" sz="1200" dirty="0">
                <a:effectLst/>
              </a:rPr>
              <a:t/>
            </a:r>
            <a:br>
              <a:rPr lang="ru-RU" sz="1200" dirty="0">
                <a:effectLst/>
              </a:rPr>
            </a:br>
            <a:r>
              <a:rPr lang="ru-RU" sz="1200" dirty="0" smtClean="0">
                <a:effectLst/>
              </a:rPr>
              <a:t/>
            </a:r>
            <a:br>
              <a:rPr lang="ru-RU" sz="1200" dirty="0" smtClean="0">
                <a:effectLst/>
              </a:rPr>
            </a:br>
            <a:r>
              <a:rPr lang="ru-RU" sz="1200" dirty="0">
                <a:effectLst/>
              </a:rPr>
              <a:t/>
            </a:r>
            <a:br>
              <a:rPr lang="ru-RU" sz="1200" dirty="0">
                <a:effectLst/>
              </a:rPr>
            </a:br>
            <a:r>
              <a:rPr lang="ru-RU" sz="1200" dirty="0" smtClean="0">
                <a:effectLst/>
              </a:rPr>
              <a:t/>
            </a:r>
            <a:br>
              <a:rPr lang="ru-RU" sz="1200" dirty="0" smtClean="0">
                <a:effectLst/>
              </a:rPr>
            </a:br>
            <a:r>
              <a:rPr lang="ru-RU" sz="1200" dirty="0">
                <a:effectLst/>
              </a:rPr>
              <a:t/>
            </a:r>
            <a:br>
              <a:rPr lang="ru-RU" sz="1200" dirty="0">
                <a:effectLst/>
              </a:rPr>
            </a:br>
            <a:r>
              <a:rPr lang="ru-RU" sz="1200" dirty="0" smtClean="0">
                <a:effectLst/>
              </a:rPr>
              <a:t/>
            </a:r>
            <a:br>
              <a:rPr lang="ru-RU" sz="1200" dirty="0" smtClean="0">
                <a:effectLst/>
              </a:rPr>
            </a:br>
            <a:r>
              <a:rPr lang="ru-RU" sz="1200" dirty="0">
                <a:effectLst/>
              </a:rPr>
              <a:t/>
            </a:r>
            <a:br>
              <a:rPr lang="ru-RU" sz="1200" dirty="0">
                <a:effectLst/>
              </a:rPr>
            </a:br>
            <a:r>
              <a:rPr lang="ru-RU" sz="1200" dirty="0" smtClean="0">
                <a:effectLst/>
              </a:rPr>
              <a:t/>
            </a:r>
            <a:br>
              <a:rPr lang="ru-RU" sz="1200" dirty="0" smtClean="0">
                <a:effectLst/>
              </a:rPr>
            </a:br>
            <a:r>
              <a:rPr lang="ru-RU" sz="1200" dirty="0">
                <a:effectLst/>
              </a:rPr>
              <a:t/>
            </a:r>
            <a:br>
              <a:rPr lang="ru-RU" sz="1200" dirty="0">
                <a:effectLst/>
              </a:rPr>
            </a:br>
            <a:r>
              <a:rPr lang="ru-RU" sz="1200" dirty="0" smtClean="0">
                <a:effectLst/>
              </a:rPr>
              <a:t/>
            </a:r>
            <a:br>
              <a:rPr lang="ru-RU" sz="1200" dirty="0" smtClean="0">
                <a:effectLst/>
              </a:rPr>
            </a:br>
            <a:r>
              <a:rPr lang="ru-RU" sz="1200" dirty="0">
                <a:effectLst/>
              </a:rPr>
              <a:t/>
            </a:r>
            <a:br>
              <a:rPr lang="ru-RU" sz="1200" dirty="0">
                <a:effectLst/>
              </a:rPr>
            </a:br>
            <a:r>
              <a:rPr lang="ru-RU" sz="1200" dirty="0">
                <a:effectLst/>
              </a:rPr>
              <a:t> </a:t>
            </a:r>
            <a:br>
              <a:rPr lang="ru-RU" sz="1200" dirty="0">
                <a:effectLst/>
              </a:rPr>
            </a:br>
            <a:r>
              <a:rPr lang="ru-RU" sz="1200" dirty="0">
                <a:effectLst/>
              </a:rPr>
              <a:t> </a:t>
            </a:r>
            <a:br>
              <a:rPr lang="ru-RU" sz="1200" dirty="0">
                <a:effectLst/>
              </a:rPr>
            </a:br>
            <a:r>
              <a:rPr lang="ru-RU" sz="1200" dirty="0">
                <a:effectLst/>
              </a:rPr>
              <a:t> </a:t>
            </a:r>
            <a:br>
              <a:rPr lang="ru-RU" sz="1200" dirty="0">
                <a:effectLst/>
              </a:rPr>
            </a:br>
            <a:r>
              <a:rPr lang="ru-RU" sz="1200" dirty="0">
                <a:effectLst/>
              </a:rPr>
              <a:t>Казань – 2015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483768" y="3933056"/>
            <a:ext cx="6480720" cy="18905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r">
              <a:buNone/>
            </a:pPr>
            <a:r>
              <a:rPr lang="ru-RU" sz="1200" dirty="0" smtClean="0"/>
              <a:t> </a:t>
            </a:r>
            <a:br>
              <a:rPr lang="ru-RU" sz="1200" dirty="0" smtClean="0"/>
            </a:br>
            <a:r>
              <a:rPr lang="ru-RU" sz="1200" dirty="0" smtClean="0"/>
              <a:t>Работу выполнила:</a:t>
            </a:r>
            <a:br>
              <a:rPr lang="ru-RU" sz="1200" dirty="0" smtClean="0"/>
            </a:br>
            <a:r>
              <a:rPr lang="ru-RU" sz="1200" dirty="0" smtClean="0"/>
              <a:t>студентка гр. 09-208 </a:t>
            </a:r>
            <a:r>
              <a:rPr lang="ru-RU" sz="1200" dirty="0" err="1" smtClean="0"/>
              <a:t>Нугуманова</a:t>
            </a:r>
            <a:r>
              <a:rPr lang="ru-RU" sz="1200" dirty="0" smtClean="0"/>
              <a:t> З.Я.</a:t>
            </a:r>
            <a:br>
              <a:rPr lang="ru-RU" sz="1200" dirty="0" smtClean="0"/>
            </a:br>
            <a:r>
              <a:rPr lang="ru-RU" sz="1200" dirty="0" smtClean="0"/>
              <a:t> </a:t>
            </a:r>
            <a:br>
              <a:rPr lang="ru-RU" sz="1200" dirty="0" smtClean="0"/>
            </a:br>
            <a:r>
              <a:rPr lang="ru-RU" sz="1200" dirty="0" smtClean="0"/>
              <a:t> </a:t>
            </a:r>
            <a:br>
              <a:rPr lang="ru-RU" sz="1200" dirty="0" smtClean="0"/>
            </a:br>
            <a:r>
              <a:rPr lang="ru-RU" sz="1200" dirty="0" smtClean="0"/>
              <a:t> </a:t>
            </a:r>
            <a:br>
              <a:rPr lang="ru-RU" sz="1200" dirty="0" smtClean="0"/>
            </a:br>
            <a:r>
              <a:rPr lang="ru-RU" sz="1200" dirty="0" smtClean="0"/>
              <a:t> </a:t>
            </a:r>
            <a:br>
              <a:rPr lang="ru-RU" sz="1200" dirty="0" smtClean="0"/>
            </a:br>
            <a:r>
              <a:rPr lang="ru-RU" sz="1200" dirty="0" smtClean="0"/>
              <a:t> </a:t>
            </a:r>
            <a:br>
              <a:rPr lang="ru-RU" sz="1200" dirty="0" smtClean="0"/>
            </a:br>
            <a:r>
              <a:rPr lang="ru-RU" sz="1200" dirty="0" smtClean="0"/>
              <a:t>Научный руководитель:</a:t>
            </a:r>
          </a:p>
          <a:p>
            <a:pPr marL="45720" indent="0" algn="r">
              <a:buNone/>
            </a:pPr>
            <a:r>
              <a:rPr lang="ru-RU" sz="1200" dirty="0"/>
              <a:t>кандидат физико-математических наук,</a:t>
            </a:r>
            <a:br>
              <a:rPr lang="ru-RU" sz="1200" dirty="0"/>
            </a:br>
            <a:r>
              <a:rPr lang="ru-RU" sz="1200" dirty="0" smtClean="0"/>
              <a:t>доцент А.А. Андриянова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7240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15949"/>
            <a:ext cx="6512511" cy="1143000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indent="0">
              <a:buNone/>
            </a:pPr>
            <a:r>
              <a:rPr lang="ru-RU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Выводы</a:t>
            </a:r>
            <a:endParaRPr lang="ru-RU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5536" y="980728"/>
            <a:ext cx="8496944" cy="347472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 </a:t>
            </a:r>
            <a:r>
              <a:rPr lang="ru-RU" dirty="0"/>
              <a:t>В случае </a:t>
            </a:r>
            <a:r>
              <a:rPr lang="en-US" dirty="0" err="1"/>
              <a:t>xss</a:t>
            </a:r>
            <a:r>
              <a:rPr lang="ru-RU" dirty="0"/>
              <a:t>-атаки: необходимо проверять каждый параметр, особенно который поступает от пользователя. Данный пункт был наглядно продемонстрирован в работе. Данная атака направлена прежде всего на структуру информационной системы.</a:t>
            </a:r>
          </a:p>
          <a:p>
            <a:r>
              <a:rPr lang="ru-RU" dirty="0" smtClean="0"/>
              <a:t> </a:t>
            </a:r>
            <a:r>
              <a:rPr lang="ru-RU" dirty="0"/>
              <a:t>В случае </a:t>
            </a:r>
            <a:r>
              <a:rPr lang="ru-RU" dirty="0" err="1"/>
              <a:t>фишинговой</a:t>
            </a:r>
            <a:r>
              <a:rPr lang="ru-RU" dirty="0"/>
              <a:t> атаки: поможет элементарная осторожность при переходе на подозрительные ссылки и использовании непроверенных источников. Данная атака направлена именно на социальную инженерию: способы обмана именно пользователя. </a:t>
            </a:r>
          </a:p>
          <a:p>
            <a:pPr marL="45720" indent="0" algn="just">
              <a:buNone/>
            </a:pPr>
            <a:endParaRPr lang="ru-RU" dirty="0"/>
          </a:p>
        </p:txBody>
      </p:sp>
      <p:pic>
        <p:nvPicPr>
          <p:cNvPr id="5122" name="Picture 2" descr="C:\Users\9-b-r_000\Desktop\Зиля Нугуманова\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095" y="4199498"/>
            <a:ext cx="4876978" cy="184909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9-b-r_000\Desktop\Зиля Нугуманова\xss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437112"/>
            <a:ext cx="3992413" cy="22870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2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556792"/>
            <a:ext cx="7272807" cy="3989115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indent="0" algn="ctr">
              <a:buNone/>
            </a:pPr>
            <a:r>
              <a:rPr lang="ru-RU" sz="660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Спасибо за внимание!</a:t>
            </a:r>
            <a:endParaRPr lang="ru-RU" sz="660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5536" y="764704"/>
            <a:ext cx="8496944" cy="3474720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ru-RU" dirty="0" smtClean="0"/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523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15949"/>
            <a:ext cx="6512511" cy="1143000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indent="0">
              <a:buNone/>
            </a:pPr>
            <a:r>
              <a:rPr lang="ru-RU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Введение</a:t>
            </a:r>
            <a:br>
              <a:rPr lang="ru-RU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</a:br>
            <a:endParaRPr lang="ru-RU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5536" y="764704"/>
            <a:ext cx="8496944" cy="3474720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ru-RU" dirty="0" smtClean="0"/>
              <a:t>	</a:t>
            </a:r>
            <a:r>
              <a:rPr lang="ru-RU" dirty="0"/>
              <a:t>В данной работе мы рассмотрим способы защиты информационной системы от XSS-атак и </a:t>
            </a:r>
            <a:r>
              <a:rPr lang="ru-RU" dirty="0" err="1"/>
              <a:t>фишинга</a:t>
            </a:r>
            <a:r>
              <a:rPr lang="ru-RU" dirty="0"/>
              <a:t>. Защита от атаки XSS - очень актуальная проблема на сегодняшний день. Ведь Вы же не хотите распространять о себе информацию разного рода: номер кредитной карты, паспортные данные, личная переписка и т.д.? А всё это где-то хранится. Или, Вы же не хотите чтобы под вашим именем публиковали, распространяли информацию, запрещенную законодательством РФ?</a:t>
            </a:r>
            <a:endParaRPr lang="ru-RU" dirty="0"/>
          </a:p>
        </p:txBody>
      </p:sp>
      <p:pic>
        <p:nvPicPr>
          <p:cNvPr id="1026" name="Picture 2" descr="http://niochem.ru/wp-content/uploads/2009/07/29a66_hack-620x3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839666"/>
            <a:ext cx="5905500" cy="29737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9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15949"/>
            <a:ext cx="6512511" cy="1143000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indent="0">
              <a:buNone/>
            </a:pPr>
            <a:r>
              <a:rPr lang="ru-RU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Фишинг</a:t>
            </a:r>
            <a:r>
              <a:rPr lang="ru-RU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, особенности</a:t>
            </a:r>
            <a:endParaRPr lang="ru-RU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5536" y="764704"/>
            <a:ext cx="8496944" cy="3474720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1026" name="Picture 2" descr="C:\Users\9-b-r_000\Desktop\Зиля Нугуманова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555942"/>
            <a:ext cx="3288095" cy="206084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9-b-r_000\Desktop\Зиля Нугуманова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55942"/>
            <a:ext cx="3528392" cy="217787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547936" y="917104"/>
            <a:ext cx="8496944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ru-RU" sz="2400" dirty="0"/>
              <a:t>	</a:t>
            </a:r>
            <a:r>
              <a:rPr lang="ru-RU" sz="2400" dirty="0" smtClean="0"/>
              <a:t>В </a:t>
            </a:r>
            <a:r>
              <a:rPr lang="ru-RU" sz="2400" dirty="0"/>
              <a:t>течение столетий, воровство личности (воровство идентификационных данных) всегда высоко ценилось преступниками. Получая доступ к чьим-либо личным данным и исполняя затем роль законного пользователя, преступник может совершать анонимные преступления. Воровство идентификационных данных никогда не могло осуществиться более просто, чем в нынешнем электронном веке.</a:t>
            </a:r>
          </a:p>
        </p:txBody>
      </p:sp>
    </p:spTree>
    <p:extLst>
      <p:ext uri="{BB962C8B-B14F-4D97-AF65-F5344CB8AC3E}">
        <p14:creationId xmlns:p14="http://schemas.microsoft.com/office/powerpoint/2010/main" val="332498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15949"/>
            <a:ext cx="6512511" cy="1143000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indent="0">
              <a:buNone/>
            </a:pPr>
            <a:r>
              <a:rPr lang="ru-RU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Статистика 2014года:</a:t>
            </a:r>
            <a:endParaRPr lang="ru-RU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5536" y="764704"/>
            <a:ext cx="8496944" cy="3474720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ru-RU" dirty="0" smtClean="0"/>
              <a:t>	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304925" y="874490"/>
          <a:ext cx="6076950" cy="304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38700"/>
                <a:gridCol w="123825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Количество уникальных фишинговых атак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29930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Количество уникальных фишинговых сайтов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27221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Количество торговых марок, похищенных фишерами в январе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135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Страна, в которой в январе было открыто максимальное количество фишинговых сайтов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Соединенные Штаты Америки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Содержащих некоторую часть подлинного имени сайта в адресе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24.5 %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Никакого имени, только IP-адрес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18 %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Процент сайтов, не использующих 80-й порт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3.0 %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Среднее время активности сайта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 дня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Максимальное время активности сайта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30 дней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432" y="4005064"/>
            <a:ext cx="5984574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1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indent="0">
              <a:buNone/>
            </a:pPr>
            <a:r>
              <a:rPr lang="ru-RU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Пример </a:t>
            </a:r>
            <a:r>
              <a:rPr lang="ru-RU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фишинг</a:t>
            </a:r>
            <a:r>
              <a:rPr lang="ru-RU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-атаки:</a:t>
            </a:r>
            <a:endParaRPr lang="ru-RU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5536" y="764704"/>
            <a:ext cx="8496944" cy="3474720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4" name="Рисунок 3" descr="*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210128" cy="46805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547936" y="836712"/>
            <a:ext cx="8496944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ru-RU" sz="2400" dirty="0" smtClean="0"/>
              <a:t>Поддельное письмо, вынуждающее пользователя следовать ложным указаниям.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2498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5" y="2850"/>
            <a:ext cx="9142625" cy="1143000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indent="0">
              <a:buNone/>
            </a:pPr>
            <a:r>
              <a:rPr lang="ru-RU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Собственная попытка:</a:t>
            </a:r>
            <a:endParaRPr lang="ru-RU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5536" y="764704"/>
            <a:ext cx="8496944" cy="3474720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47936" y="836712"/>
            <a:ext cx="8496944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ru-RU" sz="2400" dirty="0" smtClean="0"/>
              <a:t>Реализация ложной страницы </a:t>
            </a:r>
            <a:r>
              <a:rPr lang="ru-RU" sz="2400" dirty="0" err="1" smtClean="0"/>
              <a:t>Вконтакте</a:t>
            </a:r>
            <a:r>
              <a:rPr lang="ru-RU" sz="2400" dirty="0" smtClean="0"/>
              <a:t>, которая сохраняет введенные пользователем логин-пароль.</a:t>
            </a:r>
            <a:endParaRPr lang="ru-R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6795647" cy="4817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498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15949"/>
            <a:ext cx="6512511" cy="1143000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indent="0">
              <a:buNone/>
            </a:pPr>
            <a:r>
              <a:rPr lang="en-US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XSS-</a:t>
            </a:r>
            <a:r>
              <a:rPr lang="ru-RU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атаки</a:t>
            </a:r>
            <a:endParaRPr lang="ru-RU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5536" y="764704"/>
            <a:ext cx="8496944" cy="3474720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4098" name="Picture 2" descr="C:\Users\9-b-r_000\Desktop\Зиля Нугуманова\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35282"/>
            <a:ext cx="6579096" cy="407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23528" y="764704"/>
            <a:ext cx="86409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	XSS </a:t>
            </a:r>
            <a:r>
              <a:rPr lang="ru-RU" sz="2000" dirty="0"/>
              <a:t>— тип атаки на веб-системы, заключающийся во внедрении в выдаваемую веб-системой страницу вредоносного кода (который будет выполнен на компьютере пользователя при открытии им этой страницы) и взаимодействии этого кода с веб-сервером злоумышленника. Является разновидностью атаки «внедрение кода».</a:t>
            </a:r>
          </a:p>
        </p:txBody>
      </p:sp>
    </p:spTree>
    <p:extLst>
      <p:ext uri="{BB962C8B-B14F-4D97-AF65-F5344CB8AC3E}">
        <p14:creationId xmlns:p14="http://schemas.microsoft.com/office/powerpoint/2010/main" val="17712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5536" y="764704"/>
            <a:ext cx="8496944" cy="3474720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474345"/>
            <a:ext cx="89289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	Межсайтовый </a:t>
            </a:r>
            <a:r>
              <a:rPr lang="ru-RU" dirty="0" err="1"/>
              <a:t>скриптинг</a:t>
            </a:r>
            <a:r>
              <a:rPr lang="ru-RU" dirty="0"/>
              <a:t> использует известные уязвимости в </a:t>
            </a:r>
            <a:r>
              <a:rPr lang="ru-RU" dirty="0" err="1"/>
              <a:t>web</a:t>
            </a:r>
            <a:r>
              <a:rPr lang="ru-RU" dirty="0"/>
              <a:t>-приложениях, серверах (или в системных плагинах, относящиеся к ним). Используя одну из них, злоумышленник встраивает вредоносный контент в содержание уже взломанного сайта. В результате пользователь получает объединенный контент в веб-браузере, который был доставлен из надежного источника, и, таким образом, действует в соответствии с разрешениями, предоставленными для этой системы. Сумев внедрить необходимый скрипт в веб-страницу, злоумышленник может получить повышенные привилегии в отношении работы с веб-страницами, </a:t>
            </a:r>
            <a:r>
              <a:rPr lang="ru-RU" dirty="0" err="1"/>
              <a:t>cookies</a:t>
            </a:r>
            <a:r>
              <a:rPr lang="ru-RU" dirty="0"/>
              <a:t> и другой информацией, хранящейся в браузере для данного пользователя.</a:t>
            </a:r>
          </a:p>
        </p:txBody>
      </p:sp>
      <p:pic>
        <p:nvPicPr>
          <p:cNvPr id="7" name="Picture 4" descr="C:\Users\9-b-r_000\Desktop\Зиля Нугуманова\xs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573016"/>
            <a:ext cx="5948228" cy="290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2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3" y="15949"/>
            <a:ext cx="4608511" cy="1143000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indent="0">
              <a:buNone/>
            </a:pPr>
            <a:r>
              <a:rPr lang="ru-RU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Пример</a:t>
            </a:r>
            <a:endParaRPr lang="ru-RU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5536" y="764704"/>
            <a:ext cx="8496944" cy="3474720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6149" name="Picture 5" descr="C:\Users\9-b-r_000\Desktop\Зиля Нугуманова\xss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378" y="4581128"/>
            <a:ext cx="6054055" cy="221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intsystem.org/wp-content/uploads/2012/10/CSR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955074"/>
            <a:ext cx="4117260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2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164</TotalTime>
  <Words>185</Words>
  <Application>Microsoft Office PowerPoint</Application>
  <PresentationFormat>Экран (4:3)</PresentationFormat>
  <Paragraphs>46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Воздушный поток</vt:lpstr>
      <vt:lpstr>Министерство образования и науки РФ Федеральное государственное автономное образовательное учреждение высшего профессионального образования «Казанский (Приволжский) федеральный университет»   ИНСТИТУТ ВЫЧИСЛИТЕЛЬНОЙ МАТЕМАТИКИ И ИНФОРМАЦИОННЫХ ТЕХНОЛОГИЙ   КАФЕДРА СИСТЕМНОГО АНАЛИЗА И ИНФОРМАЦИОННЫХ ТЕХНОЛОГИЙ   Специальность: информационная безопасность      КУРСОВАЯ РАБОТА  Фишинговые и XSS-атаки. Реализации атак и защиты                        Казань – 2015</vt:lpstr>
      <vt:lpstr>Введение </vt:lpstr>
      <vt:lpstr>Фишинг, особенности</vt:lpstr>
      <vt:lpstr>Статистика 2014года:</vt:lpstr>
      <vt:lpstr>Пример фишинг-атаки:</vt:lpstr>
      <vt:lpstr>Собственная попытка:</vt:lpstr>
      <vt:lpstr>XSS-атаки</vt:lpstr>
      <vt:lpstr>Презентация PowerPoint</vt:lpstr>
      <vt:lpstr>Пример</vt:lpstr>
      <vt:lpstr>Выводы</vt:lpstr>
      <vt:lpstr>Спасибо за внимание!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РФ Федеральное государственное автономное образовательное учреждение высшего профессионального образования «Казанский (Приволжский) федеральный университет»   ИНСТИТУТ ВЫЧИСЛИТЕЛЬНОЙ МАТЕМАТИКИ И ИНФОРМАЦИОННЫХ ТЕХНОЛОГИЙ   КАФЕДРА СИСТЕМНОГО АНАЛИЗА И ИНФОРМАЦИОННЫХ ТЕХНОЛОГИЙ   Специальность: информационная безопасность      КУРСОВАЯ РАБОТА  WI-FI сети: исследование защищенности и атак(брутфорс)                       Казань – 2015</dc:title>
  <dc:creator>Ринат Рахимулин</dc:creator>
  <cp:lastModifiedBy>Rinat Fihtengoltz</cp:lastModifiedBy>
  <cp:revision>11</cp:revision>
  <dcterms:created xsi:type="dcterms:W3CDTF">2015-05-16T20:18:30Z</dcterms:created>
  <dcterms:modified xsi:type="dcterms:W3CDTF">2015-08-30T18:53:06Z</dcterms:modified>
</cp:coreProperties>
</file>