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A37C2D-1F81-4417-8AB1-C28FE62C19B8}" type="datetimeFigureOut">
              <a:rPr lang="ru-RU" smtClean="0"/>
              <a:t>06.12.2015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E66C31-0474-4FD5-95DE-F54F7ED08A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A37C2D-1F81-4417-8AB1-C28FE62C19B8}" type="datetimeFigureOut">
              <a:rPr lang="ru-RU" smtClean="0"/>
              <a:t>06.12.2015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E66C31-0474-4FD5-95DE-F54F7ED08A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A37C2D-1F81-4417-8AB1-C28FE62C19B8}" type="datetimeFigureOut">
              <a:rPr lang="ru-RU" smtClean="0"/>
              <a:t>06.12.2015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E66C31-0474-4FD5-95DE-F54F7ED08A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A37C2D-1F81-4417-8AB1-C28FE62C19B8}" type="datetimeFigureOut">
              <a:rPr lang="ru-RU" smtClean="0"/>
              <a:t>06.12.2015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E66C31-0474-4FD5-95DE-F54F7ED08A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A37C2D-1F81-4417-8AB1-C28FE62C19B8}" type="datetimeFigureOut">
              <a:rPr lang="ru-RU" smtClean="0"/>
              <a:t>06.12.2015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E66C31-0474-4FD5-95DE-F54F7ED08A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A37C2D-1F81-4417-8AB1-C28FE62C19B8}" type="datetimeFigureOut">
              <a:rPr lang="ru-RU" smtClean="0"/>
              <a:t>06.12.2015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E66C31-0474-4FD5-95DE-F54F7ED08A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A37C2D-1F81-4417-8AB1-C28FE62C19B8}" type="datetimeFigureOut">
              <a:rPr lang="ru-RU" smtClean="0"/>
              <a:t>06.12.2015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E66C31-0474-4FD5-95DE-F54F7ED08A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A37C2D-1F81-4417-8AB1-C28FE62C19B8}" type="datetimeFigureOut">
              <a:rPr lang="ru-RU" smtClean="0"/>
              <a:t>06.12.2015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E66C31-0474-4FD5-95DE-F54F7ED08A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A37C2D-1F81-4417-8AB1-C28FE62C19B8}" type="datetimeFigureOut">
              <a:rPr lang="ru-RU" smtClean="0"/>
              <a:t>06.12.2015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E66C31-0474-4FD5-95DE-F54F7ED08A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A37C2D-1F81-4417-8AB1-C28FE62C19B8}" type="datetimeFigureOut">
              <a:rPr lang="ru-RU" smtClean="0"/>
              <a:t>06.12.2015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E66C31-0474-4FD5-95DE-F54F7ED08A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A37C2D-1F81-4417-8AB1-C28FE62C19B8}" type="datetimeFigureOut">
              <a:rPr lang="ru-RU" smtClean="0"/>
              <a:t>06.12.2015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E66C31-0474-4FD5-95DE-F54F7ED08A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2A37C2D-1F81-4417-8AB1-C28FE62C19B8}" type="datetimeFigureOut">
              <a:rPr lang="ru-RU" smtClean="0"/>
              <a:t>06.12.2015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7E66C31-0474-4FD5-95DE-F54F7ED08A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Complete_bipartite_graph_K3,3.svg?uselang=ru" TargetMode="External"/><Relationship Id="rId2" Type="http://schemas.openxmlformats.org/officeDocument/2006/relationships/hyperlink" Target="https://ru.wikipedia.org/wiki/%D0%9F%D0%BE%D0%BB%D0%BD%D1%8B%D0%B9_%D0%B3%D1%80%D0%B0%D1%8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commons.wikimedia.org/wiki/File:Complete_graph_K5.svg?uselang=ru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3648" y="692696"/>
            <a:ext cx="7406640" cy="147218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Алгоритмы проверки графа на планарность. Алгоритм поиска подграфов К3,3 и К5.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5013176"/>
            <a:ext cx="5923384" cy="936104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 smtClean="0"/>
              <a:t>Выполнили: </a:t>
            </a:r>
            <a:r>
              <a:rPr lang="ru-RU" dirty="0" err="1" smtClean="0"/>
              <a:t>Фатхеева</a:t>
            </a:r>
            <a:r>
              <a:rPr lang="ru-RU" dirty="0" smtClean="0"/>
              <a:t> Алина, </a:t>
            </a:r>
            <a:r>
              <a:rPr lang="ru-RU" dirty="0" err="1" smtClean="0"/>
              <a:t>Фатхеева</a:t>
            </a:r>
            <a:r>
              <a:rPr lang="ru-RU" dirty="0" smtClean="0"/>
              <a:t> </a:t>
            </a:r>
            <a:r>
              <a:rPr lang="ru-RU" dirty="0" err="1" smtClean="0"/>
              <a:t>Аделя</a:t>
            </a:r>
            <a:r>
              <a:rPr lang="ru-RU" dirty="0" smtClean="0"/>
              <a:t>, гр. 0-409.</a:t>
            </a:r>
          </a:p>
          <a:p>
            <a:r>
              <a:rPr lang="ru-RU" b="1" dirty="0" smtClean="0"/>
              <a:t>Преподаватель: </a:t>
            </a:r>
            <a:r>
              <a:rPr lang="ru-RU" dirty="0" err="1" smtClean="0"/>
              <a:t>Нурмеев</a:t>
            </a:r>
            <a:r>
              <a:rPr lang="ru-RU" dirty="0" smtClean="0"/>
              <a:t> Н.Н.</a:t>
            </a:r>
          </a:p>
          <a:p>
            <a:endParaRPr lang="ru-RU" dirty="0"/>
          </a:p>
        </p:txBody>
      </p:sp>
      <p:pic>
        <p:nvPicPr>
          <p:cNvPr id="1026" name="Picture 2" descr="http://mmmf.msu.ru/archive/20102011/z8/23-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758120"/>
            <a:ext cx="4762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667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2204864"/>
            <a:ext cx="6336704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9852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493368"/>
          </a:xfrm>
        </p:spPr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r>
              <a:rPr lang="ru-RU" dirty="0" smtClean="0"/>
              <a:t>	Область </a:t>
            </a:r>
            <a:r>
              <a:rPr lang="ru-RU" dirty="0"/>
              <a:t>применения алгоритма для решения этой задачи весьма обширна. Хорошим примером может послужить проблема изготовления электронных микросхем. </a:t>
            </a:r>
            <a:endParaRPr lang="ru-RU" dirty="0" smtClean="0"/>
          </a:p>
          <a:p>
            <a:pPr marL="82296" indent="0">
              <a:buNone/>
            </a:pPr>
            <a:r>
              <a:rPr lang="ru-RU" dirty="0"/>
              <a:t>	</a:t>
            </a:r>
            <a:r>
              <a:rPr lang="ru-RU" dirty="0" smtClean="0"/>
              <a:t>Электрические </a:t>
            </a:r>
            <a:r>
              <a:rPr lang="ru-RU" dirty="0"/>
              <a:t>цепи печатным способом наносятся на плату из изолирующего материала. Так как наносимые цепи не изолированы, то они не должны пересекаться. </a:t>
            </a:r>
            <a:endParaRPr lang="ru-RU" dirty="0" smtClean="0"/>
          </a:p>
          <a:p>
            <a:pPr marL="82296" indent="0">
              <a:buNone/>
            </a:pPr>
            <a:r>
              <a:rPr lang="ru-RU" dirty="0"/>
              <a:t>	</a:t>
            </a:r>
            <a:r>
              <a:rPr lang="ru-RU" dirty="0" smtClean="0"/>
              <a:t>Отсюда </a:t>
            </a:r>
            <a:r>
              <a:rPr lang="ru-RU" dirty="0"/>
              <a:t>вытекает вопрос, как расположить контакты на схеме, чтобы можно было без пересечений нанести цепи на плату. А если так сделать нельзя, то каким минимальным числом плат (</a:t>
            </a:r>
            <a:r>
              <a:rPr lang="ru-RU" i="1" dirty="0"/>
              <a:t>слоев </a:t>
            </a:r>
            <a:r>
              <a:rPr lang="ru-RU" dirty="0"/>
              <a:t>графа) можно обойтись.</a:t>
            </a:r>
          </a:p>
          <a:p>
            <a:endParaRPr lang="ru-RU" dirty="0"/>
          </a:p>
        </p:txBody>
      </p:sp>
      <p:pic>
        <p:nvPicPr>
          <p:cNvPr id="2050" name="Picture 2" descr="http://nashataverna.ru/uzekok/ris/image1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653136"/>
            <a:ext cx="3315591" cy="201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139" y="4797152"/>
            <a:ext cx="2647950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4587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>
                <a:effectLst/>
              </a:rPr>
              <a:t>Основные</a:t>
            </a:r>
            <a:r>
              <a:rPr lang="en-US" b="1" dirty="0">
                <a:effectLst/>
              </a:rPr>
              <a:t> </a:t>
            </a:r>
            <a:r>
              <a:rPr lang="en-US" b="1" dirty="0" err="1" smtClean="0">
                <a:effectLst/>
              </a:rPr>
              <a:t>определения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ru-RU" sz="2400" b="1" dirty="0"/>
              <a:t>Плоский граф </a:t>
            </a:r>
            <a:r>
              <a:rPr lang="ru-RU" sz="2400" dirty="0"/>
              <a:t>это граф, изображенный на плоскости так, что никакие два ребра не имеют общих точек, кроме инцидентной им обоим вершины</a:t>
            </a:r>
            <a:r>
              <a:rPr lang="ru-RU" sz="2400" dirty="0" smtClean="0"/>
              <a:t>.</a:t>
            </a:r>
          </a:p>
          <a:p>
            <a:pPr marL="82296" indent="0">
              <a:buNone/>
            </a:pPr>
            <a:r>
              <a:rPr lang="ru-RU" sz="2400" dirty="0" smtClean="0"/>
              <a:t>Любой </a:t>
            </a:r>
            <a:r>
              <a:rPr lang="ru-RU" sz="2400" dirty="0"/>
              <a:t>граф, изоморфный плоскому, называется планарным. Говорят, что граф </a:t>
            </a:r>
            <a:r>
              <a:rPr lang="ru-RU" sz="2400" b="1" dirty="0"/>
              <a:t>допускает плоскую укладку</a:t>
            </a:r>
            <a:r>
              <a:rPr lang="ru-RU" sz="2400" dirty="0"/>
              <a:t>, если его можно изобразить как плоский. Например, граф, показанный на </a:t>
            </a:r>
            <a:r>
              <a:rPr lang="ru-RU" sz="2400" dirty="0" smtClean="0"/>
              <a:t>рисунке, </a:t>
            </a:r>
            <a:r>
              <a:rPr lang="ru-RU" sz="2400" dirty="0"/>
              <a:t>плоский.</a:t>
            </a:r>
          </a:p>
          <a:p>
            <a:pPr marL="82296" indent="0">
              <a:buNone/>
            </a:pPr>
            <a:endParaRPr lang="ru-RU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221088"/>
            <a:ext cx="2376264" cy="2283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8871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9632" y="116632"/>
            <a:ext cx="7498080" cy="4800600"/>
          </a:xfrm>
        </p:spPr>
        <p:txBody>
          <a:bodyPr/>
          <a:lstStyle/>
          <a:p>
            <a:pPr marL="82296" indent="0">
              <a:buNone/>
            </a:pPr>
            <a:r>
              <a:rPr lang="ru-RU" dirty="0"/>
              <a:t>Существуют также и </a:t>
            </a:r>
            <a:r>
              <a:rPr lang="ru-RU" dirty="0" err="1"/>
              <a:t>непланарные</a:t>
            </a:r>
            <a:r>
              <a:rPr lang="ru-RU" dirty="0"/>
              <a:t> графы. На рис. 2 показаны два таких графа: полный </a:t>
            </a:r>
            <a:r>
              <a:rPr lang="ru-RU" dirty="0" err="1"/>
              <a:t>пятивершинник</a:t>
            </a:r>
            <a:r>
              <a:rPr lang="ru-RU" dirty="0"/>
              <a:t> и полный двудольный граф. Для них есть специальные обозначения: </a:t>
            </a:r>
            <a:r>
              <a:rPr lang="en-US" dirty="0"/>
              <a:t>K</a:t>
            </a:r>
            <a:r>
              <a:rPr lang="ru-RU" dirty="0"/>
              <a:t>5 и </a:t>
            </a:r>
            <a:r>
              <a:rPr lang="en-US" dirty="0"/>
              <a:t>K</a:t>
            </a:r>
            <a:r>
              <a:rPr lang="ru-RU" dirty="0"/>
              <a:t>3,3 соответственно.</a:t>
            </a:r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501008"/>
            <a:ext cx="5600278" cy="2497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828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818072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Два примера </a:t>
            </a:r>
            <a:r>
              <a:rPr lang="ru-RU" dirty="0" err="1" smtClean="0"/>
              <a:t>непланарных</a:t>
            </a:r>
            <a:r>
              <a:rPr lang="ru-RU" dirty="0" smtClean="0"/>
              <a:t> графов: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447800"/>
            <a:ext cx="6592776" cy="4789512"/>
          </a:xfrm>
        </p:spPr>
        <p:txBody>
          <a:bodyPr>
            <a:normAutofit fontScale="55000" lnSpcReduction="20000"/>
          </a:bodyPr>
          <a:lstStyle/>
          <a:p>
            <a:pPr marL="82296" indent="0">
              <a:buNone/>
            </a:pPr>
            <a:endParaRPr lang="ru-RU" sz="2800" dirty="0"/>
          </a:p>
          <a:p>
            <a:r>
              <a:rPr lang="ru-RU" b="1" dirty="0"/>
              <a:t>А) Полный граф с пятью </a:t>
            </a:r>
            <a:r>
              <a:rPr lang="ru-RU" b="1" dirty="0" smtClean="0"/>
              <a:t>вершинами</a:t>
            </a:r>
            <a:endParaRPr lang="ru-RU" sz="2800" dirty="0"/>
          </a:p>
          <a:p>
            <a:pPr marL="82296" indent="0">
              <a:buNone/>
            </a:pPr>
            <a:r>
              <a:rPr lang="en-US" dirty="0"/>
              <a:t>K</a:t>
            </a:r>
            <a:r>
              <a:rPr lang="ru-RU" baseline="-25000" dirty="0"/>
              <a:t>5</a:t>
            </a:r>
            <a:r>
              <a:rPr lang="ru-RU" dirty="0"/>
              <a:t>, полный граф с 5 вершинами</a:t>
            </a:r>
            <a:endParaRPr lang="ru-RU" sz="2800" dirty="0"/>
          </a:p>
          <a:p>
            <a:pPr marL="82296" indent="0">
              <a:buNone/>
            </a:pPr>
            <a:r>
              <a:rPr lang="ru-RU" b="1" dirty="0"/>
              <a:t> </a:t>
            </a:r>
            <a:r>
              <a:rPr lang="ru-RU" b="1" dirty="0" smtClean="0"/>
              <a:t>Лемма</a:t>
            </a:r>
            <a:r>
              <a:rPr lang="ru-RU" b="1" dirty="0"/>
              <a:t>.</a:t>
            </a:r>
            <a:r>
              <a:rPr lang="en-US" dirty="0"/>
              <a:t> </a:t>
            </a:r>
            <a:r>
              <a:rPr lang="ru-RU" u="sng" dirty="0">
                <a:hlinkClick r:id="rId2" tooltip="Полный граф"/>
              </a:rPr>
              <a:t>Полный граф</a:t>
            </a:r>
            <a:r>
              <a:rPr lang="en-US" dirty="0"/>
              <a:t> </a:t>
            </a:r>
            <a:r>
              <a:rPr lang="ru-RU" dirty="0"/>
              <a:t>с пятью вершинами (К</a:t>
            </a:r>
            <a:r>
              <a:rPr lang="ru-RU" baseline="-25000" dirty="0"/>
              <a:t>5</a:t>
            </a:r>
            <a:r>
              <a:rPr lang="ru-RU" dirty="0"/>
              <a:t>) нельзя уложить на плоскость</a:t>
            </a:r>
            <a:r>
              <a:rPr lang="ru-RU" dirty="0" smtClean="0"/>
              <a:t>.</a:t>
            </a:r>
            <a:r>
              <a:rPr lang="ru-RU" dirty="0"/>
              <a:t/>
            </a:r>
            <a:br>
              <a:rPr lang="ru-RU" dirty="0"/>
            </a:br>
            <a:endParaRPr lang="ru-RU" dirty="0" smtClean="0"/>
          </a:p>
          <a:p>
            <a:pPr marL="82296" indent="0">
              <a:buNone/>
            </a:pPr>
            <a:endParaRPr lang="ru-RU" sz="2800" dirty="0"/>
          </a:p>
          <a:p>
            <a:pPr marL="82296" indent="0">
              <a:buNone/>
            </a:pPr>
            <a:endParaRPr lang="ru-RU" sz="2800" dirty="0" smtClean="0"/>
          </a:p>
          <a:p>
            <a:pPr marL="82296" indent="0">
              <a:buNone/>
            </a:pPr>
            <a:endParaRPr lang="ru-RU" sz="2800" dirty="0"/>
          </a:p>
          <a:p>
            <a:pPr marL="82296" indent="0">
              <a:buNone/>
            </a:pPr>
            <a:endParaRPr lang="ru-RU" sz="2800" dirty="0"/>
          </a:p>
          <a:p>
            <a:pPr marL="82296" indent="0">
              <a:buNone/>
            </a:pPr>
            <a:r>
              <a:rPr lang="ru-RU" b="1" dirty="0"/>
              <a:t>Б) «Домики и колодцы»</a:t>
            </a:r>
            <a:endParaRPr lang="ru-RU" sz="2800" dirty="0"/>
          </a:p>
          <a:p>
            <a:pPr marL="82296" indent="0">
              <a:buNone/>
            </a:pPr>
            <a:r>
              <a:rPr lang="ru-RU" dirty="0"/>
              <a:t>Граф «домики и колодцы» (</a:t>
            </a:r>
            <a:r>
              <a:rPr lang="en-US" dirty="0"/>
              <a:t>K</a:t>
            </a:r>
            <a:r>
              <a:rPr lang="ru-RU" baseline="-25000" dirty="0"/>
              <a:t>3,3</a:t>
            </a:r>
            <a:r>
              <a:rPr lang="ru-RU" dirty="0"/>
              <a:t>)</a:t>
            </a:r>
            <a:endParaRPr lang="ru-RU" sz="2800" dirty="0"/>
          </a:p>
          <a:p>
            <a:pPr marL="82296" indent="0">
              <a:buNone/>
            </a:pPr>
            <a:r>
              <a:rPr lang="ru-RU" b="1" dirty="0"/>
              <a:t>Задача о трёх колодцах</a:t>
            </a:r>
            <a:r>
              <a:rPr lang="ru-RU" dirty="0"/>
              <a:t>. Есть три дома и три колодца. Можно ли так проложить дорожки между домами и колодцами, чтобы от каждого дома к каждому колодцу вела дорожка, и никакие две дорожки не пересекались бы. Мосты строить нельзя.</a:t>
            </a:r>
            <a:endParaRPr lang="ru-RU" sz="2800" dirty="0"/>
          </a:p>
          <a:p>
            <a:pPr marL="82296" indent="0">
              <a:buNone/>
            </a:pPr>
            <a:endParaRPr lang="ru-RU" dirty="0"/>
          </a:p>
        </p:txBody>
      </p:sp>
      <p:pic>
        <p:nvPicPr>
          <p:cNvPr id="5122" name="Рисунок 3" descr="Описание: https://upload.wikimedia.org/wikipedia/commons/thumb/1/11/Complete_bipartite_graph_K3%2C3.svg/100px-Complete_bipartite_graph_K3%2C3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805264"/>
            <a:ext cx="131254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Рисунок 5" descr="Описание: https://upload.wikimedia.org/wikipedia/commons/thumb/c/cf/Complete_graph_K5.svg/100px-Complete_graph_K5.svg.pn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780928"/>
            <a:ext cx="1528564" cy="1497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7823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746064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Теорема Понтрягина-</a:t>
            </a:r>
            <a:r>
              <a:rPr lang="ru-RU" dirty="0" err="1" smtClean="0"/>
              <a:t>Куратовского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ru-RU" i="1" dirty="0"/>
              <a:t>Граф </a:t>
            </a:r>
            <a:r>
              <a:rPr lang="ru-RU" b="1" i="1" dirty="0" err="1"/>
              <a:t>планарен</a:t>
            </a:r>
            <a:r>
              <a:rPr lang="ru-RU" i="1" dirty="0"/>
              <a:t> тогда и только тогда, когда он не содержит в качестве частей графы К5 и К3,3(быть может с добавочными вершинами степени 2</a:t>
            </a:r>
            <a:r>
              <a:rPr lang="ru-RU" i="1" dirty="0" smtClean="0"/>
              <a:t>).</a:t>
            </a:r>
          </a:p>
          <a:p>
            <a:pPr marL="82296" indent="0">
              <a:buNone/>
            </a:pPr>
            <a:r>
              <a:rPr lang="ru-RU" i="1" dirty="0" smtClean="0"/>
              <a:t>Или же: </a:t>
            </a:r>
            <a:r>
              <a:rPr lang="ru-RU" b="1" dirty="0"/>
              <a:t>Граф G – </a:t>
            </a:r>
            <a:r>
              <a:rPr lang="ru-RU" b="1" dirty="0" err="1"/>
              <a:t>планарен</a:t>
            </a:r>
            <a:r>
              <a:rPr lang="ru-RU" b="1" dirty="0"/>
              <a:t> ⇔ G не содержит подграфов </a:t>
            </a:r>
            <a:r>
              <a:rPr lang="ru-RU" b="1" dirty="0" err="1"/>
              <a:t>гемеоморфных</a:t>
            </a:r>
            <a:r>
              <a:rPr lang="ru-RU" b="1" dirty="0"/>
              <a:t> графам K5 или K3,3.</a:t>
            </a:r>
            <a:endParaRPr lang="ru-RU" dirty="0"/>
          </a:p>
          <a:p>
            <a:pPr marL="82296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941168"/>
            <a:ext cx="1891345" cy="1502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847252"/>
            <a:ext cx="2160240" cy="1693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4496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Наша программа. </a:t>
            </a:r>
            <a:r>
              <a:rPr lang="ru-RU" smtClean="0"/>
              <a:t>Пример №1.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412776"/>
            <a:ext cx="7858125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145548" y="5508526"/>
            <a:ext cx="78281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 </a:t>
            </a:r>
            <a:r>
              <a:rPr lang="ru-RU" b="1" dirty="0" smtClean="0"/>
              <a:t>Наша программа: </a:t>
            </a:r>
            <a:r>
              <a:rPr lang="ru-RU" dirty="0" smtClean="0"/>
              <a:t>вначале выводит матрицу смежности графа(сгенерированного случайным образом).</a:t>
            </a:r>
          </a:p>
          <a:p>
            <a:r>
              <a:rPr lang="ru-RU" dirty="0" smtClean="0"/>
              <a:t>Затем – проводит проверку на его планарность и выводит результат по времени – сколько заняла проверка. (-1 – означает отсутствие пути)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3671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№2.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9632" y="5373216"/>
            <a:ext cx="7674056" cy="875184"/>
          </a:xfrm>
        </p:spPr>
        <p:txBody>
          <a:bodyPr>
            <a:normAutofit fontScale="55000" lnSpcReduction="20000"/>
          </a:bodyPr>
          <a:lstStyle/>
          <a:p>
            <a:pPr marL="82296" indent="0">
              <a:buNone/>
            </a:pPr>
            <a:r>
              <a:rPr lang="ru-RU" dirty="0" smtClean="0"/>
              <a:t>Чем больше вершин – тем больше вероятность, что граф </a:t>
            </a:r>
            <a:r>
              <a:rPr lang="ru-RU" dirty="0" err="1" smtClean="0"/>
              <a:t>непланарен</a:t>
            </a:r>
            <a:r>
              <a:rPr lang="ru-RU" dirty="0" smtClean="0"/>
              <a:t>. На данном примере – граф на 200 вершин(автоматическая генерация) с проверкой планарности в </a:t>
            </a:r>
            <a:r>
              <a:rPr lang="ru-RU" smtClean="0"/>
              <a:t>23 </a:t>
            </a:r>
            <a:r>
              <a:rPr lang="ru-RU" smtClean="0"/>
              <a:t>миллисекунды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2"/>
            <a:ext cx="7344816" cy="3590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7955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ru-RU" dirty="0"/>
              <a:t>Бондарев В.М.,  </a:t>
            </a:r>
            <a:r>
              <a:rPr lang="ru-RU" dirty="0" err="1"/>
              <a:t>Рублинецкий</a:t>
            </a:r>
            <a:r>
              <a:rPr lang="ru-RU" dirty="0"/>
              <a:t> В.И.,  Качко Е.Г.  Основы  программирования. —  Харьков:  Фолио; Ростов н/Д: Феникс, 1997.</a:t>
            </a:r>
          </a:p>
          <a:p>
            <a:pPr lvl="0"/>
            <a:r>
              <a:rPr lang="ru-RU" dirty="0" err="1"/>
              <a:t>Емеличев</a:t>
            </a:r>
            <a:r>
              <a:rPr lang="ru-RU" dirty="0"/>
              <a:t> Р.И., Мельников О.И., </a:t>
            </a:r>
            <a:r>
              <a:rPr lang="ru-RU" dirty="0" err="1"/>
              <a:t>Сарванов</a:t>
            </a:r>
            <a:r>
              <a:rPr lang="ru-RU" dirty="0"/>
              <a:t> В.И., </a:t>
            </a:r>
            <a:r>
              <a:rPr lang="ru-RU" dirty="0" err="1"/>
              <a:t>Тышкевич</a:t>
            </a:r>
            <a:r>
              <a:rPr lang="ru-RU" dirty="0"/>
              <a:t> Р.И. Лекции по теории графов. — М.: Наука, 1990.</a:t>
            </a:r>
          </a:p>
          <a:p>
            <a:pPr lvl="0"/>
            <a:r>
              <a:rPr lang="ru-RU" dirty="0" err="1"/>
              <a:t>Харари</a:t>
            </a:r>
            <a:r>
              <a:rPr lang="ru-RU" dirty="0"/>
              <a:t> Ф. Теория графов. – М.: Мир, 1973.</a:t>
            </a:r>
          </a:p>
          <a:p>
            <a:pPr lvl="0"/>
            <a:r>
              <a:rPr lang="en-US" dirty="0" err="1"/>
              <a:t>Hopcroft</a:t>
            </a:r>
            <a:r>
              <a:rPr lang="en-US" dirty="0"/>
              <a:t>, John &amp; </a:t>
            </a:r>
            <a:r>
              <a:rPr lang="en-US" dirty="0" err="1"/>
              <a:t>Tarjan</a:t>
            </a:r>
            <a:r>
              <a:rPr lang="en-US" dirty="0"/>
              <a:t>, Robert E. (1974), "«Efficient planarity testing»", Journal of the Association for Computing Machinery </a:t>
            </a:r>
            <a:r>
              <a:rPr lang="ru-RU" dirty="0"/>
              <a:t>Т. 21 (4): 549–56</a:t>
            </a:r>
          </a:p>
          <a:p>
            <a:pPr lvl="0"/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4975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63</TotalTime>
  <Words>365</Words>
  <Application>Microsoft Office PowerPoint</Application>
  <PresentationFormat>Экран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Солнцестояние</vt:lpstr>
      <vt:lpstr>Алгоритмы проверки графа на планарность. Алгоритм поиска подграфов К3,3 и К5.</vt:lpstr>
      <vt:lpstr>Введение</vt:lpstr>
      <vt:lpstr>Основные определения</vt:lpstr>
      <vt:lpstr>Презентация PowerPoint</vt:lpstr>
      <vt:lpstr>Два примера непланарных графов:</vt:lpstr>
      <vt:lpstr>Теорема Понтрягина-Куратовского</vt:lpstr>
      <vt:lpstr>Наша программа. Пример №1.</vt:lpstr>
      <vt:lpstr>Пример №2.</vt:lpstr>
      <vt:lpstr>Литература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проверки графа на планарность. Графы К3,3 и К5.</dc:title>
  <dc:creator>Rinat Fihtengoltz</dc:creator>
  <cp:lastModifiedBy>Rinat Fihtengoltz</cp:lastModifiedBy>
  <cp:revision>14</cp:revision>
  <dcterms:created xsi:type="dcterms:W3CDTF">2015-12-06T17:36:15Z</dcterms:created>
  <dcterms:modified xsi:type="dcterms:W3CDTF">2015-12-06T18:40:53Z</dcterms:modified>
</cp:coreProperties>
</file>