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17" name="bk object 17"/>
          <p:cNvSpPr/>
          <p:nvPr/>
        </p:nvSpPr>
        <p:spPr>
          <a:xfrm>
            <a:off x="0" y="0"/>
            <a:ext cx="12192000" cy="144170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93419" y="331724"/>
            <a:ext cx="9805161" cy="329565"/>
          </a:xfrm>
          <a:prstGeom prst="rect">
            <a:avLst/>
          </a:prstGeom>
        </p:spPr>
        <p:txBody>
          <a:bodyPr wrap="square" lIns="0" tIns="0" rIns="0" bIns="0">
            <a:spAutoFit/>
          </a:bodyPr>
          <a:lstStyle>
            <a:lvl1pPr>
              <a:defRPr sz="2000" b="0" i="0">
                <a:solidFill>
                  <a:schemeClr val="bg1"/>
                </a:solidFill>
                <a:latin typeface="Tahoma"/>
                <a:cs typeface="Tahoma"/>
              </a:defRPr>
            </a:lvl1pPr>
          </a:lstStyle>
          <a:p>
            <a:endParaRPr/>
          </a:p>
        </p:txBody>
      </p:sp>
      <p:sp>
        <p:nvSpPr>
          <p:cNvPr id="3" name="Holder 3"/>
          <p:cNvSpPr>
            <a:spLocks noGrp="1"/>
          </p:cNvSpPr>
          <p:nvPr>
            <p:ph type="body" idx="1"/>
          </p:nvPr>
        </p:nvSpPr>
        <p:spPr>
          <a:xfrm>
            <a:off x="764844" y="1389710"/>
            <a:ext cx="10662310" cy="35934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Bibjim/P5_OpenFoodFacts_OC" TargetMode="External"/><Relationship Id="rId5" Type="http://schemas.openxmlformats.org/officeDocument/2006/relationships/hyperlink" Target="https://trello.com/b/QyvrCfGq/ocp7papybot" TargetMode="External"/><Relationship Id="rId4" Type="http://schemas.openxmlformats.org/officeDocument/2006/relationships/hyperlink" Target="https://github.com/Bibjim/PAPY_BOT_P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73879"/>
            <a:ext cx="12192000" cy="248411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88288" y="2322652"/>
            <a:ext cx="4812030" cy="940435"/>
          </a:xfrm>
          <a:prstGeom prst="rect">
            <a:avLst/>
          </a:prstGeom>
        </p:spPr>
        <p:txBody>
          <a:bodyPr vert="horz" wrap="square" lIns="0" tIns="12700" rIns="0" bIns="0" rtlCol="0">
            <a:spAutoFit/>
          </a:bodyPr>
          <a:lstStyle/>
          <a:p>
            <a:pPr marL="12700">
              <a:lnSpc>
                <a:spcPct val="100000"/>
              </a:lnSpc>
              <a:spcBef>
                <a:spcPts val="100"/>
              </a:spcBef>
            </a:pPr>
            <a:r>
              <a:rPr sz="6000" spc="65" dirty="0"/>
              <a:t>PROJET </a:t>
            </a:r>
            <a:r>
              <a:rPr lang="fr-FR" sz="6000" spc="50" dirty="0"/>
              <a:t>7</a:t>
            </a:r>
            <a:r>
              <a:rPr sz="6000" spc="-675" dirty="0"/>
              <a:t> </a:t>
            </a:r>
            <a:r>
              <a:rPr sz="6000" spc="1110" dirty="0"/>
              <a:t>OC</a:t>
            </a:r>
            <a:endParaRPr sz="6000" dirty="0"/>
          </a:p>
        </p:txBody>
      </p:sp>
      <p:sp>
        <p:nvSpPr>
          <p:cNvPr id="4" name="object 4"/>
          <p:cNvSpPr/>
          <p:nvPr/>
        </p:nvSpPr>
        <p:spPr>
          <a:xfrm>
            <a:off x="609600" y="1981200"/>
            <a:ext cx="5327904" cy="4572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26388" y="3114993"/>
            <a:ext cx="6165215" cy="1541448"/>
          </a:xfrm>
          <a:prstGeom prst="rect">
            <a:avLst/>
          </a:prstGeom>
        </p:spPr>
        <p:txBody>
          <a:bodyPr vert="horz" wrap="square" lIns="0" tIns="101600" rIns="0" bIns="0" rtlCol="0">
            <a:spAutoFit/>
          </a:bodyPr>
          <a:lstStyle/>
          <a:p>
            <a:pPr marL="12700">
              <a:lnSpc>
                <a:spcPct val="100000"/>
              </a:lnSpc>
              <a:spcBef>
                <a:spcPts val="800"/>
              </a:spcBef>
            </a:pPr>
            <a:r>
              <a:rPr lang="fr-FR" sz="2000" spc="-15" dirty="0">
                <a:solidFill>
                  <a:srgbClr val="FFFFFF"/>
                </a:solidFill>
                <a:latin typeface="Tahoma"/>
                <a:cs typeface="Tahoma"/>
              </a:rPr>
              <a:t>Créer </a:t>
            </a:r>
            <a:r>
              <a:rPr lang="fr-FR" sz="2000" spc="-15" dirty="0" err="1">
                <a:solidFill>
                  <a:srgbClr val="FFFFFF"/>
                </a:solidFill>
                <a:latin typeface="Tahoma"/>
                <a:cs typeface="Tahoma"/>
              </a:rPr>
              <a:t>GrandPy</a:t>
            </a:r>
            <a:r>
              <a:rPr lang="fr-FR" sz="2000" spc="-15" dirty="0">
                <a:solidFill>
                  <a:srgbClr val="FFFFFF"/>
                </a:solidFill>
                <a:latin typeface="Tahoma"/>
                <a:cs typeface="Tahoma"/>
              </a:rPr>
              <a:t> Bot, le papy robot</a:t>
            </a:r>
            <a:endParaRPr sz="2000" dirty="0">
              <a:latin typeface="Tahoma"/>
              <a:cs typeface="Tahoma"/>
            </a:endParaRPr>
          </a:p>
          <a:p>
            <a:pPr marL="12700">
              <a:lnSpc>
                <a:spcPct val="100000"/>
              </a:lnSpc>
              <a:spcBef>
                <a:spcPts val="590"/>
              </a:spcBef>
            </a:pPr>
            <a:r>
              <a:rPr sz="1650" i="1" spc="-55" dirty="0">
                <a:solidFill>
                  <a:srgbClr val="FFFFFF"/>
                </a:solidFill>
                <a:latin typeface="Verdana"/>
                <a:cs typeface="Verdana"/>
              </a:rPr>
              <a:t>Jimi</a:t>
            </a:r>
            <a:r>
              <a:rPr sz="1650" i="1" spc="-170" dirty="0">
                <a:solidFill>
                  <a:srgbClr val="FFFFFF"/>
                </a:solidFill>
                <a:latin typeface="Verdana"/>
                <a:cs typeface="Verdana"/>
              </a:rPr>
              <a:t> </a:t>
            </a:r>
            <a:r>
              <a:rPr sz="1650" i="1" spc="-45" dirty="0">
                <a:solidFill>
                  <a:srgbClr val="FFFFFF"/>
                </a:solidFill>
                <a:latin typeface="Verdana"/>
                <a:cs typeface="Verdana"/>
              </a:rPr>
              <a:t>Bourgeois</a:t>
            </a:r>
            <a:endParaRPr sz="1650" dirty="0">
              <a:latin typeface="Verdana"/>
              <a:cs typeface="Verdana"/>
            </a:endParaRPr>
          </a:p>
          <a:p>
            <a:pPr marL="25400">
              <a:lnSpc>
                <a:spcPct val="100000"/>
              </a:lnSpc>
              <a:spcBef>
                <a:spcPts val="1070"/>
              </a:spcBef>
            </a:pPr>
            <a:r>
              <a:rPr sz="1400" spc="85" dirty="0" err="1">
                <a:solidFill>
                  <a:srgbClr val="FFFFFF"/>
                </a:solidFill>
                <a:latin typeface="Tahoma"/>
                <a:cs typeface="Tahoma"/>
              </a:rPr>
              <a:t>Github</a:t>
            </a:r>
            <a:r>
              <a:rPr sz="1400" spc="-240" dirty="0">
                <a:solidFill>
                  <a:srgbClr val="FFFFFF"/>
                </a:solidFill>
                <a:latin typeface="Tahoma"/>
                <a:cs typeface="Tahoma"/>
              </a:rPr>
              <a:t> </a:t>
            </a:r>
            <a:r>
              <a:rPr lang="fr-FR" sz="1400" spc="-240" dirty="0">
                <a:solidFill>
                  <a:srgbClr val="FFFFFF"/>
                </a:solidFill>
                <a:latin typeface="Tahoma"/>
                <a:cs typeface="Tahoma"/>
              </a:rPr>
              <a:t>: </a:t>
            </a:r>
            <a:r>
              <a:rPr lang="fr-FR" sz="1400" dirty="0">
                <a:hlinkClick r:id="rId4"/>
              </a:rPr>
              <a:t>https://github.com/Bibjim/PAPY_BOT_P7</a:t>
            </a:r>
            <a:endParaRPr sz="1400" dirty="0">
              <a:latin typeface="Calibri"/>
              <a:cs typeface="Calibri"/>
            </a:endParaRPr>
          </a:p>
          <a:p>
            <a:pPr marL="25400">
              <a:lnSpc>
                <a:spcPct val="100000"/>
              </a:lnSpc>
              <a:spcBef>
                <a:spcPts val="95"/>
              </a:spcBef>
            </a:pPr>
            <a:r>
              <a:rPr sz="1400" spc="-20" dirty="0">
                <a:solidFill>
                  <a:srgbClr val="FFFFFF"/>
                </a:solidFill>
                <a:latin typeface="Tahoma"/>
                <a:cs typeface="Tahoma"/>
              </a:rPr>
              <a:t>Trello </a:t>
            </a:r>
            <a:r>
              <a:rPr sz="1400" spc="-110" dirty="0">
                <a:solidFill>
                  <a:srgbClr val="FFFFFF"/>
                </a:solidFill>
                <a:latin typeface="Tahoma"/>
                <a:cs typeface="Tahoma"/>
              </a:rPr>
              <a:t>:</a:t>
            </a:r>
            <a:r>
              <a:rPr sz="1400" spc="-70" dirty="0">
                <a:solidFill>
                  <a:srgbClr val="FFFFFF"/>
                </a:solidFill>
                <a:latin typeface="Tahoma"/>
                <a:cs typeface="Tahoma"/>
              </a:rPr>
              <a:t> </a:t>
            </a:r>
            <a:r>
              <a:rPr lang="fr-FR" sz="1400" u="sng" dirty="0">
                <a:hlinkClick r:id="rId5"/>
              </a:rPr>
              <a:t>https://trello.com/b/QyvrCfGq/ocp7papybot</a:t>
            </a:r>
            <a:endParaRPr lang="fr-FR" sz="1400" u="sng" dirty="0"/>
          </a:p>
          <a:p>
            <a:pPr marL="25400">
              <a:lnSpc>
                <a:spcPct val="100000"/>
              </a:lnSpc>
              <a:spcBef>
                <a:spcPts val="95"/>
              </a:spcBef>
            </a:pPr>
            <a:r>
              <a:rPr lang="en-US" sz="1400" spc="85" dirty="0">
                <a:solidFill>
                  <a:srgbClr val="FFFFFF"/>
                </a:solidFill>
                <a:latin typeface="Tahoma"/>
                <a:cs typeface="Tahoma"/>
              </a:rPr>
              <a:t>Website</a:t>
            </a:r>
            <a:r>
              <a:rPr lang="en-US" sz="1400" spc="-240" dirty="0">
                <a:solidFill>
                  <a:srgbClr val="FFFFFF"/>
                </a:solidFill>
                <a:latin typeface="Tahoma"/>
                <a:cs typeface="Tahoma"/>
              </a:rPr>
              <a:t> </a:t>
            </a:r>
            <a:r>
              <a:rPr lang="en-US" sz="1400" spc="-110" dirty="0">
                <a:solidFill>
                  <a:srgbClr val="FFFFFF"/>
                </a:solidFill>
                <a:latin typeface="Tahoma"/>
                <a:cs typeface="Tahoma"/>
              </a:rPr>
              <a:t>: </a:t>
            </a:r>
            <a:r>
              <a:rPr lang="en-US" sz="1400" u="sng" spc="-10" dirty="0">
                <a:solidFill>
                  <a:srgbClr val="0000FF"/>
                </a:solidFill>
                <a:uFill>
                  <a:solidFill>
                    <a:srgbClr val="0000FF"/>
                  </a:solidFill>
                </a:uFill>
                <a:cs typeface="Calibri"/>
                <a:hlinkClick r:id="rId6"/>
              </a:rPr>
              <a:t>https://github.com/Bibjim/P5_OpenFoodFacts_OC</a:t>
            </a:r>
            <a:endParaRPr lang="en-US" sz="1400"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72271" y="0"/>
            <a:ext cx="2874264" cy="22494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3652520" algn="r">
              <a:lnSpc>
                <a:spcPct val="100000"/>
              </a:lnSpc>
              <a:spcBef>
                <a:spcPts val="90"/>
              </a:spcBef>
            </a:pPr>
            <a:r>
              <a:rPr lang="fr-FR" spc="-15" dirty="0"/>
              <a:t>Créer </a:t>
            </a:r>
            <a:r>
              <a:rPr lang="fr-FR" spc="-15" dirty="0" err="1"/>
              <a:t>GrandPy</a:t>
            </a:r>
            <a:r>
              <a:rPr lang="fr-FR" spc="-15" dirty="0"/>
              <a:t> Bot, le papy robot</a:t>
            </a:r>
            <a:endParaRPr spc="125" dirty="0"/>
          </a:p>
        </p:txBody>
      </p:sp>
      <p:sp>
        <p:nvSpPr>
          <p:cNvPr id="4" name="object 4"/>
          <p:cNvSpPr txBox="1"/>
          <p:nvPr/>
        </p:nvSpPr>
        <p:spPr>
          <a:xfrm>
            <a:off x="764844" y="900703"/>
            <a:ext cx="9753600" cy="5881097"/>
          </a:xfrm>
          <a:prstGeom prst="rect">
            <a:avLst/>
          </a:prstGeom>
        </p:spPr>
        <p:txBody>
          <a:bodyPr vert="horz" wrap="square" lIns="0" tIns="12700" rIns="0" bIns="0" rtlCol="0">
            <a:spAutoFit/>
          </a:bodyPr>
          <a:lstStyle/>
          <a:p>
            <a:pPr marL="134620" indent="-121920">
              <a:lnSpc>
                <a:spcPct val="100000"/>
              </a:lnSpc>
              <a:spcBef>
                <a:spcPts val="100"/>
              </a:spcBef>
              <a:buChar char="-"/>
              <a:tabLst>
                <a:tab pos="134620" algn="l"/>
              </a:tabLst>
            </a:pPr>
            <a:r>
              <a:rPr sz="1800" spc="-5" dirty="0">
                <a:solidFill>
                  <a:srgbClr val="FFFFFF"/>
                </a:solidFill>
                <a:latin typeface="Calibri"/>
                <a:cs typeface="Calibri"/>
              </a:rPr>
              <a:t>But </a:t>
            </a:r>
            <a:r>
              <a:rPr sz="1800" spc="-10" dirty="0">
                <a:solidFill>
                  <a:srgbClr val="FFFFFF"/>
                </a:solidFill>
                <a:latin typeface="Calibri"/>
                <a:cs typeface="Calibri"/>
              </a:rPr>
              <a:t>du</a:t>
            </a:r>
            <a:r>
              <a:rPr sz="1800" spc="30" dirty="0">
                <a:solidFill>
                  <a:srgbClr val="FFFFFF"/>
                </a:solidFill>
                <a:latin typeface="Calibri"/>
                <a:cs typeface="Calibri"/>
              </a:rPr>
              <a:t> </a:t>
            </a:r>
            <a:r>
              <a:rPr sz="1800" spc="-10" dirty="0">
                <a:solidFill>
                  <a:srgbClr val="FFFFFF"/>
                </a:solidFill>
                <a:latin typeface="Calibri"/>
                <a:cs typeface="Calibri"/>
              </a:rPr>
              <a:t>projet:</a:t>
            </a:r>
            <a:endParaRPr sz="1800" dirty="0">
              <a:latin typeface="Calibri"/>
              <a:cs typeface="Calibri"/>
            </a:endParaRPr>
          </a:p>
          <a:p>
            <a:pPr marL="469900">
              <a:lnSpc>
                <a:spcPct val="100000"/>
              </a:lnSpc>
              <a:spcBef>
                <a:spcPts val="5"/>
              </a:spcBef>
            </a:pPr>
            <a:r>
              <a:rPr lang="fr-FR" spc="-10" dirty="0">
                <a:solidFill>
                  <a:srgbClr val="FFFFFF"/>
                </a:solidFill>
                <a:cs typeface="Calibri"/>
              </a:rPr>
              <a:t>Développer une application web qui donne une âme à notre Papy Robot ! </a:t>
            </a:r>
          </a:p>
          <a:p>
            <a:pPr marL="469900">
              <a:lnSpc>
                <a:spcPct val="100000"/>
              </a:lnSpc>
              <a:spcBef>
                <a:spcPts val="5"/>
              </a:spcBef>
            </a:pPr>
            <a:r>
              <a:rPr lang="fr-FR" spc="-10" dirty="0">
                <a:solidFill>
                  <a:srgbClr val="FFFFFF"/>
                </a:solidFill>
                <a:cs typeface="Calibri"/>
              </a:rPr>
              <a:t>Récupérer les coordonnées GPS de l’API Google Maps et les informations de l’API Wikipédia correspondant à la recherche utilisateur et affiche la map et l’un des articles Wikipédia en retour.</a:t>
            </a:r>
            <a:endParaRPr sz="1800" dirty="0">
              <a:latin typeface="Calibri"/>
              <a:cs typeface="Calibri"/>
            </a:endParaRPr>
          </a:p>
          <a:p>
            <a:pPr marL="134620" indent="-121920">
              <a:lnSpc>
                <a:spcPct val="100000"/>
              </a:lnSpc>
              <a:spcBef>
                <a:spcPts val="1320"/>
              </a:spcBef>
              <a:buChar char="-"/>
              <a:tabLst>
                <a:tab pos="134620" algn="l"/>
              </a:tabLst>
            </a:pPr>
            <a:r>
              <a:rPr sz="1800" spc="5" dirty="0">
                <a:solidFill>
                  <a:srgbClr val="FFFFFF"/>
                </a:solidFill>
                <a:latin typeface="Calibri"/>
                <a:cs typeface="Calibri"/>
              </a:rPr>
              <a:t>Le </a:t>
            </a:r>
            <a:r>
              <a:rPr sz="1800" spc="-10" dirty="0">
                <a:solidFill>
                  <a:srgbClr val="FFFFFF"/>
                </a:solidFill>
                <a:latin typeface="Calibri"/>
                <a:cs typeface="Calibri"/>
              </a:rPr>
              <a:t>projet </a:t>
            </a:r>
            <a:r>
              <a:rPr sz="1800" dirty="0">
                <a:solidFill>
                  <a:srgbClr val="FFFFFF"/>
                </a:solidFill>
                <a:latin typeface="Calibri"/>
                <a:cs typeface="Calibri"/>
              </a:rPr>
              <a:t>a </a:t>
            </a:r>
            <a:r>
              <a:rPr sz="1800" spc="-15" dirty="0">
                <a:solidFill>
                  <a:srgbClr val="FFFFFF"/>
                </a:solidFill>
                <a:latin typeface="Calibri"/>
                <a:cs typeface="Calibri"/>
              </a:rPr>
              <a:t>été </a:t>
            </a:r>
            <a:r>
              <a:rPr sz="1800" spc="-10" dirty="0">
                <a:solidFill>
                  <a:srgbClr val="FFFFFF"/>
                </a:solidFill>
                <a:latin typeface="Calibri"/>
                <a:cs typeface="Calibri"/>
              </a:rPr>
              <a:t>réalisé </a:t>
            </a:r>
            <a:r>
              <a:rPr sz="1800" spc="-5" dirty="0">
                <a:solidFill>
                  <a:srgbClr val="FFFFFF"/>
                </a:solidFill>
                <a:latin typeface="Calibri"/>
                <a:cs typeface="Calibri"/>
              </a:rPr>
              <a:t>en </a:t>
            </a:r>
            <a:r>
              <a:rPr sz="1800" spc="-10" dirty="0">
                <a:solidFill>
                  <a:srgbClr val="FFFFFF"/>
                </a:solidFill>
                <a:latin typeface="Calibri"/>
                <a:cs typeface="Calibri"/>
              </a:rPr>
              <a:t>plusieurs</a:t>
            </a:r>
            <a:r>
              <a:rPr sz="1800" spc="175" dirty="0">
                <a:solidFill>
                  <a:srgbClr val="FFFFFF"/>
                </a:solidFill>
                <a:latin typeface="Calibri"/>
                <a:cs typeface="Calibri"/>
              </a:rPr>
              <a:t> </a:t>
            </a:r>
            <a:r>
              <a:rPr sz="1800" spc="-10" dirty="0">
                <a:solidFill>
                  <a:srgbClr val="FFFFFF"/>
                </a:solidFill>
                <a:latin typeface="Calibri"/>
                <a:cs typeface="Calibri"/>
              </a:rPr>
              <a:t>étapes:</a:t>
            </a:r>
            <a:endParaRPr sz="1800" dirty="0">
              <a:latin typeface="Calibri"/>
              <a:cs typeface="Calibri"/>
            </a:endParaRPr>
          </a:p>
          <a:p>
            <a:pPr marL="756285" lvl="1" indent="-287020">
              <a:lnSpc>
                <a:spcPct val="100000"/>
              </a:lnSpc>
              <a:buFont typeface="Arial"/>
              <a:buChar char="•"/>
              <a:tabLst>
                <a:tab pos="756285" algn="l"/>
                <a:tab pos="756920" algn="l"/>
              </a:tabLst>
            </a:pPr>
            <a:r>
              <a:rPr sz="1800" spc="-30" dirty="0">
                <a:solidFill>
                  <a:srgbClr val="FFFFFF"/>
                </a:solidFill>
                <a:latin typeface="Calibri"/>
                <a:cs typeface="Calibri"/>
              </a:rPr>
              <a:t>L’analyses </a:t>
            </a:r>
            <a:r>
              <a:rPr sz="1800" spc="-10" dirty="0">
                <a:solidFill>
                  <a:srgbClr val="FFFFFF"/>
                </a:solidFill>
                <a:latin typeface="Calibri"/>
                <a:cs typeface="Calibri"/>
              </a:rPr>
              <a:t>des </a:t>
            </a:r>
            <a:r>
              <a:rPr sz="1800" spc="-10" dirty="0" err="1">
                <a:solidFill>
                  <a:srgbClr val="FFFFFF"/>
                </a:solidFill>
                <a:latin typeface="Calibri"/>
                <a:cs typeface="Calibri"/>
              </a:rPr>
              <a:t>données</a:t>
            </a:r>
            <a:r>
              <a:rPr sz="1800" spc="-10" dirty="0">
                <a:solidFill>
                  <a:srgbClr val="FFFFFF"/>
                </a:solidFill>
                <a:latin typeface="Calibri"/>
                <a:cs typeface="Calibri"/>
              </a:rPr>
              <a:t> </a:t>
            </a:r>
            <a:r>
              <a:rPr sz="1800" spc="-5" dirty="0">
                <a:solidFill>
                  <a:srgbClr val="FFFFFF"/>
                </a:solidFill>
                <a:latin typeface="Calibri"/>
                <a:cs typeface="Calibri"/>
              </a:rPr>
              <a:t>de</a:t>
            </a:r>
            <a:r>
              <a:rPr lang="fr-FR" sz="1800" spc="-5" dirty="0">
                <a:solidFill>
                  <a:srgbClr val="FFFFFF"/>
                </a:solidFill>
                <a:latin typeface="Calibri"/>
                <a:cs typeface="Calibri"/>
              </a:rPr>
              <a:t>s</a:t>
            </a:r>
            <a:r>
              <a:rPr sz="1800" spc="-5" dirty="0">
                <a:solidFill>
                  <a:srgbClr val="FFFFFF"/>
                </a:solidFill>
                <a:latin typeface="Calibri"/>
                <a:cs typeface="Calibri"/>
              </a:rPr>
              <a:t> </a:t>
            </a:r>
            <a:r>
              <a:rPr sz="1800" spc="-55" dirty="0">
                <a:solidFill>
                  <a:srgbClr val="FFFFFF"/>
                </a:solidFill>
                <a:latin typeface="Calibri"/>
                <a:cs typeface="Calibri"/>
              </a:rPr>
              <a:t>API</a:t>
            </a:r>
            <a:r>
              <a:rPr sz="1800" spc="160" dirty="0">
                <a:solidFill>
                  <a:srgbClr val="FFFFFF"/>
                </a:solidFill>
                <a:latin typeface="Calibri"/>
                <a:cs typeface="Calibri"/>
              </a:rPr>
              <a:t> </a:t>
            </a:r>
            <a:r>
              <a:rPr lang="fr-FR" spc="-15" dirty="0">
                <a:solidFill>
                  <a:srgbClr val="FFFFFF"/>
                </a:solidFill>
                <a:latin typeface="Calibri"/>
                <a:cs typeface="Calibri"/>
              </a:rPr>
              <a:t>Google maps et de Wikipédia</a:t>
            </a:r>
            <a:endParaRPr sz="1800" dirty="0">
              <a:latin typeface="Calibri"/>
              <a:cs typeface="Calibri"/>
            </a:endParaRPr>
          </a:p>
          <a:p>
            <a:pPr marL="756285" lvl="1" indent="-287020">
              <a:spcBef>
                <a:spcPts val="5"/>
              </a:spcBef>
              <a:buFont typeface="Arial"/>
              <a:buChar char="•"/>
              <a:tabLst>
                <a:tab pos="756285" algn="l"/>
                <a:tab pos="756920" algn="l"/>
              </a:tabLst>
            </a:pPr>
            <a:r>
              <a:rPr lang="fr-FR" spc="5" dirty="0">
                <a:solidFill>
                  <a:srgbClr val="FFFFFF"/>
                </a:solidFill>
                <a:latin typeface="Calibri"/>
                <a:cs typeface="Calibri"/>
              </a:rPr>
              <a:t>Initialisation de Flask et de la requête </a:t>
            </a:r>
            <a:r>
              <a:rPr lang="fr-FR" spc="5" dirty="0">
                <a:solidFill>
                  <a:srgbClr val="FFFFFF"/>
                </a:solidFill>
                <a:cs typeface="Calibri"/>
              </a:rPr>
              <a:t>Ajax</a:t>
            </a:r>
            <a:endParaRPr lang="fr-FR" spc="5" dirty="0">
              <a:solidFill>
                <a:srgbClr val="FFFFFF"/>
              </a:solidFill>
              <a:latin typeface="Calibri"/>
              <a:cs typeface="Calibri"/>
            </a:endParaRPr>
          </a:p>
          <a:p>
            <a:pPr marL="756285" lvl="1" indent="-287020">
              <a:lnSpc>
                <a:spcPct val="100000"/>
              </a:lnSpc>
              <a:spcBef>
                <a:spcPts val="5"/>
              </a:spcBef>
              <a:buFont typeface="Arial"/>
              <a:buChar char="•"/>
              <a:tabLst>
                <a:tab pos="756285" algn="l"/>
                <a:tab pos="756920" algn="l"/>
              </a:tabLst>
            </a:pPr>
            <a:r>
              <a:rPr sz="1800" spc="5" dirty="0">
                <a:solidFill>
                  <a:srgbClr val="FFFFFF"/>
                </a:solidFill>
                <a:latin typeface="Calibri"/>
                <a:cs typeface="Calibri"/>
              </a:rPr>
              <a:t>La </a:t>
            </a:r>
            <a:r>
              <a:rPr sz="1800" spc="-10" dirty="0">
                <a:solidFill>
                  <a:srgbClr val="FFFFFF"/>
                </a:solidFill>
                <a:latin typeface="Calibri"/>
                <a:cs typeface="Calibri"/>
              </a:rPr>
              <a:t>création </a:t>
            </a:r>
            <a:r>
              <a:rPr sz="1800" spc="-5" dirty="0">
                <a:solidFill>
                  <a:srgbClr val="FFFFFF"/>
                </a:solidFill>
                <a:latin typeface="Calibri"/>
                <a:cs typeface="Calibri"/>
              </a:rPr>
              <a:t>de la </a:t>
            </a:r>
            <a:r>
              <a:rPr sz="1800" spc="-15" dirty="0">
                <a:solidFill>
                  <a:srgbClr val="FFFFFF"/>
                </a:solidFill>
                <a:latin typeface="Calibri"/>
                <a:cs typeface="Calibri"/>
              </a:rPr>
              <a:t>structure </a:t>
            </a:r>
            <a:r>
              <a:rPr sz="1800" spc="-5" dirty="0">
                <a:solidFill>
                  <a:srgbClr val="FFFFFF"/>
                </a:solidFill>
                <a:latin typeface="Calibri"/>
                <a:cs typeface="Calibri"/>
              </a:rPr>
              <a:t>du</a:t>
            </a:r>
            <a:r>
              <a:rPr sz="1800" spc="140" dirty="0">
                <a:solidFill>
                  <a:srgbClr val="FFFFFF"/>
                </a:solidFill>
                <a:latin typeface="Calibri"/>
                <a:cs typeface="Calibri"/>
              </a:rPr>
              <a:t> </a:t>
            </a:r>
            <a:r>
              <a:rPr sz="1800" spc="-15" dirty="0">
                <a:solidFill>
                  <a:srgbClr val="FFFFFF"/>
                </a:solidFill>
                <a:latin typeface="Calibri"/>
                <a:cs typeface="Calibri"/>
              </a:rPr>
              <a:t>programme</a:t>
            </a:r>
            <a:endParaRPr sz="1800" dirty="0">
              <a:latin typeface="Calibri"/>
              <a:cs typeface="Calibri"/>
            </a:endParaRPr>
          </a:p>
          <a:p>
            <a:pPr marL="756285" lvl="1" indent="-287020">
              <a:lnSpc>
                <a:spcPct val="100000"/>
              </a:lnSpc>
              <a:buFont typeface="Arial"/>
              <a:buChar char="•"/>
              <a:tabLst>
                <a:tab pos="756285" algn="l"/>
                <a:tab pos="756920" algn="l"/>
              </a:tabLst>
            </a:pPr>
            <a:r>
              <a:rPr sz="1800" spc="-30" dirty="0" err="1">
                <a:solidFill>
                  <a:srgbClr val="FFFFFF"/>
                </a:solidFill>
                <a:latin typeface="Calibri"/>
                <a:cs typeface="Calibri"/>
              </a:rPr>
              <a:t>L’écriture</a:t>
            </a:r>
            <a:r>
              <a:rPr sz="1800" spc="-30" dirty="0">
                <a:solidFill>
                  <a:srgbClr val="FFFFFF"/>
                </a:solidFill>
                <a:latin typeface="Calibri"/>
                <a:cs typeface="Calibri"/>
              </a:rPr>
              <a:t> </a:t>
            </a:r>
            <a:r>
              <a:rPr sz="1800" spc="-10" dirty="0">
                <a:solidFill>
                  <a:srgbClr val="FFFFFF"/>
                </a:solidFill>
                <a:latin typeface="Calibri"/>
                <a:cs typeface="Calibri"/>
              </a:rPr>
              <a:t>d</a:t>
            </a:r>
            <a:r>
              <a:rPr lang="fr-FR" sz="1800" spc="-10" dirty="0">
                <a:solidFill>
                  <a:srgbClr val="FFFFFF"/>
                </a:solidFill>
                <a:latin typeface="Calibri"/>
                <a:cs typeface="Calibri"/>
              </a:rPr>
              <a:t>es</a:t>
            </a:r>
            <a:r>
              <a:rPr sz="1800" spc="-10" dirty="0">
                <a:solidFill>
                  <a:srgbClr val="FFFFFF"/>
                </a:solidFill>
                <a:latin typeface="Calibri"/>
                <a:cs typeface="Calibri"/>
              </a:rPr>
              <a:t> </a:t>
            </a:r>
            <a:r>
              <a:rPr sz="1800" spc="-5" dirty="0">
                <a:solidFill>
                  <a:srgbClr val="FFFFFF"/>
                </a:solidFill>
                <a:latin typeface="Calibri"/>
                <a:cs typeface="Calibri"/>
              </a:rPr>
              <a:t>script</a:t>
            </a:r>
            <a:r>
              <a:rPr lang="fr-FR" sz="1800" spc="-5" dirty="0">
                <a:solidFill>
                  <a:srgbClr val="FFFFFF"/>
                </a:solidFill>
                <a:latin typeface="Calibri"/>
                <a:cs typeface="Calibri"/>
              </a:rPr>
              <a:t>s</a:t>
            </a:r>
            <a:r>
              <a:rPr sz="1800" spc="-5" dirty="0">
                <a:solidFill>
                  <a:srgbClr val="FFFFFF"/>
                </a:solidFill>
                <a:latin typeface="Calibri"/>
                <a:cs typeface="Calibri"/>
              </a:rPr>
              <a:t> </a:t>
            </a:r>
            <a:r>
              <a:rPr sz="1800" spc="-10" dirty="0">
                <a:solidFill>
                  <a:srgbClr val="FFFFFF"/>
                </a:solidFill>
                <a:latin typeface="Calibri"/>
                <a:cs typeface="Calibri"/>
              </a:rPr>
              <a:t>du</a:t>
            </a:r>
            <a:r>
              <a:rPr sz="1800" spc="100" dirty="0">
                <a:solidFill>
                  <a:srgbClr val="FFFFFF"/>
                </a:solidFill>
                <a:latin typeface="Calibri"/>
                <a:cs typeface="Calibri"/>
              </a:rPr>
              <a:t> </a:t>
            </a:r>
            <a:r>
              <a:rPr sz="1800" spc="-15" dirty="0" err="1">
                <a:solidFill>
                  <a:srgbClr val="FFFFFF"/>
                </a:solidFill>
                <a:latin typeface="Calibri"/>
                <a:cs typeface="Calibri"/>
              </a:rPr>
              <a:t>programme</a:t>
            </a:r>
            <a:r>
              <a:rPr lang="fr-FR" sz="1800" spc="-15" dirty="0">
                <a:solidFill>
                  <a:srgbClr val="FFFFFF"/>
                </a:solidFill>
                <a:latin typeface="Calibri"/>
                <a:cs typeface="Calibri"/>
              </a:rPr>
              <a:t> python et javascript</a:t>
            </a:r>
          </a:p>
          <a:p>
            <a:pPr marL="756285" lvl="1" indent="-287020">
              <a:lnSpc>
                <a:spcPct val="100000"/>
              </a:lnSpc>
              <a:buFont typeface="Arial"/>
              <a:buChar char="•"/>
              <a:tabLst>
                <a:tab pos="756285" algn="l"/>
                <a:tab pos="756920" algn="l"/>
              </a:tabLst>
            </a:pPr>
            <a:r>
              <a:rPr lang="fr-FR" spc="-15" dirty="0">
                <a:solidFill>
                  <a:srgbClr val="FFFFFF"/>
                </a:solidFill>
                <a:latin typeface="Calibri"/>
                <a:cs typeface="Calibri"/>
              </a:rPr>
              <a:t>Mise en forme de la page Html avec CSS et Bootstrap</a:t>
            </a:r>
          </a:p>
          <a:p>
            <a:pPr marL="756285" lvl="1" indent="-287020">
              <a:lnSpc>
                <a:spcPct val="100000"/>
              </a:lnSpc>
              <a:buFont typeface="Arial"/>
              <a:buChar char="•"/>
              <a:tabLst>
                <a:tab pos="756285" algn="l"/>
                <a:tab pos="756920" algn="l"/>
              </a:tabLst>
            </a:pPr>
            <a:r>
              <a:rPr lang="fr-FR" sz="1800" spc="-15" dirty="0">
                <a:solidFill>
                  <a:srgbClr val="FFFFFF"/>
                </a:solidFill>
                <a:latin typeface="Calibri"/>
                <a:cs typeface="Calibri"/>
              </a:rPr>
              <a:t>Mise en production sur Heroku</a:t>
            </a:r>
            <a:endParaRPr sz="1800" dirty="0">
              <a:latin typeface="Calibri"/>
              <a:cs typeface="Calibri"/>
            </a:endParaRPr>
          </a:p>
          <a:p>
            <a:pPr marL="299085" marR="458470" indent="-287020">
              <a:lnSpc>
                <a:spcPct val="100000"/>
              </a:lnSpc>
              <a:spcBef>
                <a:spcPts val="1245"/>
              </a:spcBef>
              <a:buChar char="-"/>
              <a:tabLst>
                <a:tab pos="299085" algn="l"/>
                <a:tab pos="299720" algn="l"/>
              </a:tabLst>
            </a:pPr>
            <a:r>
              <a:rPr lang="fr-FR" sz="1800" spc="-10" dirty="0">
                <a:solidFill>
                  <a:srgbClr val="FFFFFF"/>
                </a:solidFill>
                <a:latin typeface="Calibri"/>
                <a:cs typeface="Calibri"/>
              </a:rPr>
              <a:t>Le but étant de renvoyer les informations de Google maps et de Wikipédia</a:t>
            </a:r>
            <a:r>
              <a:rPr lang="fr-FR" spc="-10" dirty="0">
                <a:solidFill>
                  <a:srgbClr val="FFFFFF"/>
                </a:solidFill>
                <a:latin typeface="Calibri"/>
                <a:cs typeface="Calibri"/>
              </a:rPr>
              <a:t>, j’ai commencé par explorer la construction des fichiers .json générés par les API. </a:t>
            </a:r>
          </a:p>
          <a:p>
            <a:pPr marL="299085" marR="458470" indent="-287020">
              <a:lnSpc>
                <a:spcPct val="100000"/>
              </a:lnSpc>
              <a:spcBef>
                <a:spcPts val="1245"/>
              </a:spcBef>
              <a:buChar char="-"/>
              <a:tabLst>
                <a:tab pos="299085" algn="l"/>
                <a:tab pos="299720" algn="l"/>
              </a:tabLst>
            </a:pPr>
            <a:r>
              <a:rPr lang="fr-FR" spc="-10" dirty="0">
                <a:solidFill>
                  <a:srgbClr val="FFFFFF"/>
                </a:solidFill>
                <a:latin typeface="Calibri"/>
                <a:cs typeface="Calibri"/>
              </a:rPr>
              <a:t>Afin de retourner les bonnes data à la réponse Ajax, j’ai commencé par créer un script python qui renvoie les données de latitude et de longitude afin de les exploiter à la fois pour la map et pour effectuer également une recherche sur Wikipédia.</a:t>
            </a:r>
            <a:endParaRPr lang="fr-FR" sz="1750" spc="-10" dirty="0">
              <a:solidFill>
                <a:srgbClr val="FFFFFF"/>
              </a:solidFill>
              <a:latin typeface="Calibri"/>
              <a:cs typeface="Calibri"/>
            </a:endParaRPr>
          </a:p>
          <a:p>
            <a:pPr marL="299085" marR="458470" indent="-287020">
              <a:lnSpc>
                <a:spcPct val="100000"/>
              </a:lnSpc>
              <a:spcBef>
                <a:spcPts val="1245"/>
              </a:spcBef>
              <a:buChar char="-"/>
              <a:tabLst>
                <a:tab pos="299085" algn="l"/>
                <a:tab pos="299720" algn="l"/>
              </a:tabLst>
            </a:pPr>
            <a:r>
              <a:rPr lang="fr-FR" sz="1750" spc="-10" dirty="0">
                <a:solidFill>
                  <a:srgbClr val="FFFFFF"/>
                </a:solidFill>
                <a:latin typeface="Calibri"/>
                <a:cs typeface="Calibri"/>
              </a:rPr>
              <a:t>Avec ces coordonnées GSP j’ai pu effectuer dans un premier temps une recherche de la page Wikipédia correspondante aux coordonnées pour ensuite sélectionner l’article à retourner dans la requête ajax.</a:t>
            </a: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72271" y="0"/>
            <a:ext cx="2874264" cy="22494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3652520" algn="r">
              <a:lnSpc>
                <a:spcPct val="100000"/>
              </a:lnSpc>
              <a:spcBef>
                <a:spcPts val="90"/>
              </a:spcBef>
            </a:pPr>
            <a:r>
              <a:rPr lang="fr-FR" spc="-15" dirty="0"/>
              <a:t>Créer </a:t>
            </a:r>
            <a:r>
              <a:rPr lang="fr-FR" spc="-15" dirty="0" err="1"/>
              <a:t>GrandPy</a:t>
            </a:r>
            <a:r>
              <a:rPr lang="fr-FR" spc="-15" dirty="0"/>
              <a:t> Bot, le papy robot</a:t>
            </a:r>
            <a:endParaRPr spc="125" dirty="0"/>
          </a:p>
        </p:txBody>
      </p:sp>
      <p:sp>
        <p:nvSpPr>
          <p:cNvPr id="4" name="object 4"/>
          <p:cNvSpPr txBox="1"/>
          <p:nvPr/>
        </p:nvSpPr>
        <p:spPr>
          <a:xfrm>
            <a:off x="764844" y="1280120"/>
            <a:ext cx="9718675" cy="4206280"/>
          </a:xfrm>
          <a:prstGeom prst="rect">
            <a:avLst/>
          </a:prstGeom>
        </p:spPr>
        <p:txBody>
          <a:bodyPr vert="horz" wrap="square" lIns="0" tIns="12700" rIns="0" bIns="0" rtlCol="0">
            <a:spAutoFit/>
          </a:bodyPr>
          <a:lstStyle/>
          <a:p>
            <a:pPr marL="299085" marR="92075" indent="-287020">
              <a:lnSpc>
                <a:spcPct val="100000"/>
              </a:lnSpc>
              <a:spcBef>
                <a:spcPts val="100"/>
              </a:spcBef>
              <a:buChar char="-"/>
              <a:tabLst>
                <a:tab pos="299085" algn="l"/>
                <a:tab pos="299720" algn="l"/>
              </a:tabLst>
            </a:pPr>
            <a:r>
              <a:rPr lang="fr-FR" sz="1800" dirty="0">
                <a:solidFill>
                  <a:srgbClr val="FFFFFF"/>
                </a:solidFill>
                <a:latin typeface="Calibri"/>
                <a:cs typeface="Calibri"/>
              </a:rPr>
              <a:t>Le projet impose de retourner les informations dans une requête Ajax afin d’éviter de recharger la page html. La difficulté était de de garder sur la page les recherches précédentes renvoyées par la requ</a:t>
            </a:r>
            <a:r>
              <a:rPr lang="fr-FR" dirty="0">
                <a:solidFill>
                  <a:srgbClr val="FFFFFF"/>
                </a:solidFill>
                <a:latin typeface="Calibri"/>
                <a:cs typeface="Calibri"/>
              </a:rPr>
              <a:t>ête. Mon mentor m’a donc recommandé d’utiliser la fonction ‘last’ en passant par une variable pour que les recherches effectuées reste sur la page html comme sur une discussion chat.</a:t>
            </a:r>
          </a:p>
          <a:p>
            <a:pPr marL="299085" marR="92075" indent="-287020">
              <a:lnSpc>
                <a:spcPct val="100000"/>
              </a:lnSpc>
              <a:spcBef>
                <a:spcPts val="100"/>
              </a:spcBef>
              <a:buChar char="-"/>
              <a:tabLst>
                <a:tab pos="299085" algn="l"/>
                <a:tab pos="299720" algn="l"/>
              </a:tabLst>
            </a:pPr>
            <a:endParaRPr lang="fr-FR" dirty="0">
              <a:solidFill>
                <a:srgbClr val="FFFFFF"/>
              </a:solidFill>
              <a:latin typeface="Calibri"/>
              <a:cs typeface="Calibri"/>
            </a:endParaRPr>
          </a:p>
          <a:p>
            <a:pPr marL="299085" marR="92075" indent="-287020">
              <a:lnSpc>
                <a:spcPct val="100000"/>
              </a:lnSpc>
              <a:spcBef>
                <a:spcPts val="100"/>
              </a:spcBef>
              <a:buChar char="-"/>
              <a:tabLst>
                <a:tab pos="299085" algn="l"/>
                <a:tab pos="299720" algn="l"/>
              </a:tabLst>
            </a:pPr>
            <a:r>
              <a:rPr lang="fr-FR" dirty="0">
                <a:solidFill>
                  <a:srgbClr val="FFFFFF"/>
                </a:solidFill>
                <a:latin typeface="Calibri"/>
                <a:cs typeface="Calibri"/>
              </a:rPr>
              <a:t>L’autre difficulté était sur les tests. Les tests me retournais une erreur ‘Out of range in index’. Je ne comprenais pas pourquoi et pour cela mon mentor ma demander de modifier l’organisation de mon code pour qui soit plus clair et en utilisant le ‘Framework geocoder’ à la place du ‘Framework requests’ pour la recherche des coordonnées GPS. Après cette modification, les tests n’étaient toujours pas bon, je ne savais toujours pas pourquoi ‘pytest’ me retournait cette erreur. J’ai donc utilisé ma key API Google en dur dans le code pour effectuer mes tests et l’erreur venait bien de la clé API. Je l’ai donc mis dans mes variables d’environnement pour réaliser les tests sans avoir la clé en dur dans le code.</a:t>
            </a:r>
          </a:p>
          <a:p>
            <a:pPr marL="299085" marR="92075" indent="-287020">
              <a:lnSpc>
                <a:spcPct val="100000"/>
              </a:lnSpc>
              <a:spcBef>
                <a:spcPts val="100"/>
              </a:spcBef>
              <a:buChar char="-"/>
              <a:tabLst>
                <a:tab pos="299085" algn="l"/>
                <a:tab pos="299720" algn="l"/>
              </a:tabLst>
            </a:pPr>
            <a:r>
              <a:rPr lang="fr-FR" dirty="0">
                <a:solidFill>
                  <a:srgbClr val="FFFFFF"/>
                </a:solidFill>
                <a:latin typeface="Calibri"/>
                <a:cs typeface="Calibri"/>
              </a:rPr>
              <a:t>J’ai rencontré le même problème à la mise en production sur Heroku, il suffisait simplement d’ajouter la clé dans l’environnement Heroku (&gt;&gt;&gt;Heroku </a:t>
            </a:r>
            <a:r>
              <a:rPr lang="fr-FR" dirty="0" err="1">
                <a:solidFill>
                  <a:srgbClr val="FFFFFF"/>
                </a:solidFill>
                <a:latin typeface="Calibri"/>
                <a:cs typeface="Calibri"/>
              </a:rPr>
              <a:t>config:set</a:t>
            </a:r>
            <a:r>
              <a:rPr lang="fr-FR" dirty="0">
                <a:solidFill>
                  <a:srgbClr val="FFFFFF"/>
                </a:solidFill>
                <a:latin typeface="Calibri"/>
                <a:cs typeface="Calibri"/>
              </a:rPr>
              <a:t> ‘</a:t>
            </a:r>
            <a:r>
              <a:rPr lang="fr-FR" dirty="0" err="1">
                <a:solidFill>
                  <a:srgbClr val="FFFFFF"/>
                </a:solidFill>
                <a:latin typeface="Calibri"/>
                <a:cs typeface="Calibri"/>
              </a:rPr>
              <a:t>keyname</a:t>
            </a:r>
            <a:r>
              <a:rPr lang="fr-FR" dirty="0">
                <a:solidFill>
                  <a:srgbClr val="FFFFFF"/>
                </a:solidFill>
                <a:latin typeface="Calibri"/>
                <a:cs typeface="Calibri"/>
              </a:rPr>
              <a:t>=key’).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TotalTime>
  <Words>522</Words>
  <Application>Microsoft Office PowerPoint</Application>
  <PresentationFormat>Grand écran</PresentationFormat>
  <Paragraphs>25</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Tahoma</vt:lpstr>
      <vt:lpstr>Verdana</vt:lpstr>
      <vt:lpstr>Office Theme</vt:lpstr>
      <vt:lpstr>PROJET 7 OC</vt:lpstr>
      <vt:lpstr>Créer GrandPy Bot, le papy robot</vt:lpstr>
      <vt:lpstr>Créer GrandPy Bot, le papy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OC</dc:title>
  <dc:creator>BOURGEOIS Jimi</dc:creator>
  <cp:lastModifiedBy>jimi bourgeois</cp:lastModifiedBy>
  <cp:revision>11</cp:revision>
  <dcterms:created xsi:type="dcterms:W3CDTF">2020-06-15T14:31:11Z</dcterms:created>
  <dcterms:modified xsi:type="dcterms:W3CDTF">2020-06-16T06:07:33Z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2019-07-26T00:00:00Z</vt:filetime>
  </property>
  <property fmtid="{D5CDD505-2E9C-101B-9397-08002B2CF9AE}" pid="3" name="Creator">
    <vt:lpwstr>Microsoft® PowerPoint® pour Office 365</vt:lpwstr>
  </property>
  <property fmtid="{D5CDD505-2E9C-101B-9397-08002B2CF9AE}" pid="4" name="LastSaved">
    <vt:filetime>2020-06-15T00:00:00Z</vt:filetime>
  </property>
</Properties>
</file>