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3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86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7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1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94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25078"/>
            <a:ext cx="12198914" cy="3332922"/>
          </a:xfrm>
        </p:spPr>
        <p:txBody>
          <a:bodyPr>
            <a:noAutofit/>
          </a:bodyPr>
          <a:lstStyle/>
          <a:p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br>
              <a:rPr lang="en-US" sz="3600" i="0" dirty="0">
                <a:effectLst/>
              </a:rPr>
            </a:br>
            <a:r>
              <a:rPr lang="en-US" sz="3600" i="0" dirty="0">
                <a:effectLst/>
              </a:rPr>
              <a:t>Predicting Credit Risk: </a:t>
            </a:r>
            <a:br>
              <a:rPr lang="en-US" sz="3600" i="0" dirty="0">
                <a:effectLst/>
              </a:rPr>
            </a:br>
            <a:r>
              <a:rPr lang="en-US" sz="3600" i="0" dirty="0">
                <a:effectLst/>
              </a:rPr>
              <a:t>A Two-Stage Hybrid Model For Reducing False Alarm Rate</a:t>
            </a:r>
            <a:br>
              <a:rPr lang="en-US" sz="3600" i="0" dirty="0">
                <a:effectLst/>
              </a:rPr>
            </a:br>
            <a:br>
              <a:rPr lang="en-US" sz="3600" dirty="0">
                <a:effectLst/>
              </a:rPr>
            </a:br>
            <a:br>
              <a:rPr lang="en-US" sz="3600" dirty="0"/>
            </a:br>
            <a:endParaRPr lang="en-US" sz="36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986" y="5857461"/>
            <a:ext cx="9440034" cy="10005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Yash Sinojia (A00268852)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M.S. in Data Analytics, Thesis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95421-D89A-4759-A676-4540FB02E3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32" r="8" b="2079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C1FC6-0D21-458C-9A72-56DDBF6E9EB4}"/>
              </a:ext>
            </a:extLst>
          </p:cNvPr>
          <p:cNvSpPr txBox="1"/>
          <p:nvPr/>
        </p:nvSpPr>
        <p:spPr>
          <a:xfrm>
            <a:off x="4187687" y="472786"/>
            <a:ext cx="35829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Research Question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B503B-DC43-46EB-8992-1B72EAA50D1D}"/>
              </a:ext>
            </a:extLst>
          </p:cNvPr>
          <p:cNvSpPr txBox="1"/>
          <p:nvPr/>
        </p:nvSpPr>
        <p:spPr>
          <a:xfrm>
            <a:off x="1007165" y="1530347"/>
            <a:ext cx="104029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Which type of clustering-classification hybrid model can provide the best implementation to minimize the false alarm rate for the analysis of a given credit risk scenario?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1F0D0-4CF1-4EFB-8FB4-CE87E3D75600}"/>
              </a:ext>
            </a:extLst>
          </p:cNvPr>
          <p:cNvSpPr txBox="1"/>
          <p:nvPr/>
        </p:nvSpPr>
        <p:spPr>
          <a:xfrm>
            <a:off x="4187687" y="2844225"/>
            <a:ext cx="35829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Research Objectives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4D5E8-4B4C-4457-B761-5B0529B22FFE}"/>
              </a:ext>
            </a:extLst>
          </p:cNvPr>
          <p:cNvSpPr txBox="1"/>
          <p:nvPr/>
        </p:nvSpPr>
        <p:spPr>
          <a:xfrm>
            <a:off x="1166191" y="3857355"/>
            <a:ext cx="1024393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1.       To gather the required data on individual socio-economical and demographical factors that           may lead to credit risk.</a:t>
            </a:r>
          </a:p>
          <a:p>
            <a:r>
              <a:rPr lang="en-US" sz="2000" dirty="0">
                <a:solidFill>
                  <a:schemeClr val="tx1"/>
                </a:solidFill>
              </a:rPr>
              <a:t>2.       Understanding the data, rectifying any issues, and utilizing it for machine learning models.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       Preparing the features and data required for machine learning analyses.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4.       Building two-staged clustering and classification hybrid models feasible for the credit risk scenario.</a:t>
            </a:r>
          </a:p>
          <a:p>
            <a:r>
              <a:rPr lang="en-US" sz="2000" dirty="0">
                <a:solidFill>
                  <a:schemeClr val="tx1"/>
                </a:solidFill>
              </a:rPr>
              <a:t>5.       Identifying the best hybrid model by evaluating the model outcomes.</a:t>
            </a:r>
          </a:p>
        </p:txBody>
      </p:sp>
    </p:spTree>
    <p:extLst>
      <p:ext uri="{BB962C8B-B14F-4D97-AF65-F5344CB8AC3E}">
        <p14:creationId xmlns:p14="http://schemas.microsoft.com/office/powerpoint/2010/main" val="24883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08AF4-C316-4799-9404-5F7794925725}"/>
              </a:ext>
            </a:extLst>
          </p:cNvPr>
          <p:cNvSpPr txBox="1"/>
          <p:nvPr/>
        </p:nvSpPr>
        <p:spPr>
          <a:xfrm>
            <a:off x="1273338" y="356766"/>
            <a:ext cx="27674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Hybrid Model</a:t>
            </a:r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FC30D27-E998-4345-AAE6-DBD3F9D67DD4}"/>
              </a:ext>
            </a:extLst>
          </p:cNvPr>
          <p:cNvSpPr/>
          <p:nvPr/>
        </p:nvSpPr>
        <p:spPr>
          <a:xfrm>
            <a:off x="304800" y="3197825"/>
            <a:ext cx="1603514" cy="857339"/>
          </a:xfrm>
          <a:prstGeom prst="frame">
            <a:avLst/>
          </a:prstGeom>
          <a:solidFill>
            <a:schemeClr val="tx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B2924-6AD6-4507-A831-30A387C1CE0C}"/>
              </a:ext>
            </a:extLst>
          </p:cNvPr>
          <p:cNvSpPr txBox="1"/>
          <p:nvPr/>
        </p:nvSpPr>
        <p:spPr>
          <a:xfrm>
            <a:off x="-250548" y="3406495"/>
            <a:ext cx="270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 Means</a:t>
            </a:r>
            <a:endParaRPr lang="en-IN" sz="24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9EDD448-C00F-4721-9001-248076D0E4D1}"/>
              </a:ext>
            </a:extLst>
          </p:cNvPr>
          <p:cNvSpPr/>
          <p:nvPr/>
        </p:nvSpPr>
        <p:spPr>
          <a:xfrm>
            <a:off x="3405806" y="1610103"/>
            <a:ext cx="2263860" cy="729789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3E8A6-979A-4A12-83C1-6EE95B3CE61B}"/>
              </a:ext>
            </a:extLst>
          </p:cNvPr>
          <p:cNvSpPr txBox="1"/>
          <p:nvPr/>
        </p:nvSpPr>
        <p:spPr>
          <a:xfrm>
            <a:off x="3517320" y="1744164"/>
            <a:ext cx="2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</a:t>
            </a:r>
            <a:endParaRPr lang="en-IN" sz="2400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89E7F86-56CA-4496-BC68-C2C8633A1276}"/>
              </a:ext>
            </a:extLst>
          </p:cNvPr>
          <p:cNvSpPr/>
          <p:nvPr/>
        </p:nvSpPr>
        <p:spPr>
          <a:xfrm>
            <a:off x="3405806" y="2678937"/>
            <a:ext cx="1448744" cy="715619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96932-875A-4FD0-A5EE-CE052872C31F}"/>
              </a:ext>
            </a:extLst>
          </p:cNvPr>
          <p:cNvSpPr txBox="1"/>
          <p:nvPr/>
        </p:nvSpPr>
        <p:spPr>
          <a:xfrm>
            <a:off x="3517320" y="2805914"/>
            <a:ext cx="133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XGBoost</a:t>
            </a:r>
            <a:endParaRPr lang="en-IN" sz="2400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31C1236-F1D2-4C29-9D22-50B21D5B118D}"/>
              </a:ext>
            </a:extLst>
          </p:cNvPr>
          <p:cNvSpPr/>
          <p:nvPr/>
        </p:nvSpPr>
        <p:spPr>
          <a:xfrm>
            <a:off x="3405807" y="3733602"/>
            <a:ext cx="1007167" cy="715619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655EF-D800-4F01-82C2-B89B8B7002CE}"/>
              </a:ext>
            </a:extLst>
          </p:cNvPr>
          <p:cNvSpPr txBox="1"/>
          <p:nvPr/>
        </p:nvSpPr>
        <p:spPr>
          <a:xfrm>
            <a:off x="3517320" y="3886422"/>
            <a:ext cx="78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SVC</a:t>
            </a:r>
            <a:endParaRPr lang="en-IN" sz="24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6A3FFB9-5E46-411D-AFCF-833410C64E5C}"/>
              </a:ext>
            </a:extLst>
          </p:cNvPr>
          <p:cNvSpPr/>
          <p:nvPr/>
        </p:nvSpPr>
        <p:spPr>
          <a:xfrm>
            <a:off x="3405806" y="4890482"/>
            <a:ext cx="1736037" cy="1019988"/>
          </a:xfrm>
          <a:prstGeom prst="fram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D7D3F-3806-47AD-878E-CCC84520C0A7}"/>
              </a:ext>
            </a:extLst>
          </p:cNvPr>
          <p:cNvSpPr txBox="1"/>
          <p:nvPr/>
        </p:nvSpPr>
        <p:spPr>
          <a:xfrm>
            <a:off x="3517320" y="4952061"/>
            <a:ext cx="150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2CF8F1-918B-4D4B-9118-B66FC16EED37}"/>
              </a:ext>
            </a:extLst>
          </p:cNvPr>
          <p:cNvCxnSpPr>
            <a:cxnSpLocks/>
          </p:cNvCxnSpPr>
          <p:nvPr/>
        </p:nvCxnSpPr>
        <p:spPr>
          <a:xfrm flipV="1">
            <a:off x="1162314" y="1974996"/>
            <a:ext cx="2299249" cy="122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95A74D-5102-447A-ABF6-A18C6D615700}"/>
              </a:ext>
            </a:extLst>
          </p:cNvPr>
          <p:cNvCxnSpPr/>
          <p:nvPr/>
        </p:nvCxnSpPr>
        <p:spPr>
          <a:xfrm>
            <a:off x="6096000" y="1020417"/>
            <a:ext cx="0" cy="55526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BF7177-1EAA-4745-BCCA-DF549B28EE6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908314" y="3036747"/>
            <a:ext cx="1497492" cy="426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1359CC-100E-45D1-82AC-DE2957064F70}"/>
              </a:ext>
            </a:extLst>
          </p:cNvPr>
          <p:cNvCxnSpPr>
            <a:endCxn id="12" idx="1"/>
          </p:cNvCxnSpPr>
          <p:nvPr/>
        </p:nvCxnSpPr>
        <p:spPr>
          <a:xfrm>
            <a:off x="1908314" y="3733602"/>
            <a:ext cx="1497493" cy="357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50F739-6DE2-492C-B717-220E4AEF390F}"/>
              </a:ext>
            </a:extLst>
          </p:cNvPr>
          <p:cNvCxnSpPr>
            <a:stCxn id="6" idx="2"/>
            <a:endCxn id="14" idx="1"/>
          </p:cNvCxnSpPr>
          <p:nvPr/>
        </p:nvCxnSpPr>
        <p:spPr>
          <a:xfrm>
            <a:off x="1106557" y="4055164"/>
            <a:ext cx="2299249" cy="134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540F03-D3A3-4757-95EE-FBD6FED18E1F}"/>
              </a:ext>
            </a:extLst>
          </p:cNvPr>
          <p:cNvSpPr txBox="1"/>
          <p:nvPr/>
        </p:nvSpPr>
        <p:spPr>
          <a:xfrm>
            <a:off x="7447727" y="356766"/>
            <a:ext cx="33907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Feature Extraction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42BC6-084E-4B93-8334-66785A891F43}"/>
              </a:ext>
            </a:extLst>
          </p:cNvPr>
          <p:cNvSpPr txBox="1"/>
          <p:nvPr/>
        </p:nvSpPr>
        <p:spPr>
          <a:xfrm>
            <a:off x="6480313" y="1258957"/>
            <a:ext cx="5406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Stage 1: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variables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Elbow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Stage 2: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and 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Cluster labels as a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PCA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458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FE96BD-C6CA-4E3E-833D-4C8A46B12B41}"/>
              </a:ext>
            </a:extLst>
          </p:cNvPr>
          <p:cNvSpPr txBox="1"/>
          <p:nvPr/>
        </p:nvSpPr>
        <p:spPr>
          <a:xfrm>
            <a:off x="4507923" y="187036"/>
            <a:ext cx="3167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Clustered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4322A-5318-432A-87D9-1F13AE53522D}"/>
              </a:ext>
            </a:extLst>
          </p:cNvPr>
          <p:cNvPicPr/>
          <p:nvPr/>
        </p:nvPicPr>
        <p:blipFill rotWithShape="1">
          <a:blip r:embed="rId3"/>
          <a:srcRect l="4081" t="2237" r="3528" b="1528"/>
          <a:stretch/>
        </p:blipFill>
        <p:spPr bwMode="auto">
          <a:xfrm>
            <a:off x="1249404" y="1260828"/>
            <a:ext cx="4091222" cy="2834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FEDCD-4972-4F48-A269-5C85245C05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3701" y="1260828"/>
            <a:ext cx="4850926" cy="2834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06EBB-1155-40A9-BA57-DC91B83ED2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31026" y="4606809"/>
            <a:ext cx="2729948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A37F9-11C5-4AF7-A969-C22547E78301}"/>
              </a:ext>
            </a:extLst>
          </p:cNvPr>
          <p:cNvSpPr txBox="1"/>
          <p:nvPr/>
        </p:nvSpPr>
        <p:spPr>
          <a:xfrm>
            <a:off x="4277846" y="296463"/>
            <a:ext cx="374818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Classification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C7341-3463-4A2A-BAC6-7FA335A11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" r="1088" b="3642"/>
          <a:stretch/>
        </p:blipFill>
        <p:spPr>
          <a:xfrm>
            <a:off x="2922104" y="1398944"/>
            <a:ext cx="6347791" cy="1808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E737D-76D6-4AAD-9340-8932D3F694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5726" y="4017120"/>
            <a:ext cx="2595770" cy="2277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04F257-1F7F-4096-9F82-AFB2BF84599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31" y="4017120"/>
            <a:ext cx="2595770" cy="2277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C7F1F-BF0F-48DE-B231-A95436C3A0F5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r="2477"/>
          <a:stretch/>
        </p:blipFill>
        <p:spPr bwMode="auto">
          <a:xfrm>
            <a:off x="6151936" y="4017119"/>
            <a:ext cx="2595770" cy="22776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80C91-24EF-45C5-81C8-056172EB043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041" y="4017118"/>
            <a:ext cx="2595770" cy="22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E37611-97CC-43B8-837B-286E3D2D44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8523" y="255732"/>
            <a:ext cx="5501930" cy="2970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84F02-6970-4026-9F1A-AD12FC1EC8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1548" y="3581401"/>
            <a:ext cx="5501929" cy="2970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6F5AE-5CF0-496D-9EA9-0B73B0FFE2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1548" y="255732"/>
            <a:ext cx="5501930" cy="2970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A1E01-CFDB-4561-B4CA-A7A941DB888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3" y="3581401"/>
            <a:ext cx="5501929" cy="29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1EF787-B051-4017-835B-9BB10DA309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5165" y="264727"/>
            <a:ext cx="5358330" cy="2991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33C84-0784-44EF-B490-C8CA298593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8033" y="264727"/>
            <a:ext cx="5468800" cy="2991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179E6-5365-4604-A1B1-113D5BA729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5165" y="3601277"/>
            <a:ext cx="5358331" cy="2991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CEA490-AB45-49DB-9571-2775D6FC94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8034" y="3601277"/>
            <a:ext cx="5468799" cy="29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481">
            <a:extLst>
              <a:ext uri="{FF2B5EF4-FFF2-40B4-BE49-F238E27FC236}">
                <a16:creationId xmlns:a16="http://schemas.microsoft.com/office/drawing/2014/main" id="{034D4D56-5840-40A0-86EC-9E3C8E22D56F}"/>
              </a:ext>
            </a:extLst>
          </p:cNvPr>
          <p:cNvSpPr txBox="1"/>
          <p:nvPr/>
        </p:nvSpPr>
        <p:spPr>
          <a:xfrm>
            <a:off x="3584713" y="410741"/>
            <a:ext cx="50225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Classification on target labels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55F07-ABD1-4B36-B6AB-94C174FC2497}"/>
              </a:ext>
            </a:extLst>
          </p:cNvPr>
          <p:cNvPicPr/>
          <p:nvPr/>
        </p:nvPicPr>
        <p:blipFill rotWithShape="1">
          <a:blip r:embed="rId3"/>
          <a:srcRect l="1" r="36514" b="41875"/>
          <a:stretch/>
        </p:blipFill>
        <p:spPr bwMode="auto">
          <a:xfrm>
            <a:off x="1331637" y="2047007"/>
            <a:ext cx="3943765" cy="1381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18A89-E415-4C85-ADF4-200D5A0A63A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19" b="41045"/>
          <a:stretch/>
        </p:blipFill>
        <p:spPr bwMode="auto">
          <a:xfrm>
            <a:off x="6916599" y="2047007"/>
            <a:ext cx="4262853" cy="1381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CA8BA-8070-4FE0-8B5A-2B9AD641B50D}"/>
              </a:ext>
            </a:extLst>
          </p:cNvPr>
          <p:cNvPicPr/>
          <p:nvPr/>
        </p:nvPicPr>
        <p:blipFill rotWithShape="1">
          <a:blip r:embed="rId5"/>
          <a:srcRect r="36406" b="41250"/>
          <a:stretch/>
        </p:blipFill>
        <p:spPr bwMode="auto">
          <a:xfrm>
            <a:off x="1331637" y="4602658"/>
            <a:ext cx="3943765" cy="1381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B5863-B5C9-4FDE-9C16-6425B929E3C6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99" b="40625"/>
          <a:stretch/>
        </p:blipFill>
        <p:spPr bwMode="auto">
          <a:xfrm>
            <a:off x="6916599" y="4602658"/>
            <a:ext cx="4262853" cy="1381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437471-C44B-43C6-8F51-9D23BA22DD77}"/>
              </a:ext>
            </a:extLst>
          </p:cNvPr>
          <p:cNvSpPr txBox="1"/>
          <p:nvPr/>
        </p:nvSpPr>
        <p:spPr>
          <a:xfrm>
            <a:off x="2014330" y="1675946"/>
            <a:ext cx="2478157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 Forest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F6C9E-E213-477C-B843-27F1321C039E}"/>
              </a:ext>
            </a:extLst>
          </p:cNvPr>
          <p:cNvSpPr txBox="1"/>
          <p:nvPr/>
        </p:nvSpPr>
        <p:spPr>
          <a:xfrm>
            <a:off x="7818783" y="1675945"/>
            <a:ext cx="2676939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XGBoost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57923-D181-4BC2-83CA-977371AC24EA}"/>
              </a:ext>
            </a:extLst>
          </p:cNvPr>
          <p:cNvSpPr txBox="1"/>
          <p:nvPr/>
        </p:nvSpPr>
        <p:spPr>
          <a:xfrm>
            <a:off x="2223467" y="4227443"/>
            <a:ext cx="2160104" cy="37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SVC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B2DFA-111F-4046-8A91-727EA16134A9}"/>
              </a:ext>
            </a:extLst>
          </p:cNvPr>
          <p:cNvSpPr txBox="1"/>
          <p:nvPr/>
        </p:nvSpPr>
        <p:spPr>
          <a:xfrm>
            <a:off x="7679634" y="4227443"/>
            <a:ext cx="2955235" cy="37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34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24E70-A627-4AE4-8FCC-E560ADC4E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247" y="305131"/>
            <a:ext cx="4395580" cy="3123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77E8BA-599A-4A4D-ABE0-26B42DBAAC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55" y="305130"/>
            <a:ext cx="4937263" cy="31238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17518-7825-4032-9F48-EF950B53DA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9645" y="3619609"/>
            <a:ext cx="4741793" cy="31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4"/>
      </a:lt2>
      <a:accent1>
        <a:srgbClr val="C34DA2"/>
      </a:accent1>
      <a:accent2>
        <a:srgbClr val="A13BB1"/>
      </a:accent2>
      <a:accent3>
        <a:srgbClr val="814DC3"/>
      </a:accent3>
      <a:accent4>
        <a:srgbClr val="5351BA"/>
      </a:accent4>
      <a:accent5>
        <a:srgbClr val="4D7BC3"/>
      </a:accent5>
      <a:accent6>
        <a:srgbClr val="3B9AB1"/>
      </a:accent6>
      <a:hlink>
        <a:srgbClr val="5C74C8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98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Goudy Old Style</vt:lpstr>
      <vt:lpstr>Trebuchet MS</vt:lpstr>
      <vt:lpstr>Wingdings 2</vt:lpstr>
      <vt:lpstr>SlateVTI</vt:lpstr>
      <vt:lpstr>                                          Predicting Credit Risk:  A Two-Stage Hybrid Model For Reducing False Alarm Rate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Sinojia</dc:creator>
  <cp:lastModifiedBy>Yash Sinojia</cp:lastModifiedBy>
  <cp:revision>279</cp:revision>
  <dcterms:created xsi:type="dcterms:W3CDTF">2019-11-30T11:03:28Z</dcterms:created>
  <dcterms:modified xsi:type="dcterms:W3CDTF">2020-08-26T17:39:31Z</dcterms:modified>
</cp:coreProperties>
</file>