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53"/>
  </p:notesMasterIdLst>
  <p:sldIdLst>
    <p:sldId id="256" r:id="rId2"/>
    <p:sldId id="400" r:id="rId3"/>
    <p:sldId id="398" r:id="rId4"/>
    <p:sldId id="397" r:id="rId5"/>
    <p:sldId id="353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378" r:id="rId14"/>
    <p:sldId id="38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93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94" r:id="rId33"/>
    <p:sldId id="364" r:id="rId34"/>
    <p:sldId id="372" r:id="rId35"/>
    <p:sldId id="365" r:id="rId36"/>
    <p:sldId id="366" r:id="rId37"/>
    <p:sldId id="367" r:id="rId38"/>
    <p:sldId id="368" r:id="rId39"/>
    <p:sldId id="369" r:id="rId40"/>
    <p:sldId id="370" r:id="rId41"/>
    <p:sldId id="392" r:id="rId42"/>
    <p:sldId id="395" r:id="rId43"/>
    <p:sldId id="371" r:id="rId44"/>
    <p:sldId id="373" r:id="rId45"/>
    <p:sldId id="374" r:id="rId46"/>
    <p:sldId id="375" r:id="rId47"/>
    <p:sldId id="376" r:id="rId48"/>
    <p:sldId id="377" r:id="rId49"/>
    <p:sldId id="396" r:id="rId50"/>
    <p:sldId id="389" r:id="rId51"/>
    <p:sldId id="391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ru.wikipedia.org/wiki/%D0%90%D0%B1%D1%81%D1%82%D1%80%D0%B0%D0%BA%D1%86%D0%B8%D1%8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UDP" TargetMode="External"/><Relationship Id="rId3" Type="http://schemas.openxmlformats.org/officeDocument/2006/relationships/hyperlink" Target="https://ru.wikipedia.org/wiki/%D0%9D%D0%B0%D1%82%D1%83%D1%80%D0%B0%D0%BB%D1%8C%D0%BD%D0%BE%D0%B5_%D1%87%D0%B8%D1%81%D0%BB%D0%BE" TargetMode="External"/><Relationship Id="rId7" Type="http://schemas.openxmlformats.org/officeDocument/2006/relationships/hyperlink" Target="https://ru.wikipedia.org/wiki/TCP" TargetMode="External"/><Relationship Id="rId12" Type="http://schemas.openxmlformats.org/officeDocument/2006/relationships/hyperlink" Target="https://ru.wikipedia.org/wiki/%D0%A5%D0%BE%D1%81%D1%82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5%D1%82%D0%B5%D0%B2%D0%B0%D1%8F_%D0%BC%D0%BE%D0%B4%D0%B5%D0%BB%D1%8C_OSI" TargetMode="External"/><Relationship Id="rId11" Type="http://schemas.openxmlformats.org/officeDocument/2006/relationships/hyperlink" Target="https://ru.wikipedia.org/wiki/%D0%9F%D1%80%D0%BE%D1%86%D0%B5%D1%81%D1%81_(%D0%B8%D0%BD%D1%84%D0%BE%D1%80%D0%BC%D0%B0%D1%82%D0%B8%D0%BA%D0%B0)" TargetMode="External"/><Relationship Id="rId5" Type="http://schemas.openxmlformats.org/officeDocument/2006/relationships/hyperlink" Target="https://ru.wikipedia.org/wiki/%D0%A2%D1%80%D0%B0%D0%BD%D1%81%D0%BF%D0%BE%D1%80%D1%82%D0%BD%D1%8B%D0%B9_%D1%83%D1%80%D0%BE%D0%B2%D0%B5%D0%BD%D1%8C" TargetMode="External"/><Relationship Id="rId10" Type="http://schemas.openxmlformats.org/officeDocument/2006/relationships/hyperlink" Target="https://ru.wikipedia.org/wiki/DCCP" TargetMode="External"/><Relationship Id="rId4" Type="http://schemas.openxmlformats.org/officeDocument/2006/relationships/hyperlink" Target="https://ru.wikipedia.org/wiki/%D0%9F%D1%80%D0%BE%D1%82%D0%BE%D0%BA%D0%BE%D0%BB_%D0%BF%D0%B5%D1%80%D0%B5%D0%B4%D0%B0%D1%87%D0%B8_%D0%B4%D0%B0%D0%BD%D0%BD%D1%8B%D1%85" TargetMode="External"/><Relationship Id="rId9" Type="http://schemas.openxmlformats.org/officeDocument/2006/relationships/hyperlink" Target="https://ru.wikipedia.org/wiki/SCT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TP" TargetMode="External"/><Relationship Id="rId2" Type="http://schemas.openxmlformats.org/officeDocument/2006/relationships/hyperlink" Target="https://ru.wikipedia.org/wiki/%D0%A1%D0%B5%D1%80%D0%B2%D0%B5%D1%80_(%D0%BF%D1%80%D0%B8%D0%BB%D0%BE%D0%B6%D0%B5%D0%BD%D0%B8%D0%B5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4%D0%B0%D0%B9%D0%BB" TargetMode="External"/><Relationship Id="rId5" Type="http://schemas.openxmlformats.org/officeDocument/2006/relationships/hyperlink" Target="https://ru.wikipedia.org/wiki/HTML" TargetMode="External"/><Relationship Id="rId4" Type="http://schemas.openxmlformats.org/officeDocument/2006/relationships/hyperlink" Target="https://ru.wikipedia.org/wiki/%D0%91%D1%80%D0%B0%D1%83%D0%B7%D0%B5%D1%8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" TargetMode="External"/><Relationship Id="rId2" Type="http://schemas.openxmlformats.org/officeDocument/2006/relationships/hyperlink" Target="https://ru.wikipedia.org/wiki/%D0%94%D0%B0%D0%BD%D0%BD%D1%8B%D0%B5_(%D0%B2%D1%8B%D1%87%D0%B8%D1%81%D0%BB%D0%B8%D1%82%D0%B5%D0%BB%D1%8C%D0%BD%D0%B0%D1%8F_%D1%82%D0%B5%D1%85%D0%BD%D0%B8%D0%BA%D0%B0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C%D0%B0%D1%80%D1%88%D1%80%D1%83%D1%82%D0%B8%D0%B7%D0%B0%D1%82%D0%BE%D1%80" TargetMode="External"/><Relationship Id="rId4" Type="http://schemas.openxmlformats.org/officeDocument/2006/relationships/hyperlink" Target="https://ru.wikipedia.org/wiki/%D0%A1%D0%B5%D1%80%D0%B2%D0%B5%D1%80_(%D0%B0%D0%BF%D0%BF%D0%B0%D1%80%D0%B0%D1%82%D0%BD%D0%BE%D0%B5_%D0%BE%D0%B1%D0%B5%D1%81%D0%BF%D0%B5%D1%87%D0%B5%D0%BD%D0%B8%D0%B5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A%D0%BE%D0%BC%D0%BF%D1%8C%D1%8E%D1%82%D0%B5%D1%80%D0%BD%D0%B0%D1%8F_%D1%81%D0%B5%D1%82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TCP/IP" TargetMode="External"/><Relationship Id="rId2" Type="http://schemas.openxmlformats.org/officeDocument/2006/relationships/hyperlink" Target="https://ru.wikipedia.org/wiki/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%D0%BD%D0%B0%D1%8F_%D1%81%D0%B5%D1%82%D1%8C" TargetMode="External"/><Relationship Id="rId5" Type="http://schemas.openxmlformats.org/officeDocument/2006/relationships/hyperlink" Target="https://ru.wikipedia.org/wiki/%D0%A3%D0%B7%D0%B5%D0%BB_%D1%81%D0%B5%D1%82%D0%B8" TargetMode="External"/><Relationship Id="rId4" Type="http://schemas.openxmlformats.org/officeDocument/2006/relationships/hyperlink" Target="https://ru.wikipedia.org/wiki/%D0%A1%D0%B5%D1%82%D0%B5%D0%B2%D0%BE%D0%B9_%D0%B0%D0%B4%D1%80%D0%B5%D1%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PI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%D0%BD%D0%B0%D1%8F_%D1%81%D0%B5%D1%82%D1%8C" TargetMode="External"/><Relationship Id="rId5" Type="http://schemas.openxmlformats.org/officeDocument/2006/relationships/hyperlink" Target="https://ru.wikipedia.org/wiki/%D0%AD%D0%92%D0%9C" TargetMode="External"/><Relationship Id="rId4" Type="http://schemas.openxmlformats.org/officeDocument/2006/relationships/hyperlink" Target="https://ru.wikipedia.org/wiki/%D0%9F%D1%80%D0%BE%D1%86%D0%B5%D1%81%D1%81_(%D0%B8%D0%BD%D1%84%D0%BE%D1%80%D0%BC%D0%B0%D1%82%D0%B8%D0%BA%D0%B0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r>
              <a:rPr lang="ru-RU" altLang="ru-RU" dirty="0"/>
              <a:t>Работа с сетью</a:t>
            </a:r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1612776"/>
          </a:xfrm>
        </p:spPr>
        <p:txBody>
          <a:bodyPr/>
          <a:lstStyle/>
          <a:p>
            <a:r>
              <a:rPr lang="ru-RU" dirty="0"/>
              <a:t>Сокет — </a:t>
            </a:r>
            <a:r>
              <a:rPr lang="ru-RU" dirty="0">
                <a:hlinkClick r:id="rId2" tooltip="Абстракция"/>
              </a:rPr>
              <a:t>абстрактный</a:t>
            </a:r>
            <a:r>
              <a:rPr lang="ru-RU" dirty="0"/>
              <a:t> объект, представляющий конечную точку соединения.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26" y="3068960"/>
            <a:ext cx="6032770" cy="31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1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Порт</a:t>
            </a:r>
            <a:r>
              <a:rPr lang="ru-RU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port</a:t>
            </a:r>
            <a:r>
              <a:rPr lang="ru-RU" dirty="0"/>
              <a:t>) — </a:t>
            </a:r>
            <a:r>
              <a:rPr lang="ru-RU" dirty="0">
                <a:hlinkClick r:id="rId3" tooltip="Натуральное число"/>
              </a:rPr>
              <a:t>натуральное число</a:t>
            </a:r>
            <a:r>
              <a:rPr lang="ru-RU" dirty="0"/>
              <a:t>, записываемое в заголовках </a:t>
            </a:r>
            <a:r>
              <a:rPr lang="ru-RU" dirty="0">
                <a:hlinkClick r:id="rId4" tooltip="Протокол передачи данных"/>
              </a:rPr>
              <a:t>протоколов</a:t>
            </a:r>
            <a:r>
              <a:rPr lang="ru-RU" dirty="0"/>
              <a:t> </a:t>
            </a:r>
            <a:r>
              <a:rPr lang="ru-RU" dirty="0">
                <a:hlinkClick r:id="rId5" tooltip="Транспортный уровень"/>
              </a:rPr>
              <a:t>транспортного уровня</a:t>
            </a:r>
            <a:r>
              <a:rPr lang="ru-RU" dirty="0"/>
              <a:t> </a:t>
            </a:r>
            <a:r>
              <a:rPr lang="ru-RU" dirty="0">
                <a:hlinkClick r:id="rId6" tooltip="Сетевая модель OSI"/>
              </a:rPr>
              <a:t>модели OSI</a:t>
            </a:r>
            <a:r>
              <a:rPr lang="ru-RU" dirty="0"/>
              <a:t> (</a:t>
            </a:r>
            <a:r>
              <a:rPr lang="ru-RU" dirty="0">
                <a:hlinkClick r:id="rId7" tooltip="TCP"/>
              </a:rPr>
              <a:t>TCP</a:t>
            </a:r>
            <a:r>
              <a:rPr lang="ru-RU" dirty="0"/>
              <a:t>, </a:t>
            </a:r>
            <a:r>
              <a:rPr lang="ru-RU" dirty="0">
                <a:hlinkClick r:id="rId8" tooltip="UDP"/>
              </a:rPr>
              <a:t>UDP</a:t>
            </a:r>
            <a:r>
              <a:rPr lang="ru-RU" dirty="0"/>
              <a:t>, </a:t>
            </a:r>
            <a:r>
              <a:rPr lang="ru-RU" dirty="0">
                <a:hlinkClick r:id="rId9" tooltip="SCTP"/>
              </a:rPr>
              <a:t>SCTP</a:t>
            </a:r>
            <a:r>
              <a:rPr lang="ru-RU" dirty="0"/>
              <a:t>, </a:t>
            </a:r>
            <a:r>
              <a:rPr lang="ru-RU" dirty="0">
                <a:hlinkClick r:id="rId10" tooltip="DCCP"/>
              </a:rPr>
              <a:t>DCCP</a:t>
            </a:r>
            <a:r>
              <a:rPr lang="ru-RU" dirty="0"/>
              <a:t>). Используется для определения </a:t>
            </a:r>
            <a:r>
              <a:rPr lang="ru-RU" dirty="0">
                <a:hlinkClick r:id="rId11" tooltip="Процесс (информатика)"/>
              </a:rPr>
              <a:t>процесса</a:t>
            </a:r>
            <a:r>
              <a:rPr lang="ru-RU" dirty="0"/>
              <a:t>-получателя пакета в пределах одного </a:t>
            </a:r>
            <a:r>
              <a:rPr lang="ru-RU" u="sng" dirty="0">
                <a:hlinkClick r:id="rId12"/>
              </a:rPr>
              <a:t>хоста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54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Веб-сервер</a:t>
            </a:r>
            <a:r>
              <a:rPr lang="ru-RU" dirty="0"/>
              <a:t> — </a:t>
            </a:r>
            <a:r>
              <a:rPr lang="ru-RU" dirty="0">
                <a:hlinkClick r:id="rId2" tooltip="Сервер (приложение)"/>
              </a:rPr>
              <a:t>сервер</a:t>
            </a:r>
            <a:r>
              <a:rPr lang="ru-RU" dirty="0"/>
              <a:t>, принимающий </a:t>
            </a:r>
            <a:r>
              <a:rPr lang="ru-RU" dirty="0">
                <a:hlinkClick r:id="rId3" tooltip="HTTP"/>
              </a:rPr>
              <a:t>HTTP</a:t>
            </a:r>
            <a:r>
              <a:rPr lang="ru-RU" dirty="0"/>
              <a:t>-запросы от клиентов, обычно </a:t>
            </a:r>
            <a:r>
              <a:rPr lang="ru-RU" dirty="0">
                <a:hlinkClick r:id="rId4" tooltip="Браузер"/>
              </a:rPr>
              <a:t>веб-браузеров</a:t>
            </a:r>
            <a:r>
              <a:rPr lang="ru-RU" dirty="0"/>
              <a:t>, и выдающий им </a:t>
            </a:r>
            <a:r>
              <a:rPr lang="ru-RU" dirty="0">
                <a:hlinkClick r:id="rId3" tooltip="HTTP"/>
              </a:rPr>
              <a:t>HTTP</a:t>
            </a:r>
            <a:r>
              <a:rPr lang="ru-RU" dirty="0"/>
              <a:t>-ответы, как правило, вместе с </a:t>
            </a:r>
            <a:r>
              <a:rPr lang="ru-RU" dirty="0">
                <a:hlinkClick r:id="rId5" tooltip="HTML"/>
              </a:rPr>
              <a:t>HTML</a:t>
            </a:r>
            <a:r>
              <a:rPr lang="ru-RU" dirty="0"/>
              <a:t>-страницей, изображением, </a:t>
            </a:r>
            <a:r>
              <a:rPr lang="ru-RU" dirty="0">
                <a:hlinkClick r:id="rId6" tooltip="Файл"/>
              </a:rPr>
              <a:t>файлом</a:t>
            </a:r>
            <a:r>
              <a:rPr lang="ru-RU" dirty="0"/>
              <a:t>, медиа-потоком или другими данными.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3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64034"/>
            <a:ext cx="7924800" cy="5593357"/>
          </a:xfrm>
        </p:spPr>
        <p:txBody>
          <a:bodyPr/>
          <a:lstStyle/>
          <a:p>
            <a:r>
              <a:rPr lang="ru-RU" sz="2400" dirty="0" smtClean="0"/>
              <a:t>Идентифицирует ресурс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RFC 3986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Общий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[scheme:]scheme-specific-part[#fragment]</a:t>
            </a:r>
          </a:p>
          <a:p>
            <a:r>
              <a:rPr lang="ru-RU" sz="2400" dirty="0" smtClean="0"/>
              <a:t>Иерархический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[scheme:][//[user-info@]host[:port]][path][?query] [#fragment]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URI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60712"/>
            <a:ext cx="4592743" cy="2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mailto:java-net@java.sun.com</a:t>
            </a:r>
          </a:p>
          <a:p>
            <a:r>
              <a:rPr lang="en-US" dirty="0"/>
              <a:t>urn:isbn:096139210x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docs/guide/collections/designfaq.html#28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URI(scheme, </a:t>
            </a:r>
            <a:r>
              <a:rPr lang="en-US" sz="2400" dirty="0" err="1" smtClean="0">
                <a:solidFill>
                  <a:srgbClr val="0070C0"/>
                </a:solidFill>
              </a:rPr>
              <a:t>ssp</a:t>
            </a:r>
            <a:r>
              <a:rPr lang="en-US" sz="2400" dirty="0" smtClean="0">
                <a:solidFill>
                  <a:srgbClr val="0070C0"/>
                </a:solidFill>
              </a:rPr>
              <a:t>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</a:t>
            </a:r>
            <a:r>
              <a:rPr lang="en-US" sz="2400" dirty="0" err="1" smtClean="0">
                <a:solidFill>
                  <a:srgbClr val="0070C0"/>
                </a:solidFill>
              </a:rPr>
              <a:t>sheme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userInfo</a:t>
            </a:r>
            <a:r>
              <a:rPr lang="en-US" sz="2400" dirty="0" smtClean="0">
                <a:solidFill>
                  <a:srgbClr val="0070C0"/>
                </a:solidFill>
              </a:rPr>
              <a:t>, host, port, path, query, fragment)</a:t>
            </a:r>
            <a:r>
              <a:rPr lang="en-US" sz="2400" dirty="0" smtClean="0"/>
              <a:t> 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create(String)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url.toURI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URL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URISyntaxException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частей </a:t>
            </a:r>
            <a:r>
              <a:rPr lang="en-US" dirty="0" smtClean="0"/>
              <a:t>URI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		scheme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getSchemeSpecificPart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</a:t>
            </a:r>
            <a:r>
              <a:rPr lang="en-US" sz="2400" dirty="0" err="1" smtClean="0"/>
              <a:t>sheme</a:t>
            </a:r>
            <a:r>
              <a:rPr lang="en-US" sz="2400" dirty="0" smtClean="0"/>
              <a:t>-specific part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getAuthority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[user-info@]host[:port]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getUserInfo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user-info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getHost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port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host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getPath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path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getQuery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query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getFragment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fragment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Нормализация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normalize() </a:t>
            </a:r>
            <a:r>
              <a:rPr lang="en-US" sz="2400" dirty="0" smtClean="0"/>
              <a:t>– </a:t>
            </a:r>
            <a:r>
              <a:rPr lang="ru-RU" sz="2400" dirty="0" smtClean="0"/>
              <a:t>нормализовать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en-US" sz="2400" dirty="0" smtClean="0"/>
              <a:t>«</a:t>
            </a:r>
            <a:r>
              <a:rPr lang="ru-RU" sz="2400" dirty="0" smtClean="0"/>
              <a:t>Откладывание» от базового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resolve(URI base)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URI resolve(String base)</a:t>
            </a:r>
          </a:p>
          <a:p>
            <a:r>
              <a:rPr lang="ru-RU" sz="2400" dirty="0" smtClean="0"/>
              <a:t>Взятие относительного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relativize(URI base)</a:t>
            </a:r>
          </a:p>
          <a:p>
            <a:r>
              <a:rPr lang="ru-RU" sz="2400" dirty="0" smtClean="0"/>
              <a:t>Сравнение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equals(Object)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Указывает местоположение ресурса </a:t>
            </a:r>
            <a:r>
              <a:rPr lang="en-US" dirty="0">
                <a:solidFill>
                  <a:srgbClr val="FF0000"/>
                </a:solidFill>
              </a:rPr>
              <a:t>RFC 1738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Подмножество иерархических URI</a:t>
            </a:r>
          </a:p>
          <a:p>
            <a:r>
              <a:rPr lang="ru-RU" dirty="0" smtClean="0"/>
              <a:t>Класс URL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/>
              <a:t>file</a:t>
            </a:r>
            <a:r>
              <a:rPr lang="en-US" smtClean="0"/>
              <a:t>://</a:t>
            </a:r>
            <a:r>
              <a:rPr lang="en-US" dirty="0"/>
              <a:t>home/av/projects/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URL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URL(String) </a:t>
            </a:r>
            <a:r>
              <a:rPr lang="en-US" sz="2400" dirty="0" smtClean="0"/>
              <a:t>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file)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port, file, path, query,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uri.toURL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MalformedURLException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Компьютерная сеть</a:t>
            </a:r>
            <a:r>
              <a:rPr lang="ru-RU" dirty="0"/>
              <a:t> (</a:t>
            </a:r>
            <a:r>
              <a:rPr lang="ru-RU" b="1" dirty="0"/>
              <a:t>вычислительная сеть</a:t>
            </a:r>
            <a:r>
              <a:rPr lang="ru-RU" dirty="0"/>
              <a:t>) — система, обеспечивающая обмен </a:t>
            </a:r>
            <a:r>
              <a:rPr lang="ru-RU" dirty="0">
                <a:hlinkClick r:id="rId2" tooltip="Данные (вычислительная техника)"/>
              </a:rPr>
              <a:t>данными</a:t>
            </a:r>
            <a:r>
              <a:rPr lang="ru-RU" dirty="0"/>
              <a:t> между вычислительными устройствами (</a:t>
            </a:r>
            <a:r>
              <a:rPr lang="ru-RU" dirty="0">
                <a:hlinkClick r:id="rId3" tooltip="Компьютер"/>
              </a:rPr>
              <a:t>компьютеры,</a:t>
            </a:r>
            <a:r>
              <a:rPr lang="ru-RU" dirty="0"/>
              <a:t> </a:t>
            </a:r>
            <a:r>
              <a:rPr lang="ru-RU" dirty="0">
                <a:hlinkClick r:id="rId4" tooltip="Сервер (аппаратное обеспечение)"/>
              </a:rPr>
              <a:t>серверы</a:t>
            </a:r>
            <a:r>
              <a:rPr lang="ru-RU" dirty="0"/>
              <a:t>, </a:t>
            </a:r>
            <a:r>
              <a:rPr lang="ru-RU" dirty="0">
                <a:hlinkClick r:id="rId5" tooltip="Маршрутизатор"/>
              </a:rPr>
              <a:t>маршрутизаторы</a:t>
            </a:r>
            <a:r>
              <a:rPr lang="ru-RU" dirty="0"/>
              <a:t> и другое оборудование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5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оперировать с ресурсами, заданными 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242175" cy="9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Открытие соединения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url.openConnection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Установка свойств соединения</a:t>
            </a:r>
          </a:p>
          <a:p>
            <a:pPr marL="0" indent="0">
              <a:buNone/>
            </a:pPr>
            <a:r>
              <a:rPr lang="ru-RU" sz="2000" dirty="0" smtClean="0"/>
              <a:t>Установка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connect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Оперирование с соединением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getInputStream</a:t>
            </a:r>
            <a:r>
              <a:rPr lang="ru-RU" sz="2000" dirty="0" smtClean="0">
                <a:solidFill>
                  <a:srgbClr val="0070C0"/>
                </a:solidFill>
              </a:rPr>
              <a:t>()/</a:t>
            </a:r>
            <a:r>
              <a:rPr lang="ru-RU" sz="2000" dirty="0" err="1" smtClean="0">
                <a:solidFill>
                  <a:srgbClr val="0070C0"/>
                </a:solidFill>
              </a:rPr>
              <a:t>getOutputStream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Закрытие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close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HTTP-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https – HTTPS-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ftp – FTP-</a:t>
            </a:r>
            <a:r>
              <a:rPr lang="ru-RU" dirty="0" smtClean="0"/>
              <a:t>файл</a:t>
            </a:r>
          </a:p>
          <a:p>
            <a:r>
              <a:rPr lang="en-US" dirty="0" smtClean="0"/>
              <a:t>file – </a:t>
            </a:r>
            <a:r>
              <a:rPr lang="ru-RU" dirty="0" smtClean="0"/>
              <a:t>локальный файл</a:t>
            </a:r>
          </a:p>
          <a:p>
            <a:r>
              <a:rPr lang="en-US" dirty="0" smtClean="0"/>
              <a:t>jar – </a:t>
            </a:r>
            <a:r>
              <a:rPr lang="ru-RU" dirty="0" smtClean="0"/>
              <a:t>файл внутри </a:t>
            </a:r>
            <a:r>
              <a:rPr lang="en-US" dirty="0" smtClean="0"/>
              <a:t>Jar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0631"/>
            <a:ext cx="7924800" cy="4419600"/>
          </a:xfrm>
        </p:spPr>
        <p:txBody>
          <a:bodyPr/>
          <a:lstStyle/>
          <a:p>
            <a:r>
              <a:rPr lang="ru-RU" sz="2000" dirty="0" smtClean="0"/>
              <a:t>IP-адрес</a:t>
            </a:r>
          </a:p>
          <a:p>
            <a:r>
              <a:rPr lang="ru-RU" sz="2000" dirty="0" smtClean="0"/>
              <a:t>    IPv4 (32 бита)</a:t>
            </a:r>
          </a:p>
          <a:p>
            <a:r>
              <a:rPr lang="ru-RU" sz="2000" dirty="0" smtClean="0"/>
              <a:t>    IPv6 (128 бит)</a:t>
            </a:r>
          </a:p>
          <a:p>
            <a:r>
              <a:rPr lang="ru-RU" sz="2000" dirty="0" smtClean="0"/>
              <a:t>Порт (16 бит)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4879551" cy="2087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8851"/>
            <a:ext cx="39274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Интернет-адрес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IP-адрес – доменное имя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36" y="2819425"/>
            <a:ext cx="5361384" cy="33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222" t="3316" b="22633"/>
          <a:stretch/>
        </p:blipFill>
        <p:spPr>
          <a:xfrm>
            <a:off x="2483768" y="1397732"/>
            <a:ext cx="37700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</a:rPr>
              <a:t>getAllByName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все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(String, 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 и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getLocalHost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текущего компьютера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DNS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доменного имени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getCanonicalHostName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полного доменного имени</a:t>
            </a:r>
          </a:p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IP-</a:t>
            </a:r>
            <a:r>
              <a:rPr lang="ru-RU" sz="2400" u="sng" dirty="0" smtClean="0"/>
              <a:t>адресом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byte[]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в текстовой форме</a:t>
            </a:r>
          </a:p>
          <a:p>
            <a:pPr marL="0" indent="0">
              <a:buNone/>
            </a:pPr>
            <a:r>
              <a:rPr lang="ru-RU" sz="2400" u="sng" dirty="0" smtClean="0"/>
              <a:t>Прочие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isReachable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timeout)</a:t>
            </a:r>
            <a:r>
              <a:rPr lang="en-US" sz="2400" dirty="0" smtClean="0"/>
              <a:t> – </a:t>
            </a:r>
            <a:r>
              <a:rPr lang="ru-RU" sz="2400" dirty="0" smtClean="0"/>
              <a:t>проверка достижимости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интернет-адрес – порт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59" t="24579" r="60272" b="37843"/>
          <a:stretch/>
        </p:blipFill>
        <p:spPr>
          <a:xfrm>
            <a:off x="2843808" y="2390077"/>
            <a:ext cx="3384376" cy="35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сеть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3" y="1600200"/>
            <a:ext cx="6671094" cy="4419600"/>
          </a:xfrm>
        </p:spPr>
      </p:pic>
    </p:spTree>
    <p:extLst>
      <p:ext uri="{BB962C8B-B14F-4D97-AF65-F5344CB8AC3E}">
        <p14:creationId xmlns:p14="http://schemas.microsoft.com/office/powerpoint/2010/main" val="6609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адресов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Конструкторы класса </a:t>
            </a:r>
            <a:r>
              <a:rPr lang="en-US" u="sng" dirty="0" err="1" smtClean="0"/>
              <a:t>InetSocketAddress</a:t>
            </a:r>
            <a:endParaRPr lang="en-US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адресу и порту</a:t>
            </a:r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(String,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доменному имени и порту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адресов портов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об адресе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getAddress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интернет-адреса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getHostName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имени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getPort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порта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41528"/>
            <a:ext cx="6120680" cy="44517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7924800" cy="4419600"/>
          </a:xfrm>
        </p:spPr>
        <p:txBody>
          <a:bodyPr/>
          <a:lstStyle/>
          <a:p>
            <a:r>
              <a:rPr lang="ru-RU" dirty="0" smtClean="0"/>
              <a:t>Двусторонний канал с гарантией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5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Применяются для связи по протоколу TCP</a:t>
            </a:r>
          </a:p>
          <a:p>
            <a:pPr marL="0" indent="0">
              <a:buNone/>
            </a:pPr>
            <a:r>
              <a:rPr lang="ru-RU" sz="2800" dirty="0" smtClean="0"/>
              <a:t>Образуют два независимых потока данных</a:t>
            </a:r>
          </a:p>
          <a:p>
            <a:pPr marL="0" indent="0">
              <a:buNone/>
            </a:pPr>
            <a:r>
              <a:rPr lang="ru-RU" sz="2800" dirty="0" smtClean="0"/>
              <a:t>Классы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представляет TCP-соединение, создает TCP-соединение на стороне пользователя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ServerSocket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создает TCP-соединения на стороне сервера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383" t="1341" r="51857" b="45043"/>
          <a:stretch/>
        </p:blipFill>
        <p:spPr>
          <a:xfrm>
            <a:off x="0" y="228600"/>
            <a:ext cx="8568952" cy="64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 на клиенте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интернет-адресу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Socket(String host,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port,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заданному локальному адресу и порту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Socket() </a:t>
            </a:r>
            <a:r>
              <a:rPr lang="en-US" sz="2400" dirty="0" smtClean="0"/>
              <a:t>– </a:t>
            </a:r>
            <a:r>
              <a:rPr lang="ru-RU" sz="2400" dirty="0" smtClean="0"/>
              <a:t>без установления соединения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connect(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timeout?) </a:t>
            </a:r>
            <a:r>
              <a:rPr lang="en-US" sz="2400" dirty="0" smtClean="0"/>
              <a:t>– </a:t>
            </a:r>
            <a:r>
              <a:rPr lang="ru-RU" sz="2400" dirty="0" smtClean="0"/>
              <a:t>установить соединение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Потоки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getInputStream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входящий поток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getOutputStream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исходящий поток</a:t>
            </a:r>
          </a:p>
          <a:p>
            <a:pPr marL="0" indent="0">
              <a:buNone/>
            </a:pPr>
            <a:r>
              <a:rPr lang="ru-RU" sz="2400" dirty="0" smtClean="0"/>
              <a:t>Закрытие потоков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shutdownInput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входящего потока и отбрасывание полученных данных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shutdownOutput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исходящего потока</a:t>
            </a:r>
          </a:p>
          <a:p>
            <a:pPr marL="0" indent="0">
              <a:buNone/>
            </a:pPr>
            <a:r>
              <a:rPr lang="ru-RU" sz="2400" dirty="0" smtClean="0"/>
              <a:t>Проверка потоков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isInputShutdown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входящего потока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isOutputShutdown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исходящего потока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33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Об удаленном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getInetAddress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getRemoteSocketAddreess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</a:p>
          <a:p>
            <a:pPr marL="0" indent="0">
              <a:buNone/>
            </a:pPr>
            <a:r>
              <a:rPr lang="ru-RU" sz="2800" dirty="0" smtClean="0"/>
              <a:t>Об локальном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Соединение закрывается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сокета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потоков сокета</a:t>
            </a:r>
          </a:p>
          <a:p>
            <a:r>
              <a:rPr lang="ru-RU" dirty="0" smtClean="0"/>
              <a:t>    При закрытии с удаленной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порту, с указанием размера очереди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/>
              <a:t>ServerSocket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порта, с указанием размера очереди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сеть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7" y="1600200"/>
            <a:ext cx="7809565" cy="4419600"/>
          </a:xfrm>
        </p:spPr>
      </p:pic>
    </p:spTree>
    <p:extLst>
      <p:ext uri="{BB962C8B-B14F-4D97-AF65-F5344CB8AC3E}">
        <p14:creationId xmlns:p14="http://schemas.microsoft.com/office/powerpoint/2010/main" val="400737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класса </a:t>
            </a:r>
            <a:r>
              <a:rPr lang="ru-RU" dirty="0" err="1" smtClean="0"/>
              <a:t>ServerSocket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Socket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accept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ждет следующего клиента и создает соединение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установка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окончание ожидание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7899" r="33865" b="22898"/>
          <a:stretch/>
        </p:blipFill>
        <p:spPr bwMode="auto">
          <a:xfrm>
            <a:off x="1115616" y="1607096"/>
            <a:ext cx="6719404" cy="44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Односторонний канал без гарантии доставки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42403"/>
            <a:ext cx="4655840" cy="3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Применяются для связи по протоколу UDP</a:t>
            </a:r>
          </a:p>
          <a:p>
            <a:pPr marL="0" indent="0">
              <a:buNone/>
            </a:pPr>
            <a:r>
              <a:rPr lang="ru-RU" dirty="0" smtClean="0"/>
              <a:t>Классы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DatagramPacket</a:t>
            </a:r>
            <a:r>
              <a:rPr lang="ru-RU" dirty="0" smtClean="0"/>
              <a:t> – UDP пакет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DatagramSocket</a:t>
            </a:r>
            <a:r>
              <a:rPr lang="ru-RU" dirty="0" smtClean="0"/>
              <a:t> – UDP-сокет для приема и отсылки пакетов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480" b="38106"/>
          <a:stretch/>
        </p:blipFill>
        <p:spPr>
          <a:xfrm>
            <a:off x="827584" y="116632"/>
            <a:ext cx="7329786" cy="66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Для приема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length) </a:t>
            </a:r>
            <a:r>
              <a:rPr lang="en-US" sz="2800" dirty="0" smtClean="0"/>
              <a:t>– </a:t>
            </a:r>
            <a:r>
              <a:rPr lang="ru-RU" sz="2800" dirty="0" smtClean="0"/>
              <a:t>по буферу</a:t>
            </a:r>
          </a:p>
          <a:p>
            <a:pPr marL="0" indent="0">
              <a:buNone/>
            </a:pPr>
            <a:r>
              <a:rPr lang="ru-RU" sz="2800" dirty="0" smtClean="0"/>
              <a:t>Для отправки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InetAddress</a:t>
            </a:r>
            <a:r>
              <a:rPr lang="en-US" sz="2800" dirty="0" smtClean="0">
                <a:solidFill>
                  <a:srgbClr val="0070C0"/>
                </a:solidFill>
              </a:rPr>
              <a:t>, port) </a:t>
            </a:r>
            <a:r>
              <a:rPr lang="en-US" sz="2800" dirty="0" smtClean="0"/>
              <a:t>– </a:t>
            </a:r>
            <a:r>
              <a:rPr lang="ru-RU" sz="2800" dirty="0" smtClean="0"/>
              <a:t>по интернет-адресу и порту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SocketAddress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/>
              <a:t>– </a:t>
            </a:r>
            <a:r>
              <a:rPr lang="ru-RU" sz="2800" dirty="0" smtClean="0"/>
              <a:t>по адресу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smtClean="0"/>
              <a:t>UDP-</a:t>
            </a:r>
            <a:r>
              <a:rPr lang="ru-RU" dirty="0" smtClean="0"/>
              <a:t>пакетами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Работа с данными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getData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setData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буфер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getOffset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setOffset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смещение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getLength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setLength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длина данных</a:t>
            </a:r>
          </a:p>
          <a:p>
            <a:pPr marL="0" indent="0">
              <a:buNone/>
            </a:pPr>
            <a:r>
              <a:rPr lang="ru-RU" sz="2400" dirty="0" smtClean="0"/>
              <a:t>Работа с адресами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интернет-адрес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setPort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порт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getSocketAddress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setSocketAddress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порта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/>
              <a:t>DatagramSocket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(port)</a:t>
            </a:r>
            <a:r>
              <a:rPr lang="en-US" sz="2400" dirty="0" smtClean="0"/>
              <a:t> 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случайный порт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 и 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/>
              <a:t>) 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(null)</a:t>
            </a:r>
            <a:r>
              <a:rPr lang="en-US" sz="2400" dirty="0" smtClean="0"/>
              <a:t> 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 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привязывает к адресу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и отсылка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Прием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receive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 </a:t>
            </a:r>
            <a:r>
              <a:rPr lang="ru-RU" sz="2400" dirty="0" smtClean="0"/>
              <a:t>– ожидает получения пакета</a:t>
            </a:r>
          </a:p>
          <a:p>
            <a:r>
              <a:rPr lang="ru-RU" sz="2400" dirty="0" smtClean="0"/>
              <a:t>    Блокируется до приема пакета</a:t>
            </a:r>
          </a:p>
          <a:p>
            <a:r>
              <a:rPr lang="ru-RU" sz="2400" dirty="0" smtClean="0"/>
              <a:t>    Возможно принимать пакеты параллельно</a:t>
            </a:r>
          </a:p>
          <a:p>
            <a:pPr marL="0" indent="0">
              <a:buNone/>
            </a:pPr>
            <a:r>
              <a:rPr lang="ru-RU" sz="2400" dirty="0" smtClean="0"/>
              <a:t>Отсылка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send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 – отсылает пакет</a:t>
            </a:r>
          </a:p>
          <a:p>
            <a:r>
              <a:rPr lang="ru-RU" sz="2400" dirty="0" smtClean="0"/>
              <a:t>    Возможно отсылать пакеты параллельно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0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1861" r="34515" b="19716"/>
          <a:stretch/>
        </p:blipFill>
        <p:spPr bwMode="auto">
          <a:xfrm>
            <a:off x="2267744" y="2996952"/>
            <a:ext cx="4517286" cy="29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Стек </a:t>
            </a:r>
            <a:r>
              <a:rPr lang="ru-RU" altLang="ru-RU" dirty="0" smtClean="0"/>
              <a:t>протоколов </a:t>
            </a:r>
            <a:r>
              <a:rPr lang="en-US" altLang="ru-RU" dirty="0" smtClean="0"/>
              <a:t>(OSI)</a:t>
            </a:r>
            <a:endParaRPr lang="en-US" alt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419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Мультивещание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IPv4 для мультивещания зарезервирована подсеть 224.0.0.0/4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12074" r="34541" b="19599"/>
          <a:stretch/>
        </p:blipFill>
        <p:spPr bwMode="auto">
          <a:xfrm>
            <a:off x="2051720" y="2852936"/>
            <a:ext cx="4768077" cy="317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121768" cy="32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Сетевые протоколы</a:t>
            </a:r>
          </a:p>
          <a:p>
            <a:r>
              <a:rPr lang="en-US" dirty="0"/>
              <a:t>IP </a:t>
            </a:r>
            <a:r>
              <a:rPr lang="ru-RU" dirty="0"/>
              <a:t>адрес</a:t>
            </a:r>
            <a:r>
              <a:rPr lang="ru-RU" dirty="0" smtClean="0"/>
              <a:t>.</a:t>
            </a:r>
          </a:p>
          <a:p>
            <a:r>
              <a:rPr lang="ru-RU" dirty="0"/>
              <a:t>Сокет</a:t>
            </a:r>
            <a:r>
              <a:rPr lang="ru-RU" dirty="0" smtClean="0"/>
              <a:t>.</a:t>
            </a:r>
          </a:p>
          <a:p>
            <a:r>
              <a:rPr lang="ru-RU" dirty="0"/>
              <a:t>Порт</a:t>
            </a:r>
            <a:r>
              <a:rPr lang="ru-RU" dirty="0" smtClean="0"/>
              <a:t>.</a:t>
            </a:r>
          </a:p>
          <a:p>
            <a:r>
              <a:rPr lang="ru-RU" dirty="0"/>
              <a:t>Веб-сервер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3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Сетево́й</a:t>
            </a:r>
            <a:r>
              <a:rPr lang="ru-RU" b="1" dirty="0"/>
              <a:t> </a:t>
            </a:r>
            <a:r>
              <a:rPr lang="ru-RU" b="1" dirty="0" err="1"/>
              <a:t>протоко́л</a:t>
            </a:r>
            <a:r>
              <a:rPr lang="ru-RU" dirty="0"/>
              <a:t> — набор правил и действий (очерёдности действий), позволяющий осуществлять соединение и обмен данными между двумя и более включёнными в </a:t>
            </a:r>
            <a:r>
              <a:rPr lang="ru-RU" dirty="0">
                <a:hlinkClick r:id="rId2" tooltip="Компьютерная сеть"/>
              </a:rPr>
              <a:t>сеть</a:t>
            </a:r>
            <a:r>
              <a:rPr lang="ru-RU" dirty="0"/>
              <a:t> устройствами.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hlinkClick r:id="rId2" tooltip="IP"/>
              </a:rPr>
              <a:t>IP</a:t>
            </a:r>
            <a:r>
              <a:rPr lang="ru-RU" b="1" dirty="0"/>
              <a:t>-адрес</a:t>
            </a:r>
            <a:r>
              <a:rPr lang="ru-RU" dirty="0"/>
              <a:t> </a:t>
            </a:r>
            <a:r>
              <a:rPr lang="ru-RU" dirty="0" smtClean="0"/>
              <a:t>(от</a:t>
            </a:r>
            <a:r>
              <a:rPr lang="ru-RU" dirty="0"/>
              <a:t>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Internet</a:t>
            </a:r>
            <a:r>
              <a:rPr lang="ru-RU" i="1" dirty="0"/>
              <a:t> </a:t>
            </a:r>
            <a:r>
              <a:rPr lang="ru-RU" i="1" dirty="0" err="1"/>
              <a:t>Protocol</a:t>
            </a:r>
            <a:r>
              <a:rPr lang="ru-RU" i="1" dirty="0"/>
              <a:t> </a:t>
            </a:r>
            <a:r>
              <a:rPr lang="ru-RU" i="1" dirty="0" err="1"/>
              <a:t>Address</a:t>
            </a:r>
            <a:r>
              <a:rPr lang="ru-RU" dirty="0"/>
              <a:t> «адрес </a:t>
            </a:r>
            <a:r>
              <a:rPr lang="ru-RU" dirty="0">
                <a:hlinkClick r:id="rId2" tooltip="IP"/>
              </a:rPr>
              <a:t>Интернет-протокола</a:t>
            </a:r>
            <a:r>
              <a:rPr lang="ru-RU" dirty="0"/>
              <a:t>») — уникальный </a:t>
            </a:r>
            <a:r>
              <a:rPr lang="ru-RU" dirty="0">
                <a:hlinkClick r:id="rId4" tooltip="Сетевой адрес"/>
              </a:rPr>
              <a:t>сетевой адрес</a:t>
            </a:r>
            <a:r>
              <a:rPr lang="ru-RU" dirty="0"/>
              <a:t> </a:t>
            </a:r>
            <a:r>
              <a:rPr lang="ru-RU" dirty="0" smtClean="0">
                <a:hlinkClick r:id="rId5" tooltip="Узел сети"/>
              </a:rPr>
              <a:t>узла</a:t>
            </a:r>
            <a:r>
              <a:rPr lang="ru-RU" dirty="0" smtClean="0"/>
              <a:t> в</a:t>
            </a:r>
            <a:r>
              <a:rPr lang="ru-RU" dirty="0"/>
              <a:t> </a:t>
            </a:r>
            <a:r>
              <a:rPr lang="ru-RU" dirty="0">
                <a:hlinkClick r:id="rId6" tooltip="Компьютерная сеть"/>
              </a:rPr>
              <a:t>компьютерной сети</a:t>
            </a:r>
            <a:r>
              <a:rPr lang="ru-RU" dirty="0"/>
              <a:t>, построенной на основе стека протоколов </a:t>
            </a:r>
            <a:r>
              <a:rPr lang="ru-RU" dirty="0">
                <a:hlinkClick r:id="rId7" tooltip="TCP/IP"/>
              </a:rPr>
              <a:t>TCP/IP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2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Со́кет</a:t>
            </a:r>
            <a:r>
              <a:rPr lang="ru-RU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socket</a:t>
            </a:r>
            <a:r>
              <a:rPr lang="ru-RU" dirty="0"/>
              <a:t> — разъём) — название </a:t>
            </a:r>
            <a:r>
              <a:rPr lang="ru-RU" dirty="0">
                <a:hlinkClick r:id="rId3" tooltip="API"/>
              </a:rPr>
              <a:t>программного интерфейса</a:t>
            </a:r>
            <a:r>
              <a:rPr lang="ru-RU" dirty="0"/>
              <a:t> для обеспечения обмена данными между </a:t>
            </a:r>
            <a:r>
              <a:rPr lang="ru-RU" dirty="0">
                <a:hlinkClick r:id="rId4" tooltip="Процесс (информатика)"/>
              </a:rPr>
              <a:t>процессами</a:t>
            </a:r>
            <a:r>
              <a:rPr lang="ru-RU" dirty="0"/>
              <a:t>. Процессы при таком обмене могут исполняться как на одной </a:t>
            </a:r>
            <a:r>
              <a:rPr lang="ru-RU" dirty="0">
                <a:hlinkClick r:id="rId5" tooltip="ЭВМ"/>
              </a:rPr>
              <a:t>ЭВМ</a:t>
            </a:r>
            <a:r>
              <a:rPr lang="ru-RU" dirty="0"/>
              <a:t>, так и на различных ЭВМ, связанных между собой </a:t>
            </a:r>
            <a:r>
              <a:rPr lang="ru-RU" dirty="0">
                <a:hlinkClick r:id="rId6" tooltip="Компьютерная сеть"/>
              </a:rPr>
              <a:t>сетью</a:t>
            </a:r>
            <a:r>
              <a:rPr lang="ru-RU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99801"/>
      </p:ext>
    </p:extLst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8599</TotalTime>
  <Words>1058</Words>
  <Application>Microsoft Office PowerPoint</Application>
  <PresentationFormat>Экран (4:3)</PresentationFormat>
  <Paragraphs>230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Arial Black</vt:lpstr>
      <vt:lpstr>Times New Roman</vt:lpstr>
      <vt:lpstr>Wingdings</vt:lpstr>
      <vt:lpstr>Скругленный</vt:lpstr>
      <vt:lpstr>Работа с сетью</vt:lpstr>
      <vt:lpstr>Презентация PowerPoint</vt:lpstr>
      <vt:lpstr>Локальная сеть</vt:lpstr>
      <vt:lpstr>Глобальная сеть</vt:lpstr>
      <vt:lpstr>Стек протоколов (OSI)</vt:lpstr>
      <vt:lpstr>Термины: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Uniform Resource Identifier</vt:lpstr>
      <vt:lpstr>Примеры</vt:lpstr>
      <vt:lpstr>Создание URI</vt:lpstr>
      <vt:lpstr>Получение частей URI </vt:lpstr>
      <vt:lpstr>Операции над URI</vt:lpstr>
      <vt:lpstr>Uniform Resource Locator</vt:lpstr>
      <vt:lpstr>Создание URL</vt:lpstr>
      <vt:lpstr>Соединения</vt:lpstr>
      <vt:lpstr>Презентация PowerPoint</vt:lpstr>
      <vt:lpstr>Жизненный цикл соединения</vt:lpstr>
      <vt:lpstr>Поддерживаемые протоколы</vt:lpstr>
      <vt:lpstr>Internet Protocol (IP)</vt:lpstr>
      <vt:lpstr>Интернет-адрес</vt:lpstr>
      <vt:lpstr>InetAddress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Transmission Control Protocol</vt:lpstr>
      <vt:lpstr>TCP-сокеты</vt:lpstr>
      <vt:lpstr>Презентация PowerPoint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Unicast</vt:lpstr>
      <vt:lpstr>User Datagram Protocol</vt:lpstr>
      <vt:lpstr>UDP-сокеты</vt:lpstr>
      <vt:lpstr>Презентация PowerPoint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  <vt:lpstr>Broadcast</vt:lpstr>
      <vt:lpstr>Мультивещание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Евгений</cp:lastModifiedBy>
  <cp:revision>1231</cp:revision>
  <dcterms:created xsi:type="dcterms:W3CDTF">2005-09-22T16:26:09Z</dcterms:created>
  <dcterms:modified xsi:type="dcterms:W3CDTF">2018-12-18T13:48:51Z</dcterms:modified>
</cp:coreProperties>
</file>