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Inter SemiBold"/>
      <p:regular r:id="rId31"/>
      <p:bold r:id="rId32"/>
    </p:embeddedFont>
    <p:embeddedFont>
      <p:font typeface="Inter"/>
      <p:regular r:id="rId33"/>
      <p:bold r:id="rId34"/>
    </p:embeddedFont>
    <p:embeddedFont>
      <p:font typeface="Libre Baskerville"/>
      <p:regular r:id="rId35"/>
      <p:bold r:id="rId36"/>
      <p:italic r:id="rId37"/>
    </p:embeddedFont>
    <p:embeddedFont>
      <p:font typeface="Inter Medium"/>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InterSemiBold-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Inter-regular.fntdata"/><Relationship Id="rId10" Type="http://schemas.openxmlformats.org/officeDocument/2006/relationships/slide" Target="slides/slide6.xml"/><Relationship Id="rId32" Type="http://schemas.openxmlformats.org/officeDocument/2006/relationships/font" Target="fonts/InterSemiBold-bold.fntdata"/><Relationship Id="rId13" Type="http://schemas.openxmlformats.org/officeDocument/2006/relationships/slide" Target="slides/slide9.xml"/><Relationship Id="rId35" Type="http://schemas.openxmlformats.org/officeDocument/2006/relationships/font" Target="fonts/LibreBaskerville-regular.fntdata"/><Relationship Id="rId12" Type="http://schemas.openxmlformats.org/officeDocument/2006/relationships/slide" Target="slides/slide8.xml"/><Relationship Id="rId34" Type="http://schemas.openxmlformats.org/officeDocument/2006/relationships/font" Target="fonts/Inter-bold.fntdata"/><Relationship Id="rId15" Type="http://schemas.openxmlformats.org/officeDocument/2006/relationships/slide" Target="slides/slide11.xml"/><Relationship Id="rId37" Type="http://schemas.openxmlformats.org/officeDocument/2006/relationships/font" Target="fonts/LibreBaskerville-italic.fntdata"/><Relationship Id="rId14" Type="http://schemas.openxmlformats.org/officeDocument/2006/relationships/slide" Target="slides/slide10.xml"/><Relationship Id="rId36" Type="http://schemas.openxmlformats.org/officeDocument/2006/relationships/font" Target="fonts/LibreBaskerville-bold.fntdata"/><Relationship Id="rId17" Type="http://schemas.openxmlformats.org/officeDocument/2006/relationships/slide" Target="slides/slide13.xml"/><Relationship Id="rId39" Type="http://schemas.openxmlformats.org/officeDocument/2006/relationships/font" Target="fonts/InterMedium-bold.fntdata"/><Relationship Id="rId16" Type="http://schemas.openxmlformats.org/officeDocument/2006/relationships/slide" Target="slides/slide12.xml"/><Relationship Id="rId38" Type="http://schemas.openxmlformats.org/officeDocument/2006/relationships/font" Target="fonts/InterMedium-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onfusion_matrix"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datasets/ahsan81/hotel-reservations-classification-datase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77af7a6a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77af7a6a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d943abb66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d943abb66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700"/>
              </a:spcBef>
              <a:spcAft>
                <a:spcPts val="27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d943abb66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d943abb66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700"/>
              </a:spcBef>
              <a:spcAft>
                <a:spcPts val="270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f8826e032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f8826e032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700"/>
              </a:spcBef>
              <a:spcAft>
                <a:spcPts val="270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d943abb66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d943abb66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2575" lvl="1" marL="914400" rtl="0" algn="l">
              <a:lnSpc>
                <a:spcPct val="115000"/>
              </a:lnSpc>
              <a:spcBef>
                <a:spcPts val="2700"/>
              </a:spcBef>
              <a:spcAft>
                <a:spcPts val="0"/>
              </a:spcAft>
              <a:buClr>
                <a:srgbClr val="3C4043"/>
              </a:buClr>
              <a:buSzPts val="850"/>
              <a:buFont typeface="Inter"/>
              <a:buAutoNum type="alphaLcPeriod"/>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d943abb66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d943abb66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000">
                <a:solidFill>
                  <a:srgbClr val="4B5258"/>
                </a:solidFill>
                <a:latin typeface="Inter Medium"/>
                <a:ea typeface="Inter Medium"/>
                <a:cs typeface="Inter Medium"/>
                <a:sym typeface="Inter Medium"/>
              </a:rPr>
              <a:t>The ideal split is said to be 80:20 for training and testing. You may need to adjust it depending on the size of the dataset and parameter complexity.</a:t>
            </a:r>
            <a:endParaRPr sz="1000">
              <a:solidFill>
                <a:srgbClr val="4B5258"/>
              </a:solidFill>
              <a:latin typeface="Inter Medium"/>
              <a:ea typeface="Inter Medium"/>
              <a:cs typeface="Inter Medium"/>
              <a:sym typeface="Inter Medium"/>
            </a:endParaRPr>
          </a:p>
          <a:p>
            <a:pPr indent="0" lvl="0" marL="0" rtl="0" algn="l">
              <a:spcBef>
                <a:spcPts val="0"/>
              </a:spcBef>
              <a:spcAft>
                <a:spcPts val="0"/>
              </a:spcAft>
              <a:buNone/>
            </a:pPr>
            <a:r>
              <a:t/>
            </a:r>
            <a:endParaRPr sz="1000">
              <a:solidFill>
                <a:srgbClr val="4B5258"/>
              </a:solidFill>
              <a:latin typeface="Inter Medium"/>
              <a:ea typeface="Inter Medium"/>
              <a:cs typeface="Inter Medium"/>
              <a:sym typeface="Inter Medium"/>
            </a:endParaRPr>
          </a:p>
          <a:p>
            <a:pPr indent="0" lvl="0" marL="0" rtl="0" algn="l">
              <a:spcBef>
                <a:spcPts val="0"/>
              </a:spcBef>
              <a:spcAft>
                <a:spcPts val="0"/>
              </a:spcAft>
              <a:buClr>
                <a:schemeClr val="dk1"/>
              </a:buClr>
              <a:buSzPts val="1100"/>
              <a:buFont typeface="Arial"/>
              <a:buNone/>
            </a:pPr>
            <a:r>
              <a:rPr lang="fr" sz="1000">
                <a:solidFill>
                  <a:srgbClr val="4B5258"/>
                </a:solidFill>
                <a:latin typeface="Inter Medium"/>
                <a:ea typeface="Inter Medium"/>
                <a:cs typeface="Inter Medium"/>
                <a:sym typeface="Inter Medium"/>
              </a:rPr>
              <a:t>To know the performance of a model, we should test it on unseen data. For that purpose, we partition dataset into training set (around 70 to 90% of the data) and test set (10 to 30%).  In sklearn, we use train_test_split function from sklearn.model_selection.</a:t>
            </a:r>
            <a:endParaRPr sz="1000">
              <a:solidFill>
                <a:srgbClr val="4B5258"/>
              </a:solidFill>
              <a:latin typeface="Inter Medium"/>
              <a:ea typeface="Inter Medium"/>
              <a:cs typeface="Inter Medium"/>
              <a:sym typeface="Inter Medium"/>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d943abb66d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d943abb66d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sz="1000">
                <a:solidFill>
                  <a:srgbClr val="1F2123"/>
                </a:solidFill>
                <a:highlight>
                  <a:srgbClr val="FBFDFF"/>
                </a:highlight>
              </a:rPr>
              <a:t>The first one is because we need to stage data at the same scale. To do so, we say we </a:t>
            </a:r>
            <a:r>
              <a:rPr i="1" lang="fr" sz="1000">
                <a:solidFill>
                  <a:srgbClr val="1F2123"/>
                </a:solidFill>
                <a:highlight>
                  <a:srgbClr val="FBFDFF"/>
                </a:highlight>
              </a:rPr>
              <a:t>standardize</a:t>
            </a:r>
            <a:r>
              <a:rPr lang="fr" sz="1000">
                <a:solidFill>
                  <a:srgbClr val="1F2123"/>
                </a:solidFill>
                <a:highlight>
                  <a:srgbClr val="FBFDFF"/>
                </a:highlight>
              </a:rPr>
              <a:t> data. This means that we are going to remove the mean and divide by the standard deviation for each data point:</a:t>
            </a:r>
            <a:endParaRPr sz="1000"/>
          </a:p>
          <a:p>
            <a:pPr indent="0" lvl="0" marL="0" rtl="0" algn="l">
              <a:lnSpc>
                <a:spcPct val="100000"/>
              </a:lnSpc>
              <a:spcBef>
                <a:spcPts val="0"/>
              </a:spcBef>
              <a:spcAft>
                <a:spcPts val="0"/>
              </a:spcAft>
              <a:buNone/>
            </a:pPr>
            <a:r>
              <a:rPr lang="fr" sz="1000"/>
              <a:t>Standard Scaler = Normalisation des variables numériques pour avoir les mêmes échelles pour toutes les variables</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fr" sz="1000"/>
              <a:t>OneHotEncoder = Transformation des variables en binaire (O ou 1)</a:t>
            </a:r>
            <a:endParaRPr sz="1000"/>
          </a:p>
          <a:p>
            <a:pPr indent="0" lvl="0" marL="0" rtl="0" algn="l">
              <a:lnSpc>
                <a:spcPct val="100000"/>
              </a:lnSpc>
              <a:spcBef>
                <a:spcPts val="0"/>
              </a:spcBef>
              <a:spcAft>
                <a:spcPts val="0"/>
              </a:spcAft>
              <a:buNone/>
            </a:pPr>
            <a:r>
              <a:rPr lang="fr" sz="1000">
                <a:solidFill>
                  <a:srgbClr val="1F2123"/>
                </a:solidFill>
                <a:highlight>
                  <a:srgbClr val="FBFDFF"/>
                </a:highlight>
              </a:rPr>
              <a:t>The second part is about encoding categorical variables. Indeed, simply replacing categories by a number is not enough because we need to make sure that each category weights the same. Thereore we will create a new column per category that can contain only </a:t>
            </a:r>
            <a:r>
              <a:rPr lang="fr" sz="1000">
                <a:solidFill>
                  <a:schemeClr val="dk1"/>
                </a:solidFill>
                <a:highlight>
                  <a:srgbClr val="EDF2F6"/>
                </a:highlight>
              </a:rPr>
              <a:t>0</a:t>
            </a:r>
            <a:r>
              <a:rPr lang="fr" sz="1000">
                <a:solidFill>
                  <a:srgbClr val="1F2123"/>
                </a:solidFill>
                <a:highlight>
                  <a:srgbClr val="FBFDFF"/>
                </a:highlight>
              </a:rPr>
              <a:t> and </a:t>
            </a:r>
            <a:r>
              <a:rPr lang="fr" sz="1000">
                <a:solidFill>
                  <a:schemeClr val="dk1"/>
                </a:solidFill>
                <a:highlight>
                  <a:srgbClr val="EDF2F6"/>
                </a:highlight>
              </a:rPr>
              <a:t>1</a:t>
            </a:r>
            <a:r>
              <a:rPr lang="fr" sz="1000">
                <a:solidFill>
                  <a:srgbClr val="1F2123"/>
                </a:solidFill>
                <a:highlight>
                  <a:srgbClr val="FBFDFF"/>
                </a:highlight>
              </a:rPr>
              <a:t>. That what is called </a:t>
            </a:r>
            <a:r>
              <a:rPr i="1" lang="fr" sz="1000">
                <a:solidFill>
                  <a:srgbClr val="1F2123"/>
                </a:solidFill>
                <a:highlight>
                  <a:srgbClr val="FBFDFF"/>
                </a:highlight>
              </a:rPr>
              <a:t>one hot encoding</a:t>
            </a:r>
            <a:r>
              <a:rPr lang="fr" sz="1000">
                <a:solidFill>
                  <a:srgbClr val="1F2123"/>
                </a:solidFill>
                <a:highlight>
                  <a:srgbClr val="FBFDFF"/>
                </a:highlight>
              </a:rPr>
              <a:t>.</a:t>
            </a:r>
            <a:endParaRPr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d943abb66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d943abb66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d943abb66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d943abb66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d943abb66d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d943abb66d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d943abb66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d943abb66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000">
                <a:solidFill>
                  <a:srgbClr val="1F2123"/>
                </a:solidFill>
                <a:highlight>
                  <a:srgbClr val="FBFDFF"/>
                </a:highlight>
              </a:rPr>
              <a:t>For classifications, we often use the accuracy score along with a </a:t>
            </a:r>
            <a:r>
              <a:rPr i="1" lang="fr" sz="1000" u="sng">
                <a:solidFill>
                  <a:schemeClr val="hlink"/>
                </a:solidFill>
                <a:highlight>
                  <a:srgbClr val="FBFDFF"/>
                </a:highlight>
                <a:hlinkClick r:id="rId2"/>
              </a:rPr>
              <a:t>confusion matrix</a:t>
            </a:r>
            <a:r>
              <a:rPr lang="fr" sz="1000">
                <a:solidFill>
                  <a:srgbClr val="1F2123"/>
                </a:solidFill>
                <a:highlight>
                  <a:srgbClr val="FBFDFF"/>
                </a:highlight>
              </a:rPr>
              <a:t>.</a:t>
            </a:r>
            <a:endParaRPr sz="1000">
              <a:solidFill>
                <a:srgbClr val="1F2123"/>
              </a:solidFill>
              <a:highlight>
                <a:srgbClr val="FBFDFF"/>
              </a:highlight>
            </a:endParaRPr>
          </a:p>
          <a:p>
            <a:pPr indent="0" lvl="0" marL="0" rtl="0" algn="l">
              <a:spcBef>
                <a:spcPts val="0"/>
              </a:spcBef>
              <a:spcAft>
                <a:spcPts val="0"/>
              </a:spcAft>
              <a:buNone/>
            </a:pPr>
            <a:r>
              <a:t/>
            </a:r>
            <a:endParaRPr sz="1000">
              <a:solidFill>
                <a:srgbClr val="1F2123"/>
              </a:solidFill>
              <a:highlight>
                <a:srgbClr val="FBFDFF"/>
              </a:highlight>
            </a:endParaRPr>
          </a:p>
          <a:p>
            <a:pPr indent="0" lvl="0" marL="0" rtl="0" algn="l">
              <a:spcBef>
                <a:spcPts val="0"/>
              </a:spcBef>
              <a:spcAft>
                <a:spcPts val="0"/>
              </a:spcAft>
              <a:buNone/>
            </a:pPr>
            <a:r>
              <a:rPr lang="fr" sz="1000">
                <a:solidFill>
                  <a:schemeClr val="dk1"/>
                </a:solidFill>
              </a:rPr>
              <a:t>Le recall (ou sensibilité) est un indicateur de performance qui mesure la proportion d'observations positives réelles qui ont été correctement classées par le modèle. Il est calculé en divisant le nombre de vrais positifs (les observations positives correctement classées) par le nombre total d'observations positives réelles. Plus le recall est élevé, plus le modèle est capable de détecter toutes les observations positives réelles.</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fr" sz="1000">
                <a:solidFill>
                  <a:schemeClr val="dk1"/>
                </a:solidFill>
              </a:rPr>
              <a:t>La précision (ou exactitude) est un autre indicateur de performance qui mesure la proportion d'observations positives prédites qui sont réellement positives. Il est calculé en divisant le nombre de vrais positifs par le nombre total d'observations positives prédites par le modèle. Plus la précision est élevée, moins le modèle a de fausse alarmes.</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fr" sz="1000">
                <a:solidFill>
                  <a:schemeClr val="dk1"/>
                </a:solidFill>
              </a:rPr>
              <a:t>La matrice de confusion permet de calculer les deux métriques, en utilisant respectivement les vrais positifs et le rapport entre les vrais positifs et les faux positifs pour calculer la précision, et les vrais positifs et le rapport entre vrais positifs et les faux négatifs pour calculer la recall.</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fr" sz="1000">
                <a:solidFill>
                  <a:schemeClr val="dk1"/>
                </a:solidFill>
              </a:rPr>
              <a:t>Il est important de noter que les deux métriques sont souvent utilisées ensemble pour évaluer la performance d'un modèle de classification, et un modèle peut avoir un bon recall mais une faible précision ou inversement. C'est pour cela qu'il est souvent intéressant de combiner les deux métriques en utilisant une métrique comme le F1-score qui prend en compte les deux métriques de manière équilibrée.</a:t>
            </a:r>
            <a:endParaRPr b="1" sz="850">
              <a:solidFill>
                <a:srgbClr val="3C4043"/>
              </a:solidFill>
              <a:highlight>
                <a:srgbClr val="F8F8F8"/>
              </a:highlight>
              <a:latin typeface="Inter"/>
              <a:ea typeface="Inter"/>
              <a:cs typeface="Inter"/>
              <a:sym typeface="Inte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d943abb66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1d943abb66d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d943abb66d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d943abb66d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a:t>Quelles sont les variables qui ont la plus d’impact sur les annulations?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f69651757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f69651757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700"/>
              </a:spcBef>
              <a:spcAft>
                <a:spcPts val="0"/>
              </a:spcAft>
              <a:buNone/>
            </a:pPr>
            <a:r>
              <a:rPr b="1" lang="fr" sz="850">
                <a:solidFill>
                  <a:srgbClr val="3C4043"/>
                </a:solidFill>
                <a:highlight>
                  <a:srgbClr val="F8F8F8"/>
                </a:highlight>
                <a:latin typeface="Inter"/>
                <a:ea typeface="Inter"/>
                <a:cs typeface="Inter"/>
                <a:sym typeface="Inter"/>
              </a:rPr>
              <a:t>Suppression de 142 lignes sur  </a:t>
            </a:r>
            <a:r>
              <a:rPr lang="fr" sz="800">
                <a:solidFill>
                  <a:srgbClr val="4B5258"/>
                </a:solidFill>
                <a:latin typeface="Inter Medium"/>
                <a:ea typeface="Inter Medium"/>
                <a:cs typeface="Inter Medium"/>
                <a:sym typeface="Inter Medium"/>
              </a:rPr>
              <a:t>36275</a:t>
            </a:r>
            <a:endParaRPr b="1" sz="800">
              <a:solidFill>
                <a:srgbClr val="3C4043"/>
              </a:solidFill>
              <a:highlight>
                <a:srgbClr val="F8F8F8"/>
              </a:highlight>
              <a:latin typeface="Inter"/>
              <a:ea typeface="Inter"/>
              <a:cs typeface="Inter"/>
              <a:sym typeface="Inter"/>
            </a:endParaRPr>
          </a:p>
          <a:p>
            <a:pPr indent="-282575" lvl="1" marL="914400" rtl="0" algn="l">
              <a:lnSpc>
                <a:spcPct val="115000"/>
              </a:lnSpc>
              <a:spcBef>
                <a:spcPts val="2700"/>
              </a:spcBef>
              <a:spcAft>
                <a:spcPts val="0"/>
              </a:spcAft>
              <a:buClr>
                <a:srgbClr val="3C4043"/>
              </a:buClr>
              <a:buSzPts val="850"/>
              <a:buFont typeface="Inter"/>
              <a:buAutoNum type="alphaLcPeriod"/>
            </a:pPr>
            <a:r>
              <a:rPr b="1" lang="fr" sz="850">
                <a:solidFill>
                  <a:srgbClr val="3C4043"/>
                </a:solidFill>
                <a:highlight>
                  <a:srgbClr val="F8F8F8"/>
                </a:highlight>
                <a:latin typeface="Inter"/>
                <a:ea typeface="Inter"/>
                <a:cs typeface="Inter"/>
                <a:sym typeface="Inter"/>
              </a:rPr>
              <a:t>139 lignes avec chambres enfants réservées sans parents</a:t>
            </a:r>
            <a:endParaRPr b="1" sz="850">
              <a:solidFill>
                <a:srgbClr val="3C4043"/>
              </a:solidFill>
              <a:highlight>
                <a:srgbClr val="F8F8F8"/>
              </a:highlight>
              <a:latin typeface="Inter"/>
              <a:ea typeface="Inter"/>
              <a:cs typeface="Inter"/>
              <a:sym typeface="Inter"/>
            </a:endParaRPr>
          </a:p>
          <a:p>
            <a:pPr indent="-282575" lvl="1" marL="914400" rtl="0" algn="l">
              <a:lnSpc>
                <a:spcPct val="115000"/>
              </a:lnSpc>
              <a:spcBef>
                <a:spcPts val="0"/>
              </a:spcBef>
              <a:spcAft>
                <a:spcPts val="0"/>
              </a:spcAft>
              <a:buClr>
                <a:srgbClr val="3C4043"/>
              </a:buClr>
              <a:buSzPts val="850"/>
              <a:buFont typeface="Inter"/>
              <a:buAutoNum type="alphaLcPeriod"/>
            </a:pPr>
            <a:r>
              <a:rPr b="1" lang="fr" sz="850">
                <a:solidFill>
                  <a:srgbClr val="3C4043"/>
                </a:solidFill>
                <a:highlight>
                  <a:srgbClr val="F8F8F8"/>
                </a:highlight>
                <a:latin typeface="Inter"/>
                <a:ea typeface="Inter"/>
                <a:cs typeface="Inter"/>
                <a:sym typeface="Inter"/>
              </a:rPr>
              <a:t>3 lignes avec 9 ou 10 enfants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f69651757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f69651757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700"/>
              </a:spcBef>
              <a:spcAft>
                <a:spcPts val="0"/>
              </a:spcAft>
              <a:buNone/>
            </a:pPr>
            <a:r>
              <a:rPr b="1" lang="fr" sz="850">
                <a:solidFill>
                  <a:srgbClr val="3C4043"/>
                </a:solidFill>
                <a:highlight>
                  <a:srgbClr val="F8F8F8"/>
                </a:highlight>
                <a:latin typeface="Inter"/>
                <a:ea typeface="Inter"/>
                <a:cs typeface="Inter"/>
                <a:sym typeface="Inter"/>
              </a:rPr>
              <a:t>Suppression de 142 lignes sur  </a:t>
            </a:r>
            <a:r>
              <a:rPr lang="fr" sz="800">
                <a:solidFill>
                  <a:srgbClr val="4B5258"/>
                </a:solidFill>
                <a:latin typeface="Inter Medium"/>
                <a:ea typeface="Inter Medium"/>
                <a:cs typeface="Inter Medium"/>
                <a:sym typeface="Inter Medium"/>
              </a:rPr>
              <a:t>36275</a:t>
            </a:r>
            <a:endParaRPr b="1" sz="800">
              <a:solidFill>
                <a:srgbClr val="3C4043"/>
              </a:solidFill>
              <a:highlight>
                <a:srgbClr val="F8F8F8"/>
              </a:highlight>
              <a:latin typeface="Inter"/>
              <a:ea typeface="Inter"/>
              <a:cs typeface="Inter"/>
              <a:sym typeface="Inter"/>
            </a:endParaRPr>
          </a:p>
          <a:p>
            <a:pPr indent="-282575" lvl="1" marL="914400" rtl="0" algn="l">
              <a:lnSpc>
                <a:spcPct val="115000"/>
              </a:lnSpc>
              <a:spcBef>
                <a:spcPts val="2700"/>
              </a:spcBef>
              <a:spcAft>
                <a:spcPts val="0"/>
              </a:spcAft>
              <a:buClr>
                <a:srgbClr val="3C4043"/>
              </a:buClr>
              <a:buSzPts val="850"/>
              <a:buFont typeface="Inter"/>
              <a:buAutoNum type="alphaLcPeriod"/>
            </a:pPr>
            <a:r>
              <a:rPr b="1" lang="fr" sz="850">
                <a:solidFill>
                  <a:srgbClr val="3C4043"/>
                </a:solidFill>
                <a:highlight>
                  <a:srgbClr val="F8F8F8"/>
                </a:highlight>
                <a:latin typeface="Inter"/>
                <a:ea typeface="Inter"/>
                <a:cs typeface="Inter"/>
                <a:sym typeface="Inter"/>
              </a:rPr>
              <a:t>139 lignes avec chambres enfants réservées sans parents</a:t>
            </a:r>
            <a:endParaRPr b="1" sz="850">
              <a:solidFill>
                <a:srgbClr val="3C4043"/>
              </a:solidFill>
              <a:highlight>
                <a:srgbClr val="F8F8F8"/>
              </a:highlight>
              <a:latin typeface="Inter"/>
              <a:ea typeface="Inter"/>
              <a:cs typeface="Inter"/>
              <a:sym typeface="Inter"/>
            </a:endParaRPr>
          </a:p>
          <a:p>
            <a:pPr indent="-282575" lvl="1" marL="914400" rtl="0" algn="l">
              <a:lnSpc>
                <a:spcPct val="115000"/>
              </a:lnSpc>
              <a:spcBef>
                <a:spcPts val="0"/>
              </a:spcBef>
              <a:spcAft>
                <a:spcPts val="0"/>
              </a:spcAft>
              <a:buClr>
                <a:srgbClr val="3C4043"/>
              </a:buClr>
              <a:buSzPts val="850"/>
              <a:buFont typeface="Inter"/>
              <a:buAutoNum type="alphaLcPeriod"/>
            </a:pPr>
            <a:r>
              <a:rPr b="1" lang="fr" sz="850">
                <a:solidFill>
                  <a:srgbClr val="3C4043"/>
                </a:solidFill>
                <a:highlight>
                  <a:srgbClr val="F8F8F8"/>
                </a:highlight>
                <a:latin typeface="Inter"/>
                <a:ea typeface="Inter"/>
                <a:cs typeface="Inter"/>
                <a:sym typeface="Inter"/>
              </a:rPr>
              <a:t>3 lignes avec 9 ou 10 enfants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f69651757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f69651757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700"/>
              </a:spcBef>
              <a:spcAft>
                <a:spcPts val="0"/>
              </a:spcAft>
              <a:buNone/>
            </a:pPr>
            <a:r>
              <a:rPr b="1" lang="fr" sz="850">
                <a:solidFill>
                  <a:srgbClr val="3C4043"/>
                </a:solidFill>
                <a:highlight>
                  <a:srgbClr val="F8F8F8"/>
                </a:highlight>
                <a:latin typeface="Inter"/>
                <a:ea typeface="Inter"/>
                <a:cs typeface="Inter"/>
                <a:sym typeface="Inter"/>
              </a:rPr>
              <a:t>Suppression de 142 lignes sur  </a:t>
            </a:r>
            <a:r>
              <a:rPr lang="fr" sz="800">
                <a:solidFill>
                  <a:srgbClr val="4B5258"/>
                </a:solidFill>
                <a:latin typeface="Inter Medium"/>
                <a:ea typeface="Inter Medium"/>
                <a:cs typeface="Inter Medium"/>
                <a:sym typeface="Inter Medium"/>
              </a:rPr>
              <a:t>36275</a:t>
            </a:r>
            <a:endParaRPr b="1" sz="800">
              <a:solidFill>
                <a:srgbClr val="3C4043"/>
              </a:solidFill>
              <a:highlight>
                <a:srgbClr val="F8F8F8"/>
              </a:highlight>
              <a:latin typeface="Inter"/>
              <a:ea typeface="Inter"/>
              <a:cs typeface="Inter"/>
              <a:sym typeface="Inter"/>
            </a:endParaRPr>
          </a:p>
          <a:p>
            <a:pPr indent="-282575" lvl="1" marL="914400" rtl="0" algn="l">
              <a:lnSpc>
                <a:spcPct val="115000"/>
              </a:lnSpc>
              <a:spcBef>
                <a:spcPts val="2700"/>
              </a:spcBef>
              <a:spcAft>
                <a:spcPts val="0"/>
              </a:spcAft>
              <a:buClr>
                <a:srgbClr val="3C4043"/>
              </a:buClr>
              <a:buSzPts val="850"/>
              <a:buFont typeface="Inter"/>
              <a:buAutoNum type="alphaLcPeriod"/>
            </a:pPr>
            <a:r>
              <a:rPr b="1" lang="fr" sz="850">
                <a:solidFill>
                  <a:srgbClr val="3C4043"/>
                </a:solidFill>
                <a:highlight>
                  <a:srgbClr val="F8F8F8"/>
                </a:highlight>
                <a:latin typeface="Inter"/>
                <a:ea typeface="Inter"/>
                <a:cs typeface="Inter"/>
                <a:sym typeface="Inter"/>
              </a:rPr>
              <a:t>139 lignes avec chambres enfants réservées sans parents</a:t>
            </a:r>
            <a:endParaRPr b="1" sz="850">
              <a:solidFill>
                <a:srgbClr val="3C4043"/>
              </a:solidFill>
              <a:highlight>
                <a:srgbClr val="F8F8F8"/>
              </a:highlight>
              <a:latin typeface="Inter"/>
              <a:ea typeface="Inter"/>
              <a:cs typeface="Inter"/>
              <a:sym typeface="Inter"/>
            </a:endParaRPr>
          </a:p>
          <a:p>
            <a:pPr indent="-282575" lvl="1" marL="914400" rtl="0" algn="l">
              <a:lnSpc>
                <a:spcPct val="115000"/>
              </a:lnSpc>
              <a:spcBef>
                <a:spcPts val="0"/>
              </a:spcBef>
              <a:spcAft>
                <a:spcPts val="0"/>
              </a:spcAft>
              <a:buClr>
                <a:srgbClr val="3C4043"/>
              </a:buClr>
              <a:buSzPts val="850"/>
              <a:buFont typeface="Inter"/>
              <a:buAutoNum type="alphaLcPeriod"/>
            </a:pPr>
            <a:r>
              <a:rPr b="1" lang="fr" sz="850">
                <a:solidFill>
                  <a:srgbClr val="3C4043"/>
                </a:solidFill>
                <a:highlight>
                  <a:srgbClr val="F8F8F8"/>
                </a:highlight>
                <a:latin typeface="Inter"/>
                <a:ea typeface="Inter"/>
                <a:cs typeface="Inter"/>
                <a:sym typeface="Inter"/>
              </a:rPr>
              <a:t>3 lignes avec 9 ou 10 enfants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f69651757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f69651757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f69651757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f69651757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700"/>
              </a:spcBef>
              <a:spcAft>
                <a:spcPts val="0"/>
              </a:spcAft>
              <a:buNone/>
            </a:pPr>
            <a:r>
              <a:rPr b="1" lang="fr" sz="850">
                <a:solidFill>
                  <a:srgbClr val="3C4043"/>
                </a:solidFill>
                <a:highlight>
                  <a:srgbClr val="F8F8F8"/>
                </a:highlight>
                <a:latin typeface="Inter"/>
                <a:ea typeface="Inter"/>
                <a:cs typeface="Inter"/>
                <a:sym typeface="Inter"/>
              </a:rPr>
              <a:t>Suppression de 142 lignes sur  </a:t>
            </a:r>
            <a:r>
              <a:rPr lang="fr" sz="800">
                <a:solidFill>
                  <a:srgbClr val="4B5258"/>
                </a:solidFill>
                <a:latin typeface="Inter Medium"/>
                <a:ea typeface="Inter Medium"/>
                <a:cs typeface="Inter Medium"/>
                <a:sym typeface="Inter Medium"/>
              </a:rPr>
              <a:t>36275</a:t>
            </a:r>
            <a:endParaRPr b="1" sz="800">
              <a:solidFill>
                <a:srgbClr val="3C4043"/>
              </a:solidFill>
              <a:highlight>
                <a:srgbClr val="F8F8F8"/>
              </a:highlight>
              <a:latin typeface="Inter"/>
              <a:ea typeface="Inter"/>
              <a:cs typeface="Inter"/>
              <a:sym typeface="Inter"/>
            </a:endParaRPr>
          </a:p>
          <a:p>
            <a:pPr indent="-282575" lvl="1" marL="914400" rtl="0" algn="l">
              <a:lnSpc>
                <a:spcPct val="115000"/>
              </a:lnSpc>
              <a:spcBef>
                <a:spcPts val="2700"/>
              </a:spcBef>
              <a:spcAft>
                <a:spcPts val="0"/>
              </a:spcAft>
              <a:buClr>
                <a:srgbClr val="3C4043"/>
              </a:buClr>
              <a:buSzPts val="850"/>
              <a:buFont typeface="Inter"/>
              <a:buAutoNum type="alphaLcPeriod"/>
            </a:pPr>
            <a:r>
              <a:rPr b="1" lang="fr" sz="850">
                <a:solidFill>
                  <a:srgbClr val="3C4043"/>
                </a:solidFill>
                <a:highlight>
                  <a:srgbClr val="F8F8F8"/>
                </a:highlight>
                <a:latin typeface="Inter"/>
                <a:ea typeface="Inter"/>
                <a:cs typeface="Inter"/>
                <a:sym typeface="Inter"/>
              </a:rPr>
              <a:t>139 lignes avec chambres enfants réservées sans parents</a:t>
            </a:r>
            <a:endParaRPr b="1" sz="850">
              <a:solidFill>
                <a:srgbClr val="3C4043"/>
              </a:solidFill>
              <a:highlight>
                <a:srgbClr val="F8F8F8"/>
              </a:highlight>
              <a:latin typeface="Inter"/>
              <a:ea typeface="Inter"/>
              <a:cs typeface="Inter"/>
              <a:sym typeface="Inter"/>
            </a:endParaRPr>
          </a:p>
          <a:p>
            <a:pPr indent="-282575" lvl="1" marL="914400" rtl="0" algn="l">
              <a:lnSpc>
                <a:spcPct val="115000"/>
              </a:lnSpc>
              <a:spcBef>
                <a:spcPts val="0"/>
              </a:spcBef>
              <a:spcAft>
                <a:spcPts val="0"/>
              </a:spcAft>
              <a:buClr>
                <a:srgbClr val="3C4043"/>
              </a:buClr>
              <a:buSzPts val="850"/>
              <a:buFont typeface="Inter"/>
              <a:buAutoNum type="alphaLcPeriod"/>
            </a:pPr>
            <a:r>
              <a:rPr b="1" lang="fr" sz="850">
                <a:solidFill>
                  <a:srgbClr val="3C4043"/>
                </a:solidFill>
                <a:highlight>
                  <a:srgbClr val="F8F8F8"/>
                </a:highlight>
                <a:latin typeface="Inter"/>
                <a:ea typeface="Inter"/>
                <a:cs typeface="Inter"/>
                <a:sym typeface="Inter"/>
              </a:rPr>
              <a:t>3 lignes avec 9 ou 10 enfants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77ed9f117a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77ed9f117a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bc3b886e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bc3b886e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d943abb66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d943abb66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050">
                <a:solidFill>
                  <a:srgbClr val="3C4043"/>
                </a:solidFill>
                <a:highlight>
                  <a:srgbClr val="FFFFFF"/>
                </a:highlight>
                <a:latin typeface="Inter"/>
                <a:ea typeface="Inter"/>
                <a:cs typeface="Inter"/>
                <a:sym typeface="Inter"/>
              </a:rPr>
              <a:t>Les canaux de réservation d'hôtels en ligne ont radicalement changé les possibilités de réservation et le comportement des clients. Un nombre important de réservations d'hôtel sont annulées pour cause d'annulation ou de non-présentation. Les raisons typiques d'une annulation sont un changement de plan, un conflit d'horaire, etc. L'annulation est souvent facilitée par la possibilité de le faire gratuitement ou, de préférence, à faible coût, ce qui est bénéfique pour les clients de l'hôtel, mais constitue un facteur moins souhaitable et susceptible de réduire les revenus pour les hôtels.</a:t>
            </a:r>
            <a:endParaRPr sz="1050">
              <a:solidFill>
                <a:srgbClr val="3C4043"/>
              </a:solidFill>
              <a:highlight>
                <a:srgbClr val="FFFFFF"/>
              </a:highlight>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1050">
              <a:solidFill>
                <a:srgbClr val="3C4043"/>
              </a:solidFill>
              <a:highlight>
                <a:srgbClr val="FFFFFF"/>
              </a:highlight>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1050">
              <a:solidFill>
                <a:srgbClr val="3C4043"/>
              </a:solidFill>
              <a:highlight>
                <a:srgbClr val="FFFFFF"/>
              </a:highlight>
              <a:latin typeface="Inter"/>
              <a:ea typeface="Inter"/>
              <a:cs typeface="Inter"/>
              <a:sym typeface="Inter"/>
            </a:endParaRPr>
          </a:p>
          <a:p>
            <a:pPr indent="0" lvl="0" marL="0" rtl="0" algn="l">
              <a:spcBef>
                <a:spcPts val="0"/>
              </a:spcBef>
              <a:spcAft>
                <a:spcPts val="0"/>
              </a:spcAft>
              <a:buNone/>
            </a:pPr>
            <a:r>
              <a:t/>
            </a:r>
            <a:endParaRPr sz="1050">
              <a:solidFill>
                <a:srgbClr val="3C4043"/>
              </a:solidFill>
              <a:highlight>
                <a:srgbClr val="FFFFFF"/>
              </a:highlight>
              <a:latin typeface="Inter"/>
              <a:ea typeface="Inter"/>
              <a:cs typeface="Inter"/>
              <a:sym typeface="Inte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8826e03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8826e03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Inter"/>
              <a:ea typeface="Inter"/>
              <a:cs typeface="Inter"/>
              <a:sym typeface="Inte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d943abb66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d943abb66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Inter"/>
              <a:ea typeface="Inter"/>
              <a:cs typeface="Inter"/>
              <a:sym typeface="Inte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bc3b886e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bc3b886e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solidFill>
                  <a:schemeClr val="hlink"/>
                </a:solidFill>
                <a:hlinkClick r:id="rId2"/>
              </a:rPr>
              <a:t>https://www.kaggle.com/datasets/ahsan81/hotel-reservations-classification-dataset</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d943abb66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d943abb66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8F8F8"/>
              </a:highlight>
              <a:latin typeface="Inter"/>
              <a:ea typeface="Inter"/>
              <a:cs typeface="Inter"/>
              <a:sym typeface="Inte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d943abb66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d943abb66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2.png"/><Relationship Id="rId8"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28.pn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20.png"/><Relationship Id="rId6" Type="http://schemas.openxmlformats.org/officeDocument/2006/relationships/image" Target="../media/image23.png"/><Relationship Id="rId7" Type="http://schemas.openxmlformats.org/officeDocument/2006/relationships/image" Target="../media/image13.png"/><Relationship Id="rId8"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29.png"/><Relationship Id="rId5"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21.png"/><Relationship Id="rId5"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30.png"/><Relationship Id="rId5"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31.png"/><Relationship Id="rId5" Type="http://schemas.openxmlformats.org/officeDocument/2006/relationships/image" Target="../media/image22.png"/><Relationship Id="rId6" Type="http://schemas.openxmlformats.org/officeDocument/2006/relationships/image" Target="../media/image32.png"/><Relationship Id="rId7"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kaggle.com/datasets/ahsan81/hotel-reservations-classification-dataset"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DAD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735475" y="1862425"/>
            <a:ext cx="6478200" cy="61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4000">
                <a:solidFill>
                  <a:srgbClr val="0E3449"/>
                </a:solidFill>
                <a:latin typeface="Inter SemiBold"/>
                <a:ea typeface="Inter SemiBold"/>
                <a:cs typeface="Inter SemiBold"/>
                <a:sym typeface="Inter SemiBold"/>
              </a:rPr>
              <a:t>Projet - Data Essentials</a:t>
            </a:r>
            <a:endParaRPr sz="4000">
              <a:solidFill>
                <a:srgbClr val="0E3449"/>
              </a:solidFill>
              <a:latin typeface="Inter SemiBold"/>
              <a:ea typeface="Inter SemiBold"/>
              <a:cs typeface="Inter SemiBold"/>
              <a:sym typeface="Inter SemiBold"/>
            </a:endParaRPr>
          </a:p>
        </p:txBody>
      </p:sp>
      <p:pic>
        <p:nvPicPr>
          <p:cNvPr id="55" name="Google Shape;55;p13"/>
          <p:cNvPicPr preferRelativeResize="0"/>
          <p:nvPr/>
        </p:nvPicPr>
        <p:blipFill>
          <a:blip r:embed="rId3">
            <a:alphaModFix/>
          </a:blip>
          <a:stretch>
            <a:fillRect/>
          </a:stretch>
        </p:blipFill>
        <p:spPr>
          <a:xfrm>
            <a:off x="4685550" y="2595750"/>
            <a:ext cx="3818450" cy="2547749"/>
          </a:xfrm>
          <a:prstGeom prst="rect">
            <a:avLst/>
          </a:prstGeom>
          <a:noFill/>
          <a:ln>
            <a:noFill/>
          </a:ln>
        </p:spPr>
      </p:pic>
      <p:pic>
        <p:nvPicPr>
          <p:cNvPr id="56" name="Google Shape;56;p13"/>
          <p:cNvPicPr preferRelativeResize="0"/>
          <p:nvPr/>
        </p:nvPicPr>
        <p:blipFill>
          <a:blip r:embed="rId4">
            <a:alphaModFix/>
          </a:blip>
          <a:stretch>
            <a:fillRect/>
          </a:stretch>
        </p:blipFill>
        <p:spPr>
          <a:xfrm>
            <a:off x="840550" y="787375"/>
            <a:ext cx="973275" cy="651050"/>
          </a:xfrm>
          <a:prstGeom prst="rect">
            <a:avLst/>
          </a:prstGeom>
          <a:noFill/>
          <a:ln>
            <a:noFill/>
          </a:ln>
        </p:spPr>
      </p:pic>
      <p:sp>
        <p:nvSpPr>
          <p:cNvPr id="57" name="Google Shape;57;p13"/>
          <p:cNvSpPr txBox="1"/>
          <p:nvPr>
            <p:ph type="ctrTitle"/>
          </p:nvPr>
        </p:nvSpPr>
        <p:spPr>
          <a:xfrm>
            <a:off x="735464" y="2381391"/>
            <a:ext cx="5315100" cy="53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2500">
                <a:solidFill>
                  <a:schemeClr val="lt1"/>
                </a:solidFill>
                <a:latin typeface="Inter Medium"/>
                <a:ea typeface="Inter Medium"/>
                <a:cs typeface="Inter Medium"/>
                <a:sym typeface="Inter Medium"/>
              </a:rPr>
              <a:t>09/01/2023 - 20/01/2023</a:t>
            </a:r>
            <a:endParaRPr sz="2500">
              <a:solidFill>
                <a:schemeClr val="lt1"/>
              </a:solidFill>
              <a:latin typeface="Inter Medium"/>
              <a:ea typeface="Inter Medium"/>
              <a:cs typeface="Inter Medium"/>
              <a:sym typeface="Inter Medium"/>
            </a:endParaRPr>
          </a:p>
        </p:txBody>
      </p:sp>
      <p:sp>
        <p:nvSpPr>
          <p:cNvPr id="58" name="Google Shape;58;p13"/>
          <p:cNvSpPr txBox="1"/>
          <p:nvPr>
            <p:ph type="ctrTitle"/>
          </p:nvPr>
        </p:nvSpPr>
        <p:spPr>
          <a:xfrm>
            <a:off x="735471" y="4053525"/>
            <a:ext cx="3519000" cy="53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1900">
                <a:solidFill>
                  <a:srgbClr val="0E3449"/>
                </a:solidFill>
                <a:latin typeface="Inter Medium"/>
                <a:ea typeface="Inter Medium"/>
                <a:cs typeface="Inter Medium"/>
                <a:sym typeface="Inter Medium"/>
              </a:rPr>
              <a:t>Virginie Dupuy</a:t>
            </a:r>
            <a:endParaRPr sz="1900">
              <a:solidFill>
                <a:srgbClr val="0E3449"/>
              </a:solidFill>
              <a:latin typeface="Inter Medium"/>
              <a:ea typeface="Inter Medium"/>
              <a:cs typeface="Inter Medium"/>
              <a:sym typeface="Inter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idx="4294967295" type="ctrTitle"/>
          </p:nvPr>
        </p:nvSpPr>
        <p:spPr>
          <a:xfrm>
            <a:off x="1192664" y="174709"/>
            <a:ext cx="53151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Etapes du nettoyage </a:t>
            </a:r>
            <a:endParaRPr sz="2500">
              <a:solidFill>
                <a:srgbClr val="0E3449"/>
              </a:solidFill>
              <a:latin typeface="Inter SemiBold"/>
              <a:ea typeface="Inter SemiBold"/>
              <a:cs typeface="Inter SemiBold"/>
              <a:sym typeface="Inter SemiBold"/>
            </a:endParaRPr>
          </a:p>
        </p:txBody>
      </p:sp>
      <p:pic>
        <p:nvPicPr>
          <p:cNvPr id="146" name="Google Shape;146;p22"/>
          <p:cNvPicPr preferRelativeResize="0"/>
          <p:nvPr/>
        </p:nvPicPr>
        <p:blipFill>
          <a:blip r:embed="rId3">
            <a:alphaModFix/>
          </a:blip>
          <a:stretch>
            <a:fillRect/>
          </a:stretch>
        </p:blipFill>
        <p:spPr>
          <a:xfrm>
            <a:off x="463375" y="254252"/>
            <a:ext cx="576900" cy="385904"/>
          </a:xfrm>
          <a:prstGeom prst="rect">
            <a:avLst/>
          </a:prstGeom>
          <a:noFill/>
          <a:ln>
            <a:noFill/>
          </a:ln>
        </p:spPr>
      </p:pic>
      <p:sp>
        <p:nvSpPr>
          <p:cNvPr id="147" name="Google Shape;147;p22"/>
          <p:cNvSpPr/>
          <p:nvPr/>
        </p:nvSpPr>
        <p:spPr>
          <a:xfrm>
            <a:off x="10225" y="46634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rot="-355994">
            <a:off x="559852" y="2163409"/>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txBox="1"/>
          <p:nvPr>
            <p:ph idx="4294967295" type="ctrTitle"/>
          </p:nvPr>
        </p:nvSpPr>
        <p:spPr>
          <a:xfrm>
            <a:off x="886914" y="2857084"/>
            <a:ext cx="5315100" cy="5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200">
                <a:solidFill>
                  <a:srgbClr val="4B5258"/>
                </a:solidFill>
                <a:latin typeface="Inter Medium"/>
                <a:ea typeface="Inter Medium"/>
                <a:cs typeface="Inter Medium"/>
                <a:sym typeface="Inter Medium"/>
              </a:rPr>
              <a:t>Suppression de 1 colonne sur 19</a:t>
            </a:r>
            <a:endParaRPr sz="1200">
              <a:solidFill>
                <a:srgbClr val="4B5258"/>
              </a:solidFill>
              <a:latin typeface="Inter Medium"/>
              <a:ea typeface="Inter Medium"/>
              <a:cs typeface="Inter Medium"/>
              <a:sym typeface="Inter Medium"/>
            </a:endParaRPr>
          </a:p>
        </p:txBody>
      </p:sp>
      <p:sp>
        <p:nvSpPr>
          <p:cNvPr id="150" name="Google Shape;150;p22"/>
          <p:cNvSpPr/>
          <p:nvPr/>
        </p:nvSpPr>
        <p:spPr>
          <a:xfrm rot="-355994">
            <a:off x="559852" y="3077509"/>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txBox="1"/>
          <p:nvPr>
            <p:ph idx="4294967295" type="ctrTitle"/>
          </p:nvPr>
        </p:nvSpPr>
        <p:spPr>
          <a:xfrm>
            <a:off x="886931" y="3580950"/>
            <a:ext cx="8109900" cy="5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200">
                <a:solidFill>
                  <a:srgbClr val="4B5258"/>
                </a:solidFill>
                <a:latin typeface="Inter Medium"/>
                <a:ea typeface="Inter Medium"/>
                <a:cs typeface="Inter Medium"/>
                <a:sym typeface="Inter Medium"/>
              </a:rPr>
              <a:t>Transformation de 1 colonne ( y = la valeur à expliquer)</a:t>
            </a:r>
            <a:endParaRPr sz="1200">
              <a:solidFill>
                <a:srgbClr val="4B5258"/>
              </a:solidFill>
              <a:latin typeface="Inter Medium"/>
              <a:ea typeface="Inter Medium"/>
              <a:cs typeface="Inter Medium"/>
              <a:sym typeface="Inter Medium"/>
            </a:endParaRPr>
          </a:p>
        </p:txBody>
      </p:sp>
      <p:sp>
        <p:nvSpPr>
          <p:cNvPr id="152" name="Google Shape;152;p22"/>
          <p:cNvSpPr/>
          <p:nvPr/>
        </p:nvSpPr>
        <p:spPr>
          <a:xfrm rot="-355994">
            <a:off x="541277" y="3847796"/>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txBox="1"/>
          <p:nvPr>
            <p:ph idx="4294967295" type="ctrTitle"/>
          </p:nvPr>
        </p:nvSpPr>
        <p:spPr>
          <a:xfrm>
            <a:off x="886914" y="1874284"/>
            <a:ext cx="5315100" cy="5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200">
                <a:solidFill>
                  <a:srgbClr val="4B5258"/>
                </a:solidFill>
                <a:latin typeface="Inter Medium"/>
                <a:ea typeface="Inter Medium"/>
                <a:cs typeface="Inter Medium"/>
                <a:sym typeface="Inter Medium"/>
              </a:rPr>
              <a:t>Suppression de 142 lignes sur 36275</a:t>
            </a:r>
            <a:endParaRPr sz="1200">
              <a:solidFill>
                <a:srgbClr val="4B5258"/>
              </a:solidFill>
              <a:latin typeface="Inter Medium"/>
              <a:ea typeface="Inter Medium"/>
              <a:cs typeface="Inter Medium"/>
              <a:sym typeface="Inter Medium"/>
            </a:endParaRPr>
          </a:p>
        </p:txBody>
      </p:sp>
      <p:sp>
        <p:nvSpPr>
          <p:cNvPr id="154" name="Google Shape;154;p22"/>
          <p:cNvSpPr txBox="1"/>
          <p:nvPr/>
        </p:nvSpPr>
        <p:spPr>
          <a:xfrm>
            <a:off x="1040275" y="2247150"/>
            <a:ext cx="59136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fr" sz="1200">
                <a:solidFill>
                  <a:srgbClr val="0000FF"/>
                </a:solidFill>
              </a:rPr>
              <a:t>139</a:t>
            </a:r>
            <a:r>
              <a:rPr lang="fr" sz="1200"/>
              <a:t> </a:t>
            </a:r>
            <a:r>
              <a:rPr lang="fr" sz="1200">
                <a:solidFill>
                  <a:srgbClr val="4B5258"/>
                </a:solidFill>
              </a:rPr>
              <a:t>lignes où réservation sans adultes</a:t>
            </a:r>
            <a:endParaRPr sz="1200">
              <a:solidFill>
                <a:srgbClr val="4B5258"/>
              </a:solidFill>
            </a:endParaRPr>
          </a:p>
          <a:p>
            <a:pPr indent="-304800" lvl="0" marL="457200" rtl="0" algn="l">
              <a:spcBef>
                <a:spcPts val="0"/>
              </a:spcBef>
              <a:spcAft>
                <a:spcPts val="0"/>
              </a:spcAft>
              <a:buSzPts val="1200"/>
              <a:buChar char="-"/>
            </a:pPr>
            <a:r>
              <a:rPr lang="fr" sz="1200">
                <a:solidFill>
                  <a:srgbClr val="0000FF"/>
                </a:solidFill>
              </a:rPr>
              <a:t>3</a:t>
            </a:r>
            <a:r>
              <a:rPr lang="fr" sz="1200"/>
              <a:t> </a:t>
            </a:r>
            <a:r>
              <a:rPr lang="fr" sz="1200">
                <a:solidFill>
                  <a:srgbClr val="4B5258"/>
                </a:solidFill>
              </a:rPr>
              <a:t>lignes avec 9 ou 10 enfants</a:t>
            </a:r>
            <a:endParaRPr sz="1200">
              <a:solidFill>
                <a:srgbClr val="4B5258"/>
              </a:solidFill>
            </a:endParaRPr>
          </a:p>
        </p:txBody>
      </p:sp>
      <p:sp>
        <p:nvSpPr>
          <p:cNvPr id="155" name="Google Shape;155;p22"/>
          <p:cNvSpPr txBox="1"/>
          <p:nvPr/>
        </p:nvSpPr>
        <p:spPr>
          <a:xfrm>
            <a:off x="1040275" y="3227600"/>
            <a:ext cx="6016800" cy="3693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rgbClr val="4B5258"/>
              </a:buClr>
              <a:buSzPts val="1200"/>
              <a:buChar char="-"/>
            </a:pPr>
            <a:r>
              <a:rPr lang="fr" sz="1200">
                <a:solidFill>
                  <a:srgbClr val="4B5258"/>
                </a:solidFill>
              </a:rPr>
              <a:t>Colonne “Year” car seulement 2017 et 2018</a:t>
            </a:r>
            <a:endParaRPr sz="1200">
              <a:solidFill>
                <a:srgbClr val="4B5258"/>
              </a:solidFill>
            </a:endParaRPr>
          </a:p>
        </p:txBody>
      </p:sp>
      <p:sp>
        <p:nvSpPr>
          <p:cNvPr id="156" name="Google Shape;156;p22"/>
          <p:cNvSpPr txBox="1"/>
          <p:nvPr/>
        </p:nvSpPr>
        <p:spPr>
          <a:xfrm>
            <a:off x="1040275" y="3869325"/>
            <a:ext cx="7533000" cy="384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4B5258"/>
              </a:buClr>
              <a:buSzPts val="1300"/>
              <a:buChar char="-"/>
            </a:pPr>
            <a:r>
              <a:rPr lang="fr" sz="1300">
                <a:solidFill>
                  <a:srgbClr val="4B5258"/>
                </a:solidFill>
              </a:rPr>
              <a:t>Colonne “Booking status” transformée en “Booking status B” </a:t>
            </a:r>
            <a:endParaRPr sz="1300">
              <a:solidFill>
                <a:srgbClr val="4B5258"/>
              </a:solidFill>
            </a:endParaRPr>
          </a:p>
        </p:txBody>
      </p:sp>
      <p:sp>
        <p:nvSpPr>
          <p:cNvPr id="157" name="Google Shape;157;p22"/>
          <p:cNvSpPr/>
          <p:nvPr/>
        </p:nvSpPr>
        <p:spPr>
          <a:xfrm rot="-355994">
            <a:off x="559852" y="1249009"/>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txBox="1"/>
          <p:nvPr>
            <p:ph idx="4294967295" type="ctrTitle"/>
          </p:nvPr>
        </p:nvSpPr>
        <p:spPr>
          <a:xfrm>
            <a:off x="899130" y="948288"/>
            <a:ext cx="7815300" cy="5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200">
                <a:solidFill>
                  <a:srgbClr val="4B5258"/>
                </a:solidFill>
                <a:latin typeface="Inter Medium"/>
                <a:ea typeface="Inter Medium"/>
                <a:cs typeface="Inter Medium"/>
                <a:sym typeface="Inter Medium"/>
              </a:rPr>
              <a:t>Vérification</a:t>
            </a:r>
            <a:r>
              <a:rPr lang="fr" sz="1200">
                <a:solidFill>
                  <a:srgbClr val="4B5258"/>
                </a:solidFill>
                <a:latin typeface="Inter Medium"/>
                <a:ea typeface="Inter Medium"/>
                <a:cs typeface="Inter Medium"/>
                <a:sym typeface="Inter Medium"/>
              </a:rPr>
              <a:t> des principales statistiques de la data base </a:t>
            </a:r>
            <a:r>
              <a:rPr lang="fr" sz="1200">
                <a:solidFill>
                  <a:srgbClr val="4B5258"/>
                </a:solidFill>
              </a:rPr>
              <a:t>✅</a:t>
            </a:r>
            <a:endParaRPr sz="1200">
              <a:solidFill>
                <a:srgbClr val="4B5258"/>
              </a:solidFill>
              <a:latin typeface="Inter Medium"/>
              <a:ea typeface="Inter Medium"/>
              <a:cs typeface="Inter Medium"/>
              <a:sym typeface="Inter Medium"/>
            </a:endParaRPr>
          </a:p>
        </p:txBody>
      </p:sp>
      <p:sp>
        <p:nvSpPr>
          <p:cNvPr id="159" name="Google Shape;159;p22"/>
          <p:cNvSpPr/>
          <p:nvPr/>
        </p:nvSpPr>
        <p:spPr>
          <a:xfrm rot="-355994">
            <a:off x="559852" y="1706209"/>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txBox="1"/>
          <p:nvPr>
            <p:ph idx="4294967295" type="ctrTitle"/>
          </p:nvPr>
        </p:nvSpPr>
        <p:spPr>
          <a:xfrm>
            <a:off x="886930" y="1417075"/>
            <a:ext cx="7815300" cy="5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200">
                <a:solidFill>
                  <a:srgbClr val="4B5258"/>
                </a:solidFill>
                <a:latin typeface="Inter Medium"/>
                <a:ea typeface="Inter Medium"/>
                <a:cs typeface="Inter Medium"/>
                <a:sym typeface="Inter Medium"/>
              </a:rPr>
              <a:t>Vérification des corrélations entre les colonnes </a:t>
            </a:r>
            <a:r>
              <a:rPr lang="fr" sz="1200">
                <a:solidFill>
                  <a:srgbClr val="4B5258"/>
                </a:solidFill>
              </a:rPr>
              <a:t>✅</a:t>
            </a:r>
            <a:endParaRPr sz="1200">
              <a:solidFill>
                <a:srgbClr val="4B5258"/>
              </a:solidFill>
              <a:latin typeface="Inter Medium"/>
              <a:ea typeface="Inter Medium"/>
              <a:cs typeface="Inter Medium"/>
              <a:sym typeface="Inter Medium"/>
            </a:endParaRPr>
          </a:p>
        </p:txBody>
      </p:sp>
      <p:cxnSp>
        <p:nvCxnSpPr>
          <p:cNvPr id="161" name="Google Shape;161;p22"/>
          <p:cNvCxnSpPr>
            <a:endCxn id="162" idx="1"/>
          </p:cNvCxnSpPr>
          <p:nvPr/>
        </p:nvCxnSpPr>
        <p:spPr>
          <a:xfrm flipH="1" rot="10800000">
            <a:off x="4251325" y="1824336"/>
            <a:ext cx="3355200" cy="606600"/>
          </a:xfrm>
          <a:prstGeom prst="straightConnector1">
            <a:avLst/>
          </a:prstGeom>
          <a:noFill/>
          <a:ln cap="flat" cmpd="sng" w="9525">
            <a:solidFill>
              <a:srgbClr val="4B5258"/>
            </a:solidFill>
            <a:prstDash val="solid"/>
            <a:round/>
            <a:headEnd len="med" w="med" type="none"/>
            <a:tailEnd len="med" w="med" type="triangle"/>
          </a:ln>
        </p:spPr>
      </p:cxnSp>
      <p:cxnSp>
        <p:nvCxnSpPr>
          <p:cNvPr id="163" name="Google Shape;163;p22"/>
          <p:cNvCxnSpPr/>
          <p:nvPr/>
        </p:nvCxnSpPr>
        <p:spPr>
          <a:xfrm>
            <a:off x="3661750" y="2627350"/>
            <a:ext cx="3925200" cy="176400"/>
          </a:xfrm>
          <a:prstGeom prst="straightConnector1">
            <a:avLst/>
          </a:prstGeom>
          <a:noFill/>
          <a:ln cap="flat" cmpd="sng" w="9525">
            <a:solidFill>
              <a:srgbClr val="4B5258"/>
            </a:solidFill>
            <a:prstDash val="solid"/>
            <a:round/>
            <a:headEnd len="med" w="med" type="none"/>
            <a:tailEnd len="med" w="med" type="triangle"/>
          </a:ln>
        </p:spPr>
      </p:cxnSp>
      <p:cxnSp>
        <p:nvCxnSpPr>
          <p:cNvPr id="164" name="Google Shape;164;p22"/>
          <p:cNvCxnSpPr>
            <a:endCxn id="165" idx="1"/>
          </p:cNvCxnSpPr>
          <p:nvPr/>
        </p:nvCxnSpPr>
        <p:spPr>
          <a:xfrm flipH="1" rot="10800000">
            <a:off x="4623850" y="3431742"/>
            <a:ext cx="2972400" cy="2400"/>
          </a:xfrm>
          <a:prstGeom prst="straightConnector1">
            <a:avLst/>
          </a:prstGeom>
          <a:noFill/>
          <a:ln cap="flat" cmpd="sng" w="9525">
            <a:solidFill>
              <a:srgbClr val="4B5258"/>
            </a:solidFill>
            <a:prstDash val="solid"/>
            <a:round/>
            <a:headEnd len="med" w="med" type="none"/>
            <a:tailEnd len="med" w="med" type="triangle"/>
          </a:ln>
        </p:spPr>
      </p:cxnSp>
      <p:grpSp>
        <p:nvGrpSpPr>
          <p:cNvPr id="166" name="Google Shape;166;p22"/>
          <p:cNvGrpSpPr/>
          <p:nvPr/>
        </p:nvGrpSpPr>
        <p:grpSpPr>
          <a:xfrm>
            <a:off x="7606525" y="1406473"/>
            <a:ext cx="1269100" cy="835725"/>
            <a:chOff x="7606525" y="1406473"/>
            <a:chExt cx="1269100" cy="835725"/>
          </a:xfrm>
        </p:grpSpPr>
        <p:pic>
          <p:nvPicPr>
            <p:cNvPr id="162" name="Google Shape;162;p22"/>
            <p:cNvPicPr preferRelativeResize="0"/>
            <p:nvPr/>
          </p:nvPicPr>
          <p:blipFill>
            <a:blip r:embed="rId4">
              <a:alphaModFix/>
            </a:blip>
            <a:stretch>
              <a:fillRect/>
            </a:stretch>
          </p:blipFill>
          <p:spPr>
            <a:xfrm>
              <a:off x="7606525" y="1406473"/>
              <a:ext cx="1269100" cy="835725"/>
            </a:xfrm>
            <a:prstGeom prst="rect">
              <a:avLst/>
            </a:prstGeom>
            <a:noFill/>
            <a:ln cap="flat" cmpd="sng" w="9525">
              <a:solidFill>
                <a:srgbClr val="4B5258"/>
              </a:solidFill>
              <a:prstDash val="solid"/>
              <a:round/>
              <a:headEnd len="sm" w="sm" type="none"/>
              <a:tailEnd len="sm" w="sm" type="none"/>
            </a:ln>
          </p:spPr>
        </p:pic>
        <p:sp>
          <p:nvSpPr>
            <p:cNvPr id="167" name="Google Shape;167;p22"/>
            <p:cNvSpPr/>
            <p:nvPr/>
          </p:nvSpPr>
          <p:spPr>
            <a:xfrm>
              <a:off x="7660175" y="1808475"/>
              <a:ext cx="761100" cy="1728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22"/>
          <p:cNvGrpSpPr/>
          <p:nvPr/>
        </p:nvGrpSpPr>
        <p:grpSpPr>
          <a:xfrm>
            <a:off x="7587062" y="2296763"/>
            <a:ext cx="1288563" cy="861412"/>
            <a:chOff x="7587062" y="2525363"/>
            <a:chExt cx="1288563" cy="861412"/>
          </a:xfrm>
        </p:grpSpPr>
        <p:pic>
          <p:nvPicPr>
            <p:cNvPr id="169" name="Google Shape;169;p22"/>
            <p:cNvPicPr preferRelativeResize="0"/>
            <p:nvPr/>
          </p:nvPicPr>
          <p:blipFill>
            <a:blip r:embed="rId5">
              <a:alphaModFix/>
            </a:blip>
            <a:stretch>
              <a:fillRect/>
            </a:stretch>
          </p:blipFill>
          <p:spPr>
            <a:xfrm>
              <a:off x="7587062" y="2525363"/>
              <a:ext cx="1288563" cy="861412"/>
            </a:xfrm>
            <a:prstGeom prst="rect">
              <a:avLst/>
            </a:prstGeom>
            <a:noFill/>
            <a:ln cap="flat" cmpd="sng" w="9525">
              <a:solidFill>
                <a:srgbClr val="4B5258"/>
              </a:solidFill>
              <a:prstDash val="solid"/>
              <a:round/>
              <a:headEnd len="sm" w="sm" type="none"/>
              <a:tailEnd len="sm" w="sm" type="none"/>
            </a:ln>
          </p:spPr>
        </p:pic>
        <p:sp>
          <p:nvSpPr>
            <p:cNvPr id="170" name="Google Shape;170;p22"/>
            <p:cNvSpPr/>
            <p:nvPr/>
          </p:nvSpPr>
          <p:spPr>
            <a:xfrm>
              <a:off x="7606625" y="2997925"/>
              <a:ext cx="761100" cy="2514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22"/>
          <p:cNvGrpSpPr/>
          <p:nvPr/>
        </p:nvGrpSpPr>
        <p:grpSpPr>
          <a:xfrm>
            <a:off x="7596250" y="3197150"/>
            <a:ext cx="1269100" cy="469183"/>
            <a:chOff x="7596250" y="3501950"/>
            <a:chExt cx="1269100" cy="469183"/>
          </a:xfrm>
        </p:grpSpPr>
        <p:pic>
          <p:nvPicPr>
            <p:cNvPr id="165" name="Google Shape;165;p22"/>
            <p:cNvPicPr preferRelativeResize="0"/>
            <p:nvPr/>
          </p:nvPicPr>
          <p:blipFill>
            <a:blip r:embed="rId6">
              <a:alphaModFix/>
            </a:blip>
            <a:stretch>
              <a:fillRect/>
            </a:stretch>
          </p:blipFill>
          <p:spPr>
            <a:xfrm>
              <a:off x="7596250" y="3501950"/>
              <a:ext cx="1269100" cy="469183"/>
            </a:xfrm>
            <a:prstGeom prst="rect">
              <a:avLst/>
            </a:prstGeom>
            <a:noFill/>
            <a:ln cap="flat" cmpd="sng" w="9525">
              <a:solidFill>
                <a:srgbClr val="4B5258"/>
              </a:solidFill>
              <a:prstDash val="solid"/>
              <a:round/>
              <a:headEnd len="sm" w="sm" type="none"/>
              <a:tailEnd len="sm" w="sm" type="none"/>
            </a:ln>
          </p:spPr>
        </p:pic>
        <p:sp>
          <p:nvSpPr>
            <p:cNvPr id="172" name="Google Shape;172;p22"/>
            <p:cNvSpPr/>
            <p:nvPr/>
          </p:nvSpPr>
          <p:spPr>
            <a:xfrm>
              <a:off x="7653475" y="3554250"/>
              <a:ext cx="856200" cy="251400"/>
            </a:xfrm>
            <a:prstGeom prst="rect">
              <a:avLst/>
            </a:prstGeom>
            <a:noFill/>
            <a:ln cap="flat" cmpd="sng" w="9525">
              <a:solidFill>
                <a:srgbClr val="4B52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3" name="Google Shape;173;p22"/>
          <p:cNvPicPr preferRelativeResize="0"/>
          <p:nvPr/>
        </p:nvPicPr>
        <p:blipFill>
          <a:blip r:embed="rId7">
            <a:alphaModFix/>
          </a:blip>
          <a:stretch>
            <a:fillRect/>
          </a:stretch>
        </p:blipFill>
        <p:spPr>
          <a:xfrm>
            <a:off x="7596214" y="4114050"/>
            <a:ext cx="1270236" cy="251400"/>
          </a:xfrm>
          <a:prstGeom prst="rect">
            <a:avLst/>
          </a:prstGeom>
          <a:noFill/>
          <a:ln cap="flat" cmpd="sng" w="9525">
            <a:solidFill>
              <a:srgbClr val="4B5258"/>
            </a:solidFill>
            <a:prstDash val="solid"/>
            <a:round/>
            <a:headEnd len="sm" w="sm" type="none"/>
            <a:tailEnd len="sm" w="sm" type="none"/>
          </a:ln>
        </p:spPr>
      </p:pic>
      <p:pic>
        <p:nvPicPr>
          <p:cNvPr id="174" name="Google Shape;174;p22"/>
          <p:cNvPicPr preferRelativeResize="0"/>
          <p:nvPr/>
        </p:nvPicPr>
        <p:blipFill>
          <a:blip r:embed="rId8">
            <a:alphaModFix/>
          </a:blip>
          <a:stretch>
            <a:fillRect/>
          </a:stretch>
        </p:blipFill>
        <p:spPr>
          <a:xfrm>
            <a:off x="7957413" y="4388450"/>
            <a:ext cx="631787" cy="251400"/>
          </a:xfrm>
          <a:prstGeom prst="rect">
            <a:avLst/>
          </a:prstGeom>
          <a:noFill/>
          <a:ln cap="flat" cmpd="sng" w="9525">
            <a:solidFill>
              <a:srgbClr val="4B5258"/>
            </a:solidFill>
            <a:prstDash val="solid"/>
            <a:round/>
            <a:headEnd len="sm" w="sm" type="none"/>
            <a:tailEnd len="sm" w="sm" type="none"/>
          </a:ln>
        </p:spPr>
      </p:pic>
      <p:cxnSp>
        <p:nvCxnSpPr>
          <p:cNvPr id="175" name="Google Shape;175;p22"/>
          <p:cNvCxnSpPr/>
          <p:nvPr/>
        </p:nvCxnSpPr>
        <p:spPr>
          <a:xfrm>
            <a:off x="1082025" y="685575"/>
            <a:ext cx="7911300" cy="15900"/>
          </a:xfrm>
          <a:prstGeom prst="straightConnector1">
            <a:avLst/>
          </a:prstGeom>
          <a:noFill/>
          <a:ln cap="flat" cmpd="sng" w="28575">
            <a:solidFill>
              <a:srgbClr val="0E3449"/>
            </a:solidFill>
            <a:prstDash val="solid"/>
            <a:round/>
            <a:headEnd len="med" w="med" type="none"/>
            <a:tailEnd len="med" w="med" type="none"/>
          </a:ln>
        </p:spPr>
      </p:cxnSp>
      <p:sp>
        <p:nvSpPr>
          <p:cNvPr id="176" name="Google Shape;176;p22"/>
          <p:cNvSpPr txBox="1"/>
          <p:nvPr/>
        </p:nvSpPr>
        <p:spPr>
          <a:xfrm>
            <a:off x="2296075" y="4242488"/>
            <a:ext cx="2289600" cy="292500"/>
          </a:xfrm>
          <a:prstGeom prst="rect">
            <a:avLst/>
          </a:prstGeom>
          <a:noFill/>
          <a:ln cap="flat" cmpd="sng" w="9525">
            <a:solidFill>
              <a:srgbClr val="4B5258"/>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700">
                <a:solidFill>
                  <a:srgbClr val="4B5258"/>
                </a:solidFill>
              </a:rPr>
              <a:t>Not cancelled =&gt;  0         Cancelled =&gt; 1</a:t>
            </a:r>
            <a:endParaRPr sz="700">
              <a:solidFill>
                <a:srgbClr val="4B5258"/>
              </a:solidFill>
            </a:endParaRPr>
          </a:p>
        </p:txBody>
      </p:sp>
      <p:cxnSp>
        <p:nvCxnSpPr>
          <p:cNvPr id="177" name="Google Shape;177;p22"/>
          <p:cNvCxnSpPr/>
          <p:nvPr/>
        </p:nvCxnSpPr>
        <p:spPr>
          <a:xfrm flipH="1" rot="10800000">
            <a:off x="4683625" y="4386479"/>
            <a:ext cx="2760000" cy="6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3"/>
          <p:cNvSpPr txBox="1"/>
          <p:nvPr>
            <p:ph idx="4294967295" type="ctrTitle"/>
          </p:nvPr>
        </p:nvSpPr>
        <p:spPr>
          <a:xfrm>
            <a:off x="1192677" y="174700"/>
            <a:ext cx="64791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Vérification du nettoyage</a:t>
            </a:r>
            <a:endParaRPr sz="2500">
              <a:solidFill>
                <a:srgbClr val="0E3449"/>
              </a:solidFill>
              <a:latin typeface="Inter SemiBold"/>
              <a:ea typeface="Inter SemiBold"/>
              <a:cs typeface="Inter SemiBold"/>
              <a:sym typeface="Inter SemiBold"/>
            </a:endParaRPr>
          </a:p>
        </p:txBody>
      </p:sp>
      <p:pic>
        <p:nvPicPr>
          <p:cNvPr id="183" name="Google Shape;183;p23"/>
          <p:cNvPicPr preferRelativeResize="0"/>
          <p:nvPr/>
        </p:nvPicPr>
        <p:blipFill>
          <a:blip r:embed="rId3">
            <a:alphaModFix/>
          </a:blip>
          <a:stretch>
            <a:fillRect/>
          </a:stretch>
        </p:blipFill>
        <p:spPr>
          <a:xfrm>
            <a:off x="463375" y="254252"/>
            <a:ext cx="576900" cy="385904"/>
          </a:xfrm>
          <a:prstGeom prst="rect">
            <a:avLst/>
          </a:prstGeom>
          <a:noFill/>
          <a:ln>
            <a:noFill/>
          </a:ln>
        </p:spPr>
      </p:pic>
      <p:sp>
        <p:nvSpPr>
          <p:cNvPr id="184" name="Google Shape;184;p23"/>
          <p:cNvSpPr/>
          <p:nvPr/>
        </p:nvSpPr>
        <p:spPr>
          <a:xfrm>
            <a:off x="10225" y="46634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p:nvPr/>
        </p:nvSpPr>
        <p:spPr>
          <a:xfrm rot="-355994">
            <a:off x="559852" y="1630009"/>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4294967295" type="ctrTitle"/>
          </p:nvPr>
        </p:nvSpPr>
        <p:spPr>
          <a:xfrm>
            <a:off x="886914" y="2780884"/>
            <a:ext cx="53151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200">
                <a:solidFill>
                  <a:srgbClr val="4B5258"/>
                </a:solidFill>
                <a:latin typeface="Inter Medium"/>
                <a:ea typeface="Inter Medium"/>
                <a:cs typeface="Inter Medium"/>
                <a:sym typeface="Inter Medium"/>
              </a:rPr>
              <a:t>Vérification des valeurs manquantes</a:t>
            </a:r>
            <a:endParaRPr sz="1200">
              <a:solidFill>
                <a:srgbClr val="4B5258"/>
              </a:solidFill>
              <a:latin typeface="Inter Medium"/>
              <a:ea typeface="Inter Medium"/>
              <a:cs typeface="Inter Medium"/>
              <a:sym typeface="Inter Medium"/>
            </a:endParaRPr>
          </a:p>
        </p:txBody>
      </p:sp>
      <p:sp>
        <p:nvSpPr>
          <p:cNvPr id="187" name="Google Shape;187;p23"/>
          <p:cNvSpPr/>
          <p:nvPr/>
        </p:nvSpPr>
        <p:spPr>
          <a:xfrm rot="-355994">
            <a:off x="559852" y="3001309"/>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txBox="1"/>
          <p:nvPr>
            <p:ph idx="4294967295" type="ctrTitle"/>
          </p:nvPr>
        </p:nvSpPr>
        <p:spPr>
          <a:xfrm>
            <a:off x="886914" y="1340884"/>
            <a:ext cx="5315100" cy="5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200">
                <a:solidFill>
                  <a:srgbClr val="4B5258"/>
                </a:solidFill>
                <a:latin typeface="Inter Medium"/>
                <a:ea typeface="Inter Medium"/>
                <a:cs typeface="Inter Medium"/>
                <a:sym typeface="Inter Medium"/>
              </a:rPr>
              <a:t>Vérification de la forme</a:t>
            </a:r>
            <a:endParaRPr sz="1200">
              <a:solidFill>
                <a:srgbClr val="4B5258"/>
              </a:solidFill>
              <a:latin typeface="Inter Medium"/>
              <a:ea typeface="Inter Medium"/>
              <a:cs typeface="Inter Medium"/>
              <a:sym typeface="Inter Medium"/>
            </a:endParaRPr>
          </a:p>
        </p:txBody>
      </p:sp>
      <p:sp>
        <p:nvSpPr>
          <p:cNvPr id="189" name="Google Shape;189;p23"/>
          <p:cNvSpPr txBox="1"/>
          <p:nvPr/>
        </p:nvSpPr>
        <p:spPr>
          <a:xfrm>
            <a:off x="1453350" y="1866150"/>
            <a:ext cx="55005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4B5258"/>
              </a:buClr>
              <a:buSzPts val="1200"/>
              <a:buChar char="-"/>
            </a:pPr>
            <a:r>
              <a:rPr lang="fr" sz="1200">
                <a:solidFill>
                  <a:srgbClr val="4B5258"/>
                </a:solidFill>
              </a:rPr>
              <a:t>Nombre de lignes (-142) ✅</a:t>
            </a:r>
            <a:endParaRPr sz="1200">
              <a:solidFill>
                <a:srgbClr val="4B5258"/>
              </a:solidFill>
            </a:endParaRPr>
          </a:p>
          <a:p>
            <a:pPr indent="-304800" lvl="0" marL="457200" rtl="0" algn="l">
              <a:spcBef>
                <a:spcPts val="0"/>
              </a:spcBef>
              <a:spcAft>
                <a:spcPts val="0"/>
              </a:spcAft>
              <a:buClr>
                <a:srgbClr val="4B5258"/>
              </a:buClr>
              <a:buSzPts val="1200"/>
              <a:buChar char="-"/>
            </a:pPr>
            <a:r>
              <a:rPr lang="fr" sz="1200">
                <a:solidFill>
                  <a:srgbClr val="4B5258"/>
                </a:solidFill>
              </a:rPr>
              <a:t>Nombre de colonnes (-1) </a:t>
            </a:r>
            <a:r>
              <a:rPr lang="fr" sz="1200">
                <a:solidFill>
                  <a:srgbClr val="4B5258"/>
                </a:solidFill>
              </a:rPr>
              <a:t>✅</a:t>
            </a:r>
            <a:endParaRPr sz="1200">
              <a:solidFill>
                <a:srgbClr val="4B5258"/>
              </a:solidFill>
            </a:endParaRPr>
          </a:p>
        </p:txBody>
      </p:sp>
      <p:sp>
        <p:nvSpPr>
          <p:cNvPr id="190" name="Google Shape;190;p23"/>
          <p:cNvSpPr txBox="1"/>
          <p:nvPr/>
        </p:nvSpPr>
        <p:spPr>
          <a:xfrm>
            <a:off x="1556675" y="3227600"/>
            <a:ext cx="55005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4B5258"/>
              </a:buClr>
              <a:buSzPts val="1200"/>
              <a:buChar char="-"/>
            </a:pPr>
            <a:r>
              <a:rPr lang="fr" sz="1200">
                <a:solidFill>
                  <a:srgbClr val="4B5258"/>
                </a:solidFill>
              </a:rPr>
              <a:t>False sur toutes les lignes </a:t>
            </a:r>
            <a:r>
              <a:rPr lang="fr" sz="1200">
                <a:solidFill>
                  <a:srgbClr val="4B5258"/>
                </a:solidFill>
              </a:rPr>
              <a:t>✅</a:t>
            </a:r>
            <a:endParaRPr sz="1200">
              <a:solidFill>
                <a:srgbClr val="4B5258"/>
              </a:solidFill>
            </a:endParaRPr>
          </a:p>
        </p:txBody>
      </p:sp>
      <p:pic>
        <p:nvPicPr>
          <p:cNvPr id="191" name="Google Shape;191;p23"/>
          <p:cNvPicPr preferRelativeResize="0"/>
          <p:nvPr/>
        </p:nvPicPr>
        <p:blipFill>
          <a:blip r:embed="rId4">
            <a:alphaModFix/>
          </a:blip>
          <a:stretch>
            <a:fillRect/>
          </a:stretch>
        </p:blipFill>
        <p:spPr>
          <a:xfrm>
            <a:off x="4320824" y="1943100"/>
            <a:ext cx="1120551" cy="400200"/>
          </a:xfrm>
          <a:prstGeom prst="rect">
            <a:avLst/>
          </a:prstGeom>
          <a:noFill/>
          <a:ln cap="flat" cmpd="sng" w="9525">
            <a:solidFill>
              <a:srgbClr val="4B5258"/>
            </a:solidFill>
            <a:prstDash val="solid"/>
            <a:round/>
            <a:headEnd len="sm" w="sm" type="none"/>
            <a:tailEnd len="sm" w="sm" type="none"/>
          </a:ln>
        </p:spPr>
      </p:pic>
      <p:pic>
        <p:nvPicPr>
          <p:cNvPr id="192" name="Google Shape;192;p23"/>
          <p:cNvPicPr preferRelativeResize="0"/>
          <p:nvPr/>
        </p:nvPicPr>
        <p:blipFill>
          <a:blip r:embed="rId5">
            <a:alphaModFix/>
          </a:blip>
          <a:stretch>
            <a:fillRect/>
          </a:stretch>
        </p:blipFill>
        <p:spPr>
          <a:xfrm>
            <a:off x="4320825" y="2886800"/>
            <a:ext cx="1885351" cy="1689349"/>
          </a:xfrm>
          <a:prstGeom prst="rect">
            <a:avLst/>
          </a:prstGeom>
          <a:noFill/>
          <a:ln cap="flat" cmpd="sng" w="9525">
            <a:solidFill>
              <a:srgbClr val="4B5258"/>
            </a:solidFill>
            <a:prstDash val="solid"/>
            <a:round/>
            <a:headEnd len="sm" w="sm" type="none"/>
            <a:tailEnd len="sm" w="sm" type="none"/>
          </a:ln>
        </p:spPr>
      </p:pic>
      <p:cxnSp>
        <p:nvCxnSpPr>
          <p:cNvPr id="193" name="Google Shape;193;p23"/>
          <p:cNvCxnSpPr/>
          <p:nvPr/>
        </p:nvCxnSpPr>
        <p:spPr>
          <a:xfrm>
            <a:off x="1082025" y="685575"/>
            <a:ext cx="7911300" cy="15900"/>
          </a:xfrm>
          <a:prstGeom prst="straightConnector1">
            <a:avLst/>
          </a:prstGeom>
          <a:noFill/>
          <a:ln cap="flat" cmpd="sng" w="28575">
            <a:solidFill>
              <a:srgbClr val="0E3449"/>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idx="4294967295" type="ctrTitle"/>
          </p:nvPr>
        </p:nvSpPr>
        <p:spPr>
          <a:xfrm>
            <a:off x="1192677" y="174700"/>
            <a:ext cx="64791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Analyse exploratoire - Tableau</a:t>
            </a:r>
            <a:endParaRPr sz="2500">
              <a:solidFill>
                <a:srgbClr val="0E3449"/>
              </a:solidFill>
              <a:latin typeface="Inter SemiBold"/>
              <a:ea typeface="Inter SemiBold"/>
              <a:cs typeface="Inter SemiBold"/>
              <a:sym typeface="Inter SemiBold"/>
            </a:endParaRPr>
          </a:p>
        </p:txBody>
      </p:sp>
      <p:pic>
        <p:nvPicPr>
          <p:cNvPr id="199" name="Google Shape;199;p24"/>
          <p:cNvPicPr preferRelativeResize="0"/>
          <p:nvPr/>
        </p:nvPicPr>
        <p:blipFill>
          <a:blip r:embed="rId3">
            <a:alphaModFix/>
          </a:blip>
          <a:stretch>
            <a:fillRect/>
          </a:stretch>
        </p:blipFill>
        <p:spPr>
          <a:xfrm>
            <a:off x="463375" y="254252"/>
            <a:ext cx="576900" cy="385904"/>
          </a:xfrm>
          <a:prstGeom prst="rect">
            <a:avLst/>
          </a:prstGeom>
          <a:noFill/>
          <a:ln>
            <a:noFill/>
          </a:ln>
        </p:spPr>
      </p:pic>
      <p:cxnSp>
        <p:nvCxnSpPr>
          <p:cNvPr id="200" name="Google Shape;200;p24"/>
          <p:cNvCxnSpPr/>
          <p:nvPr/>
        </p:nvCxnSpPr>
        <p:spPr>
          <a:xfrm>
            <a:off x="1082025" y="685575"/>
            <a:ext cx="7911300" cy="15900"/>
          </a:xfrm>
          <a:prstGeom prst="straightConnector1">
            <a:avLst/>
          </a:prstGeom>
          <a:noFill/>
          <a:ln cap="flat" cmpd="sng" w="28575">
            <a:solidFill>
              <a:srgbClr val="0E3449"/>
            </a:solidFill>
            <a:prstDash val="solid"/>
            <a:round/>
            <a:headEnd len="med" w="med" type="none"/>
            <a:tailEnd len="med" w="med" type="none"/>
          </a:ln>
        </p:spPr>
      </p:cxnSp>
      <p:sp>
        <p:nvSpPr>
          <p:cNvPr id="201" name="Google Shape;201;p24"/>
          <p:cNvSpPr txBox="1"/>
          <p:nvPr/>
        </p:nvSpPr>
        <p:spPr>
          <a:xfrm>
            <a:off x="523225" y="3537400"/>
            <a:ext cx="2520000" cy="492600"/>
          </a:xfrm>
          <a:prstGeom prst="rect">
            <a:avLst/>
          </a:prstGeom>
          <a:noFill/>
          <a:ln cap="flat" cmpd="sng" w="9525">
            <a:solidFill>
              <a:srgbClr val="3C404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1000">
                <a:solidFill>
                  <a:srgbClr val="4B5258"/>
                </a:solidFill>
              </a:rPr>
              <a:t>T</a:t>
            </a:r>
            <a:r>
              <a:rPr lang="fr" sz="1000">
                <a:solidFill>
                  <a:srgbClr val="4B5258"/>
                </a:solidFill>
              </a:rPr>
              <a:t>aux d’annulation équivalent en semaine et en WE: </a:t>
            </a:r>
            <a:r>
              <a:rPr lang="fr" sz="1000">
                <a:solidFill>
                  <a:srgbClr val="38761D"/>
                </a:solidFill>
              </a:rPr>
              <a:t>35%</a:t>
            </a:r>
            <a:endParaRPr sz="1000">
              <a:solidFill>
                <a:srgbClr val="38761D"/>
              </a:solidFill>
            </a:endParaRPr>
          </a:p>
        </p:txBody>
      </p:sp>
      <p:sp>
        <p:nvSpPr>
          <p:cNvPr id="202" name="Google Shape;202;p24"/>
          <p:cNvSpPr txBox="1"/>
          <p:nvPr/>
        </p:nvSpPr>
        <p:spPr>
          <a:xfrm>
            <a:off x="3317650" y="3538150"/>
            <a:ext cx="2520000" cy="492600"/>
          </a:xfrm>
          <a:prstGeom prst="rect">
            <a:avLst/>
          </a:prstGeom>
          <a:noFill/>
          <a:ln cap="flat" cmpd="sng" w="9525">
            <a:solidFill>
              <a:srgbClr val="3C404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1000">
                <a:solidFill>
                  <a:srgbClr val="4B5258"/>
                </a:solidFill>
              </a:rPr>
              <a:t>Mois comptant le plus d’annulations: </a:t>
            </a:r>
            <a:r>
              <a:rPr lang="fr" sz="1000">
                <a:solidFill>
                  <a:srgbClr val="741B47"/>
                </a:solidFill>
              </a:rPr>
              <a:t>Octobre</a:t>
            </a:r>
            <a:endParaRPr sz="1000">
              <a:solidFill>
                <a:srgbClr val="741B47"/>
              </a:solidFill>
            </a:endParaRPr>
          </a:p>
        </p:txBody>
      </p:sp>
      <p:grpSp>
        <p:nvGrpSpPr>
          <p:cNvPr id="203" name="Google Shape;203;p24"/>
          <p:cNvGrpSpPr/>
          <p:nvPr/>
        </p:nvGrpSpPr>
        <p:grpSpPr>
          <a:xfrm>
            <a:off x="3317646" y="1390170"/>
            <a:ext cx="2520079" cy="1979951"/>
            <a:chOff x="2753218" y="1532719"/>
            <a:chExt cx="2905326" cy="1928273"/>
          </a:xfrm>
        </p:grpSpPr>
        <p:pic>
          <p:nvPicPr>
            <p:cNvPr id="204" name="Google Shape;204;p24"/>
            <p:cNvPicPr preferRelativeResize="0"/>
            <p:nvPr/>
          </p:nvPicPr>
          <p:blipFill rotWithShape="1">
            <a:blip r:embed="rId4">
              <a:alphaModFix/>
            </a:blip>
            <a:srcRect b="0" l="0" r="5926" t="0"/>
            <a:stretch/>
          </p:blipFill>
          <p:spPr>
            <a:xfrm>
              <a:off x="2753218" y="1532719"/>
              <a:ext cx="2905326" cy="1928273"/>
            </a:xfrm>
            <a:prstGeom prst="rect">
              <a:avLst/>
            </a:prstGeom>
            <a:noFill/>
            <a:ln cap="flat" cmpd="sng" w="9525">
              <a:solidFill>
                <a:schemeClr val="dk2"/>
              </a:solidFill>
              <a:prstDash val="solid"/>
              <a:round/>
              <a:headEnd len="sm" w="sm" type="none"/>
              <a:tailEnd len="sm" w="sm" type="none"/>
            </a:ln>
          </p:spPr>
        </p:pic>
        <p:sp>
          <p:nvSpPr>
            <p:cNvPr id="205" name="Google Shape;205;p24"/>
            <p:cNvSpPr/>
            <p:nvPr/>
          </p:nvSpPr>
          <p:spPr>
            <a:xfrm>
              <a:off x="4973735" y="2000389"/>
              <a:ext cx="280200" cy="1316400"/>
            </a:xfrm>
            <a:prstGeom prst="rect">
              <a:avLst/>
            </a:prstGeom>
            <a:noFill/>
            <a:ln cap="flat" cmpd="sng" w="9525">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6" name="Google Shape;206;p24"/>
          <p:cNvPicPr preferRelativeResize="0"/>
          <p:nvPr/>
        </p:nvPicPr>
        <p:blipFill>
          <a:blip r:embed="rId5">
            <a:alphaModFix/>
          </a:blip>
          <a:stretch>
            <a:fillRect/>
          </a:stretch>
        </p:blipFill>
        <p:spPr>
          <a:xfrm>
            <a:off x="523225" y="1382675"/>
            <a:ext cx="2520001" cy="1980001"/>
          </a:xfrm>
          <a:prstGeom prst="rect">
            <a:avLst/>
          </a:prstGeom>
          <a:noFill/>
          <a:ln cap="flat" cmpd="sng" w="9525">
            <a:solidFill>
              <a:schemeClr val="dk2"/>
            </a:solidFill>
            <a:prstDash val="solid"/>
            <a:round/>
            <a:headEnd len="sm" w="sm" type="none"/>
            <a:tailEnd len="sm" w="sm" type="none"/>
          </a:ln>
        </p:spPr>
      </p:pic>
      <p:sp>
        <p:nvSpPr>
          <p:cNvPr id="207" name="Google Shape;207;p24"/>
          <p:cNvSpPr/>
          <p:nvPr/>
        </p:nvSpPr>
        <p:spPr>
          <a:xfrm>
            <a:off x="842725" y="2321200"/>
            <a:ext cx="228600" cy="1179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1345075" y="2321200"/>
            <a:ext cx="271500" cy="1179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txBox="1"/>
          <p:nvPr/>
        </p:nvSpPr>
        <p:spPr>
          <a:xfrm>
            <a:off x="6112074" y="3538150"/>
            <a:ext cx="2520000" cy="492600"/>
          </a:xfrm>
          <a:prstGeom prst="rect">
            <a:avLst/>
          </a:prstGeom>
          <a:noFill/>
          <a:ln cap="flat" cmpd="sng" w="9525">
            <a:solidFill>
              <a:srgbClr val="3C404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1000">
                <a:solidFill>
                  <a:srgbClr val="4B5258"/>
                </a:solidFill>
              </a:rPr>
              <a:t>Moyen de réservation avec le plus d’annulation: </a:t>
            </a:r>
            <a:r>
              <a:rPr lang="fr" sz="1000">
                <a:solidFill>
                  <a:srgbClr val="741B47"/>
                </a:solidFill>
              </a:rPr>
              <a:t>Online</a:t>
            </a:r>
            <a:endParaRPr sz="1000">
              <a:solidFill>
                <a:srgbClr val="741B47"/>
              </a:solidFill>
            </a:endParaRPr>
          </a:p>
        </p:txBody>
      </p:sp>
      <p:grpSp>
        <p:nvGrpSpPr>
          <p:cNvPr id="210" name="Google Shape;210;p24"/>
          <p:cNvGrpSpPr/>
          <p:nvPr/>
        </p:nvGrpSpPr>
        <p:grpSpPr>
          <a:xfrm>
            <a:off x="6112149" y="1382674"/>
            <a:ext cx="2520000" cy="1979999"/>
            <a:chOff x="5807349" y="1382674"/>
            <a:chExt cx="2520000" cy="1979999"/>
          </a:xfrm>
        </p:grpSpPr>
        <p:pic>
          <p:nvPicPr>
            <p:cNvPr id="211" name="Google Shape;211;p24"/>
            <p:cNvPicPr preferRelativeResize="0"/>
            <p:nvPr/>
          </p:nvPicPr>
          <p:blipFill>
            <a:blip r:embed="rId6">
              <a:alphaModFix/>
            </a:blip>
            <a:stretch>
              <a:fillRect/>
            </a:stretch>
          </p:blipFill>
          <p:spPr>
            <a:xfrm>
              <a:off x="5807349" y="1382674"/>
              <a:ext cx="2520000" cy="1979999"/>
            </a:xfrm>
            <a:prstGeom prst="rect">
              <a:avLst/>
            </a:prstGeom>
            <a:noFill/>
            <a:ln cap="flat" cmpd="sng" w="9525">
              <a:solidFill>
                <a:schemeClr val="dk2"/>
              </a:solidFill>
              <a:prstDash val="solid"/>
              <a:round/>
              <a:headEnd len="sm" w="sm" type="none"/>
              <a:tailEnd len="sm" w="sm" type="none"/>
            </a:ln>
          </p:spPr>
        </p:pic>
        <p:sp>
          <p:nvSpPr>
            <p:cNvPr id="212" name="Google Shape;212;p24"/>
            <p:cNvSpPr/>
            <p:nvPr/>
          </p:nvSpPr>
          <p:spPr>
            <a:xfrm>
              <a:off x="7729900" y="1886550"/>
              <a:ext cx="506100" cy="1438500"/>
            </a:xfrm>
            <a:prstGeom prst="rect">
              <a:avLst/>
            </a:prstGeom>
            <a:noFill/>
            <a:ln cap="flat" cmpd="sng" w="9525">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idx="4294967295" type="ctrTitle"/>
          </p:nvPr>
        </p:nvSpPr>
        <p:spPr>
          <a:xfrm>
            <a:off x="1192677" y="98500"/>
            <a:ext cx="64791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2500">
                <a:solidFill>
                  <a:srgbClr val="0E3449"/>
                </a:solidFill>
                <a:latin typeface="Inter SemiBold"/>
                <a:ea typeface="Inter SemiBold"/>
                <a:cs typeface="Inter SemiBold"/>
                <a:sym typeface="Inter SemiBold"/>
              </a:rPr>
              <a:t>Séparation des données</a:t>
            </a:r>
            <a:endParaRPr sz="2500">
              <a:solidFill>
                <a:srgbClr val="0E3449"/>
              </a:solidFill>
              <a:latin typeface="Inter SemiBold"/>
              <a:ea typeface="Inter SemiBold"/>
              <a:cs typeface="Inter SemiBold"/>
              <a:sym typeface="Inter SemiBold"/>
            </a:endParaRPr>
          </a:p>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 </a:t>
            </a:r>
            <a:endParaRPr sz="2500">
              <a:solidFill>
                <a:srgbClr val="0E3449"/>
              </a:solidFill>
              <a:latin typeface="Inter SemiBold"/>
              <a:ea typeface="Inter SemiBold"/>
              <a:cs typeface="Inter SemiBold"/>
              <a:sym typeface="Inter SemiBold"/>
            </a:endParaRPr>
          </a:p>
        </p:txBody>
      </p:sp>
      <p:pic>
        <p:nvPicPr>
          <p:cNvPr id="218" name="Google Shape;218;p25"/>
          <p:cNvPicPr preferRelativeResize="0"/>
          <p:nvPr/>
        </p:nvPicPr>
        <p:blipFill>
          <a:blip r:embed="rId3">
            <a:alphaModFix/>
          </a:blip>
          <a:stretch>
            <a:fillRect/>
          </a:stretch>
        </p:blipFill>
        <p:spPr>
          <a:xfrm>
            <a:off x="463375" y="178052"/>
            <a:ext cx="576900" cy="385904"/>
          </a:xfrm>
          <a:prstGeom prst="rect">
            <a:avLst/>
          </a:prstGeom>
          <a:noFill/>
          <a:ln>
            <a:noFill/>
          </a:ln>
        </p:spPr>
      </p:pic>
      <p:sp>
        <p:nvSpPr>
          <p:cNvPr id="219" name="Google Shape;219;p25"/>
          <p:cNvSpPr/>
          <p:nvPr/>
        </p:nvSpPr>
        <p:spPr>
          <a:xfrm>
            <a:off x="10225" y="46634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rot="-355994">
            <a:off x="559852" y="1172809"/>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txBox="1"/>
          <p:nvPr>
            <p:ph idx="4294967295" type="ctrTitle"/>
          </p:nvPr>
        </p:nvSpPr>
        <p:spPr>
          <a:xfrm>
            <a:off x="886914" y="1637884"/>
            <a:ext cx="53151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200">
                <a:solidFill>
                  <a:srgbClr val="4B5258"/>
                </a:solidFill>
                <a:latin typeface="Inter Medium"/>
                <a:ea typeface="Inter Medium"/>
                <a:cs typeface="Inter Medium"/>
                <a:sym typeface="Inter Medium"/>
              </a:rPr>
              <a:t>Variables explicatives (x):</a:t>
            </a:r>
            <a:endParaRPr sz="1200">
              <a:solidFill>
                <a:srgbClr val="4B5258"/>
              </a:solidFill>
              <a:latin typeface="Inter Medium"/>
              <a:ea typeface="Inter Medium"/>
              <a:cs typeface="Inter Medium"/>
              <a:sym typeface="Inter Medium"/>
            </a:endParaRPr>
          </a:p>
        </p:txBody>
      </p:sp>
      <p:sp>
        <p:nvSpPr>
          <p:cNvPr id="222" name="Google Shape;222;p25"/>
          <p:cNvSpPr/>
          <p:nvPr/>
        </p:nvSpPr>
        <p:spPr>
          <a:xfrm rot="-355994">
            <a:off x="559852" y="1858309"/>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txBox="1"/>
          <p:nvPr>
            <p:ph idx="4294967295" type="ctrTitle"/>
          </p:nvPr>
        </p:nvSpPr>
        <p:spPr>
          <a:xfrm>
            <a:off x="886931" y="883675"/>
            <a:ext cx="8053800" cy="5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200">
                <a:solidFill>
                  <a:srgbClr val="4B5258"/>
                </a:solidFill>
                <a:latin typeface="Inter Medium"/>
                <a:ea typeface="Inter Medium"/>
                <a:cs typeface="Inter Medium"/>
                <a:sym typeface="Inter Medium"/>
              </a:rPr>
              <a:t>Variable à prédire (y): </a:t>
            </a:r>
            <a:endParaRPr sz="1200">
              <a:solidFill>
                <a:srgbClr val="4B5258"/>
              </a:solidFill>
              <a:highlight>
                <a:schemeClr val="lt1"/>
              </a:highlight>
              <a:latin typeface="Inter Medium"/>
              <a:ea typeface="Inter Medium"/>
              <a:cs typeface="Inter Medium"/>
              <a:sym typeface="Inter Medium"/>
            </a:endParaRPr>
          </a:p>
        </p:txBody>
      </p:sp>
      <p:sp>
        <p:nvSpPr>
          <p:cNvPr id="224" name="Google Shape;224;p25"/>
          <p:cNvSpPr txBox="1"/>
          <p:nvPr/>
        </p:nvSpPr>
        <p:spPr>
          <a:xfrm>
            <a:off x="1535300" y="1864425"/>
            <a:ext cx="7448400" cy="2572500"/>
          </a:xfrm>
          <a:prstGeom prst="rect">
            <a:avLst/>
          </a:prstGeom>
          <a:noFill/>
          <a:ln>
            <a:noFill/>
          </a:ln>
        </p:spPr>
        <p:txBody>
          <a:bodyPr anchorCtr="0" anchor="t" bIns="91425" lIns="91425" spcFirstLastPara="1" rIns="91425" wrap="square" tIns="91425">
            <a:spAutoFit/>
          </a:bodyPr>
          <a:lstStyle/>
          <a:p>
            <a:pPr indent="-282575" lvl="0" marL="457200" rtl="0" algn="l">
              <a:lnSpc>
                <a:spcPct val="115000"/>
              </a:lnSpc>
              <a:spcBef>
                <a:spcPts val="2700"/>
              </a:spcBef>
              <a:spcAft>
                <a:spcPts val="0"/>
              </a:spcAft>
              <a:buClr>
                <a:srgbClr val="3C4043"/>
              </a:buClr>
              <a:buSzPts val="850"/>
              <a:buFont typeface="Inter"/>
              <a:buChar char="●"/>
            </a:pPr>
            <a:r>
              <a:rPr b="1" lang="fr" sz="850">
                <a:solidFill>
                  <a:srgbClr val="3C4043"/>
                </a:solidFill>
                <a:latin typeface="Inter"/>
                <a:ea typeface="Inter"/>
                <a:cs typeface="Inter"/>
                <a:sym typeface="Inter"/>
              </a:rPr>
              <a:t>no_of_adults</a:t>
            </a:r>
            <a:r>
              <a:rPr lang="fr" sz="850">
                <a:solidFill>
                  <a:srgbClr val="3C4043"/>
                </a:solidFill>
                <a:latin typeface="Inter"/>
                <a:ea typeface="Inter"/>
                <a:cs typeface="Inter"/>
                <a:sym typeface="Inter"/>
              </a:rPr>
              <a:t>: Number of adults</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no_of_children</a:t>
            </a:r>
            <a:r>
              <a:rPr lang="fr" sz="850">
                <a:solidFill>
                  <a:srgbClr val="3C4043"/>
                </a:solidFill>
                <a:latin typeface="Inter"/>
                <a:ea typeface="Inter"/>
                <a:cs typeface="Inter"/>
                <a:sym typeface="Inter"/>
              </a:rPr>
              <a:t>: Number of Children</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no_of_weekend_nights</a:t>
            </a:r>
            <a:r>
              <a:rPr lang="fr" sz="850">
                <a:solidFill>
                  <a:srgbClr val="3C4043"/>
                </a:solidFill>
                <a:latin typeface="Inter"/>
                <a:ea typeface="Inter"/>
                <a:cs typeface="Inter"/>
                <a:sym typeface="Inter"/>
              </a:rPr>
              <a:t>: Number of weekend nights (Saturday or Sunday) the guest stayed or booked to stay at the hotel</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no_of_week_nights</a:t>
            </a:r>
            <a:r>
              <a:rPr lang="fr" sz="850">
                <a:solidFill>
                  <a:srgbClr val="3C4043"/>
                </a:solidFill>
                <a:latin typeface="Inter"/>
                <a:ea typeface="Inter"/>
                <a:cs typeface="Inter"/>
                <a:sym typeface="Inter"/>
              </a:rPr>
              <a:t>: Number of week nights (Monday to Friday) the guest stayed or booked to stay at the hotel</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type_of_meal_plan</a:t>
            </a:r>
            <a:r>
              <a:rPr lang="fr" sz="850">
                <a:solidFill>
                  <a:srgbClr val="3C4043"/>
                </a:solidFill>
                <a:latin typeface="Inter"/>
                <a:ea typeface="Inter"/>
                <a:cs typeface="Inter"/>
                <a:sym typeface="Inter"/>
              </a:rPr>
              <a:t>: Type of meal plan booked by the customer:</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required_car_parking_space</a:t>
            </a:r>
            <a:r>
              <a:rPr lang="fr" sz="850">
                <a:solidFill>
                  <a:srgbClr val="3C4043"/>
                </a:solidFill>
                <a:latin typeface="Inter"/>
                <a:ea typeface="Inter"/>
                <a:cs typeface="Inter"/>
                <a:sym typeface="Inter"/>
              </a:rPr>
              <a:t>: Does the customer require a car parking space? (0 - No, 1- Yes)</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room_type_reserved</a:t>
            </a:r>
            <a:r>
              <a:rPr lang="fr" sz="850">
                <a:solidFill>
                  <a:srgbClr val="3C4043"/>
                </a:solidFill>
                <a:latin typeface="Inter"/>
                <a:ea typeface="Inter"/>
                <a:cs typeface="Inter"/>
                <a:sym typeface="Inter"/>
              </a:rPr>
              <a:t>: Type of room reserved by the customer. The values are ciphered (encoded) by INN Hotels.</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lead_time</a:t>
            </a:r>
            <a:r>
              <a:rPr lang="fr" sz="850">
                <a:solidFill>
                  <a:srgbClr val="3C4043"/>
                </a:solidFill>
                <a:latin typeface="Inter"/>
                <a:ea typeface="Inter"/>
                <a:cs typeface="Inter"/>
                <a:sym typeface="Inter"/>
              </a:rPr>
              <a:t>: Number of days between the date of booking and the arrival date</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arrival_month</a:t>
            </a:r>
            <a:r>
              <a:rPr lang="fr" sz="850">
                <a:solidFill>
                  <a:srgbClr val="3C4043"/>
                </a:solidFill>
                <a:latin typeface="Inter"/>
                <a:ea typeface="Inter"/>
                <a:cs typeface="Inter"/>
                <a:sym typeface="Inter"/>
              </a:rPr>
              <a:t>: Month of arrival date</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arrival_date</a:t>
            </a:r>
            <a:r>
              <a:rPr lang="fr" sz="850">
                <a:solidFill>
                  <a:srgbClr val="3C4043"/>
                </a:solidFill>
                <a:latin typeface="Inter"/>
                <a:ea typeface="Inter"/>
                <a:cs typeface="Inter"/>
                <a:sym typeface="Inter"/>
              </a:rPr>
              <a:t>: Date of the month</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market_segment_type</a:t>
            </a:r>
            <a:r>
              <a:rPr lang="fr" sz="850">
                <a:solidFill>
                  <a:srgbClr val="3C4043"/>
                </a:solidFill>
                <a:latin typeface="Inter"/>
                <a:ea typeface="Inter"/>
                <a:cs typeface="Inter"/>
                <a:sym typeface="Inter"/>
              </a:rPr>
              <a:t>: Market segment designation.</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repeated_guest</a:t>
            </a:r>
            <a:r>
              <a:rPr lang="fr" sz="850">
                <a:solidFill>
                  <a:srgbClr val="3C4043"/>
                </a:solidFill>
                <a:latin typeface="Inter"/>
                <a:ea typeface="Inter"/>
                <a:cs typeface="Inter"/>
                <a:sym typeface="Inter"/>
              </a:rPr>
              <a:t>: Is the customer a repeated guest? (0 - No, 1- Yes)</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no_of_previous_cancellations</a:t>
            </a:r>
            <a:r>
              <a:rPr lang="fr" sz="850">
                <a:solidFill>
                  <a:srgbClr val="3C4043"/>
                </a:solidFill>
                <a:latin typeface="Inter"/>
                <a:ea typeface="Inter"/>
                <a:cs typeface="Inter"/>
                <a:sym typeface="Inter"/>
              </a:rPr>
              <a:t>: Number of previous bookings that were canceled by the customer prior to the current booking</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no_of_previous_bookings_not_canceled</a:t>
            </a:r>
            <a:r>
              <a:rPr lang="fr" sz="850">
                <a:solidFill>
                  <a:srgbClr val="3C4043"/>
                </a:solidFill>
                <a:latin typeface="Inter"/>
                <a:ea typeface="Inter"/>
                <a:cs typeface="Inter"/>
                <a:sym typeface="Inter"/>
              </a:rPr>
              <a:t>: Number of previous bookings not canceled by the customer prior to the current booking</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avg_price_per_room</a:t>
            </a:r>
            <a:r>
              <a:rPr lang="fr" sz="850">
                <a:solidFill>
                  <a:srgbClr val="3C4043"/>
                </a:solidFill>
                <a:latin typeface="Inter"/>
                <a:ea typeface="Inter"/>
                <a:cs typeface="Inter"/>
                <a:sym typeface="Inter"/>
              </a:rPr>
              <a:t>: Average price per day of the reservation; prices of the rooms are dynamic. (in euros)</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no_of_special_requests</a:t>
            </a:r>
            <a:r>
              <a:rPr lang="fr" sz="850">
                <a:solidFill>
                  <a:srgbClr val="3C4043"/>
                </a:solidFill>
                <a:latin typeface="Inter"/>
                <a:ea typeface="Inter"/>
                <a:cs typeface="Inter"/>
                <a:sym typeface="Inter"/>
              </a:rPr>
              <a:t>: Total number of special requests made by the customer (e.g. high floor, view from the room, etc</a:t>
            </a:r>
            <a:endParaRPr/>
          </a:p>
        </p:txBody>
      </p:sp>
      <p:sp>
        <p:nvSpPr>
          <p:cNvPr id="225" name="Google Shape;225;p25"/>
          <p:cNvSpPr txBox="1"/>
          <p:nvPr/>
        </p:nvSpPr>
        <p:spPr>
          <a:xfrm>
            <a:off x="1535300" y="1232925"/>
            <a:ext cx="6009900" cy="28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sz="850">
              <a:solidFill>
                <a:srgbClr val="3C4043"/>
              </a:solidFill>
              <a:highlight>
                <a:srgbClr val="F8F8F8"/>
              </a:highlight>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booking_status_B</a:t>
            </a:r>
            <a:r>
              <a:rPr lang="fr" sz="850">
                <a:solidFill>
                  <a:srgbClr val="3C4043"/>
                </a:solidFill>
                <a:latin typeface="Inter"/>
                <a:ea typeface="Inter"/>
                <a:cs typeface="Inter"/>
                <a:sym typeface="Inter"/>
              </a:rPr>
              <a:t>: Flag indicating if the booking was canceled or not.</a:t>
            </a:r>
            <a:endParaRPr b="1" sz="650">
              <a:solidFill>
                <a:srgbClr val="3C4043"/>
              </a:solidFill>
              <a:latin typeface="Inter"/>
              <a:ea typeface="Inter"/>
              <a:cs typeface="Inter"/>
              <a:sym typeface="Inter"/>
            </a:endParaRPr>
          </a:p>
        </p:txBody>
      </p:sp>
      <p:cxnSp>
        <p:nvCxnSpPr>
          <p:cNvPr id="226" name="Google Shape;226;p25"/>
          <p:cNvCxnSpPr/>
          <p:nvPr/>
        </p:nvCxnSpPr>
        <p:spPr>
          <a:xfrm>
            <a:off x="1082025" y="609375"/>
            <a:ext cx="7911300" cy="15900"/>
          </a:xfrm>
          <a:prstGeom prst="straightConnector1">
            <a:avLst/>
          </a:prstGeom>
          <a:noFill/>
          <a:ln cap="flat" cmpd="sng" w="28575">
            <a:solidFill>
              <a:srgbClr val="0E3449"/>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idx="4294967295" type="ctrTitle"/>
          </p:nvPr>
        </p:nvSpPr>
        <p:spPr>
          <a:xfrm>
            <a:off x="1192675" y="174700"/>
            <a:ext cx="75450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Découpage échantillon entraînement / test</a:t>
            </a:r>
            <a:endParaRPr sz="2500">
              <a:solidFill>
                <a:srgbClr val="0E3449"/>
              </a:solidFill>
              <a:latin typeface="Inter SemiBold"/>
              <a:ea typeface="Inter SemiBold"/>
              <a:cs typeface="Inter SemiBold"/>
              <a:sym typeface="Inter SemiBold"/>
            </a:endParaRPr>
          </a:p>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 </a:t>
            </a:r>
            <a:endParaRPr sz="2500">
              <a:solidFill>
                <a:srgbClr val="0E3449"/>
              </a:solidFill>
              <a:latin typeface="Inter SemiBold"/>
              <a:ea typeface="Inter SemiBold"/>
              <a:cs typeface="Inter SemiBold"/>
              <a:sym typeface="Inter SemiBold"/>
            </a:endParaRPr>
          </a:p>
        </p:txBody>
      </p:sp>
      <p:pic>
        <p:nvPicPr>
          <p:cNvPr id="232" name="Google Shape;232;p26"/>
          <p:cNvPicPr preferRelativeResize="0"/>
          <p:nvPr/>
        </p:nvPicPr>
        <p:blipFill>
          <a:blip r:embed="rId3">
            <a:alphaModFix/>
          </a:blip>
          <a:stretch>
            <a:fillRect/>
          </a:stretch>
        </p:blipFill>
        <p:spPr>
          <a:xfrm>
            <a:off x="463375" y="254252"/>
            <a:ext cx="576900" cy="385904"/>
          </a:xfrm>
          <a:prstGeom prst="rect">
            <a:avLst/>
          </a:prstGeom>
          <a:noFill/>
          <a:ln>
            <a:noFill/>
          </a:ln>
        </p:spPr>
      </p:pic>
      <p:sp>
        <p:nvSpPr>
          <p:cNvPr id="233" name="Google Shape;233;p26"/>
          <p:cNvSpPr/>
          <p:nvPr/>
        </p:nvSpPr>
        <p:spPr>
          <a:xfrm>
            <a:off x="10225" y="46634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rot="-355994">
            <a:off x="559852" y="1858309"/>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txBox="1"/>
          <p:nvPr>
            <p:ph idx="4294967295" type="ctrTitle"/>
          </p:nvPr>
        </p:nvSpPr>
        <p:spPr>
          <a:xfrm>
            <a:off x="876575" y="1688777"/>
            <a:ext cx="5315100" cy="3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200">
                <a:solidFill>
                  <a:srgbClr val="4B5258"/>
                </a:solidFill>
                <a:latin typeface="Inter Medium"/>
                <a:ea typeface="Inter Medium"/>
                <a:cs typeface="Inter Medium"/>
                <a:sym typeface="Inter Medium"/>
              </a:rPr>
              <a:t>Taille du test: 0.2 </a:t>
            </a:r>
            <a:endParaRPr sz="1200">
              <a:solidFill>
                <a:srgbClr val="4B5258"/>
              </a:solidFill>
              <a:latin typeface="Inter Medium"/>
              <a:ea typeface="Inter Medium"/>
              <a:cs typeface="Inter Medium"/>
              <a:sym typeface="Inter Medium"/>
            </a:endParaRPr>
          </a:p>
          <a:p>
            <a:pPr indent="0" lvl="0" marL="0" rtl="0" algn="l">
              <a:spcBef>
                <a:spcPts val="0"/>
              </a:spcBef>
              <a:spcAft>
                <a:spcPts val="0"/>
              </a:spcAft>
              <a:buClr>
                <a:schemeClr val="dk1"/>
              </a:buClr>
              <a:buSzPts val="1100"/>
              <a:buFont typeface="Arial"/>
              <a:buNone/>
            </a:pPr>
            <a:r>
              <a:t/>
            </a:r>
            <a:endParaRPr sz="1200">
              <a:solidFill>
                <a:srgbClr val="4B5258"/>
              </a:solidFill>
              <a:latin typeface="Inter Medium"/>
              <a:ea typeface="Inter Medium"/>
              <a:cs typeface="Inter Medium"/>
              <a:sym typeface="Inter Medium"/>
            </a:endParaRPr>
          </a:p>
        </p:txBody>
      </p:sp>
      <p:sp>
        <p:nvSpPr>
          <p:cNvPr id="236" name="Google Shape;236;p26"/>
          <p:cNvSpPr txBox="1"/>
          <p:nvPr/>
        </p:nvSpPr>
        <p:spPr>
          <a:xfrm>
            <a:off x="1453350" y="2001650"/>
            <a:ext cx="5500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rgbClr val="4B5258"/>
                </a:solidFill>
              </a:rPr>
              <a:t>=&gt; </a:t>
            </a:r>
            <a:r>
              <a:rPr lang="fr" sz="1200">
                <a:solidFill>
                  <a:srgbClr val="4B5258"/>
                </a:solidFill>
              </a:rPr>
              <a:t>Sur 36133 lignes </a:t>
            </a:r>
            <a:r>
              <a:rPr b="1" lang="fr" sz="1200">
                <a:solidFill>
                  <a:srgbClr val="4B5258"/>
                </a:solidFill>
              </a:rPr>
              <a:t>20%</a:t>
            </a:r>
            <a:r>
              <a:rPr lang="fr" sz="1200">
                <a:solidFill>
                  <a:srgbClr val="4B5258"/>
                </a:solidFill>
              </a:rPr>
              <a:t> sont affectées au </a:t>
            </a:r>
            <a:r>
              <a:rPr b="1" lang="fr" sz="1200">
                <a:solidFill>
                  <a:srgbClr val="4B5258"/>
                </a:solidFill>
              </a:rPr>
              <a:t>test</a:t>
            </a:r>
            <a:endParaRPr b="1" sz="1200">
              <a:solidFill>
                <a:srgbClr val="4B5258"/>
              </a:solidFill>
            </a:endParaRPr>
          </a:p>
          <a:p>
            <a:pPr indent="0" lvl="0" marL="0" rtl="0" algn="l">
              <a:spcBef>
                <a:spcPts val="0"/>
              </a:spcBef>
              <a:spcAft>
                <a:spcPts val="0"/>
              </a:spcAft>
              <a:buNone/>
            </a:pPr>
            <a:r>
              <a:rPr lang="fr" sz="1200">
                <a:solidFill>
                  <a:srgbClr val="4B5258"/>
                </a:solidFill>
              </a:rPr>
              <a:t>=&gt; </a:t>
            </a:r>
            <a:r>
              <a:rPr lang="fr" sz="1200">
                <a:solidFill>
                  <a:srgbClr val="4B5258"/>
                </a:solidFill>
              </a:rPr>
              <a:t>Sur 36133 lignes </a:t>
            </a:r>
            <a:r>
              <a:rPr b="1" lang="fr" sz="1200">
                <a:solidFill>
                  <a:srgbClr val="4B5258"/>
                </a:solidFill>
              </a:rPr>
              <a:t>80%</a:t>
            </a:r>
            <a:r>
              <a:rPr lang="fr" sz="1200">
                <a:solidFill>
                  <a:srgbClr val="4B5258"/>
                </a:solidFill>
              </a:rPr>
              <a:t> sont affectées à l’</a:t>
            </a:r>
            <a:r>
              <a:rPr b="1" lang="fr" sz="1200">
                <a:solidFill>
                  <a:srgbClr val="4B5258"/>
                </a:solidFill>
              </a:rPr>
              <a:t>entraînement</a:t>
            </a:r>
            <a:endParaRPr b="1" sz="1200">
              <a:solidFill>
                <a:srgbClr val="4B5258"/>
              </a:solidFill>
            </a:endParaRPr>
          </a:p>
        </p:txBody>
      </p:sp>
      <p:cxnSp>
        <p:nvCxnSpPr>
          <p:cNvPr id="237" name="Google Shape;237;p26"/>
          <p:cNvCxnSpPr/>
          <p:nvPr/>
        </p:nvCxnSpPr>
        <p:spPr>
          <a:xfrm>
            <a:off x="1082025" y="685575"/>
            <a:ext cx="7911300" cy="15900"/>
          </a:xfrm>
          <a:prstGeom prst="straightConnector1">
            <a:avLst/>
          </a:prstGeom>
          <a:noFill/>
          <a:ln cap="flat" cmpd="sng" w="28575">
            <a:solidFill>
              <a:srgbClr val="0E3449"/>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ph idx="4294967295" type="ctrTitle"/>
          </p:nvPr>
        </p:nvSpPr>
        <p:spPr>
          <a:xfrm>
            <a:off x="1192675" y="174700"/>
            <a:ext cx="75450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Codification et standardisation</a:t>
            </a:r>
            <a:endParaRPr sz="2500">
              <a:solidFill>
                <a:srgbClr val="0E3449"/>
              </a:solidFill>
              <a:latin typeface="Inter SemiBold"/>
              <a:ea typeface="Inter SemiBold"/>
              <a:cs typeface="Inter SemiBold"/>
              <a:sym typeface="Inter SemiBold"/>
            </a:endParaRPr>
          </a:p>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 </a:t>
            </a:r>
            <a:endParaRPr sz="2500">
              <a:solidFill>
                <a:srgbClr val="0E3449"/>
              </a:solidFill>
              <a:latin typeface="Inter SemiBold"/>
              <a:ea typeface="Inter SemiBold"/>
              <a:cs typeface="Inter SemiBold"/>
              <a:sym typeface="Inter SemiBold"/>
            </a:endParaRPr>
          </a:p>
        </p:txBody>
      </p:sp>
      <p:pic>
        <p:nvPicPr>
          <p:cNvPr id="243" name="Google Shape;243;p27"/>
          <p:cNvPicPr preferRelativeResize="0"/>
          <p:nvPr/>
        </p:nvPicPr>
        <p:blipFill>
          <a:blip r:embed="rId3">
            <a:alphaModFix/>
          </a:blip>
          <a:stretch>
            <a:fillRect/>
          </a:stretch>
        </p:blipFill>
        <p:spPr>
          <a:xfrm>
            <a:off x="558150" y="248302"/>
            <a:ext cx="576900" cy="385904"/>
          </a:xfrm>
          <a:prstGeom prst="rect">
            <a:avLst/>
          </a:prstGeom>
          <a:noFill/>
          <a:ln>
            <a:noFill/>
          </a:ln>
        </p:spPr>
      </p:pic>
      <p:sp>
        <p:nvSpPr>
          <p:cNvPr id="244" name="Google Shape;244;p27"/>
          <p:cNvSpPr/>
          <p:nvPr/>
        </p:nvSpPr>
        <p:spPr>
          <a:xfrm>
            <a:off x="10225" y="46634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10225" y="46634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rot="-355994">
            <a:off x="559852" y="1249009"/>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txBox="1"/>
          <p:nvPr>
            <p:ph idx="4294967295" type="ctrTitle"/>
          </p:nvPr>
        </p:nvSpPr>
        <p:spPr>
          <a:xfrm>
            <a:off x="886925" y="3619075"/>
            <a:ext cx="8257200" cy="3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200">
                <a:solidFill>
                  <a:srgbClr val="4B5258"/>
                </a:solidFill>
                <a:latin typeface="Inter Medium"/>
                <a:ea typeface="Inter Medium"/>
                <a:cs typeface="Inter Medium"/>
                <a:sym typeface="Inter Medium"/>
              </a:rPr>
              <a:t>Caractéristiques catégorielles - OneHotEncoder</a:t>
            </a:r>
            <a:endParaRPr sz="1800">
              <a:solidFill>
                <a:srgbClr val="4B5258"/>
              </a:solidFill>
              <a:latin typeface="Inter Medium"/>
              <a:ea typeface="Inter Medium"/>
              <a:cs typeface="Inter Medium"/>
              <a:sym typeface="Inter Medium"/>
            </a:endParaRPr>
          </a:p>
          <a:p>
            <a:pPr indent="0" lvl="0" marL="0" rtl="0" algn="l">
              <a:spcBef>
                <a:spcPts val="0"/>
              </a:spcBef>
              <a:spcAft>
                <a:spcPts val="0"/>
              </a:spcAft>
              <a:buClr>
                <a:schemeClr val="dk1"/>
              </a:buClr>
              <a:buSzPts val="1100"/>
              <a:buFont typeface="Arial"/>
              <a:buNone/>
            </a:pPr>
            <a:r>
              <a:t/>
            </a:r>
            <a:endParaRPr sz="1800">
              <a:solidFill>
                <a:srgbClr val="4B5258"/>
              </a:solidFill>
              <a:latin typeface="Inter Medium"/>
              <a:ea typeface="Inter Medium"/>
              <a:cs typeface="Inter Medium"/>
              <a:sym typeface="Inter Medium"/>
            </a:endParaRPr>
          </a:p>
        </p:txBody>
      </p:sp>
      <p:sp>
        <p:nvSpPr>
          <p:cNvPr id="248" name="Google Shape;248;p27"/>
          <p:cNvSpPr/>
          <p:nvPr/>
        </p:nvSpPr>
        <p:spPr>
          <a:xfrm rot="-355994">
            <a:off x="559852" y="3839509"/>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txBox="1"/>
          <p:nvPr>
            <p:ph idx="4294967295" type="ctrTitle"/>
          </p:nvPr>
        </p:nvSpPr>
        <p:spPr>
          <a:xfrm>
            <a:off x="886925" y="1021950"/>
            <a:ext cx="80538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200">
                <a:solidFill>
                  <a:srgbClr val="4B5258"/>
                </a:solidFill>
                <a:latin typeface="Inter Medium"/>
                <a:ea typeface="Inter Medium"/>
                <a:cs typeface="Inter Medium"/>
                <a:sym typeface="Inter Medium"/>
              </a:rPr>
              <a:t>Caractéristiques numériques - StandardScaler</a:t>
            </a:r>
            <a:r>
              <a:rPr lang="fr" sz="1200">
                <a:solidFill>
                  <a:srgbClr val="4B5258"/>
                </a:solidFill>
                <a:latin typeface="Inter Medium"/>
                <a:ea typeface="Inter Medium"/>
                <a:cs typeface="Inter Medium"/>
                <a:sym typeface="Inter Medium"/>
              </a:rPr>
              <a:t> </a:t>
            </a:r>
            <a:endParaRPr sz="1200">
              <a:solidFill>
                <a:srgbClr val="4B5258"/>
              </a:solidFill>
              <a:latin typeface="Inter Medium"/>
              <a:ea typeface="Inter Medium"/>
              <a:cs typeface="Inter Medium"/>
              <a:sym typeface="Inter Medium"/>
            </a:endParaRPr>
          </a:p>
        </p:txBody>
      </p:sp>
      <p:sp>
        <p:nvSpPr>
          <p:cNvPr id="250" name="Google Shape;250;p27"/>
          <p:cNvSpPr txBox="1"/>
          <p:nvPr/>
        </p:nvSpPr>
        <p:spPr>
          <a:xfrm>
            <a:off x="1681975" y="4093650"/>
            <a:ext cx="7365900" cy="616500"/>
          </a:xfrm>
          <a:prstGeom prst="rect">
            <a:avLst/>
          </a:prstGeom>
          <a:noFill/>
          <a:ln>
            <a:noFill/>
          </a:ln>
        </p:spPr>
        <p:txBody>
          <a:bodyPr anchorCtr="0" anchor="t" bIns="91425" lIns="91425" spcFirstLastPara="1" rIns="91425" wrap="square" tIns="91425">
            <a:spAutoFit/>
          </a:bodyPr>
          <a:lstStyle/>
          <a:p>
            <a:pPr indent="-282575" lvl="0" marL="457200" rtl="0" algn="l">
              <a:lnSpc>
                <a:spcPct val="115000"/>
              </a:lnSpc>
              <a:spcBef>
                <a:spcPts val="2700"/>
              </a:spcBef>
              <a:spcAft>
                <a:spcPts val="0"/>
              </a:spcAft>
              <a:buClr>
                <a:srgbClr val="3C4043"/>
              </a:buClr>
              <a:buSzPts val="850"/>
              <a:buFont typeface="Inter"/>
              <a:buChar char="●"/>
            </a:pPr>
            <a:r>
              <a:rPr b="1" lang="fr" sz="850">
                <a:solidFill>
                  <a:srgbClr val="3C4043"/>
                </a:solidFill>
                <a:latin typeface="Inter"/>
                <a:ea typeface="Inter"/>
                <a:cs typeface="Inter"/>
                <a:sym typeface="Inter"/>
              </a:rPr>
              <a:t>type_of_meal_plan</a:t>
            </a:r>
            <a:r>
              <a:rPr lang="fr" sz="850">
                <a:solidFill>
                  <a:srgbClr val="3C4043"/>
                </a:solidFill>
                <a:latin typeface="Inter"/>
                <a:ea typeface="Inter"/>
                <a:cs typeface="Inter"/>
                <a:sym typeface="Inter"/>
              </a:rPr>
              <a:t>: Type of meal plan booked by the customer:</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room_type_reserved</a:t>
            </a:r>
            <a:r>
              <a:rPr lang="fr" sz="850">
                <a:solidFill>
                  <a:srgbClr val="3C4043"/>
                </a:solidFill>
                <a:latin typeface="Inter"/>
                <a:ea typeface="Inter"/>
                <a:cs typeface="Inter"/>
                <a:sym typeface="Inter"/>
              </a:rPr>
              <a:t>: Type of room reserved by the custome</a:t>
            </a:r>
            <a:r>
              <a:rPr lang="fr" sz="850">
                <a:solidFill>
                  <a:srgbClr val="3C4043"/>
                </a:solidFill>
                <a:highlight>
                  <a:srgbClr val="F8F8F8"/>
                </a:highlight>
                <a:latin typeface="Inter"/>
                <a:ea typeface="Inter"/>
                <a:cs typeface="Inter"/>
                <a:sym typeface="Inter"/>
              </a:rPr>
              <a:t>r. The values are ciphered (encoded) by INN Hotels</a:t>
            </a:r>
            <a:endParaRPr sz="850">
              <a:solidFill>
                <a:srgbClr val="3C4043"/>
              </a:solidFill>
              <a:highlight>
                <a:srgbClr val="F8F8F8"/>
              </a:highlight>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market_segment_type</a:t>
            </a:r>
            <a:r>
              <a:rPr lang="fr" sz="850">
                <a:solidFill>
                  <a:srgbClr val="3C4043"/>
                </a:solidFill>
                <a:latin typeface="Inter"/>
                <a:ea typeface="Inter"/>
                <a:cs typeface="Inter"/>
                <a:sym typeface="Inter"/>
              </a:rPr>
              <a:t>: Market segment designation.</a:t>
            </a:r>
            <a:endParaRPr b="1" sz="850">
              <a:solidFill>
                <a:srgbClr val="3C4043"/>
              </a:solidFill>
              <a:latin typeface="Inter"/>
              <a:ea typeface="Inter"/>
              <a:cs typeface="Inter"/>
              <a:sym typeface="Inter"/>
            </a:endParaRPr>
          </a:p>
        </p:txBody>
      </p:sp>
      <p:sp>
        <p:nvSpPr>
          <p:cNvPr id="251" name="Google Shape;251;p27"/>
          <p:cNvSpPr txBox="1"/>
          <p:nvPr/>
        </p:nvSpPr>
        <p:spPr>
          <a:xfrm>
            <a:off x="1681975" y="1569175"/>
            <a:ext cx="7365900" cy="2121000"/>
          </a:xfrm>
          <a:prstGeom prst="rect">
            <a:avLst/>
          </a:prstGeom>
          <a:noFill/>
          <a:ln>
            <a:noFill/>
          </a:ln>
        </p:spPr>
        <p:txBody>
          <a:bodyPr anchorCtr="0" anchor="t" bIns="91425" lIns="91425" spcFirstLastPara="1" rIns="91425" wrap="square" tIns="91425">
            <a:spAutoFit/>
          </a:bodyPr>
          <a:lstStyle/>
          <a:p>
            <a:pPr indent="-282575" lvl="0" marL="457200" rtl="0" algn="l">
              <a:lnSpc>
                <a:spcPct val="115000"/>
              </a:lnSpc>
              <a:spcBef>
                <a:spcPts val="2700"/>
              </a:spcBef>
              <a:spcAft>
                <a:spcPts val="0"/>
              </a:spcAft>
              <a:buClr>
                <a:srgbClr val="3C4043"/>
              </a:buClr>
              <a:buSzPts val="850"/>
              <a:buFont typeface="Inter"/>
              <a:buChar char="●"/>
            </a:pPr>
            <a:r>
              <a:rPr b="1" lang="fr" sz="850">
                <a:solidFill>
                  <a:srgbClr val="3C4043"/>
                </a:solidFill>
                <a:latin typeface="Inter"/>
                <a:ea typeface="Inter"/>
                <a:cs typeface="Inter"/>
                <a:sym typeface="Inter"/>
              </a:rPr>
              <a:t>no_of_adults</a:t>
            </a:r>
            <a:r>
              <a:rPr lang="fr" sz="850">
                <a:solidFill>
                  <a:srgbClr val="3C4043"/>
                </a:solidFill>
                <a:latin typeface="Inter"/>
                <a:ea typeface="Inter"/>
                <a:cs typeface="Inter"/>
                <a:sym typeface="Inter"/>
              </a:rPr>
              <a:t>: Number of adults</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no_of_children</a:t>
            </a:r>
            <a:r>
              <a:rPr lang="fr" sz="850">
                <a:solidFill>
                  <a:srgbClr val="3C4043"/>
                </a:solidFill>
                <a:latin typeface="Inter"/>
                <a:ea typeface="Inter"/>
                <a:cs typeface="Inter"/>
                <a:sym typeface="Inter"/>
              </a:rPr>
              <a:t>: Number of Children</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no_of_weekend_nights</a:t>
            </a:r>
            <a:r>
              <a:rPr lang="fr" sz="850">
                <a:solidFill>
                  <a:srgbClr val="3C4043"/>
                </a:solidFill>
                <a:latin typeface="Inter"/>
                <a:ea typeface="Inter"/>
                <a:cs typeface="Inter"/>
                <a:sym typeface="Inter"/>
              </a:rPr>
              <a:t>: Number of weekend nights (Saturday or Sunday) the guest stayed or booked to stay at the hotel</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no_of_week_nights</a:t>
            </a:r>
            <a:r>
              <a:rPr lang="fr" sz="850">
                <a:solidFill>
                  <a:srgbClr val="3C4043"/>
                </a:solidFill>
                <a:latin typeface="Inter"/>
                <a:ea typeface="Inter"/>
                <a:cs typeface="Inter"/>
                <a:sym typeface="Inter"/>
              </a:rPr>
              <a:t>: Number of week nights (Monday to Friday) the guest stayed or booked to stay at the hotel</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required_car_parking_space</a:t>
            </a:r>
            <a:r>
              <a:rPr lang="fr" sz="850">
                <a:solidFill>
                  <a:srgbClr val="3C4043"/>
                </a:solidFill>
                <a:latin typeface="Inter"/>
                <a:ea typeface="Inter"/>
                <a:cs typeface="Inter"/>
                <a:sym typeface="Inter"/>
              </a:rPr>
              <a:t>: Does the customer require a car parking space? (0 - No, 1- Yes)</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lead_time</a:t>
            </a:r>
            <a:r>
              <a:rPr lang="fr" sz="850">
                <a:solidFill>
                  <a:srgbClr val="3C4043"/>
                </a:solidFill>
                <a:latin typeface="Inter"/>
                <a:ea typeface="Inter"/>
                <a:cs typeface="Inter"/>
                <a:sym typeface="Inter"/>
              </a:rPr>
              <a:t>: Number of days between the date of booking and the arrival date</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arrival_month</a:t>
            </a:r>
            <a:r>
              <a:rPr lang="fr" sz="850">
                <a:solidFill>
                  <a:srgbClr val="3C4043"/>
                </a:solidFill>
                <a:latin typeface="Inter"/>
                <a:ea typeface="Inter"/>
                <a:cs typeface="Inter"/>
                <a:sym typeface="Inter"/>
              </a:rPr>
              <a:t>: Month of arrival date</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arrival_date</a:t>
            </a:r>
            <a:r>
              <a:rPr lang="fr" sz="850">
                <a:solidFill>
                  <a:srgbClr val="3C4043"/>
                </a:solidFill>
                <a:latin typeface="Inter"/>
                <a:ea typeface="Inter"/>
                <a:cs typeface="Inter"/>
                <a:sym typeface="Inter"/>
              </a:rPr>
              <a:t>: Date of the month</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repeated_guest</a:t>
            </a:r>
            <a:r>
              <a:rPr lang="fr" sz="850">
                <a:solidFill>
                  <a:srgbClr val="3C4043"/>
                </a:solidFill>
                <a:latin typeface="Inter"/>
                <a:ea typeface="Inter"/>
                <a:cs typeface="Inter"/>
                <a:sym typeface="Inter"/>
              </a:rPr>
              <a:t>: Is the customer a repeated guest? (0 - No, 1- Yes)</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no_of_previous_cancellations</a:t>
            </a:r>
            <a:r>
              <a:rPr lang="fr" sz="850">
                <a:solidFill>
                  <a:srgbClr val="3C4043"/>
                </a:solidFill>
                <a:latin typeface="Inter"/>
                <a:ea typeface="Inter"/>
                <a:cs typeface="Inter"/>
                <a:sym typeface="Inter"/>
              </a:rPr>
              <a:t>: Number of previous bookings that were canceled by the customer prior to the current booking</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no_of_previous_bookings_not_canceled</a:t>
            </a:r>
            <a:r>
              <a:rPr lang="fr" sz="850">
                <a:solidFill>
                  <a:srgbClr val="3C4043"/>
                </a:solidFill>
                <a:latin typeface="Inter"/>
                <a:ea typeface="Inter"/>
                <a:cs typeface="Inter"/>
                <a:sym typeface="Inter"/>
              </a:rPr>
              <a:t>: Number of previous bookings not canceled by the customer prior to the current booking</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avg_price_per_room</a:t>
            </a:r>
            <a:r>
              <a:rPr lang="fr" sz="850">
                <a:solidFill>
                  <a:srgbClr val="3C4043"/>
                </a:solidFill>
                <a:latin typeface="Inter"/>
                <a:ea typeface="Inter"/>
                <a:cs typeface="Inter"/>
                <a:sym typeface="Inter"/>
              </a:rPr>
              <a:t>: Average price per day of the reservation; prices of the rooms are dynamic. (in euros)</a:t>
            </a:r>
            <a:endParaRPr sz="850">
              <a:solidFill>
                <a:srgbClr val="3C4043"/>
              </a:solidFill>
              <a:latin typeface="Inter"/>
              <a:ea typeface="Inter"/>
              <a:cs typeface="Inter"/>
              <a:sym typeface="Inter"/>
            </a:endParaRPr>
          </a:p>
          <a:p>
            <a:pPr indent="-282575" lvl="0" marL="457200" rtl="0" algn="l">
              <a:lnSpc>
                <a:spcPct val="115000"/>
              </a:lnSpc>
              <a:spcBef>
                <a:spcPts val="0"/>
              </a:spcBef>
              <a:spcAft>
                <a:spcPts val="0"/>
              </a:spcAft>
              <a:buClr>
                <a:srgbClr val="3C4043"/>
              </a:buClr>
              <a:buSzPts val="850"/>
              <a:buFont typeface="Inter"/>
              <a:buChar char="●"/>
            </a:pPr>
            <a:r>
              <a:rPr b="1" lang="fr" sz="850">
                <a:solidFill>
                  <a:srgbClr val="3C4043"/>
                </a:solidFill>
                <a:latin typeface="Inter"/>
                <a:ea typeface="Inter"/>
                <a:cs typeface="Inter"/>
                <a:sym typeface="Inter"/>
              </a:rPr>
              <a:t>no_of_special_requests</a:t>
            </a:r>
            <a:r>
              <a:rPr lang="fr" sz="850">
                <a:solidFill>
                  <a:srgbClr val="3C4043"/>
                </a:solidFill>
                <a:latin typeface="Inter"/>
                <a:ea typeface="Inter"/>
                <a:cs typeface="Inter"/>
                <a:sym typeface="Inter"/>
              </a:rPr>
              <a:t>: Total number of special requests made by the customer (e.g. high floor, view from the room, etc)</a:t>
            </a:r>
            <a:endParaRPr b="1" sz="1150">
              <a:solidFill>
                <a:srgbClr val="3C4043"/>
              </a:solidFill>
              <a:latin typeface="Inter"/>
              <a:ea typeface="Inter"/>
              <a:cs typeface="Inter"/>
              <a:sym typeface="Inter"/>
            </a:endParaRPr>
          </a:p>
        </p:txBody>
      </p:sp>
      <p:cxnSp>
        <p:nvCxnSpPr>
          <p:cNvPr id="252" name="Google Shape;252;p27"/>
          <p:cNvCxnSpPr/>
          <p:nvPr/>
        </p:nvCxnSpPr>
        <p:spPr>
          <a:xfrm>
            <a:off x="1082025" y="685575"/>
            <a:ext cx="7911300" cy="15900"/>
          </a:xfrm>
          <a:prstGeom prst="straightConnector1">
            <a:avLst/>
          </a:prstGeom>
          <a:noFill/>
          <a:ln cap="flat" cmpd="sng" w="28575">
            <a:solidFill>
              <a:srgbClr val="0E3449"/>
            </a:solidFill>
            <a:prstDash val="solid"/>
            <a:round/>
            <a:headEnd len="med" w="med" type="none"/>
            <a:tailEnd len="med" w="med" type="none"/>
          </a:ln>
        </p:spPr>
      </p:cxnSp>
      <p:sp>
        <p:nvSpPr>
          <p:cNvPr id="253" name="Google Shape;253;p27"/>
          <p:cNvSpPr txBox="1"/>
          <p:nvPr/>
        </p:nvSpPr>
        <p:spPr>
          <a:xfrm>
            <a:off x="1192675" y="1289200"/>
            <a:ext cx="7168200" cy="585000"/>
          </a:xfrm>
          <a:prstGeom prst="rect">
            <a:avLst/>
          </a:prstGeom>
          <a:noFill/>
          <a:ln>
            <a:noFill/>
          </a:ln>
        </p:spPr>
        <p:txBody>
          <a:bodyPr anchorCtr="0" anchor="ctr" bIns="91425" lIns="91425" spcFirstLastPara="1" rIns="91425" wrap="square" tIns="91425">
            <a:spAutoFit/>
          </a:bodyPr>
          <a:lstStyle/>
          <a:p>
            <a:pPr indent="-304800" lvl="0" marL="457200" rtl="0" algn="l">
              <a:spcBef>
                <a:spcPts val="0"/>
              </a:spcBef>
              <a:spcAft>
                <a:spcPts val="0"/>
              </a:spcAft>
              <a:buClr>
                <a:srgbClr val="4B5258"/>
              </a:buClr>
              <a:buSzPts val="1200"/>
              <a:buChar char="❖"/>
            </a:pPr>
            <a:r>
              <a:rPr lang="fr" sz="1200">
                <a:solidFill>
                  <a:srgbClr val="4B5258"/>
                </a:solidFill>
              </a:rPr>
              <a:t>Normalisation des variables numériques pour avoir les mêmes échelles pour toutes les variables</a:t>
            </a:r>
            <a:endParaRPr sz="1200">
              <a:solidFill>
                <a:srgbClr val="4B5258"/>
              </a:solidFill>
              <a:latin typeface="Inter Medium"/>
              <a:ea typeface="Inter Medium"/>
              <a:cs typeface="Inter Medium"/>
              <a:sym typeface="Inter Medium"/>
            </a:endParaRPr>
          </a:p>
          <a:p>
            <a:pPr indent="0" lvl="0" marL="0" rtl="0" algn="l">
              <a:spcBef>
                <a:spcPts val="0"/>
              </a:spcBef>
              <a:spcAft>
                <a:spcPts val="0"/>
              </a:spcAft>
              <a:buNone/>
            </a:pPr>
            <a:r>
              <a:t/>
            </a:r>
            <a:endParaRPr>
              <a:solidFill>
                <a:srgbClr val="4B5258"/>
              </a:solidFill>
            </a:endParaRPr>
          </a:p>
        </p:txBody>
      </p:sp>
      <p:sp>
        <p:nvSpPr>
          <p:cNvPr id="254" name="Google Shape;254;p27"/>
          <p:cNvSpPr txBox="1"/>
          <p:nvPr/>
        </p:nvSpPr>
        <p:spPr>
          <a:xfrm>
            <a:off x="1192675" y="3851600"/>
            <a:ext cx="4425900" cy="354000"/>
          </a:xfrm>
          <a:prstGeom prst="rect">
            <a:avLst/>
          </a:prstGeom>
          <a:noFill/>
          <a:ln>
            <a:noFill/>
          </a:ln>
        </p:spPr>
        <p:txBody>
          <a:bodyPr anchorCtr="0" anchor="ctr" bIns="91425" lIns="91425" spcFirstLastPara="1" rIns="91425" wrap="square" tIns="91425">
            <a:spAutoFit/>
          </a:bodyPr>
          <a:lstStyle/>
          <a:p>
            <a:pPr indent="-298450" lvl="0" marL="457200" rtl="0" algn="l">
              <a:spcBef>
                <a:spcPts val="0"/>
              </a:spcBef>
              <a:spcAft>
                <a:spcPts val="0"/>
              </a:spcAft>
              <a:buClr>
                <a:srgbClr val="4B5258"/>
              </a:buClr>
              <a:buSzPts val="1100"/>
              <a:buChar char="❖"/>
            </a:pPr>
            <a:r>
              <a:rPr lang="fr" sz="1100">
                <a:solidFill>
                  <a:srgbClr val="4B5258"/>
                </a:solidFill>
              </a:rPr>
              <a:t>Transformation des variables en binaire (0 ou 1)</a:t>
            </a:r>
            <a:endParaRPr>
              <a:solidFill>
                <a:srgbClr val="4B5258"/>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4FF"/>
        </a:solidFill>
      </p:bgPr>
    </p:bg>
    <p:spTree>
      <p:nvGrpSpPr>
        <p:cNvPr id="258" name="Shape 258"/>
        <p:cNvGrpSpPr/>
        <p:nvPr/>
      </p:nvGrpSpPr>
      <p:grpSpPr>
        <a:xfrm>
          <a:off x="0" y="0"/>
          <a:ext cx="0" cy="0"/>
          <a:chOff x="0" y="0"/>
          <a:chExt cx="0" cy="0"/>
        </a:xfrm>
      </p:grpSpPr>
      <p:sp>
        <p:nvSpPr>
          <p:cNvPr id="259" name="Google Shape;259;p28"/>
          <p:cNvSpPr txBox="1"/>
          <p:nvPr>
            <p:ph idx="4294967295" type="ctrTitle"/>
          </p:nvPr>
        </p:nvSpPr>
        <p:spPr>
          <a:xfrm>
            <a:off x="1040276" y="1702750"/>
            <a:ext cx="7591500" cy="139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fr" sz="3500">
                <a:solidFill>
                  <a:srgbClr val="0E3449"/>
                </a:solidFill>
                <a:latin typeface="Inter"/>
                <a:ea typeface="Inter"/>
                <a:cs typeface="Inter"/>
                <a:sym typeface="Inter"/>
              </a:rPr>
              <a:t>Construire une régression logistique</a:t>
            </a:r>
            <a:endParaRPr b="1" sz="3500">
              <a:solidFill>
                <a:srgbClr val="0E3449"/>
              </a:solidFill>
              <a:latin typeface="Inter"/>
              <a:ea typeface="Inter"/>
              <a:cs typeface="Inter"/>
              <a:sym typeface="Inter"/>
            </a:endParaRPr>
          </a:p>
        </p:txBody>
      </p:sp>
      <p:pic>
        <p:nvPicPr>
          <p:cNvPr id="260" name="Google Shape;260;p28"/>
          <p:cNvPicPr preferRelativeResize="0"/>
          <p:nvPr/>
        </p:nvPicPr>
        <p:blipFill>
          <a:blip r:embed="rId3">
            <a:alphaModFix/>
          </a:blip>
          <a:stretch>
            <a:fillRect/>
          </a:stretch>
        </p:blipFill>
        <p:spPr>
          <a:xfrm>
            <a:off x="463375" y="482852"/>
            <a:ext cx="576900" cy="385904"/>
          </a:xfrm>
          <a:prstGeom prst="rect">
            <a:avLst/>
          </a:prstGeom>
          <a:noFill/>
          <a:ln>
            <a:noFill/>
          </a:ln>
        </p:spPr>
      </p:pic>
      <p:cxnSp>
        <p:nvCxnSpPr>
          <p:cNvPr id="261" name="Google Shape;261;p28"/>
          <p:cNvCxnSpPr/>
          <p:nvPr/>
        </p:nvCxnSpPr>
        <p:spPr>
          <a:xfrm>
            <a:off x="4054800" y="3134200"/>
            <a:ext cx="1665300" cy="0"/>
          </a:xfrm>
          <a:prstGeom prst="straightConnector1">
            <a:avLst/>
          </a:prstGeom>
          <a:noFill/>
          <a:ln cap="flat" cmpd="sng" w="28575">
            <a:solidFill>
              <a:srgbClr val="0E3449"/>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idx="4294967295" type="ctrTitle"/>
          </p:nvPr>
        </p:nvSpPr>
        <p:spPr>
          <a:xfrm>
            <a:off x="1192675" y="174700"/>
            <a:ext cx="75450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Modèle d’entraînement</a:t>
            </a:r>
            <a:endParaRPr sz="2500">
              <a:solidFill>
                <a:srgbClr val="0E3449"/>
              </a:solidFill>
              <a:latin typeface="Inter SemiBold"/>
              <a:ea typeface="Inter SemiBold"/>
              <a:cs typeface="Inter SemiBold"/>
              <a:sym typeface="Inter SemiBold"/>
            </a:endParaRPr>
          </a:p>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 </a:t>
            </a:r>
            <a:endParaRPr sz="2500">
              <a:solidFill>
                <a:srgbClr val="0E3449"/>
              </a:solidFill>
              <a:latin typeface="Inter SemiBold"/>
              <a:ea typeface="Inter SemiBold"/>
              <a:cs typeface="Inter SemiBold"/>
              <a:sym typeface="Inter SemiBold"/>
            </a:endParaRPr>
          </a:p>
        </p:txBody>
      </p:sp>
      <p:pic>
        <p:nvPicPr>
          <p:cNvPr id="267" name="Google Shape;267;p29"/>
          <p:cNvPicPr preferRelativeResize="0"/>
          <p:nvPr/>
        </p:nvPicPr>
        <p:blipFill>
          <a:blip r:embed="rId3">
            <a:alphaModFix/>
          </a:blip>
          <a:stretch>
            <a:fillRect/>
          </a:stretch>
        </p:blipFill>
        <p:spPr>
          <a:xfrm>
            <a:off x="463375" y="254252"/>
            <a:ext cx="576900" cy="385904"/>
          </a:xfrm>
          <a:prstGeom prst="rect">
            <a:avLst/>
          </a:prstGeom>
          <a:noFill/>
          <a:ln>
            <a:noFill/>
          </a:ln>
        </p:spPr>
      </p:pic>
      <p:sp>
        <p:nvSpPr>
          <p:cNvPr id="268" name="Google Shape;268;p29"/>
          <p:cNvSpPr/>
          <p:nvPr/>
        </p:nvSpPr>
        <p:spPr>
          <a:xfrm>
            <a:off x="10225" y="46634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p:nvPr/>
        </p:nvSpPr>
        <p:spPr>
          <a:xfrm rot="-355994">
            <a:off x="559852" y="1401109"/>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txBox="1"/>
          <p:nvPr>
            <p:ph idx="4294967295" type="ctrTitle"/>
          </p:nvPr>
        </p:nvSpPr>
        <p:spPr>
          <a:xfrm>
            <a:off x="886914" y="1112284"/>
            <a:ext cx="5315100" cy="5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200">
                <a:solidFill>
                  <a:srgbClr val="4B5258"/>
                </a:solidFill>
                <a:latin typeface="Inter Medium"/>
                <a:ea typeface="Inter Medium"/>
                <a:cs typeface="Inter Medium"/>
                <a:sym typeface="Inter Medium"/>
              </a:rPr>
              <a:t>Modèle d’entraînement</a:t>
            </a:r>
            <a:endParaRPr sz="1200">
              <a:solidFill>
                <a:srgbClr val="4B5258"/>
              </a:solidFill>
              <a:latin typeface="Inter Medium"/>
              <a:ea typeface="Inter Medium"/>
              <a:cs typeface="Inter Medium"/>
              <a:sym typeface="Inter Medium"/>
            </a:endParaRPr>
          </a:p>
        </p:txBody>
      </p:sp>
      <p:sp>
        <p:nvSpPr>
          <p:cNvPr id="271" name="Google Shape;271;p29"/>
          <p:cNvSpPr txBox="1"/>
          <p:nvPr>
            <p:ph idx="4294967295" type="ctrTitle"/>
          </p:nvPr>
        </p:nvSpPr>
        <p:spPr>
          <a:xfrm>
            <a:off x="886914" y="2148534"/>
            <a:ext cx="5315100" cy="5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200">
                <a:solidFill>
                  <a:srgbClr val="4B5258"/>
                </a:solidFill>
                <a:latin typeface="Inter Medium"/>
                <a:ea typeface="Inter Medium"/>
                <a:cs typeface="Inter Medium"/>
                <a:sym typeface="Inter Medium"/>
              </a:rPr>
              <a:t>Prédiction sur le modèle d’entraînement</a:t>
            </a:r>
            <a:endParaRPr sz="1200">
              <a:solidFill>
                <a:srgbClr val="4B5258"/>
              </a:solidFill>
              <a:latin typeface="Inter Medium"/>
              <a:ea typeface="Inter Medium"/>
              <a:cs typeface="Inter Medium"/>
              <a:sym typeface="Inter Medium"/>
            </a:endParaRPr>
          </a:p>
        </p:txBody>
      </p:sp>
      <p:sp>
        <p:nvSpPr>
          <p:cNvPr id="272" name="Google Shape;272;p29"/>
          <p:cNvSpPr txBox="1"/>
          <p:nvPr>
            <p:ph idx="4294967295" type="ctrTitle"/>
          </p:nvPr>
        </p:nvSpPr>
        <p:spPr>
          <a:xfrm>
            <a:off x="964064" y="3098834"/>
            <a:ext cx="53151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200">
                <a:solidFill>
                  <a:srgbClr val="4B5258"/>
                </a:solidFill>
                <a:latin typeface="Inter Medium"/>
                <a:ea typeface="Inter Medium"/>
                <a:cs typeface="Inter Medium"/>
                <a:sym typeface="Inter Medium"/>
              </a:rPr>
              <a:t>Application  sur notre échantillon de test</a:t>
            </a:r>
            <a:endParaRPr sz="1200">
              <a:solidFill>
                <a:srgbClr val="4B5258"/>
              </a:solidFill>
              <a:latin typeface="Inter Medium"/>
              <a:ea typeface="Inter Medium"/>
              <a:cs typeface="Inter Medium"/>
              <a:sym typeface="Inter Medium"/>
            </a:endParaRPr>
          </a:p>
        </p:txBody>
      </p:sp>
      <p:sp>
        <p:nvSpPr>
          <p:cNvPr id="273" name="Google Shape;273;p29"/>
          <p:cNvSpPr txBox="1"/>
          <p:nvPr>
            <p:ph idx="4294967295" type="ctrTitle"/>
          </p:nvPr>
        </p:nvSpPr>
        <p:spPr>
          <a:xfrm>
            <a:off x="964079" y="1484363"/>
            <a:ext cx="6953400" cy="533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4B5258"/>
              </a:buClr>
              <a:buSzPts val="1200"/>
              <a:buFont typeface="Inter Medium"/>
              <a:buChar char="❖"/>
            </a:pPr>
            <a:r>
              <a:rPr lang="fr" sz="1200">
                <a:solidFill>
                  <a:srgbClr val="4B5258"/>
                </a:solidFill>
                <a:latin typeface="Inter Medium"/>
                <a:ea typeface="Inter Medium"/>
                <a:cs typeface="Inter Medium"/>
                <a:sym typeface="Inter Medium"/>
              </a:rPr>
              <a:t>Application d’une régression logistique à notre modèle car on veut savoir s’il y a annulation ou non</a:t>
            </a:r>
            <a:endParaRPr sz="1200">
              <a:solidFill>
                <a:srgbClr val="4B5258"/>
              </a:solidFill>
              <a:latin typeface="Inter Medium"/>
              <a:ea typeface="Inter Medium"/>
              <a:cs typeface="Inter Medium"/>
              <a:sym typeface="Inter Medium"/>
            </a:endParaRPr>
          </a:p>
          <a:p>
            <a:pPr indent="0" lvl="0" marL="450000" rtl="0" algn="l">
              <a:spcBef>
                <a:spcPts val="0"/>
              </a:spcBef>
              <a:spcAft>
                <a:spcPts val="0"/>
              </a:spcAft>
              <a:buNone/>
            </a:pPr>
            <a:r>
              <a:rPr lang="fr" sz="1200">
                <a:solidFill>
                  <a:srgbClr val="4B5258"/>
                </a:solidFill>
                <a:latin typeface="Inter Medium"/>
                <a:ea typeface="Inter Medium"/>
                <a:cs typeface="Inter Medium"/>
                <a:sym typeface="Inter Medium"/>
              </a:rPr>
              <a:t>⇔ le résultat n’est pas un chiffre (régression linéaire)</a:t>
            </a:r>
            <a:endParaRPr sz="1200">
              <a:solidFill>
                <a:srgbClr val="4B5258"/>
              </a:solidFill>
              <a:latin typeface="Inter Medium"/>
              <a:ea typeface="Inter Medium"/>
              <a:cs typeface="Inter Medium"/>
              <a:sym typeface="Inter Medium"/>
            </a:endParaRPr>
          </a:p>
        </p:txBody>
      </p:sp>
      <p:sp>
        <p:nvSpPr>
          <p:cNvPr id="274" name="Google Shape;274;p29"/>
          <p:cNvSpPr/>
          <p:nvPr/>
        </p:nvSpPr>
        <p:spPr>
          <a:xfrm rot="-355994">
            <a:off x="559852" y="2391709"/>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rot="-355994">
            <a:off x="636052" y="3306109"/>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6" name="Google Shape;276;p29"/>
          <p:cNvPicPr preferRelativeResize="0"/>
          <p:nvPr/>
        </p:nvPicPr>
        <p:blipFill>
          <a:blip r:embed="rId4">
            <a:alphaModFix/>
          </a:blip>
          <a:stretch>
            <a:fillRect/>
          </a:stretch>
        </p:blipFill>
        <p:spPr>
          <a:xfrm>
            <a:off x="2025693" y="2555550"/>
            <a:ext cx="3438009" cy="385900"/>
          </a:xfrm>
          <a:prstGeom prst="rect">
            <a:avLst/>
          </a:prstGeom>
          <a:noFill/>
          <a:ln>
            <a:noFill/>
          </a:ln>
        </p:spPr>
      </p:pic>
      <p:pic>
        <p:nvPicPr>
          <p:cNvPr id="277" name="Google Shape;277;p29"/>
          <p:cNvPicPr preferRelativeResize="0"/>
          <p:nvPr/>
        </p:nvPicPr>
        <p:blipFill>
          <a:blip r:embed="rId5">
            <a:alphaModFix/>
          </a:blip>
          <a:stretch>
            <a:fillRect/>
          </a:stretch>
        </p:blipFill>
        <p:spPr>
          <a:xfrm>
            <a:off x="2089450" y="3403375"/>
            <a:ext cx="3437312" cy="385900"/>
          </a:xfrm>
          <a:prstGeom prst="rect">
            <a:avLst/>
          </a:prstGeom>
          <a:noFill/>
          <a:ln>
            <a:noFill/>
          </a:ln>
        </p:spPr>
      </p:pic>
      <p:cxnSp>
        <p:nvCxnSpPr>
          <p:cNvPr id="278" name="Google Shape;278;p29"/>
          <p:cNvCxnSpPr/>
          <p:nvPr/>
        </p:nvCxnSpPr>
        <p:spPr>
          <a:xfrm>
            <a:off x="1082025" y="685575"/>
            <a:ext cx="7911300" cy="15900"/>
          </a:xfrm>
          <a:prstGeom prst="straightConnector1">
            <a:avLst/>
          </a:prstGeom>
          <a:noFill/>
          <a:ln cap="flat" cmpd="sng" w="28575">
            <a:solidFill>
              <a:srgbClr val="0E3449"/>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4FF"/>
        </a:solidFill>
      </p:bgPr>
    </p:bg>
    <p:spTree>
      <p:nvGrpSpPr>
        <p:cNvPr id="282" name="Shape 282"/>
        <p:cNvGrpSpPr/>
        <p:nvPr/>
      </p:nvGrpSpPr>
      <p:grpSpPr>
        <a:xfrm>
          <a:off x="0" y="0"/>
          <a:ext cx="0" cy="0"/>
          <a:chOff x="0" y="0"/>
          <a:chExt cx="0" cy="0"/>
        </a:xfrm>
      </p:grpSpPr>
      <p:sp>
        <p:nvSpPr>
          <p:cNvPr id="283" name="Google Shape;283;p30"/>
          <p:cNvSpPr txBox="1"/>
          <p:nvPr>
            <p:ph idx="4294967295" type="ctrTitle"/>
          </p:nvPr>
        </p:nvSpPr>
        <p:spPr>
          <a:xfrm>
            <a:off x="1040276" y="1702750"/>
            <a:ext cx="7591500" cy="139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fr" sz="3500">
                <a:solidFill>
                  <a:srgbClr val="0E3449"/>
                </a:solidFill>
                <a:latin typeface="Inter"/>
                <a:ea typeface="Inter"/>
                <a:cs typeface="Inter"/>
                <a:sym typeface="Inter"/>
              </a:rPr>
              <a:t>Evaluation du modèle</a:t>
            </a:r>
            <a:endParaRPr b="1" sz="3500">
              <a:solidFill>
                <a:srgbClr val="0E3449"/>
              </a:solidFill>
              <a:latin typeface="Inter"/>
              <a:ea typeface="Inter"/>
              <a:cs typeface="Inter"/>
              <a:sym typeface="Inter"/>
            </a:endParaRPr>
          </a:p>
        </p:txBody>
      </p:sp>
      <p:pic>
        <p:nvPicPr>
          <p:cNvPr id="284" name="Google Shape;284;p30"/>
          <p:cNvPicPr preferRelativeResize="0"/>
          <p:nvPr/>
        </p:nvPicPr>
        <p:blipFill>
          <a:blip r:embed="rId3">
            <a:alphaModFix/>
          </a:blip>
          <a:stretch>
            <a:fillRect/>
          </a:stretch>
        </p:blipFill>
        <p:spPr>
          <a:xfrm>
            <a:off x="463375" y="482852"/>
            <a:ext cx="576900" cy="385904"/>
          </a:xfrm>
          <a:prstGeom prst="rect">
            <a:avLst/>
          </a:prstGeom>
          <a:noFill/>
          <a:ln>
            <a:noFill/>
          </a:ln>
        </p:spPr>
      </p:pic>
      <p:cxnSp>
        <p:nvCxnSpPr>
          <p:cNvPr id="285" name="Google Shape;285;p30"/>
          <p:cNvCxnSpPr/>
          <p:nvPr/>
        </p:nvCxnSpPr>
        <p:spPr>
          <a:xfrm>
            <a:off x="4057575" y="2874575"/>
            <a:ext cx="1665300" cy="10200"/>
          </a:xfrm>
          <a:prstGeom prst="straightConnector1">
            <a:avLst/>
          </a:prstGeom>
          <a:noFill/>
          <a:ln cap="flat" cmpd="sng" w="28575">
            <a:solidFill>
              <a:srgbClr val="0E3449"/>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1"/>
          <p:cNvSpPr txBox="1"/>
          <p:nvPr>
            <p:ph idx="4294967295" type="ctrTitle"/>
          </p:nvPr>
        </p:nvSpPr>
        <p:spPr>
          <a:xfrm>
            <a:off x="1040275" y="174700"/>
            <a:ext cx="75450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Matrices de confusion</a:t>
            </a:r>
            <a:endParaRPr sz="2500">
              <a:solidFill>
                <a:srgbClr val="0E3449"/>
              </a:solidFill>
              <a:latin typeface="Inter SemiBold"/>
              <a:ea typeface="Inter SemiBold"/>
              <a:cs typeface="Inter SemiBold"/>
              <a:sym typeface="Inter SemiBold"/>
            </a:endParaRPr>
          </a:p>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 </a:t>
            </a:r>
            <a:endParaRPr sz="2500">
              <a:solidFill>
                <a:srgbClr val="0E3449"/>
              </a:solidFill>
              <a:latin typeface="Inter SemiBold"/>
              <a:ea typeface="Inter SemiBold"/>
              <a:cs typeface="Inter SemiBold"/>
              <a:sym typeface="Inter SemiBold"/>
            </a:endParaRPr>
          </a:p>
        </p:txBody>
      </p:sp>
      <p:pic>
        <p:nvPicPr>
          <p:cNvPr id="291" name="Google Shape;291;p31"/>
          <p:cNvPicPr preferRelativeResize="0"/>
          <p:nvPr/>
        </p:nvPicPr>
        <p:blipFill>
          <a:blip r:embed="rId3">
            <a:alphaModFix/>
          </a:blip>
          <a:stretch>
            <a:fillRect/>
          </a:stretch>
        </p:blipFill>
        <p:spPr>
          <a:xfrm>
            <a:off x="310975" y="254252"/>
            <a:ext cx="576900" cy="385904"/>
          </a:xfrm>
          <a:prstGeom prst="rect">
            <a:avLst/>
          </a:prstGeom>
          <a:noFill/>
          <a:ln>
            <a:noFill/>
          </a:ln>
        </p:spPr>
      </p:pic>
      <p:sp>
        <p:nvSpPr>
          <p:cNvPr id="292" name="Google Shape;292;p31"/>
          <p:cNvSpPr/>
          <p:nvPr/>
        </p:nvSpPr>
        <p:spPr>
          <a:xfrm>
            <a:off x="10225" y="46634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1"/>
          <p:cNvSpPr txBox="1"/>
          <p:nvPr/>
        </p:nvSpPr>
        <p:spPr>
          <a:xfrm>
            <a:off x="4673050" y="784000"/>
            <a:ext cx="4281300" cy="166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279400" lvl="0" marL="457200" rtl="0" algn="l">
              <a:spcBef>
                <a:spcPts val="0"/>
              </a:spcBef>
              <a:spcAft>
                <a:spcPts val="0"/>
              </a:spcAft>
              <a:buClr>
                <a:schemeClr val="dk1"/>
              </a:buClr>
              <a:buSzPts val="800"/>
              <a:buChar char="❖"/>
            </a:pPr>
            <a:r>
              <a:rPr lang="fr" sz="800">
                <a:solidFill>
                  <a:srgbClr val="0000FF"/>
                </a:solidFill>
              </a:rPr>
              <a:t>Accuracy = 80%</a:t>
            </a:r>
            <a:endParaRPr sz="800">
              <a:solidFill>
                <a:srgbClr val="0000FF"/>
              </a:solidFill>
            </a:endParaRPr>
          </a:p>
          <a:p>
            <a:pPr indent="-279400" lvl="1" marL="914400" rtl="0" algn="l">
              <a:spcBef>
                <a:spcPts val="0"/>
              </a:spcBef>
              <a:spcAft>
                <a:spcPts val="0"/>
              </a:spcAft>
              <a:buSzPts val="800"/>
              <a:buChar char="➢"/>
            </a:pPr>
            <a:r>
              <a:rPr lang="fr" sz="800"/>
              <a:t>Prédiction &amp; Réalité donnent la </a:t>
            </a:r>
            <a:r>
              <a:rPr lang="fr" sz="800"/>
              <a:t>même</a:t>
            </a:r>
            <a:r>
              <a:rPr lang="fr" sz="800"/>
              <a:t> réponse (True negatives et True positives) dans 80% des cas.</a:t>
            </a:r>
            <a:endParaRPr sz="800"/>
          </a:p>
          <a:p>
            <a:pPr indent="0" lvl="0" marL="457200" rtl="0" algn="l">
              <a:spcBef>
                <a:spcPts val="0"/>
              </a:spcBef>
              <a:spcAft>
                <a:spcPts val="0"/>
              </a:spcAft>
              <a:buNone/>
            </a:pPr>
            <a:r>
              <a:rPr lang="fr" sz="800"/>
              <a:t>⇔ Da</a:t>
            </a:r>
            <a:r>
              <a:rPr lang="fr" sz="800"/>
              <a:t>ns 80% des cas, nous pouvons prédire s’il va y avoir une annulation ou non.</a:t>
            </a:r>
            <a:endParaRPr sz="800"/>
          </a:p>
          <a:p>
            <a:pPr indent="0" lvl="0" marL="457200" rtl="0" algn="l">
              <a:spcBef>
                <a:spcPts val="0"/>
              </a:spcBef>
              <a:spcAft>
                <a:spcPts val="0"/>
              </a:spcAft>
              <a:buNone/>
            </a:pPr>
            <a:r>
              <a:t/>
            </a:r>
            <a:endParaRPr sz="800"/>
          </a:p>
          <a:p>
            <a:pPr indent="0" lvl="0" marL="0" rtl="0" algn="l">
              <a:spcBef>
                <a:spcPts val="0"/>
              </a:spcBef>
              <a:spcAft>
                <a:spcPts val="0"/>
              </a:spcAft>
              <a:buNone/>
            </a:pPr>
            <a:r>
              <a:rPr lang="fr" sz="800"/>
              <a:t>Ici le test a prédit </a:t>
            </a:r>
            <a:r>
              <a:rPr b="1" lang="fr" sz="800">
                <a:solidFill>
                  <a:srgbClr val="6AA84F"/>
                </a:solidFill>
              </a:rPr>
              <a:t>901</a:t>
            </a:r>
            <a:r>
              <a:rPr lang="fr" sz="800">
                <a:solidFill>
                  <a:srgbClr val="3FDAD2"/>
                </a:solidFill>
              </a:rPr>
              <a:t> </a:t>
            </a:r>
            <a:r>
              <a:rPr lang="fr" sz="800"/>
              <a:t>non-annulations  mais la réservation a été annulée et il a prédit </a:t>
            </a:r>
            <a:r>
              <a:rPr b="1" lang="fr" sz="800">
                <a:solidFill>
                  <a:schemeClr val="accent5"/>
                </a:solidFill>
              </a:rPr>
              <a:t>1467</a:t>
            </a:r>
            <a:r>
              <a:rPr lang="fr" sz="800"/>
              <a:t> annulations qui ont bien été annulées.</a:t>
            </a:r>
            <a:endParaRPr sz="800"/>
          </a:p>
          <a:p>
            <a:pPr indent="0" lvl="0" marL="0" rtl="0" algn="l">
              <a:spcBef>
                <a:spcPts val="0"/>
              </a:spcBef>
              <a:spcAft>
                <a:spcPts val="0"/>
              </a:spcAft>
              <a:buNone/>
            </a:pPr>
            <a:r>
              <a:t/>
            </a:r>
            <a:endParaRPr sz="800"/>
          </a:p>
          <a:p>
            <a:pPr indent="-279400" lvl="0" marL="457200" rtl="0" algn="l">
              <a:spcBef>
                <a:spcPts val="0"/>
              </a:spcBef>
              <a:spcAft>
                <a:spcPts val="0"/>
              </a:spcAft>
              <a:buSzPts val="800"/>
              <a:buChar char="❖"/>
            </a:pPr>
            <a:r>
              <a:rPr lang="fr" sz="800"/>
              <a:t>Cependant, notre échantillon est </a:t>
            </a:r>
            <a:r>
              <a:rPr lang="fr" sz="800" u="sng"/>
              <a:t>déséquilibré:</a:t>
            </a:r>
            <a:endParaRPr sz="800" u="sng"/>
          </a:p>
          <a:p>
            <a:pPr indent="-279400" lvl="1" marL="914400" rtl="0" algn="l">
              <a:spcBef>
                <a:spcPts val="0"/>
              </a:spcBef>
              <a:spcAft>
                <a:spcPts val="0"/>
              </a:spcAft>
              <a:buSzPts val="800"/>
              <a:buChar char="➢"/>
            </a:pPr>
            <a:r>
              <a:rPr lang="fr" sz="800"/>
              <a:t>30% annulations vs 70% de non-annulations</a:t>
            </a:r>
            <a:endParaRPr sz="800"/>
          </a:p>
          <a:p>
            <a:pPr indent="457200" lvl="0" marL="0" rtl="0" algn="l">
              <a:spcBef>
                <a:spcPts val="0"/>
              </a:spcBef>
              <a:spcAft>
                <a:spcPts val="0"/>
              </a:spcAft>
              <a:buNone/>
            </a:pPr>
            <a:r>
              <a:rPr lang="fr" sz="800"/>
              <a:t>⇔ </a:t>
            </a:r>
            <a:r>
              <a:rPr b="1" i="1" lang="fr" sz="800"/>
              <a:t>Il faut privilégier la précision et le recall</a:t>
            </a:r>
            <a:endParaRPr sz="800"/>
          </a:p>
        </p:txBody>
      </p:sp>
      <p:sp>
        <p:nvSpPr>
          <p:cNvPr id="294" name="Google Shape;294;p31"/>
          <p:cNvSpPr txBox="1"/>
          <p:nvPr/>
        </p:nvSpPr>
        <p:spPr>
          <a:xfrm>
            <a:off x="3203113" y="1321625"/>
            <a:ext cx="995700" cy="43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800"/>
              <a:t>Not cancelled = 0</a:t>
            </a:r>
            <a:endParaRPr sz="800"/>
          </a:p>
          <a:p>
            <a:pPr indent="0" lvl="0" marL="0" rtl="0" algn="l">
              <a:spcBef>
                <a:spcPts val="0"/>
              </a:spcBef>
              <a:spcAft>
                <a:spcPts val="0"/>
              </a:spcAft>
              <a:buNone/>
            </a:pPr>
            <a:r>
              <a:rPr lang="fr" sz="800"/>
              <a:t>Cancelled =1</a:t>
            </a:r>
            <a:endParaRPr sz="800"/>
          </a:p>
        </p:txBody>
      </p:sp>
      <p:grpSp>
        <p:nvGrpSpPr>
          <p:cNvPr id="295" name="Google Shape;295;p31"/>
          <p:cNvGrpSpPr/>
          <p:nvPr/>
        </p:nvGrpSpPr>
        <p:grpSpPr>
          <a:xfrm>
            <a:off x="927996" y="827360"/>
            <a:ext cx="2007113" cy="1563363"/>
            <a:chOff x="400975" y="1284700"/>
            <a:chExt cx="2138867" cy="1941824"/>
          </a:xfrm>
        </p:grpSpPr>
        <p:pic>
          <p:nvPicPr>
            <p:cNvPr id="296" name="Google Shape;296;p31"/>
            <p:cNvPicPr preferRelativeResize="0"/>
            <p:nvPr/>
          </p:nvPicPr>
          <p:blipFill>
            <a:blip r:embed="rId4">
              <a:alphaModFix/>
            </a:blip>
            <a:stretch>
              <a:fillRect/>
            </a:stretch>
          </p:blipFill>
          <p:spPr>
            <a:xfrm>
              <a:off x="400975" y="1284700"/>
              <a:ext cx="2138867" cy="1941824"/>
            </a:xfrm>
            <a:prstGeom prst="rect">
              <a:avLst/>
            </a:prstGeom>
            <a:noFill/>
            <a:ln cap="flat" cmpd="sng" w="9525">
              <a:solidFill>
                <a:schemeClr val="dk2"/>
              </a:solidFill>
              <a:prstDash val="solid"/>
              <a:round/>
              <a:headEnd len="sm" w="sm" type="none"/>
              <a:tailEnd len="sm" w="sm" type="none"/>
            </a:ln>
          </p:spPr>
        </p:pic>
        <p:sp>
          <p:nvSpPr>
            <p:cNvPr id="297" name="Google Shape;297;p31"/>
            <p:cNvSpPr txBox="1"/>
            <p:nvPr/>
          </p:nvSpPr>
          <p:spPr>
            <a:xfrm>
              <a:off x="703050" y="1606150"/>
              <a:ext cx="576900" cy="4587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600">
                  <a:solidFill>
                    <a:schemeClr val="lt1"/>
                  </a:solidFill>
                </a:rPr>
                <a:t>True negatives</a:t>
              </a:r>
              <a:endParaRPr b="1" sz="600">
                <a:solidFill>
                  <a:schemeClr val="lt1"/>
                </a:solidFill>
              </a:endParaRPr>
            </a:p>
          </p:txBody>
        </p:sp>
        <p:sp>
          <p:nvSpPr>
            <p:cNvPr id="298" name="Google Shape;298;p31"/>
            <p:cNvSpPr txBox="1"/>
            <p:nvPr/>
          </p:nvSpPr>
          <p:spPr>
            <a:xfrm>
              <a:off x="703050" y="2387100"/>
              <a:ext cx="576900" cy="4587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600">
                  <a:solidFill>
                    <a:schemeClr val="lt1"/>
                  </a:solidFill>
                </a:rPr>
                <a:t>False negatives</a:t>
              </a:r>
              <a:endParaRPr b="1" sz="600">
                <a:solidFill>
                  <a:schemeClr val="lt1"/>
                </a:solidFill>
              </a:endParaRPr>
            </a:p>
          </p:txBody>
        </p:sp>
        <p:sp>
          <p:nvSpPr>
            <p:cNvPr id="299" name="Google Shape;299;p31"/>
            <p:cNvSpPr txBox="1"/>
            <p:nvPr/>
          </p:nvSpPr>
          <p:spPr>
            <a:xfrm>
              <a:off x="1430900" y="1606150"/>
              <a:ext cx="576900" cy="4587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600">
                  <a:solidFill>
                    <a:schemeClr val="lt1"/>
                  </a:solidFill>
                </a:rPr>
                <a:t>False positives</a:t>
              </a:r>
              <a:endParaRPr b="1" sz="600">
                <a:solidFill>
                  <a:schemeClr val="lt1"/>
                </a:solidFill>
              </a:endParaRPr>
            </a:p>
          </p:txBody>
        </p:sp>
        <p:sp>
          <p:nvSpPr>
            <p:cNvPr id="300" name="Google Shape;300;p31"/>
            <p:cNvSpPr txBox="1"/>
            <p:nvPr/>
          </p:nvSpPr>
          <p:spPr>
            <a:xfrm>
              <a:off x="1430900" y="2387100"/>
              <a:ext cx="576900" cy="4587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600">
                  <a:solidFill>
                    <a:schemeClr val="lt1"/>
                  </a:solidFill>
                </a:rPr>
                <a:t>True positives</a:t>
              </a:r>
              <a:endParaRPr b="1" sz="600">
                <a:solidFill>
                  <a:schemeClr val="lt1"/>
                </a:solidFill>
              </a:endParaRPr>
            </a:p>
          </p:txBody>
        </p:sp>
      </p:grpSp>
      <p:grpSp>
        <p:nvGrpSpPr>
          <p:cNvPr id="301" name="Google Shape;301;p31"/>
          <p:cNvGrpSpPr/>
          <p:nvPr/>
        </p:nvGrpSpPr>
        <p:grpSpPr>
          <a:xfrm>
            <a:off x="204206" y="2668940"/>
            <a:ext cx="2103769" cy="1886835"/>
            <a:chOff x="356606" y="2668940"/>
            <a:chExt cx="2103769" cy="1886835"/>
          </a:xfrm>
        </p:grpSpPr>
        <p:grpSp>
          <p:nvGrpSpPr>
            <p:cNvPr id="302" name="Google Shape;302;p31"/>
            <p:cNvGrpSpPr/>
            <p:nvPr/>
          </p:nvGrpSpPr>
          <p:grpSpPr>
            <a:xfrm>
              <a:off x="356606" y="2668940"/>
              <a:ext cx="2099575" cy="1886731"/>
              <a:chOff x="1066800" y="1012600"/>
              <a:chExt cx="2966339" cy="2987225"/>
            </a:xfrm>
          </p:grpSpPr>
          <p:pic>
            <p:nvPicPr>
              <p:cNvPr id="303" name="Google Shape;303;p31"/>
              <p:cNvPicPr preferRelativeResize="0"/>
              <p:nvPr/>
            </p:nvPicPr>
            <p:blipFill>
              <a:blip r:embed="rId4">
                <a:alphaModFix/>
              </a:blip>
              <a:stretch>
                <a:fillRect/>
              </a:stretch>
            </p:blipFill>
            <p:spPr>
              <a:xfrm>
                <a:off x="1066800" y="1012600"/>
                <a:ext cx="2882529" cy="2616967"/>
              </a:xfrm>
              <a:prstGeom prst="rect">
                <a:avLst/>
              </a:prstGeom>
              <a:noFill/>
              <a:ln cap="flat" cmpd="sng" w="9525">
                <a:solidFill>
                  <a:schemeClr val="dk2"/>
                </a:solidFill>
                <a:prstDash val="solid"/>
                <a:round/>
                <a:headEnd len="sm" w="sm" type="none"/>
                <a:tailEnd len="sm" w="sm" type="none"/>
              </a:ln>
            </p:spPr>
          </p:pic>
          <p:pic>
            <p:nvPicPr>
              <p:cNvPr id="304" name="Google Shape;304;p31"/>
              <p:cNvPicPr preferRelativeResize="0"/>
              <p:nvPr/>
            </p:nvPicPr>
            <p:blipFill>
              <a:blip r:embed="rId5">
                <a:alphaModFix/>
              </a:blip>
              <a:stretch>
                <a:fillRect/>
              </a:stretch>
            </p:blipFill>
            <p:spPr>
              <a:xfrm>
                <a:off x="1066800" y="3790869"/>
                <a:ext cx="2966339" cy="208956"/>
              </a:xfrm>
              <a:prstGeom prst="rect">
                <a:avLst/>
              </a:prstGeom>
              <a:noFill/>
              <a:ln cap="flat" cmpd="sng" w="9525">
                <a:solidFill>
                  <a:schemeClr val="dk2"/>
                </a:solidFill>
                <a:prstDash val="solid"/>
                <a:round/>
                <a:headEnd len="sm" w="sm" type="none"/>
                <a:tailEnd len="sm" w="sm" type="none"/>
              </a:ln>
            </p:spPr>
          </p:pic>
        </p:grpSp>
        <p:sp>
          <p:nvSpPr>
            <p:cNvPr id="305" name="Google Shape;305;p31"/>
            <p:cNvSpPr/>
            <p:nvPr/>
          </p:nvSpPr>
          <p:spPr>
            <a:xfrm>
              <a:off x="360675" y="4424375"/>
              <a:ext cx="2099700" cy="13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31"/>
          <p:cNvGrpSpPr/>
          <p:nvPr/>
        </p:nvGrpSpPr>
        <p:grpSpPr>
          <a:xfrm>
            <a:off x="2422059" y="2668955"/>
            <a:ext cx="2170841" cy="1886820"/>
            <a:chOff x="2574459" y="2668955"/>
            <a:chExt cx="2170841" cy="1886820"/>
          </a:xfrm>
        </p:grpSpPr>
        <p:grpSp>
          <p:nvGrpSpPr>
            <p:cNvPr id="307" name="Google Shape;307;p31"/>
            <p:cNvGrpSpPr/>
            <p:nvPr/>
          </p:nvGrpSpPr>
          <p:grpSpPr>
            <a:xfrm>
              <a:off x="2574459" y="2668955"/>
              <a:ext cx="2165811" cy="1886731"/>
              <a:chOff x="4343437" y="1012600"/>
              <a:chExt cx="3210988" cy="2987225"/>
            </a:xfrm>
          </p:grpSpPr>
          <p:pic>
            <p:nvPicPr>
              <p:cNvPr id="308" name="Google Shape;308;p31"/>
              <p:cNvPicPr preferRelativeResize="0"/>
              <p:nvPr/>
            </p:nvPicPr>
            <p:blipFill>
              <a:blip r:embed="rId6">
                <a:alphaModFix/>
              </a:blip>
              <a:stretch>
                <a:fillRect/>
              </a:stretch>
            </p:blipFill>
            <p:spPr>
              <a:xfrm>
                <a:off x="4527247" y="1012600"/>
                <a:ext cx="2843360" cy="2616967"/>
              </a:xfrm>
              <a:prstGeom prst="rect">
                <a:avLst/>
              </a:prstGeom>
              <a:noFill/>
              <a:ln cap="flat" cmpd="sng" w="9525">
                <a:solidFill>
                  <a:schemeClr val="dk2"/>
                </a:solidFill>
                <a:prstDash val="solid"/>
                <a:round/>
                <a:headEnd len="sm" w="sm" type="none"/>
                <a:tailEnd len="sm" w="sm" type="none"/>
              </a:ln>
            </p:spPr>
          </p:pic>
          <p:pic>
            <p:nvPicPr>
              <p:cNvPr id="309" name="Google Shape;309;p31"/>
              <p:cNvPicPr preferRelativeResize="0"/>
              <p:nvPr/>
            </p:nvPicPr>
            <p:blipFill>
              <a:blip r:embed="rId7">
                <a:alphaModFix/>
              </a:blip>
              <a:stretch>
                <a:fillRect/>
              </a:stretch>
            </p:blipFill>
            <p:spPr>
              <a:xfrm>
                <a:off x="4343437" y="3790869"/>
                <a:ext cx="3210988" cy="208956"/>
              </a:xfrm>
              <a:prstGeom prst="rect">
                <a:avLst/>
              </a:prstGeom>
              <a:noFill/>
              <a:ln cap="flat" cmpd="sng" w="9525">
                <a:solidFill>
                  <a:schemeClr val="dk2"/>
                </a:solidFill>
                <a:prstDash val="solid"/>
                <a:round/>
                <a:headEnd len="sm" w="sm" type="none"/>
                <a:tailEnd len="sm" w="sm" type="none"/>
              </a:ln>
            </p:spPr>
          </p:pic>
        </p:grpSp>
        <p:sp>
          <p:nvSpPr>
            <p:cNvPr id="310" name="Google Shape;310;p31"/>
            <p:cNvSpPr/>
            <p:nvPr/>
          </p:nvSpPr>
          <p:spPr>
            <a:xfrm>
              <a:off x="2579600" y="4424375"/>
              <a:ext cx="2165700" cy="13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31"/>
          <p:cNvSpPr txBox="1"/>
          <p:nvPr/>
        </p:nvSpPr>
        <p:spPr>
          <a:xfrm>
            <a:off x="4673050" y="3038250"/>
            <a:ext cx="4281300" cy="166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279400" lvl="0" marL="457200" rtl="0" algn="l">
              <a:spcBef>
                <a:spcPts val="0"/>
              </a:spcBef>
              <a:spcAft>
                <a:spcPts val="0"/>
              </a:spcAft>
              <a:buClr>
                <a:schemeClr val="dk1"/>
              </a:buClr>
              <a:buSzPts val="800"/>
              <a:buChar char="❖"/>
            </a:pPr>
            <a:r>
              <a:rPr lang="fr" sz="800">
                <a:solidFill>
                  <a:schemeClr val="dk1"/>
                </a:solidFill>
              </a:rPr>
              <a:t>Notre but étant de prédire les annulations nous regardons ce qui concerne cette ligne (1 = Cancelled)</a:t>
            </a:r>
            <a:endParaRPr sz="800">
              <a:solidFill>
                <a:schemeClr val="dk1"/>
              </a:solidFill>
            </a:endParaRPr>
          </a:p>
          <a:p>
            <a:pPr indent="0" lvl="0" marL="457200" rtl="0" algn="l">
              <a:spcBef>
                <a:spcPts val="0"/>
              </a:spcBef>
              <a:spcAft>
                <a:spcPts val="0"/>
              </a:spcAft>
              <a:buNone/>
            </a:pPr>
            <a:r>
              <a:t/>
            </a:r>
            <a:endParaRPr sz="800">
              <a:solidFill>
                <a:schemeClr val="dk1"/>
              </a:solidFill>
            </a:endParaRPr>
          </a:p>
          <a:p>
            <a:pPr indent="-279400" lvl="0" marL="457200" rtl="0" algn="l">
              <a:spcBef>
                <a:spcPts val="0"/>
              </a:spcBef>
              <a:spcAft>
                <a:spcPts val="0"/>
              </a:spcAft>
              <a:buClr>
                <a:schemeClr val="dk1"/>
              </a:buClr>
              <a:buSzPts val="800"/>
              <a:buChar char="❖"/>
            </a:pPr>
            <a:r>
              <a:rPr i="1" lang="fr" sz="800">
                <a:solidFill>
                  <a:schemeClr val="dk1"/>
                </a:solidFill>
              </a:rPr>
              <a:t>Précision: </a:t>
            </a:r>
            <a:r>
              <a:rPr lang="fr" sz="800">
                <a:solidFill>
                  <a:schemeClr val="dk1"/>
                </a:solidFill>
              </a:rPr>
              <a:t>mesure la proportion d'observations positives prédites qui sont réellement positives:</a:t>
            </a:r>
            <a:endParaRPr sz="800">
              <a:solidFill>
                <a:schemeClr val="dk1"/>
              </a:solidFill>
            </a:endParaRPr>
          </a:p>
          <a:p>
            <a:pPr indent="-279400" lvl="1" marL="914400" rtl="0" algn="l">
              <a:spcBef>
                <a:spcPts val="0"/>
              </a:spcBef>
              <a:spcAft>
                <a:spcPts val="0"/>
              </a:spcAft>
              <a:buClr>
                <a:schemeClr val="dk1"/>
              </a:buClr>
              <a:buSzPts val="800"/>
              <a:buChar char="➢"/>
            </a:pPr>
            <a:r>
              <a:rPr lang="fr" sz="800">
                <a:solidFill>
                  <a:schemeClr val="dk1"/>
                </a:solidFill>
              </a:rPr>
              <a:t>Plus la précision est élevée, moins le modèle a de fausses alarmes.</a:t>
            </a:r>
            <a:endParaRPr sz="800">
              <a:solidFill>
                <a:schemeClr val="dk1"/>
              </a:solidFill>
            </a:endParaRPr>
          </a:p>
          <a:p>
            <a:pPr indent="0" lvl="0" marL="457200" rtl="0" algn="l">
              <a:spcBef>
                <a:spcPts val="0"/>
              </a:spcBef>
              <a:spcAft>
                <a:spcPts val="0"/>
              </a:spcAft>
              <a:buNone/>
            </a:pPr>
            <a:r>
              <a:t/>
            </a:r>
            <a:endParaRPr sz="800">
              <a:solidFill>
                <a:schemeClr val="dk1"/>
              </a:solidFill>
            </a:endParaRPr>
          </a:p>
          <a:p>
            <a:pPr indent="-279400" lvl="0" marL="457200" rtl="0" algn="l">
              <a:spcBef>
                <a:spcPts val="0"/>
              </a:spcBef>
              <a:spcAft>
                <a:spcPts val="0"/>
              </a:spcAft>
              <a:buClr>
                <a:schemeClr val="dk1"/>
              </a:buClr>
              <a:buSzPts val="800"/>
              <a:buChar char="❖"/>
            </a:pPr>
            <a:r>
              <a:rPr i="1" lang="fr" sz="800">
                <a:solidFill>
                  <a:schemeClr val="dk1"/>
                </a:solidFill>
              </a:rPr>
              <a:t>Recall:</a:t>
            </a:r>
            <a:r>
              <a:rPr lang="fr" sz="800">
                <a:solidFill>
                  <a:schemeClr val="dk1"/>
                </a:solidFill>
              </a:rPr>
              <a:t> Capacité à prédire ce qui va bien se passer: plus le recall est élevé, plus le modèle est capable de détecter toutes les observations positives réelles.</a:t>
            </a:r>
            <a:endParaRPr sz="800">
              <a:solidFill>
                <a:schemeClr val="dk1"/>
              </a:solidFill>
            </a:endParaRPr>
          </a:p>
          <a:p>
            <a:pPr indent="0" lvl="0" marL="0" rtl="0" algn="l">
              <a:spcBef>
                <a:spcPts val="0"/>
              </a:spcBef>
              <a:spcAft>
                <a:spcPts val="0"/>
              </a:spcAft>
              <a:buNone/>
            </a:pPr>
            <a:r>
              <a:rPr b="1" lang="fr" sz="800">
                <a:solidFill>
                  <a:schemeClr val="dk1"/>
                </a:solidFill>
              </a:rPr>
              <a:t>		</a:t>
            </a:r>
            <a:endParaRPr b="1" sz="800">
              <a:solidFill>
                <a:schemeClr val="dk1"/>
              </a:solidFill>
            </a:endParaRPr>
          </a:p>
          <a:p>
            <a:pPr indent="0" lvl="0" marL="0" rtl="0" algn="l">
              <a:spcBef>
                <a:spcPts val="0"/>
              </a:spcBef>
              <a:spcAft>
                <a:spcPts val="0"/>
              </a:spcAft>
              <a:buClr>
                <a:schemeClr val="dk1"/>
              </a:buClr>
              <a:buSzPts val="1100"/>
              <a:buFont typeface="Arial"/>
              <a:buNone/>
            </a:pPr>
            <a:r>
              <a:rPr b="1" lang="fr" sz="800">
                <a:solidFill>
                  <a:schemeClr val="dk1"/>
                </a:solidFill>
              </a:rPr>
              <a:t>	=&gt; On voit bien que la précision et le recall ne sont pas incroyables et donc qu’il y a des marges d’amélioration dans le modèle</a:t>
            </a:r>
            <a:endParaRPr b="1" sz="800">
              <a:solidFill>
                <a:schemeClr val="dk1"/>
              </a:solidFill>
            </a:endParaRPr>
          </a:p>
        </p:txBody>
      </p:sp>
      <p:cxnSp>
        <p:nvCxnSpPr>
          <p:cNvPr id="312" name="Google Shape;312;p31"/>
          <p:cNvCxnSpPr/>
          <p:nvPr/>
        </p:nvCxnSpPr>
        <p:spPr>
          <a:xfrm>
            <a:off x="1082025" y="685575"/>
            <a:ext cx="7911300" cy="15900"/>
          </a:xfrm>
          <a:prstGeom prst="straightConnector1">
            <a:avLst/>
          </a:prstGeom>
          <a:noFill/>
          <a:ln cap="flat" cmpd="sng" w="28575">
            <a:solidFill>
              <a:srgbClr val="0E3449"/>
            </a:solidFill>
            <a:prstDash val="solid"/>
            <a:round/>
            <a:headEnd len="med" w="med" type="none"/>
            <a:tailEnd len="med" w="med" type="none"/>
          </a:ln>
        </p:spPr>
      </p:cxnSp>
      <p:grpSp>
        <p:nvGrpSpPr>
          <p:cNvPr id="313" name="Google Shape;313;p31"/>
          <p:cNvGrpSpPr/>
          <p:nvPr/>
        </p:nvGrpSpPr>
        <p:grpSpPr>
          <a:xfrm>
            <a:off x="5944450" y="2526725"/>
            <a:ext cx="1544150" cy="431100"/>
            <a:chOff x="5944450" y="2526725"/>
            <a:chExt cx="1544150" cy="431100"/>
          </a:xfrm>
        </p:grpSpPr>
        <p:pic>
          <p:nvPicPr>
            <p:cNvPr id="314" name="Google Shape;314;p31"/>
            <p:cNvPicPr preferRelativeResize="0"/>
            <p:nvPr/>
          </p:nvPicPr>
          <p:blipFill rotWithShape="1">
            <a:blip r:embed="rId8">
              <a:alphaModFix/>
            </a:blip>
            <a:srcRect b="40661" l="0" r="32313" t="-1241"/>
            <a:stretch/>
          </p:blipFill>
          <p:spPr>
            <a:xfrm>
              <a:off x="5944450" y="2526725"/>
              <a:ext cx="1544076" cy="431100"/>
            </a:xfrm>
            <a:prstGeom prst="rect">
              <a:avLst/>
            </a:prstGeom>
            <a:noFill/>
            <a:ln cap="flat" cmpd="sng" w="9525">
              <a:solidFill>
                <a:schemeClr val="dk2"/>
              </a:solidFill>
              <a:prstDash val="solid"/>
              <a:round/>
              <a:headEnd len="sm" w="sm" type="none"/>
              <a:tailEnd len="sm" w="sm" type="none"/>
            </a:ln>
          </p:spPr>
        </p:pic>
        <p:sp>
          <p:nvSpPr>
            <p:cNvPr id="315" name="Google Shape;315;p31"/>
            <p:cNvSpPr/>
            <p:nvPr/>
          </p:nvSpPr>
          <p:spPr>
            <a:xfrm>
              <a:off x="6123600" y="2794475"/>
              <a:ext cx="1365000" cy="1314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31"/>
          <p:cNvSpPr/>
          <p:nvPr/>
        </p:nvSpPr>
        <p:spPr>
          <a:xfrm>
            <a:off x="2960125" y="3724325"/>
            <a:ext cx="243000" cy="131400"/>
          </a:xfrm>
          <a:prstGeom prst="rect">
            <a:avLst/>
          </a:prstGeom>
          <a:no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3673850" y="3732175"/>
            <a:ext cx="195900" cy="1314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5774"/>
        </a:solidFill>
      </p:bgPr>
    </p:bg>
    <p:spTree>
      <p:nvGrpSpPr>
        <p:cNvPr id="62" name="Shape 62"/>
        <p:cNvGrpSpPr/>
        <p:nvPr/>
      </p:nvGrpSpPr>
      <p:grpSpPr>
        <a:xfrm>
          <a:off x="0" y="0"/>
          <a:ext cx="0" cy="0"/>
          <a:chOff x="0" y="0"/>
          <a:chExt cx="0" cy="0"/>
        </a:xfrm>
      </p:grpSpPr>
      <p:sp>
        <p:nvSpPr>
          <p:cNvPr id="63" name="Google Shape;63;p14"/>
          <p:cNvSpPr txBox="1"/>
          <p:nvPr>
            <p:ph idx="4294967295" type="ctrTitle"/>
          </p:nvPr>
        </p:nvSpPr>
        <p:spPr>
          <a:xfrm>
            <a:off x="1390625" y="1039500"/>
            <a:ext cx="6362700" cy="3188700"/>
          </a:xfrm>
          <a:prstGeom prst="rect">
            <a:avLst/>
          </a:prstGeom>
          <a:noFill/>
          <a:ln>
            <a:noFill/>
          </a:ln>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fr" sz="3500">
                <a:solidFill>
                  <a:schemeClr val="lt1"/>
                </a:solidFill>
                <a:latin typeface="Inter"/>
                <a:ea typeface="Inter"/>
                <a:cs typeface="Inter"/>
                <a:sym typeface="Inter"/>
              </a:rPr>
              <a:t>Annulation des réservations d’hôtels</a:t>
            </a:r>
            <a:endParaRPr sz="3200">
              <a:solidFill>
                <a:schemeClr val="lt1"/>
              </a:solidFill>
              <a:latin typeface="Libre Baskerville"/>
              <a:ea typeface="Libre Baskerville"/>
              <a:cs typeface="Libre Baskerville"/>
              <a:sym typeface="Libre Baskerville"/>
            </a:endParaRPr>
          </a:p>
        </p:txBody>
      </p:sp>
      <p:pic>
        <p:nvPicPr>
          <p:cNvPr id="64" name="Google Shape;64;p14"/>
          <p:cNvPicPr preferRelativeResize="0"/>
          <p:nvPr/>
        </p:nvPicPr>
        <p:blipFill rotWithShape="1">
          <a:blip r:embed="rId3">
            <a:alphaModFix/>
          </a:blip>
          <a:srcRect b="0" l="0" r="0" t="0"/>
          <a:stretch/>
        </p:blipFill>
        <p:spPr>
          <a:xfrm>
            <a:off x="463375" y="482850"/>
            <a:ext cx="576900" cy="392780"/>
          </a:xfrm>
          <a:prstGeom prst="rect">
            <a:avLst/>
          </a:prstGeom>
          <a:noFill/>
          <a:ln>
            <a:noFill/>
          </a:ln>
        </p:spPr>
      </p:pic>
      <p:cxnSp>
        <p:nvCxnSpPr>
          <p:cNvPr id="65" name="Google Shape;65;p14"/>
          <p:cNvCxnSpPr/>
          <p:nvPr/>
        </p:nvCxnSpPr>
        <p:spPr>
          <a:xfrm flipH="1" rot="10800000">
            <a:off x="3165575" y="3380200"/>
            <a:ext cx="2903400" cy="900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2"/>
          <p:cNvSpPr txBox="1"/>
          <p:nvPr>
            <p:ph idx="4294967295" type="ctrTitle"/>
          </p:nvPr>
        </p:nvSpPr>
        <p:spPr>
          <a:xfrm>
            <a:off x="1192675" y="174700"/>
            <a:ext cx="75450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Vérification des coefficients</a:t>
            </a:r>
            <a:endParaRPr sz="2500">
              <a:solidFill>
                <a:srgbClr val="0E3449"/>
              </a:solidFill>
              <a:latin typeface="Inter SemiBold"/>
              <a:ea typeface="Inter SemiBold"/>
              <a:cs typeface="Inter SemiBold"/>
              <a:sym typeface="Inter SemiBold"/>
            </a:endParaRPr>
          </a:p>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 </a:t>
            </a:r>
            <a:endParaRPr sz="2500">
              <a:solidFill>
                <a:srgbClr val="0E3449"/>
              </a:solidFill>
              <a:latin typeface="Inter SemiBold"/>
              <a:ea typeface="Inter SemiBold"/>
              <a:cs typeface="Inter SemiBold"/>
              <a:sym typeface="Inter SemiBold"/>
            </a:endParaRPr>
          </a:p>
        </p:txBody>
      </p:sp>
      <p:pic>
        <p:nvPicPr>
          <p:cNvPr id="323" name="Google Shape;323;p32"/>
          <p:cNvPicPr preferRelativeResize="0"/>
          <p:nvPr/>
        </p:nvPicPr>
        <p:blipFill>
          <a:blip r:embed="rId3">
            <a:alphaModFix/>
          </a:blip>
          <a:stretch>
            <a:fillRect/>
          </a:stretch>
        </p:blipFill>
        <p:spPr>
          <a:xfrm>
            <a:off x="463375" y="254252"/>
            <a:ext cx="576900" cy="385904"/>
          </a:xfrm>
          <a:prstGeom prst="rect">
            <a:avLst/>
          </a:prstGeom>
          <a:noFill/>
          <a:ln>
            <a:noFill/>
          </a:ln>
        </p:spPr>
      </p:pic>
      <p:sp>
        <p:nvSpPr>
          <p:cNvPr id="324" name="Google Shape;324;p32"/>
          <p:cNvSpPr/>
          <p:nvPr/>
        </p:nvSpPr>
        <p:spPr>
          <a:xfrm>
            <a:off x="10225" y="47396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
          <p:cNvSpPr txBox="1"/>
          <p:nvPr/>
        </p:nvSpPr>
        <p:spPr>
          <a:xfrm>
            <a:off x="6342725" y="926300"/>
            <a:ext cx="2511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p>
        </p:txBody>
      </p:sp>
      <p:pic>
        <p:nvPicPr>
          <p:cNvPr id="326" name="Google Shape;326;p32"/>
          <p:cNvPicPr preferRelativeResize="0"/>
          <p:nvPr/>
        </p:nvPicPr>
        <p:blipFill>
          <a:blip r:embed="rId4">
            <a:alphaModFix/>
          </a:blip>
          <a:stretch>
            <a:fillRect/>
          </a:stretch>
        </p:blipFill>
        <p:spPr>
          <a:xfrm>
            <a:off x="204797" y="889875"/>
            <a:ext cx="4212727" cy="3671937"/>
          </a:xfrm>
          <a:prstGeom prst="rect">
            <a:avLst/>
          </a:prstGeom>
          <a:noFill/>
          <a:ln cap="flat" cmpd="sng" w="9525">
            <a:solidFill>
              <a:schemeClr val="dk2"/>
            </a:solidFill>
            <a:prstDash val="solid"/>
            <a:round/>
            <a:headEnd len="sm" w="sm" type="none"/>
            <a:tailEnd len="sm" w="sm" type="none"/>
          </a:ln>
        </p:spPr>
      </p:pic>
      <p:sp>
        <p:nvSpPr>
          <p:cNvPr id="327" name="Google Shape;327;p32"/>
          <p:cNvSpPr txBox="1"/>
          <p:nvPr/>
        </p:nvSpPr>
        <p:spPr>
          <a:xfrm>
            <a:off x="6266525" y="940425"/>
            <a:ext cx="2687100" cy="356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fr" sz="800">
                <a:solidFill>
                  <a:schemeClr val="dk1"/>
                </a:solidFill>
              </a:rPr>
              <a:t>Quelles sont les variables qui ont le plus d’impact sur les annulations?</a:t>
            </a:r>
            <a:endParaRPr b="1" sz="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endParaRPr>
          </a:p>
          <a:p>
            <a:pPr indent="-140799" lvl="0" marL="179999" rtl="0" algn="l">
              <a:spcBef>
                <a:spcPts val="0"/>
              </a:spcBef>
              <a:spcAft>
                <a:spcPts val="0"/>
              </a:spcAft>
              <a:buSzPts val="800"/>
              <a:buChar char="❖"/>
            </a:pPr>
            <a:r>
              <a:rPr lang="fr" sz="800"/>
              <a:t>Grâce aux </a:t>
            </a:r>
            <a:r>
              <a:rPr lang="fr" sz="800" u="sng"/>
              <a:t>coefficients </a:t>
            </a:r>
            <a:r>
              <a:rPr lang="fr" sz="800"/>
              <a:t>nous pouvons voir que l</a:t>
            </a:r>
            <a:r>
              <a:rPr lang="fr" sz="800"/>
              <a:t>es </a:t>
            </a:r>
            <a:r>
              <a:rPr lang="fr" sz="800">
                <a:solidFill>
                  <a:srgbClr val="0000FF"/>
                </a:solidFill>
              </a:rPr>
              <a:t>éléments encadrés</a:t>
            </a:r>
            <a:r>
              <a:rPr lang="fr" sz="800"/>
              <a:t> sont ceux qui ont le </a:t>
            </a:r>
            <a:r>
              <a:rPr lang="fr" sz="800" u="sng"/>
              <a:t>plus</a:t>
            </a:r>
            <a:r>
              <a:rPr lang="fr" sz="800"/>
              <a:t> d’incidence sur le fait qu’il y ait une annulation de réservation ou non.</a:t>
            </a:r>
            <a:endParaRPr sz="800"/>
          </a:p>
          <a:p>
            <a:pPr indent="0" lvl="0" marL="0" rtl="0" algn="l">
              <a:spcBef>
                <a:spcPts val="0"/>
              </a:spcBef>
              <a:spcAft>
                <a:spcPts val="0"/>
              </a:spcAft>
              <a:buNone/>
            </a:pPr>
            <a:r>
              <a:t/>
            </a:r>
            <a:endParaRPr sz="800"/>
          </a:p>
          <a:p>
            <a:pPr indent="-140799" lvl="0" marL="179999" rtl="0" algn="l">
              <a:spcBef>
                <a:spcPts val="0"/>
              </a:spcBef>
              <a:spcAft>
                <a:spcPts val="0"/>
              </a:spcAft>
              <a:buSzPts val="800"/>
              <a:buChar char="❖"/>
            </a:pPr>
            <a:r>
              <a:rPr lang="fr" sz="800"/>
              <a:t>Variables avec un impact </a:t>
            </a:r>
            <a:r>
              <a:rPr b="1" lang="fr" sz="800"/>
              <a:t>négatif </a:t>
            </a:r>
            <a:r>
              <a:rPr lang="fr" sz="800"/>
              <a:t>(qui n’entraînent pas d’annulation):</a:t>
            </a:r>
            <a:endParaRPr sz="800"/>
          </a:p>
          <a:p>
            <a:pPr indent="-146050" lvl="1" marL="361950" rtl="0" algn="l">
              <a:spcBef>
                <a:spcPts val="0"/>
              </a:spcBef>
              <a:spcAft>
                <a:spcPts val="0"/>
              </a:spcAft>
              <a:buSzPts val="800"/>
              <a:buChar char="➢"/>
            </a:pPr>
            <a:r>
              <a:rPr lang="fr" sz="800"/>
              <a:t>Complementary (package agence voyage)</a:t>
            </a:r>
            <a:endParaRPr sz="800"/>
          </a:p>
          <a:p>
            <a:pPr indent="-146050" lvl="1" marL="361950" rtl="0" algn="l">
              <a:spcBef>
                <a:spcPts val="0"/>
              </a:spcBef>
              <a:spcAft>
                <a:spcPts val="0"/>
              </a:spcAft>
              <a:buSzPts val="800"/>
              <a:buChar char="➢"/>
            </a:pPr>
            <a:r>
              <a:rPr lang="fr" sz="800"/>
              <a:t>Number of special requests</a:t>
            </a:r>
            <a:endParaRPr sz="800"/>
          </a:p>
          <a:p>
            <a:pPr indent="-146050" lvl="1" marL="361950" rtl="0" algn="l">
              <a:spcBef>
                <a:spcPts val="0"/>
              </a:spcBef>
              <a:spcAft>
                <a:spcPts val="0"/>
              </a:spcAft>
              <a:buSzPts val="800"/>
              <a:buChar char="➢"/>
            </a:pPr>
            <a:r>
              <a:rPr lang="fr" sz="800"/>
              <a:t>Type Room 7</a:t>
            </a:r>
            <a:endParaRPr sz="800"/>
          </a:p>
          <a:p>
            <a:pPr indent="-146050" lvl="1" marL="361950" rtl="0" algn="l">
              <a:spcBef>
                <a:spcPts val="0"/>
              </a:spcBef>
              <a:spcAft>
                <a:spcPts val="0"/>
              </a:spcAft>
              <a:buSzPts val="800"/>
              <a:buChar char="➢"/>
            </a:pPr>
            <a:r>
              <a:rPr lang="fr" sz="800"/>
              <a:t>Offline</a:t>
            </a:r>
            <a:endParaRPr sz="800"/>
          </a:p>
          <a:p>
            <a:pPr indent="0" lvl="0" marL="0" rtl="0" algn="l">
              <a:spcBef>
                <a:spcPts val="0"/>
              </a:spcBef>
              <a:spcAft>
                <a:spcPts val="0"/>
              </a:spcAft>
              <a:buNone/>
            </a:pPr>
            <a:r>
              <a:t/>
            </a:r>
            <a:endParaRPr sz="800"/>
          </a:p>
          <a:p>
            <a:pPr indent="0" lvl="0" marL="0" rtl="0" algn="l">
              <a:spcBef>
                <a:spcPts val="0"/>
              </a:spcBef>
              <a:spcAft>
                <a:spcPts val="0"/>
              </a:spcAft>
              <a:buClr>
                <a:schemeClr val="dk1"/>
              </a:buClr>
              <a:buSzPts val="1100"/>
              <a:buFont typeface="Arial"/>
              <a:buNone/>
            </a:pPr>
            <a:r>
              <a:rPr i="1" lang="fr" sz="800">
                <a:solidFill>
                  <a:schemeClr val="dk1"/>
                </a:solidFill>
              </a:rPr>
              <a:t>E</a:t>
            </a:r>
            <a:r>
              <a:rPr i="1" lang="fr" sz="800">
                <a:solidFill>
                  <a:schemeClr val="dk1"/>
                </a:solidFill>
              </a:rPr>
              <a:t>xemple: </a:t>
            </a:r>
            <a:r>
              <a:rPr i="1" lang="fr" sz="800" u="sng">
                <a:solidFill>
                  <a:schemeClr val="dk1"/>
                </a:solidFill>
              </a:rPr>
              <a:t>plus</a:t>
            </a:r>
            <a:r>
              <a:rPr i="1" lang="fr" sz="800">
                <a:solidFill>
                  <a:schemeClr val="dk1"/>
                </a:solidFill>
              </a:rPr>
              <a:t> il y a de demandes spéciales, </a:t>
            </a:r>
            <a:r>
              <a:rPr i="1" lang="fr" sz="800" u="sng">
                <a:solidFill>
                  <a:schemeClr val="dk1"/>
                </a:solidFill>
              </a:rPr>
              <a:t>moins</a:t>
            </a:r>
            <a:r>
              <a:rPr i="1" lang="fr" sz="800">
                <a:solidFill>
                  <a:schemeClr val="dk1"/>
                </a:solidFill>
              </a:rPr>
              <a:t> la réservation est susceptible d’être annulée.</a:t>
            </a:r>
            <a:endParaRPr i="1"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Clr>
                <a:schemeClr val="dk1"/>
              </a:buClr>
              <a:buSzPts val="1100"/>
              <a:buFont typeface="Arial"/>
              <a:buNone/>
            </a:pPr>
            <a:r>
              <a:t/>
            </a:r>
            <a:endParaRPr sz="800">
              <a:solidFill>
                <a:schemeClr val="dk1"/>
              </a:solidFill>
            </a:endParaRPr>
          </a:p>
          <a:p>
            <a:pPr indent="-140799" lvl="0" marL="179999" rtl="0" algn="l">
              <a:spcBef>
                <a:spcPts val="0"/>
              </a:spcBef>
              <a:spcAft>
                <a:spcPts val="0"/>
              </a:spcAft>
              <a:buClr>
                <a:schemeClr val="dk1"/>
              </a:buClr>
              <a:buSzPts val="800"/>
              <a:buChar char="❖"/>
            </a:pPr>
            <a:r>
              <a:rPr lang="fr" sz="800">
                <a:solidFill>
                  <a:schemeClr val="dk1"/>
                </a:solidFill>
              </a:rPr>
              <a:t>Variables</a:t>
            </a:r>
            <a:r>
              <a:rPr lang="fr" sz="800">
                <a:solidFill>
                  <a:schemeClr val="dk1"/>
                </a:solidFill>
              </a:rPr>
              <a:t> avec un impact </a:t>
            </a:r>
            <a:r>
              <a:rPr b="1" lang="fr" sz="800">
                <a:solidFill>
                  <a:schemeClr val="dk1"/>
                </a:solidFill>
              </a:rPr>
              <a:t>positif</a:t>
            </a:r>
            <a:r>
              <a:rPr lang="fr" sz="800">
                <a:solidFill>
                  <a:schemeClr val="dk1"/>
                </a:solidFill>
              </a:rPr>
              <a:t> (qui entraînent une annulation):</a:t>
            </a:r>
            <a:endParaRPr sz="800">
              <a:solidFill>
                <a:schemeClr val="dk1"/>
              </a:solidFill>
            </a:endParaRPr>
          </a:p>
          <a:p>
            <a:pPr indent="-140801" lvl="1" marL="360000" rtl="0" algn="l">
              <a:spcBef>
                <a:spcPts val="0"/>
              </a:spcBef>
              <a:spcAft>
                <a:spcPts val="0"/>
              </a:spcAft>
              <a:buClr>
                <a:schemeClr val="dk1"/>
              </a:buClr>
              <a:buSzPts val="800"/>
              <a:buChar char="➢"/>
            </a:pPr>
            <a:r>
              <a:rPr lang="fr" sz="800">
                <a:solidFill>
                  <a:schemeClr val="dk1"/>
                </a:solidFill>
              </a:rPr>
              <a:t>Lead time</a:t>
            </a:r>
            <a:endParaRPr sz="800">
              <a:solidFill>
                <a:schemeClr val="dk1"/>
              </a:solidFill>
            </a:endParaRPr>
          </a:p>
          <a:p>
            <a:pPr indent="-140801" lvl="1" marL="360000" rtl="0" algn="l">
              <a:spcBef>
                <a:spcPts val="0"/>
              </a:spcBef>
              <a:spcAft>
                <a:spcPts val="0"/>
              </a:spcAft>
              <a:buClr>
                <a:schemeClr val="dk1"/>
              </a:buClr>
              <a:buSzPts val="800"/>
              <a:buChar char="➢"/>
            </a:pPr>
            <a:r>
              <a:rPr lang="fr" sz="800">
                <a:solidFill>
                  <a:schemeClr val="dk1"/>
                </a:solidFill>
              </a:rPr>
              <a:t>Aviation</a:t>
            </a:r>
            <a:endParaRPr sz="800">
              <a:solidFill>
                <a:schemeClr val="dk1"/>
              </a:solidFill>
            </a:endParaRPr>
          </a:p>
          <a:p>
            <a:pPr indent="-140801" lvl="1" marL="360000" rtl="0" algn="l">
              <a:spcBef>
                <a:spcPts val="0"/>
              </a:spcBef>
              <a:spcAft>
                <a:spcPts val="0"/>
              </a:spcAft>
              <a:buClr>
                <a:schemeClr val="dk1"/>
              </a:buClr>
              <a:buSzPts val="800"/>
              <a:buChar char="➢"/>
            </a:pPr>
            <a:r>
              <a:rPr lang="fr" sz="800">
                <a:solidFill>
                  <a:schemeClr val="dk1"/>
                </a:solidFill>
              </a:rPr>
              <a:t>Online</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Clr>
                <a:schemeClr val="dk1"/>
              </a:buClr>
              <a:buSzPts val="1100"/>
              <a:buFont typeface="Arial"/>
              <a:buNone/>
            </a:pPr>
            <a:r>
              <a:rPr i="1" lang="fr" sz="800">
                <a:solidFill>
                  <a:schemeClr val="dk1"/>
                </a:solidFill>
              </a:rPr>
              <a:t>Exemple: </a:t>
            </a:r>
            <a:r>
              <a:rPr i="1" lang="fr" sz="800" u="sng">
                <a:solidFill>
                  <a:schemeClr val="dk1"/>
                </a:solidFill>
              </a:rPr>
              <a:t>plus</a:t>
            </a:r>
            <a:r>
              <a:rPr i="1" lang="fr" sz="800">
                <a:solidFill>
                  <a:schemeClr val="dk1"/>
                </a:solidFill>
              </a:rPr>
              <a:t> la réservation a été faite en avance, </a:t>
            </a:r>
            <a:r>
              <a:rPr i="1" lang="fr" sz="800" u="sng">
                <a:solidFill>
                  <a:schemeClr val="dk1"/>
                </a:solidFill>
              </a:rPr>
              <a:t>plus</a:t>
            </a:r>
            <a:r>
              <a:rPr i="1" lang="fr" sz="800">
                <a:solidFill>
                  <a:schemeClr val="dk1"/>
                </a:solidFill>
              </a:rPr>
              <a:t> elle est susceptible d’être annulée.</a:t>
            </a:r>
            <a:endParaRPr i="1" sz="800">
              <a:solidFill>
                <a:schemeClr val="dk1"/>
              </a:solidFill>
            </a:endParaRPr>
          </a:p>
        </p:txBody>
      </p:sp>
      <p:grpSp>
        <p:nvGrpSpPr>
          <p:cNvPr id="328" name="Google Shape;328;p32"/>
          <p:cNvGrpSpPr/>
          <p:nvPr/>
        </p:nvGrpSpPr>
        <p:grpSpPr>
          <a:xfrm>
            <a:off x="4468125" y="788025"/>
            <a:ext cx="1747800" cy="3875625"/>
            <a:chOff x="4734825" y="1092825"/>
            <a:chExt cx="1747800" cy="3875625"/>
          </a:xfrm>
        </p:grpSpPr>
        <p:pic>
          <p:nvPicPr>
            <p:cNvPr id="329" name="Google Shape;329;p32"/>
            <p:cNvPicPr preferRelativeResize="0"/>
            <p:nvPr/>
          </p:nvPicPr>
          <p:blipFill>
            <a:blip r:embed="rId5">
              <a:alphaModFix/>
            </a:blip>
            <a:stretch>
              <a:fillRect/>
            </a:stretch>
          </p:blipFill>
          <p:spPr>
            <a:xfrm>
              <a:off x="4776225" y="1092825"/>
              <a:ext cx="1665000" cy="3875476"/>
            </a:xfrm>
            <a:prstGeom prst="rect">
              <a:avLst/>
            </a:prstGeom>
            <a:noFill/>
            <a:ln cap="flat" cmpd="sng" w="9525">
              <a:solidFill>
                <a:schemeClr val="dk2"/>
              </a:solidFill>
              <a:prstDash val="solid"/>
              <a:round/>
              <a:headEnd len="sm" w="sm" type="none"/>
              <a:tailEnd len="sm" w="sm" type="none"/>
            </a:ln>
          </p:spPr>
        </p:pic>
        <p:sp>
          <p:nvSpPr>
            <p:cNvPr id="330" name="Google Shape;330;p32"/>
            <p:cNvSpPr/>
            <p:nvPr/>
          </p:nvSpPr>
          <p:spPr>
            <a:xfrm>
              <a:off x="4734825" y="1221650"/>
              <a:ext cx="1747800" cy="3858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a:off x="4734825" y="4435350"/>
              <a:ext cx="1747800" cy="5331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2" name="Google Shape;332;p32"/>
          <p:cNvCxnSpPr/>
          <p:nvPr/>
        </p:nvCxnSpPr>
        <p:spPr>
          <a:xfrm>
            <a:off x="1082025" y="685575"/>
            <a:ext cx="7911300" cy="15900"/>
          </a:xfrm>
          <a:prstGeom prst="straightConnector1">
            <a:avLst/>
          </a:prstGeom>
          <a:noFill/>
          <a:ln cap="flat" cmpd="sng" w="28575">
            <a:solidFill>
              <a:srgbClr val="0E3449"/>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3"/>
          <p:cNvSpPr txBox="1"/>
          <p:nvPr>
            <p:ph idx="4294967295" type="ctrTitle"/>
          </p:nvPr>
        </p:nvSpPr>
        <p:spPr>
          <a:xfrm>
            <a:off x="1192675" y="174700"/>
            <a:ext cx="75450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Exemple: Lead time</a:t>
            </a:r>
            <a:endParaRPr sz="2500">
              <a:solidFill>
                <a:srgbClr val="0E3449"/>
              </a:solidFill>
              <a:latin typeface="Inter SemiBold"/>
              <a:ea typeface="Inter SemiBold"/>
              <a:cs typeface="Inter SemiBold"/>
              <a:sym typeface="Inter SemiBold"/>
            </a:endParaRPr>
          </a:p>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 </a:t>
            </a:r>
            <a:endParaRPr sz="2500">
              <a:solidFill>
                <a:srgbClr val="0E3449"/>
              </a:solidFill>
              <a:latin typeface="Inter SemiBold"/>
              <a:ea typeface="Inter SemiBold"/>
              <a:cs typeface="Inter SemiBold"/>
              <a:sym typeface="Inter SemiBold"/>
            </a:endParaRPr>
          </a:p>
        </p:txBody>
      </p:sp>
      <p:pic>
        <p:nvPicPr>
          <p:cNvPr id="338" name="Google Shape;338;p33"/>
          <p:cNvPicPr preferRelativeResize="0"/>
          <p:nvPr/>
        </p:nvPicPr>
        <p:blipFill>
          <a:blip r:embed="rId3">
            <a:alphaModFix/>
          </a:blip>
          <a:stretch>
            <a:fillRect/>
          </a:stretch>
        </p:blipFill>
        <p:spPr>
          <a:xfrm>
            <a:off x="463375" y="254252"/>
            <a:ext cx="576900" cy="385904"/>
          </a:xfrm>
          <a:prstGeom prst="rect">
            <a:avLst/>
          </a:prstGeom>
          <a:noFill/>
          <a:ln>
            <a:noFill/>
          </a:ln>
        </p:spPr>
      </p:pic>
      <p:sp>
        <p:nvSpPr>
          <p:cNvPr id="339" name="Google Shape;339;p33"/>
          <p:cNvSpPr/>
          <p:nvPr/>
        </p:nvSpPr>
        <p:spPr>
          <a:xfrm>
            <a:off x="10225" y="46634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3"/>
          <p:cNvSpPr txBox="1"/>
          <p:nvPr/>
        </p:nvSpPr>
        <p:spPr>
          <a:xfrm>
            <a:off x="6342725" y="850100"/>
            <a:ext cx="2511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p>
        </p:txBody>
      </p:sp>
      <p:pic>
        <p:nvPicPr>
          <p:cNvPr id="341" name="Google Shape;341;p33"/>
          <p:cNvPicPr preferRelativeResize="0"/>
          <p:nvPr/>
        </p:nvPicPr>
        <p:blipFill>
          <a:blip r:embed="rId4">
            <a:alphaModFix/>
          </a:blip>
          <a:stretch>
            <a:fillRect/>
          </a:stretch>
        </p:blipFill>
        <p:spPr>
          <a:xfrm>
            <a:off x="945575" y="1330459"/>
            <a:ext cx="3608723" cy="1997416"/>
          </a:xfrm>
          <a:prstGeom prst="rect">
            <a:avLst/>
          </a:prstGeom>
          <a:noFill/>
          <a:ln cap="flat" cmpd="sng" w="9525">
            <a:solidFill>
              <a:schemeClr val="dk2"/>
            </a:solidFill>
            <a:prstDash val="solid"/>
            <a:round/>
            <a:headEnd len="sm" w="sm" type="none"/>
            <a:tailEnd len="sm" w="sm" type="none"/>
          </a:ln>
        </p:spPr>
      </p:pic>
      <p:pic>
        <p:nvPicPr>
          <p:cNvPr id="342" name="Google Shape;342;p33"/>
          <p:cNvPicPr preferRelativeResize="0"/>
          <p:nvPr/>
        </p:nvPicPr>
        <p:blipFill>
          <a:blip r:embed="rId5">
            <a:alphaModFix/>
          </a:blip>
          <a:stretch>
            <a:fillRect/>
          </a:stretch>
        </p:blipFill>
        <p:spPr>
          <a:xfrm>
            <a:off x="4766476" y="1326300"/>
            <a:ext cx="3452400" cy="1997404"/>
          </a:xfrm>
          <a:prstGeom prst="rect">
            <a:avLst/>
          </a:prstGeom>
          <a:noFill/>
          <a:ln cap="flat" cmpd="sng" w="9525">
            <a:solidFill>
              <a:schemeClr val="dk2"/>
            </a:solidFill>
            <a:prstDash val="solid"/>
            <a:round/>
            <a:headEnd len="sm" w="sm" type="none"/>
            <a:tailEnd len="sm" w="sm" type="none"/>
          </a:ln>
        </p:spPr>
      </p:pic>
      <p:sp>
        <p:nvSpPr>
          <p:cNvPr id="343" name="Google Shape;343;p33"/>
          <p:cNvSpPr txBox="1"/>
          <p:nvPr/>
        </p:nvSpPr>
        <p:spPr>
          <a:xfrm>
            <a:off x="463375" y="3744625"/>
            <a:ext cx="8509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000"/>
              <a:t>Grâce à ces graphes on voit bien que </a:t>
            </a:r>
            <a:r>
              <a:rPr lang="fr" sz="1000" u="sng"/>
              <a:t>plus</a:t>
            </a:r>
            <a:r>
              <a:rPr lang="fr" sz="1000"/>
              <a:t> la </a:t>
            </a:r>
            <a:r>
              <a:rPr i="1" lang="fr" sz="1000"/>
              <a:t>réservation</a:t>
            </a:r>
            <a:r>
              <a:rPr lang="fr" sz="1000"/>
              <a:t> a été faite en avance </a:t>
            </a:r>
            <a:r>
              <a:rPr lang="fr" sz="1000" u="sng"/>
              <a:t>plus</a:t>
            </a:r>
            <a:r>
              <a:rPr lang="fr" sz="1000"/>
              <a:t> elle est susceptible d’être </a:t>
            </a:r>
            <a:r>
              <a:rPr i="1" lang="fr" sz="1000"/>
              <a:t>annulée</a:t>
            </a:r>
            <a:r>
              <a:rPr lang="fr" sz="1000"/>
              <a:t>.</a:t>
            </a:r>
            <a:endParaRPr sz="1000"/>
          </a:p>
        </p:txBody>
      </p:sp>
      <p:cxnSp>
        <p:nvCxnSpPr>
          <p:cNvPr id="344" name="Google Shape;344;p33"/>
          <p:cNvCxnSpPr/>
          <p:nvPr/>
        </p:nvCxnSpPr>
        <p:spPr>
          <a:xfrm>
            <a:off x="1082025" y="685575"/>
            <a:ext cx="7911300" cy="15900"/>
          </a:xfrm>
          <a:prstGeom prst="straightConnector1">
            <a:avLst/>
          </a:prstGeom>
          <a:noFill/>
          <a:ln cap="flat" cmpd="sng" w="28575">
            <a:solidFill>
              <a:srgbClr val="0E3449"/>
            </a:solidFill>
            <a:prstDash val="solid"/>
            <a:round/>
            <a:headEnd len="med" w="med" type="none"/>
            <a:tailEnd len="med" w="med" type="none"/>
          </a:ln>
        </p:spPr>
      </p:cxnSp>
      <p:sp>
        <p:nvSpPr>
          <p:cNvPr id="345" name="Google Shape;345;p33"/>
          <p:cNvSpPr txBox="1"/>
          <p:nvPr/>
        </p:nvSpPr>
        <p:spPr>
          <a:xfrm>
            <a:off x="1712350" y="3390000"/>
            <a:ext cx="2121000" cy="292500"/>
          </a:xfrm>
          <a:prstGeom prst="rect">
            <a:avLst/>
          </a:prstGeom>
          <a:noFill/>
          <a:ln cap="flat" cmpd="sng" w="9525">
            <a:solidFill>
              <a:srgbClr val="4B5258"/>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700">
                <a:solidFill>
                  <a:srgbClr val="4B5258"/>
                </a:solidFill>
              </a:rPr>
              <a:t>Not cancelled =  0                   Cancelled = 1</a:t>
            </a:r>
            <a:endParaRPr sz="700">
              <a:solidFill>
                <a:srgbClr val="4B5258"/>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4"/>
          <p:cNvSpPr txBox="1"/>
          <p:nvPr>
            <p:ph idx="4294967295" type="ctrTitle"/>
          </p:nvPr>
        </p:nvSpPr>
        <p:spPr>
          <a:xfrm>
            <a:off x="1192675" y="174700"/>
            <a:ext cx="75450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Exemple: Number of special of requests</a:t>
            </a:r>
            <a:endParaRPr sz="2500">
              <a:solidFill>
                <a:srgbClr val="0E3449"/>
              </a:solidFill>
              <a:latin typeface="Inter SemiBold"/>
              <a:ea typeface="Inter SemiBold"/>
              <a:cs typeface="Inter SemiBold"/>
              <a:sym typeface="Inter SemiBold"/>
            </a:endParaRPr>
          </a:p>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 </a:t>
            </a:r>
            <a:endParaRPr sz="2500">
              <a:solidFill>
                <a:srgbClr val="0E3449"/>
              </a:solidFill>
              <a:latin typeface="Inter SemiBold"/>
              <a:ea typeface="Inter SemiBold"/>
              <a:cs typeface="Inter SemiBold"/>
              <a:sym typeface="Inter SemiBold"/>
            </a:endParaRPr>
          </a:p>
        </p:txBody>
      </p:sp>
      <p:pic>
        <p:nvPicPr>
          <p:cNvPr id="351" name="Google Shape;351;p34"/>
          <p:cNvPicPr preferRelativeResize="0"/>
          <p:nvPr/>
        </p:nvPicPr>
        <p:blipFill>
          <a:blip r:embed="rId3">
            <a:alphaModFix/>
          </a:blip>
          <a:stretch>
            <a:fillRect/>
          </a:stretch>
        </p:blipFill>
        <p:spPr>
          <a:xfrm>
            <a:off x="463375" y="254252"/>
            <a:ext cx="576900" cy="385904"/>
          </a:xfrm>
          <a:prstGeom prst="rect">
            <a:avLst/>
          </a:prstGeom>
          <a:noFill/>
          <a:ln>
            <a:noFill/>
          </a:ln>
        </p:spPr>
      </p:pic>
      <p:sp>
        <p:nvSpPr>
          <p:cNvPr id="352" name="Google Shape;352;p34"/>
          <p:cNvSpPr/>
          <p:nvPr/>
        </p:nvSpPr>
        <p:spPr>
          <a:xfrm>
            <a:off x="10225" y="46634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3" name="Google Shape;353;p34"/>
          <p:cNvPicPr preferRelativeResize="0"/>
          <p:nvPr/>
        </p:nvPicPr>
        <p:blipFill>
          <a:blip r:embed="rId4">
            <a:alphaModFix/>
          </a:blip>
          <a:stretch>
            <a:fillRect/>
          </a:stretch>
        </p:blipFill>
        <p:spPr>
          <a:xfrm>
            <a:off x="991375" y="1317400"/>
            <a:ext cx="3441453" cy="2055325"/>
          </a:xfrm>
          <a:prstGeom prst="rect">
            <a:avLst/>
          </a:prstGeom>
          <a:noFill/>
          <a:ln cap="flat" cmpd="sng" w="9525">
            <a:solidFill>
              <a:schemeClr val="dk2"/>
            </a:solidFill>
            <a:prstDash val="solid"/>
            <a:round/>
            <a:headEnd len="sm" w="sm" type="none"/>
            <a:tailEnd len="sm" w="sm" type="none"/>
          </a:ln>
        </p:spPr>
      </p:pic>
      <p:pic>
        <p:nvPicPr>
          <p:cNvPr id="354" name="Google Shape;354;p34"/>
          <p:cNvPicPr preferRelativeResize="0"/>
          <p:nvPr/>
        </p:nvPicPr>
        <p:blipFill>
          <a:blip r:embed="rId5">
            <a:alphaModFix/>
          </a:blip>
          <a:stretch>
            <a:fillRect/>
          </a:stretch>
        </p:blipFill>
        <p:spPr>
          <a:xfrm>
            <a:off x="4960506" y="1347952"/>
            <a:ext cx="3295743" cy="1994216"/>
          </a:xfrm>
          <a:prstGeom prst="rect">
            <a:avLst/>
          </a:prstGeom>
          <a:noFill/>
          <a:ln cap="flat" cmpd="sng" w="9525">
            <a:solidFill>
              <a:schemeClr val="dk2"/>
            </a:solidFill>
            <a:prstDash val="solid"/>
            <a:round/>
            <a:headEnd len="sm" w="sm" type="none"/>
            <a:tailEnd len="sm" w="sm" type="none"/>
          </a:ln>
        </p:spPr>
      </p:pic>
      <p:sp>
        <p:nvSpPr>
          <p:cNvPr id="355" name="Google Shape;355;p34"/>
          <p:cNvSpPr txBox="1"/>
          <p:nvPr/>
        </p:nvSpPr>
        <p:spPr>
          <a:xfrm>
            <a:off x="463375" y="3757125"/>
            <a:ext cx="8509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000"/>
              <a:t>Grâce à ces graphes on voit bien que </a:t>
            </a:r>
            <a:r>
              <a:rPr lang="fr" sz="1000" u="sng"/>
              <a:t>plus</a:t>
            </a:r>
            <a:r>
              <a:rPr lang="fr" sz="1000"/>
              <a:t> il y a de </a:t>
            </a:r>
            <a:r>
              <a:rPr i="1" lang="fr" sz="1000"/>
              <a:t>demandes spéciales</a:t>
            </a:r>
            <a:r>
              <a:rPr lang="fr" sz="1000"/>
              <a:t> </a:t>
            </a:r>
            <a:r>
              <a:rPr lang="fr" sz="1000" u="sng"/>
              <a:t>moins</a:t>
            </a:r>
            <a:r>
              <a:rPr lang="fr" sz="1000"/>
              <a:t> </a:t>
            </a:r>
            <a:r>
              <a:rPr lang="fr" sz="1000"/>
              <a:t>la </a:t>
            </a:r>
            <a:r>
              <a:rPr i="1" lang="fr" sz="1000"/>
              <a:t>réservation</a:t>
            </a:r>
            <a:r>
              <a:rPr lang="fr" sz="1000"/>
              <a:t> est susceptible d’être </a:t>
            </a:r>
            <a:r>
              <a:rPr i="1" lang="fr" sz="1000"/>
              <a:t>annulée</a:t>
            </a:r>
            <a:r>
              <a:rPr lang="fr" sz="1000"/>
              <a:t>.</a:t>
            </a:r>
            <a:endParaRPr sz="1000"/>
          </a:p>
        </p:txBody>
      </p:sp>
      <p:cxnSp>
        <p:nvCxnSpPr>
          <p:cNvPr id="356" name="Google Shape;356;p34"/>
          <p:cNvCxnSpPr/>
          <p:nvPr/>
        </p:nvCxnSpPr>
        <p:spPr>
          <a:xfrm>
            <a:off x="1082025" y="685575"/>
            <a:ext cx="7911300" cy="15900"/>
          </a:xfrm>
          <a:prstGeom prst="straightConnector1">
            <a:avLst/>
          </a:prstGeom>
          <a:noFill/>
          <a:ln cap="flat" cmpd="sng" w="28575">
            <a:solidFill>
              <a:srgbClr val="0E3449"/>
            </a:solidFill>
            <a:prstDash val="solid"/>
            <a:round/>
            <a:headEnd len="med" w="med" type="none"/>
            <a:tailEnd len="med" w="med" type="none"/>
          </a:ln>
        </p:spPr>
      </p:cxnSp>
      <p:sp>
        <p:nvSpPr>
          <p:cNvPr id="357" name="Google Shape;357;p34"/>
          <p:cNvSpPr txBox="1"/>
          <p:nvPr/>
        </p:nvSpPr>
        <p:spPr>
          <a:xfrm>
            <a:off x="1712350" y="3390000"/>
            <a:ext cx="2121000" cy="292500"/>
          </a:xfrm>
          <a:prstGeom prst="rect">
            <a:avLst/>
          </a:prstGeom>
          <a:noFill/>
          <a:ln cap="flat" cmpd="sng" w="9525">
            <a:solidFill>
              <a:srgbClr val="4B5258"/>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700">
                <a:solidFill>
                  <a:srgbClr val="4B5258"/>
                </a:solidFill>
              </a:rPr>
              <a:t>Not cancelled =  0                   Cancelled = 1</a:t>
            </a:r>
            <a:endParaRPr sz="700">
              <a:solidFill>
                <a:srgbClr val="4B5258"/>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5"/>
          <p:cNvSpPr txBox="1"/>
          <p:nvPr>
            <p:ph idx="4294967295" type="ctrTitle"/>
          </p:nvPr>
        </p:nvSpPr>
        <p:spPr>
          <a:xfrm>
            <a:off x="1192675" y="174700"/>
            <a:ext cx="75450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Recommandations</a:t>
            </a:r>
            <a:endParaRPr sz="2500">
              <a:solidFill>
                <a:srgbClr val="0E3449"/>
              </a:solidFill>
              <a:latin typeface="Inter SemiBold"/>
              <a:ea typeface="Inter SemiBold"/>
              <a:cs typeface="Inter SemiBold"/>
              <a:sym typeface="Inter SemiBold"/>
            </a:endParaRPr>
          </a:p>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 </a:t>
            </a:r>
            <a:endParaRPr sz="2500">
              <a:solidFill>
                <a:srgbClr val="0E3449"/>
              </a:solidFill>
              <a:latin typeface="Inter SemiBold"/>
              <a:ea typeface="Inter SemiBold"/>
              <a:cs typeface="Inter SemiBold"/>
              <a:sym typeface="Inter SemiBold"/>
            </a:endParaRPr>
          </a:p>
        </p:txBody>
      </p:sp>
      <p:pic>
        <p:nvPicPr>
          <p:cNvPr id="363" name="Google Shape;363;p35"/>
          <p:cNvPicPr preferRelativeResize="0"/>
          <p:nvPr/>
        </p:nvPicPr>
        <p:blipFill>
          <a:blip r:embed="rId3">
            <a:alphaModFix/>
          </a:blip>
          <a:stretch>
            <a:fillRect/>
          </a:stretch>
        </p:blipFill>
        <p:spPr>
          <a:xfrm>
            <a:off x="463375" y="254252"/>
            <a:ext cx="576900" cy="385904"/>
          </a:xfrm>
          <a:prstGeom prst="rect">
            <a:avLst/>
          </a:prstGeom>
          <a:noFill/>
          <a:ln>
            <a:noFill/>
          </a:ln>
        </p:spPr>
      </p:pic>
      <p:sp>
        <p:nvSpPr>
          <p:cNvPr id="364" name="Google Shape;364;p35"/>
          <p:cNvSpPr/>
          <p:nvPr/>
        </p:nvSpPr>
        <p:spPr>
          <a:xfrm>
            <a:off x="10225" y="46634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5"/>
          <p:cNvSpPr txBox="1"/>
          <p:nvPr/>
        </p:nvSpPr>
        <p:spPr>
          <a:xfrm>
            <a:off x="6342725" y="850100"/>
            <a:ext cx="2511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p>
        </p:txBody>
      </p:sp>
      <p:sp>
        <p:nvSpPr>
          <p:cNvPr id="366" name="Google Shape;366;p35"/>
          <p:cNvSpPr txBox="1"/>
          <p:nvPr/>
        </p:nvSpPr>
        <p:spPr>
          <a:xfrm>
            <a:off x="463375" y="1183950"/>
            <a:ext cx="8368200" cy="2647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Char char="❖"/>
            </a:pPr>
            <a:r>
              <a:rPr lang="fr" sz="1000"/>
              <a:t>La</a:t>
            </a:r>
            <a:r>
              <a:rPr lang="fr" sz="1000"/>
              <a:t> politique d’annulation manque.</a:t>
            </a:r>
            <a:endParaRPr sz="1000"/>
          </a:p>
          <a:p>
            <a:pPr indent="-292100" lvl="1" marL="914400" rtl="0" algn="l">
              <a:spcBef>
                <a:spcPts val="0"/>
              </a:spcBef>
              <a:spcAft>
                <a:spcPts val="0"/>
              </a:spcAft>
              <a:buSzPts val="1000"/>
              <a:buChar char="➢"/>
            </a:pPr>
            <a:r>
              <a:rPr lang="fr" sz="1000"/>
              <a:t>Récupérer cette politique permettrait de mieux comprendre les annulations </a:t>
            </a:r>
            <a:endParaRPr sz="1000"/>
          </a:p>
          <a:p>
            <a:pPr indent="-292100" lvl="2" marL="1371600" rtl="0" algn="l">
              <a:spcBef>
                <a:spcPts val="0"/>
              </a:spcBef>
              <a:spcAft>
                <a:spcPts val="0"/>
              </a:spcAft>
              <a:buSzPts val="1000"/>
              <a:buChar char="■"/>
            </a:pPr>
            <a:r>
              <a:rPr lang="fr" sz="1000"/>
              <a:t>Est-ce que les gens annulent moins </a:t>
            </a:r>
            <a:r>
              <a:rPr lang="fr" sz="1000">
                <a:solidFill>
                  <a:schemeClr val="dk1"/>
                </a:solidFill>
              </a:rPr>
              <a:t>en faisant la réservation au dernier moment</a:t>
            </a:r>
            <a:r>
              <a:rPr lang="fr" sz="1000">
                <a:solidFill>
                  <a:schemeClr val="dk1"/>
                </a:solidFill>
              </a:rPr>
              <a:t> </a:t>
            </a:r>
            <a:r>
              <a:rPr lang="fr" sz="1000"/>
              <a:t>car annuler n’est plus gratuit?</a:t>
            </a:r>
            <a:endParaRPr sz="1000"/>
          </a:p>
          <a:p>
            <a:pPr indent="-292100" lvl="1" marL="914400" rtl="0" algn="l">
              <a:spcBef>
                <a:spcPts val="0"/>
              </a:spcBef>
              <a:spcAft>
                <a:spcPts val="0"/>
              </a:spcAft>
              <a:buSzPts val="1000"/>
              <a:buChar char="➢"/>
            </a:pPr>
            <a:r>
              <a:rPr lang="fr" sz="1000"/>
              <a:t>Il pourrait également être intéressant de faire un test A/B afin de voir l’impact du coût de l’annulation sur le nombre de réservations honorées.</a:t>
            </a:r>
            <a:endParaRPr sz="1000"/>
          </a:p>
          <a:p>
            <a:pPr indent="0" lvl="0" marL="914400" rtl="0" algn="l">
              <a:spcBef>
                <a:spcPts val="0"/>
              </a:spcBef>
              <a:spcAft>
                <a:spcPts val="0"/>
              </a:spcAft>
              <a:buNone/>
            </a:pPr>
            <a:r>
              <a:t/>
            </a:r>
            <a:endParaRPr sz="1000"/>
          </a:p>
          <a:p>
            <a:pPr indent="0" lvl="0" marL="457200" rtl="0" algn="l">
              <a:spcBef>
                <a:spcPts val="0"/>
              </a:spcBef>
              <a:spcAft>
                <a:spcPts val="0"/>
              </a:spcAft>
              <a:buNone/>
            </a:pPr>
            <a:r>
              <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fr" sz="1000">
                <a:solidFill>
                  <a:schemeClr val="dk1"/>
                </a:solidFill>
              </a:rPr>
              <a:t>Pousser les gens à faire des demandes spéciales après leur réservation.</a:t>
            </a:r>
            <a:endParaRPr sz="1000">
              <a:solidFill>
                <a:schemeClr val="dk1"/>
              </a:solidFill>
            </a:endParaRPr>
          </a:p>
          <a:p>
            <a:pPr indent="-292100" lvl="1" marL="914400" rtl="0" algn="l">
              <a:spcBef>
                <a:spcPts val="0"/>
              </a:spcBef>
              <a:spcAft>
                <a:spcPts val="0"/>
              </a:spcAft>
              <a:buSzPts val="1000"/>
              <a:buChar char="➢"/>
            </a:pPr>
            <a:r>
              <a:rPr lang="fr" sz="1000"/>
              <a:t>Envoie de mails, appels quelques jours avant la date du séjour pour confirmer la réservation et proposer des services</a:t>
            </a:r>
            <a:endParaRPr sz="1000"/>
          </a:p>
          <a:p>
            <a:pPr indent="0" lvl="0" marL="914400" rtl="0" algn="l">
              <a:spcBef>
                <a:spcPts val="0"/>
              </a:spcBef>
              <a:spcAft>
                <a:spcPts val="0"/>
              </a:spcAft>
              <a:buNone/>
            </a:pPr>
            <a:r>
              <a:t/>
            </a:r>
            <a:endParaRPr sz="1000"/>
          </a:p>
          <a:p>
            <a:pPr indent="0" lvl="0" marL="457200" rtl="0" algn="l">
              <a:spcBef>
                <a:spcPts val="0"/>
              </a:spcBef>
              <a:spcAft>
                <a:spcPts val="0"/>
              </a:spcAft>
              <a:buNone/>
            </a:pPr>
            <a:r>
              <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fr" sz="1000"/>
              <a:t>Faire plus de partenariat avec des agences de voyage</a:t>
            </a:r>
            <a:endParaRPr sz="1000"/>
          </a:p>
          <a:p>
            <a:pPr indent="0" lvl="0" marL="457200" rtl="0" algn="l">
              <a:spcBef>
                <a:spcPts val="0"/>
              </a:spcBef>
              <a:spcAft>
                <a:spcPts val="0"/>
              </a:spcAft>
              <a:buNone/>
            </a:pPr>
            <a:r>
              <a:t/>
            </a:r>
            <a:endParaRPr sz="1000"/>
          </a:p>
          <a:p>
            <a:pPr indent="0" lvl="0" marL="457200" rtl="0" algn="l">
              <a:spcBef>
                <a:spcPts val="0"/>
              </a:spcBef>
              <a:spcAft>
                <a:spcPts val="0"/>
              </a:spcAft>
              <a:buNone/>
            </a:pPr>
            <a:r>
              <a:t/>
            </a:r>
            <a:endParaRPr sz="1000"/>
          </a:p>
        </p:txBody>
      </p:sp>
      <p:cxnSp>
        <p:nvCxnSpPr>
          <p:cNvPr id="367" name="Google Shape;367;p35"/>
          <p:cNvCxnSpPr/>
          <p:nvPr/>
        </p:nvCxnSpPr>
        <p:spPr>
          <a:xfrm>
            <a:off x="1082025" y="685575"/>
            <a:ext cx="7911300" cy="15900"/>
          </a:xfrm>
          <a:prstGeom prst="straightConnector1">
            <a:avLst/>
          </a:prstGeom>
          <a:noFill/>
          <a:ln cap="flat" cmpd="sng" w="28575">
            <a:solidFill>
              <a:srgbClr val="0E3449"/>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4FF"/>
        </a:solidFill>
      </p:bgPr>
    </p:bg>
    <p:spTree>
      <p:nvGrpSpPr>
        <p:cNvPr id="371" name="Shape 371"/>
        <p:cNvGrpSpPr/>
        <p:nvPr/>
      </p:nvGrpSpPr>
      <p:grpSpPr>
        <a:xfrm>
          <a:off x="0" y="0"/>
          <a:ext cx="0" cy="0"/>
          <a:chOff x="0" y="0"/>
          <a:chExt cx="0" cy="0"/>
        </a:xfrm>
      </p:grpSpPr>
      <p:sp>
        <p:nvSpPr>
          <p:cNvPr id="372" name="Google Shape;372;p36"/>
          <p:cNvSpPr txBox="1"/>
          <p:nvPr>
            <p:ph idx="4294967295" type="ctrTitle"/>
          </p:nvPr>
        </p:nvSpPr>
        <p:spPr>
          <a:xfrm>
            <a:off x="1040276" y="1702750"/>
            <a:ext cx="7591500" cy="139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fr" sz="3500">
                <a:solidFill>
                  <a:srgbClr val="0E3449"/>
                </a:solidFill>
                <a:latin typeface="Inter"/>
                <a:ea typeface="Inter"/>
                <a:cs typeface="Inter"/>
                <a:sym typeface="Inter"/>
              </a:rPr>
              <a:t>Random forest</a:t>
            </a:r>
            <a:endParaRPr b="1" sz="3500">
              <a:solidFill>
                <a:srgbClr val="0E3449"/>
              </a:solidFill>
              <a:latin typeface="Inter"/>
              <a:ea typeface="Inter"/>
              <a:cs typeface="Inter"/>
              <a:sym typeface="Inter"/>
            </a:endParaRPr>
          </a:p>
        </p:txBody>
      </p:sp>
      <p:pic>
        <p:nvPicPr>
          <p:cNvPr id="373" name="Google Shape;373;p36"/>
          <p:cNvPicPr preferRelativeResize="0"/>
          <p:nvPr/>
        </p:nvPicPr>
        <p:blipFill>
          <a:blip r:embed="rId3">
            <a:alphaModFix/>
          </a:blip>
          <a:stretch>
            <a:fillRect/>
          </a:stretch>
        </p:blipFill>
        <p:spPr>
          <a:xfrm>
            <a:off x="463375" y="482852"/>
            <a:ext cx="576900" cy="385904"/>
          </a:xfrm>
          <a:prstGeom prst="rect">
            <a:avLst/>
          </a:prstGeom>
          <a:noFill/>
          <a:ln>
            <a:noFill/>
          </a:ln>
        </p:spPr>
      </p:pic>
      <p:cxnSp>
        <p:nvCxnSpPr>
          <p:cNvPr id="374" name="Google Shape;374;p36"/>
          <p:cNvCxnSpPr/>
          <p:nvPr/>
        </p:nvCxnSpPr>
        <p:spPr>
          <a:xfrm>
            <a:off x="4057575" y="2874575"/>
            <a:ext cx="1665300" cy="10200"/>
          </a:xfrm>
          <a:prstGeom prst="straightConnector1">
            <a:avLst/>
          </a:prstGeom>
          <a:noFill/>
          <a:ln cap="flat" cmpd="sng" w="28575">
            <a:solidFill>
              <a:srgbClr val="0E3449"/>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7"/>
          <p:cNvSpPr txBox="1"/>
          <p:nvPr>
            <p:ph idx="4294967295" type="ctrTitle"/>
          </p:nvPr>
        </p:nvSpPr>
        <p:spPr>
          <a:xfrm>
            <a:off x="1192675" y="174700"/>
            <a:ext cx="75450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Random forest </a:t>
            </a:r>
            <a:r>
              <a:rPr lang="fr" sz="2500">
                <a:solidFill>
                  <a:srgbClr val="0E3449"/>
                </a:solidFill>
                <a:latin typeface="Inter SemiBold"/>
                <a:ea typeface="Inter SemiBold"/>
                <a:cs typeface="Inter SemiBold"/>
                <a:sym typeface="Inter SemiBold"/>
              </a:rPr>
              <a:t>résultats</a:t>
            </a:r>
            <a:endParaRPr sz="2500">
              <a:solidFill>
                <a:srgbClr val="0E3449"/>
              </a:solidFill>
              <a:latin typeface="Inter SemiBold"/>
              <a:ea typeface="Inter SemiBold"/>
              <a:cs typeface="Inter SemiBold"/>
              <a:sym typeface="Inter SemiBold"/>
            </a:endParaRPr>
          </a:p>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 </a:t>
            </a:r>
            <a:endParaRPr sz="2500">
              <a:solidFill>
                <a:srgbClr val="0E3449"/>
              </a:solidFill>
              <a:latin typeface="Inter SemiBold"/>
              <a:ea typeface="Inter SemiBold"/>
              <a:cs typeface="Inter SemiBold"/>
              <a:sym typeface="Inter SemiBold"/>
            </a:endParaRPr>
          </a:p>
        </p:txBody>
      </p:sp>
      <p:pic>
        <p:nvPicPr>
          <p:cNvPr id="380" name="Google Shape;380;p37"/>
          <p:cNvPicPr preferRelativeResize="0"/>
          <p:nvPr/>
        </p:nvPicPr>
        <p:blipFill>
          <a:blip r:embed="rId3">
            <a:alphaModFix/>
          </a:blip>
          <a:stretch>
            <a:fillRect/>
          </a:stretch>
        </p:blipFill>
        <p:spPr>
          <a:xfrm>
            <a:off x="463375" y="254252"/>
            <a:ext cx="576900" cy="385904"/>
          </a:xfrm>
          <a:prstGeom prst="rect">
            <a:avLst/>
          </a:prstGeom>
          <a:noFill/>
          <a:ln>
            <a:noFill/>
          </a:ln>
        </p:spPr>
      </p:pic>
      <p:sp>
        <p:nvSpPr>
          <p:cNvPr id="381" name="Google Shape;381;p37"/>
          <p:cNvSpPr/>
          <p:nvPr/>
        </p:nvSpPr>
        <p:spPr>
          <a:xfrm>
            <a:off x="10225" y="46634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7"/>
          <p:cNvSpPr txBox="1"/>
          <p:nvPr/>
        </p:nvSpPr>
        <p:spPr>
          <a:xfrm>
            <a:off x="6342725" y="850100"/>
            <a:ext cx="2511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p>
        </p:txBody>
      </p:sp>
      <p:pic>
        <p:nvPicPr>
          <p:cNvPr id="383" name="Google Shape;383;p37"/>
          <p:cNvPicPr preferRelativeResize="0"/>
          <p:nvPr/>
        </p:nvPicPr>
        <p:blipFill>
          <a:blip r:embed="rId4">
            <a:alphaModFix/>
          </a:blip>
          <a:stretch>
            <a:fillRect/>
          </a:stretch>
        </p:blipFill>
        <p:spPr>
          <a:xfrm>
            <a:off x="439775" y="1012275"/>
            <a:ext cx="2465325" cy="1753273"/>
          </a:xfrm>
          <a:prstGeom prst="rect">
            <a:avLst/>
          </a:prstGeom>
          <a:noFill/>
          <a:ln cap="flat" cmpd="sng" w="9525">
            <a:solidFill>
              <a:schemeClr val="dk2"/>
            </a:solidFill>
            <a:prstDash val="solid"/>
            <a:round/>
            <a:headEnd len="sm" w="sm" type="none"/>
            <a:tailEnd len="sm" w="sm" type="none"/>
          </a:ln>
        </p:spPr>
      </p:pic>
      <p:pic>
        <p:nvPicPr>
          <p:cNvPr id="384" name="Google Shape;384;p37"/>
          <p:cNvPicPr preferRelativeResize="0"/>
          <p:nvPr/>
        </p:nvPicPr>
        <p:blipFill>
          <a:blip r:embed="rId5">
            <a:alphaModFix/>
          </a:blip>
          <a:stretch>
            <a:fillRect/>
          </a:stretch>
        </p:blipFill>
        <p:spPr>
          <a:xfrm>
            <a:off x="439775" y="2841425"/>
            <a:ext cx="2465325" cy="1753250"/>
          </a:xfrm>
          <a:prstGeom prst="rect">
            <a:avLst/>
          </a:prstGeom>
          <a:noFill/>
          <a:ln cap="flat" cmpd="sng" w="9525">
            <a:solidFill>
              <a:schemeClr val="dk2"/>
            </a:solidFill>
            <a:prstDash val="solid"/>
            <a:round/>
            <a:headEnd len="sm" w="sm" type="none"/>
            <a:tailEnd len="sm" w="sm" type="none"/>
          </a:ln>
        </p:spPr>
      </p:pic>
      <p:pic>
        <p:nvPicPr>
          <p:cNvPr id="385" name="Google Shape;385;p37"/>
          <p:cNvPicPr preferRelativeResize="0"/>
          <p:nvPr/>
        </p:nvPicPr>
        <p:blipFill>
          <a:blip r:embed="rId6">
            <a:alphaModFix/>
          </a:blip>
          <a:stretch>
            <a:fillRect/>
          </a:stretch>
        </p:blipFill>
        <p:spPr>
          <a:xfrm>
            <a:off x="3310212" y="1997674"/>
            <a:ext cx="2970386" cy="2618027"/>
          </a:xfrm>
          <a:prstGeom prst="rect">
            <a:avLst/>
          </a:prstGeom>
          <a:noFill/>
          <a:ln cap="flat" cmpd="sng" w="9525">
            <a:solidFill>
              <a:schemeClr val="dk2"/>
            </a:solidFill>
            <a:prstDash val="solid"/>
            <a:round/>
            <a:headEnd len="sm" w="sm" type="none"/>
            <a:tailEnd len="sm" w="sm" type="none"/>
          </a:ln>
        </p:spPr>
      </p:pic>
      <p:sp>
        <p:nvSpPr>
          <p:cNvPr id="386" name="Google Shape;386;p37"/>
          <p:cNvSpPr txBox="1"/>
          <p:nvPr/>
        </p:nvSpPr>
        <p:spPr>
          <a:xfrm>
            <a:off x="6596575" y="1994550"/>
            <a:ext cx="2141100" cy="115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134449" lvl="0" marL="179999" rtl="0" algn="l">
              <a:spcBef>
                <a:spcPts val="0"/>
              </a:spcBef>
              <a:spcAft>
                <a:spcPts val="0"/>
              </a:spcAft>
              <a:buClr>
                <a:schemeClr val="accent2"/>
              </a:buClr>
              <a:buSzPts val="700"/>
              <a:buChar char="❖"/>
            </a:pPr>
            <a:r>
              <a:rPr lang="fr" sz="700">
                <a:solidFill>
                  <a:srgbClr val="0000FF"/>
                </a:solidFill>
              </a:rPr>
              <a:t>Accuracy = 99%= overfitting</a:t>
            </a:r>
            <a:endParaRPr sz="700">
              <a:solidFill>
                <a:srgbClr val="0000FF"/>
              </a:solidFill>
            </a:endParaRPr>
          </a:p>
          <a:p>
            <a:pPr indent="-130175" lvl="1" marL="360000" rtl="0" algn="l">
              <a:spcBef>
                <a:spcPts val="0"/>
              </a:spcBef>
              <a:spcAft>
                <a:spcPts val="0"/>
              </a:spcAft>
              <a:buClr>
                <a:schemeClr val="dk1"/>
              </a:buClr>
              <a:buSzPts val="700"/>
              <a:buChar char="➢"/>
            </a:pPr>
            <a:r>
              <a:rPr lang="fr" sz="700"/>
              <a:t>Le modèle a </a:t>
            </a:r>
            <a:r>
              <a:rPr lang="fr" sz="700"/>
              <a:t>sur-appris</a:t>
            </a:r>
            <a:r>
              <a:rPr lang="fr" sz="700"/>
              <a:t> donc il risque d’avoir des difficultés à </a:t>
            </a:r>
            <a:r>
              <a:rPr lang="fr" sz="700"/>
              <a:t>généraliser:</a:t>
            </a:r>
            <a:r>
              <a:rPr lang="fr" sz="700"/>
              <a:t> il vaut mieux rester sur la </a:t>
            </a:r>
            <a:r>
              <a:rPr lang="fr" sz="700">
                <a:solidFill>
                  <a:schemeClr val="dk1"/>
                </a:solidFill>
              </a:rPr>
              <a:t>régression logistique.</a:t>
            </a:r>
            <a:endParaRPr sz="700">
              <a:solidFill>
                <a:schemeClr val="dk1"/>
              </a:solidFill>
            </a:endParaRPr>
          </a:p>
          <a:p>
            <a:pPr indent="0" lvl="0" marL="0" rtl="0" algn="l">
              <a:spcBef>
                <a:spcPts val="0"/>
              </a:spcBef>
              <a:spcAft>
                <a:spcPts val="0"/>
              </a:spcAft>
              <a:buNone/>
            </a:pPr>
            <a:r>
              <a:t/>
            </a:r>
            <a:endParaRPr sz="700"/>
          </a:p>
          <a:p>
            <a:pPr indent="-134449" lvl="0" marL="179999" rtl="0" algn="l">
              <a:spcBef>
                <a:spcPts val="0"/>
              </a:spcBef>
              <a:spcAft>
                <a:spcPts val="0"/>
              </a:spcAft>
              <a:buSzPts val="700"/>
              <a:buChar char="❖"/>
            </a:pPr>
            <a:r>
              <a:rPr lang="fr" sz="700"/>
              <a:t>Les </a:t>
            </a:r>
            <a:r>
              <a:rPr lang="fr" sz="700">
                <a:solidFill>
                  <a:srgbClr val="9900FF"/>
                </a:solidFill>
              </a:rPr>
              <a:t>coefficients</a:t>
            </a:r>
            <a:r>
              <a:rPr lang="fr" sz="700"/>
              <a:t> obtenus avec le  “random forest” confortent en partie notre analyse faite avec la régression logistique.</a:t>
            </a:r>
            <a:endParaRPr sz="700"/>
          </a:p>
        </p:txBody>
      </p:sp>
      <p:grpSp>
        <p:nvGrpSpPr>
          <p:cNvPr id="387" name="Google Shape;387;p37"/>
          <p:cNvGrpSpPr/>
          <p:nvPr/>
        </p:nvGrpSpPr>
        <p:grpSpPr>
          <a:xfrm>
            <a:off x="3906719" y="1012275"/>
            <a:ext cx="1833316" cy="909454"/>
            <a:chOff x="3954817" y="982650"/>
            <a:chExt cx="2318598" cy="1152375"/>
          </a:xfrm>
        </p:grpSpPr>
        <p:pic>
          <p:nvPicPr>
            <p:cNvPr id="388" name="Google Shape;388;p37"/>
            <p:cNvPicPr preferRelativeResize="0"/>
            <p:nvPr/>
          </p:nvPicPr>
          <p:blipFill>
            <a:blip r:embed="rId7">
              <a:alphaModFix/>
            </a:blip>
            <a:stretch>
              <a:fillRect/>
            </a:stretch>
          </p:blipFill>
          <p:spPr>
            <a:xfrm>
              <a:off x="3954817" y="982650"/>
              <a:ext cx="2318550" cy="1152375"/>
            </a:xfrm>
            <a:prstGeom prst="rect">
              <a:avLst/>
            </a:prstGeom>
            <a:noFill/>
            <a:ln cap="flat" cmpd="sng" w="9525">
              <a:solidFill>
                <a:schemeClr val="dk2"/>
              </a:solidFill>
              <a:prstDash val="solid"/>
              <a:round/>
              <a:headEnd len="sm" w="sm" type="none"/>
              <a:tailEnd len="sm" w="sm" type="none"/>
            </a:ln>
          </p:spPr>
        </p:pic>
        <p:sp>
          <p:nvSpPr>
            <p:cNvPr id="389" name="Google Shape;389;p37"/>
            <p:cNvSpPr/>
            <p:nvPr/>
          </p:nvSpPr>
          <p:spPr>
            <a:xfrm>
              <a:off x="4745515" y="1172019"/>
              <a:ext cx="1527900" cy="1740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7"/>
            <p:cNvSpPr/>
            <p:nvPr/>
          </p:nvSpPr>
          <p:spPr>
            <a:xfrm>
              <a:off x="4745515" y="1528994"/>
              <a:ext cx="1527900" cy="1740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1" name="Google Shape;391;p37"/>
          <p:cNvCxnSpPr/>
          <p:nvPr/>
        </p:nvCxnSpPr>
        <p:spPr>
          <a:xfrm>
            <a:off x="1082025" y="685575"/>
            <a:ext cx="7911300" cy="15900"/>
          </a:xfrm>
          <a:prstGeom prst="straightConnector1">
            <a:avLst/>
          </a:prstGeom>
          <a:noFill/>
          <a:ln cap="flat" cmpd="sng" w="28575">
            <a:solidFill>
              <a:srgbClr val="0E3449"/>
            </a:solidFill>
            <a:prstDash val="solid"/>
            <a:round/>
            <a:headEnd len="med" w="med" type="none"/>
            <a:tailEnd len="med" w="med" type="none"/>
          </a:ln>
        </p:spPr>
      </p:cxnSp>
      <p:sp>
        <p:nvSpPr>
          <p:cNvPr id="392" name="Google Shape;392;p37"/>
          <p:cNvSpPr/>
          <p:nvPr/>
        </p:nvSpPr>
        <p:spPr>
          <a:xfrm>
            <a:off x="439775" y="2673675"/>
            <a:ext cx="1905600" cy="942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DBD0"/>
        </a:solidFill>
      </p:bgPr>
    </p:bg>
    <p:spTree>
      <p:nvGrpSpPr>
        <p:cNvPr id="396" name="Shape 396"/>
        <p:cNvGrpSpPr/>
        <p:nvPr/>
      </p:nvGrpSpPr>
      <p:grpSpPr>
        <a:xfrm>
          <a:off x="0" y="0"/>
          <a:ext cx="0" cy="0"/>
          <a:chOff x="0" y="0"/>
          <a:chExt cx="0" cy="0"/>
        </a:xfrm>
      </p:grpSpPr>
      <p:sp>
        <p:nvSpPr>
          <p:cNvPr id="397" name="Google Shape;397;p38"/>
          <p:cNvSpPr txBox="1"/>
          <p:nvPr>
            <p:ph idx="4294967295" type="ctrTitle"/>
          </p:nvPr>
        </p:nvSpPr>
        <p:spPr>
          <a:xfrm>
            <a:off x="1540400" y="1742168"/>
            <a:ext cx="5315100" cy="69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sz="3600">
                <a:solidFill>
                  <a:srgbClr val="0E3449"/>
                </a:solidFill>
                <a:latin typeface="Inter"/>
                <a:ea typeface="Inter"/>
                <a:cs typeface="Inter"/>
                <a:sym typeface="Inter"/>
              </a:rPr>
              <a:t>Merci pour votre attention !</a:t>
            </a:r>
            <a:endParaRPr b="1" sz="3600">
              <a:solidFill>
                <a:srgbClr val="0E3449"/>
              </a:solidFill>
              <a:latin typeface="Inter"/>
              <a:ea typeface="Inter"/>
              <a:cs typeface="Inter"/>
              <a:sym typeface="Inter"/>
            </a:endParaRPr>
          </a:p>
        </p:txBody>
      </p:sp>
      <p:pic>
        <p:nvPicPr>
          <p:cNvPr id="398" name="Google Shape;398;p38"/>
          <p:cNvPicPr preferRelativeResize="0"/>
          <p:nvPr/>
        </p:nvPicPr>
        <p:blipFill>
          <a:blip r:embed="rId3">
            <a:alphaModFix/>
          </a:blip>
          <a:stretch>
            <a:fillRect/>
          </a:stretch>
        </p:blipFill>
        <p:spPr>
          <a:xfrm>
            <a:off x="4452025" y="3006625"/>
            <a:ext cx="4599299" cy="2136876"/>
          </a:xfrm>
          <a:prstGeom prst="rect">
            <a:avLst/>
          </a:prstGeom>
          <a:noFill/>
          <a:ln>
            <a:noFill/>
          </a:ln>
        </p:spPr>
      </p:pic>
      <p:pic>
        <p:nvPicPr>
          <p:cNvPr id="399" name="Google Shape;399;p38"/>
          <p:cNvPicPr preferRelativeResize="0"/>
          <p:nvPr/>
        </p:nvPicPr>
        <p:blipFill>
          <a:blip r:embed="rId4">
            <a:alphaModFix/>
          </a:blip>
          <a:stretch>
            <a:fillRect/>
          </a:stretch>
        </p:blipFill>
        <p:spPr>
          <a:xfrm>
            <a:off x="463375" y="482852"/>
            <a:ext cx="576900" cy="385904"/>
          </a:xfrm>
          <a:prstGeom prst="rect">
            <a:avLst/>
          </a:prstGeom>
          <a:noFill/>
          <a:ln>
            <a:noFill/>
          </a:ln>
        </p:spPr>
      </p:pic>
      <p:cxnSp>
        <p:nvCxnSpPr>
          <p:cNvPr id="400" name="Google Shape;400;p38"/>
          <p:cNvCxnSpPr/>
          <p:nvPr/>
        </p:nvCxnSpPr>
        <p:spPr>
          <a:xfrm>
            <a:off x="3371775" y="3103175"/>
            <a:ext cx="1665300" cy="10200"/>
          </a:xfrm>
          <a:prstGeom prst="straightConnector1">
            <a:avLst/>
          </a:prstGeom>
          <a:noFill/>
          <a:ln cap="flat" cmpd="sng" w="28575">
            <a:solidFill>
              <a:srgbClr val="0E3449"/>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4FF"/>
        </a:solidFill>
      </p:bgPr>
    </p:bg>
    <p:spTree>
      <p:nvGrpSpPr>
        <p:cNvPr id="69" name="Shape 69"/>
        <p:cNvGrpSpPr/>
        <p:nvPr/>
      </p:nvGrpSpPr>
      <p:grpSpPr>
        <a:xfrm>
          <a:off x="0" y="0"/>
          <a:ext cx="0" cy="0"/>
          <a:chOff x="0" y="0"/>
          <a:chExt cx="0" cy="0"/>
        </a:xfrm>
      </p:grpSpPr>
      <p:sp>
        <p:nvSpPr>
          <p:cNvPr id="70" name="Google Shape;70;p15"/>
          <p:cNvSpPr txBox="1"/>
          <p:nvPr>
            <p:ph idx="4294967295" type="ctrTitle"/>
          </p:nvPr>
        </p:nvSpPr>
        <p:spPr>
          <a:xfrm>
            <a:off x="1040276" y="1702750"/>
            <a:ext cx="7591500" cy="139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fr" sz="3500">
                <a:solidFill>
                  <a:srgbClr val="0E3449"/>
                </a:solidFill>
                <a:latin typeface="Inter"/>
                <a:ea typeface="Inter"/>
                <a:cs typeface="Inter"/>
                <a:sym typeface="Inter"/>
              </a:rPr>
              <a:t>Introduction</a:t>
            </a:r>
            <a:endParaRPr b="1" sz="3500">
              <a:solidFill>
                <a:srgbClr val="0E3449"/>
              </a:solidFill>
              <a:latin typeface="Inter"/>
              <a:ea typeface="Inter"/>
              <a:cs typeface="Inter"/>
              <a:sym typeface="Inter"/>
            </a:endParaRPr>
          </a:p>
        </p:txBody>
      </p:sp>
      <p:pic>
        <p:nvPicPr>
          <p:cNvPr id="71" name="Google Shape;71;p15"/>
          <p:cNvPicPr preferRelativeResize="0"/>
          <p:nvPr/>
        </p:nvPicPr>
        <p:blipFill>
          <a:blip r:embed="rId3">
            <a:alphaModFix/>
          </a:blip>
          <a:stretch>
            <a:fillRect/>
          </a:stretch>
        </p:blipFill>
        <p:spPr>
          <a:xfrm>
            <a:off x="463375" y="482852"/>
            <a:ext cx="576900" cy="385904"/>
          </a:xfrm>
          <a:prstGeom prst="rect">
            <a:avLst/>
          </a:prstGeom>
          <a:noFill/>
          <a:ln>
            <a:noFill/>
          </a:ln>
        </p:spPr>
      </p:pic>
      <p:cxnSp>
        <p:nvCxnSpPr>
          <p:cNvPr id="72" name="Google Shape;72;p15"/>
          <p:cNvCxnSpPr/>
          <p:nvPr/>
        </p:nvCxnSpPr>
        <p:spPr>
          <a:xfrm>
            <a:off x="4057575" y="2874575"/>
            <a:ext cx="1665300" cy="10200"/>
          </a:xfrm>
          <a:prstGeom prst="straightConnector1">
            <a:avLst/>
          </a:prstGeom>
          <a:noFill/>
          <a:ln cap="flat" cmpd="sng" w="28575">
            <a:solidFill>
              <a:srgbClr val="0E3449"/>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4294967295" type="ctrTitle"/>
          </p:nvPr>
        </p:nvSpPr>
        <p:spPr>
          <a:xfrm>
            <a:off x="1192664" y="174709"/>
            <a:ext cx="5315100" cy="5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Un problème réel</a:t>
            </a:r>
            <a:endParaRPr sz="2500">
              <a:solidFill>
                <a:srgbClr val="0E3449"/>
              </a:solidFill>
              <a:latin typeface="Inter SemiBold"/>
              <a:ea typeface="Inter SemiBold"/>
              <a:cs typeface="Inter SemiBold"/>
              <a:sym typeface="Inter SemiBold"/>
            </a:endParaRPr>
          </a:p>
        </p:txBody>
      </p:sp>
      <p:sp>
        <p:nvSpPr>
          <p:cNvPr id="78" name="Google Shape;78;p16"/>
          <p:cNvSpPr txBox="1"/>
          <p:nvPr>
            <p:ph idx="4294967295" type="ctrTitle"/>
          </p:nvPr>
        </p:nvSpPr>
        <p:spPr>
          <a:xfrm>
            <a:off x="897381" y="1539225"/>
            <a:ext cx="8106900" cy="5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fr" sz="1200">
                <a:solidFill>
                  <a:srgbClr val="4B5258"/>
                </a:solidFill>
              </a:rPr>
              <a:t>Evolution des moyens de réservation et des comportements clients</a:t>
            </a:r>
            <a:endParaRPr b="1" sz="1200">
              <a:solidFill>
                <a:srgbClr val="4B5258"/>
              </a:solidFill>
            </a:endParaRPr>
          </a:p>
        </p:txBody>
      </p:sp>
      <p:sp>
        <p:nvSpPr>
          <p:cNvPr id="79" name="Google Shape;79;p16"/>
          <p:cNvSpPr/>
          <p:nvPr/>
        </p:nvSpPr>
        <p:spPr>
          <a:xfrm rot="-355994">
            <a:off x="559852" y="1782409"/>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txBox="1"/>
          <p:nvPr>
            <p:ph idx="4294967295" type="ctrTitle"/>
          </p:nvPr>
        </p:nvSpPr>
        <p:spPr>
          <a:xfrm>
            <a:off x="897375" y="1839975"/>
            <a:ext cx="7794000" cy="346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fr" sz="1200">
                <a:solidFill>
                  <a:srgbClr val="4B5258"/>
                </a:solidFill>
              </a:rPr>
              <a:t>=&gt; Hausse du nombre d’annulation ou de non-présentation</a:t>
            </a:r>
            <a:endParaRPr sz="1200">
              <a:solidFill>
                <a:srgbClr val="4B5258"/>
              </a:solidFill>
            </a:endParaRPr>
          </a:p>
        </p:txBody>
      </p:sp>
      <p:sp>
        <p:nvSpPr>
          <p:cNvPr id="81" name="Google Shape;81;p16"/>
          <p:cNvSpPr txBox="1"/>
          <p:nvPr>
            <p:ph idx="4294967295" type="ctrTitle"/>
          </p:nvPr>
        </p:nvSpPr>
        <p:spPr>
          <a:xfrm>
            <a:off x="897375" y="2605400"/>
            <a:ext cx="8009100" cy="5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fr" sz="1200">
                <a:solidFill>
                  <a:srgbClr val="3C4043"/>
                </a:solidFill>
                <a:highlight>
                  <a:srgbClr val="FFFFFF"/>
                </a:highlight>
              </a:rPr>
              <a:t>A</a:t>
            </a:r>
            <a:r>
              <a:rPr b="1" lang="fr" sz="1200">
                <a:solidFill>
                  <a:srgbClr val="3C4043"/>
                </a:solidFill>
                <a:highlight>
                  <a:srgbClr val="FFFFFF"/>
                </a:highlight>
              </a:rPr>
              <a:t>nnulations souvent facilitées par la possibilité de le faire gratuitement</a:t>
            </a:r>
            <a:endParaRPr b="1" sz="1200">
              <a:solidFill>
                <a:srgbClr val="4B5258"/>
              </a:solidFill>
            </a:endParaRPr>
          </a:p>
        </p:txBody>
      </p:sp>
      <p:sp>
        <p:nvSpPr>
          <p:cNvPr id="82" name="Google Shape;82;p16"/>
          <p:cNvSpPr/>
          <p:nvPr/>
        </p:nvSpPr>
        <p:spPr>
          <a:xfrm rot="-355994">
            <a:off x="559852" y="2848609"/>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6"/>
          <p:cNvPicPr preferRelativeResize="0"/>
          <p:nvPr/>
        </p:nvPicPr>
        <p:blipFill>
          <a:blip r:embed="rId3">
            <a:alphaModFix/>
          </a:blip>
          <a:stretch>
            <a:fillRect/>
          </a:stretch>
        </p:blipFill>
        <p:spPr>
          <a:xfrm>
            <a:off x="463375" y="254252"/>
            <a:ext cx="576900" cy="385904"/>
          </a:xfrm>
          <a:prstGeom prst="rect">
            <a:avLst/>
          </a:prstGeom>
          <a:noFill/>
          <a:ln>
            <a:noFill/>
          </a:ln>
        </p:spPr>
      </p:pic>
      <p:sp>
        <p:nvSpPr>
          <p:cNvPr id="84" name="Google Shape;84;p16"/>
          <p:cNvSpPr/>
          <p:nvPr/>
        </p:nvSpPr>
        <p:spPr>
          <a:xfrm>
            <a:off x="10225" y="48920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ph idx="4294967295" type="ctrTitle"/>
          </p:nvPr>
        </p:nvSpPr>
        <p:spPr>
          <a:xfrm>
            <a:off x="915825" y="2914700"/>
            <a:ext cx="7972200" cy="346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fr" sz="1200">
                <a:solidFill>
                  <a:srgbClr val="3C4043"/>
                </a:solidFill>
                <a:highlight>
                  <a:srgbClr val="FFFFFF"/>
                </a:highlight>
              </a:rPr>
              <a:t>=&gt; B</a:t>
            </a:r>
            <a:r>
              <a:rPr lang="fr" sz="1200">
                <a:solidFill>
                  <a:srgbClr val="3C4043"/>
                </a:solidFill>
                <a:highlight>
                  <a:srgbClr val="FFFFFF"/>
                </a:highlight>
              </a:rPr>
              <a:t>énéfique pour les clients de l'hôtel mais susceptible de réduire les revenus pour les hôtels</a:t>
            </a:r>
            <a:endParaRPr sz="1200">
              <a:solidFill>
                <a:srgbClr val="3C4043"/>
              </a:solidFill>
              <a:highlight>
                <a:srgbClr val="FFFFFF"/>
              </a:highlight>
              <a:latin typeface="Inter"/>
              <a:ea typeface="Inter"/>
              <a:cs typeface="Inter"/>
              <a:sym typeface="Inter"/>
            </a:endParaRPr>
          </a:p>
        </p:txBody>
      </p:sp>
      <p:cxnSp>
        <p:nvCxnSpPr>
          <p:cNvPr id="86" name="Google Shape;86;p16"/>
          <p:cNvCxnSpPr/>
          <p:nvPr/>
        </p:nvCxnSpPr>
        <p:spPr>
          <a:xfrm>
            <a:off x="1082025" y="685575"/>
            <a:ext cx="7911300" cy="15900"/>
          </a:xfrm>
          <a:prstGeom prst="straightConnector1">
            <a:avLst/>
          </a:prstGeom>
          <a:noFill/>
          <a:ln cap="flat" cmpd="sng" w="28575">
            <a:solidFill>
              <a:srgbClr val="0E3449"/>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idx="4294967295" type="ctrTitle"/>
          </p:nvPr>
        </p:nvSpPr>
        <p:spPr>
          <a:xfrm>
            <a:off x="1192664" y="174709"/>
            <a:ext cx="5315100" cy="5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Un problème réel</a:t>
            </a:r>
            <a:endParaRPr sz="2500">
              <a:solidFill>
                <a:srgbClr val="0E3449"/>
              </a:solidFill>
              <a:latin typeface="Inter SemiBold"/>
              <a:ea typeface="Inter SemiBold"/>
              <a:cs typeface="Inter SemiBold"/>
              <a:sym typeface="Inter SemiBold"/>
            </a:endParaRPr>
          </a:p>
        </p:txBody>
      </p:sp>
      <p:pic>
        <p:nvPicPr>
          <p:cNvPr id="92" name="Google Shape;92;p17"/>
          <p:cNvPicPr preferRelativeResize="0"/>
          <p:nvPr/>
        </p:nvPicPr>
        <p:blipFill>
          <a:blip r:embed="rId3">
            <a:alphaModFix/>
          </a:blip>
          <a:stretch>
            <a:fillRect/>
          </a:stretch>
        </p:blipFill>
        <p:spPr>
          <a:xfrm>
            <a:off x="463375" y="254252"/>
            <a:ext cx="576900" cy="385904"/>
          </a:xfrm>
          <a:prstGeom prst="rect">
            <a:avLst/>
          </a:prstGeom>
          <a:noFill/>
          <a:ln>
            <a:noFill/>
          </a:ln>
        </p:spPr>
      </p:pic>
      <p:sp>
        <p:nvSpPr>
          <p:cNvPr id="93" name="Google Shape;93;p17"/>
          <p:cNvSpPr/>
          <p:nvPr/>
        </p:nvSpPr>
        <p:spPr>
          <a:xfrm>
            <a:off x="10225" y="48920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 name="Google Shape;94;p17"/>
          <p:cNvPicPr preferRelativeResize="0"/>
          <p:nvPr/>
        </p:nvPicPr>
        <p:blipFill>
          <a:blip r:embed="rId4">
            <a:alphaModFix/>
          </a:blip>
          <a:stretch>
            <a:fillRect/>
          </a:stretch>
        </p:blipFill>
        <p:spPr>
          <a:xfrm>
            <a:off x="271150" y="1449600"/>
            <a:ext cx="4391700" cy="2824294"/>
          </a:xfrm>
          <a:prstGeom prst="rect">
            <a:avLst/>
          </a:prstGeom>
          <a:noFill/>
          <a:ln cap="flat" cmpd="sng" w="9525">
            <a:solidFill>
              <a:srgbClr val="4B5258"/>
            </a:solidFill>
            <a:prstDash val="solid"/>
            <a:round/>
            <a:headEnd len="sm" w="sm" type="none"/>
            <a:tailEnd len="sm" w="sm" type="none"/>
          </a:ln>
        </p:spPr>
      </p:pic>
      <p:sp>
        <p:nvSpPr>
          <p:cNvPr id="95" name="Google Shape;95;p17"/>
          <p:cNvSpPr txBox="1"/>
          <p:nvPr/>
        </p:nvSpPr>
        <p:spPr>
          <a:xfrm>
            <a:off x="4861625" y="2332000"/>
            <a:ext cx="4052400" cy="554100"/>
          </a:xfrm>
          <a:prstGeom prst="rect">
            <a:avLst/>
          </a:prstGeom>
          <a:noFill/>
          <a:ln cap="flat" cmpd="sng" w="9525">
            <a:solidFill>
              <a:srgbClr val="3C404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rgbClr val="4B5258"/>
                </a:solidFill>
              </a:rPr>
              <a:t>Dans notre exemple, s</a:t>
            </a:r>
            <a:r>
              <a:rPr lang="fr" sz="1200">
                <a:solidFill>
                  <a:srgbClr val="4B5258"/>
                </a:solidFill>
              </a:rPr>
              <a:t>ur </a:t>
            </a:r>
            <a:r>
              <a:rPr b="1" i="1" lang="fr" sz="1200">
                <a:solidFill>
                  <a:srgbClr val="4B5258"/>
                </a:solidFill>
              </a:rPr>
              <a:t>36275 réservations faites</a:t>
            </a:r>
            <a:r>
              <a:rPr lang="fr" sz="1200">
                <a:solidFill>
                  <a:srgbClr val="4B5258"/>
                </a:solidFill>
              </a:rPr>
              <a:t>, il y en a </a:t>
            </a:r>
            <a:r>
              <a:rPr b="1" i="1" lang="fr" sz="1200">
                <a:solidFill>
                  <a:srgbClr val="4B5258"/>
                </a:solidFill>
              </a:rPr>
              <a:t>11885</a:t>
            </a:r>
            <a:r>
              <a:rPr lang="fr" sz="1200">
                <a:solidFill>
                  <a:srgbClr val="4B5258"/>
                </a:solidFill>
              </a:rPr>
              <a:t> qui sont </a:t>
            </a:r>
            <a:r>
              <a:rPr b="1" i="1" lang="fr" sz="1200">
                <a:solidFill>
                  <a:srgbClr val="4B5258"/>
                </a:solidFill>
              </a:rPr>
              <a:t>annulées</a:t>
            </a:r>
            <a:r>
              <a:rPr lang="fr" sz="1200">
                <a:solidFill>
                  <a:srgbClr val="4B5258"/>
                </a:solidFill>
              </a:rPr>
              <a:t> soit </a:t>
            </a:r>
            <a:r>
              <a:rPr b="1" lang="fr" sz="1200" u="sng">
                <a:solidFill>
                  <a:srgbClr val="4B5258"/>
                </a:solidFill>
              </a:rPr>
              <a:t>plus de 30%</a:t>
            </a:r>
            <a:r>
              <a:rPr lang="fr" sz="1200">
                <a:solidFill>
                  <a:srgbClr val="4B5258"/>
                </a:solidFill>
              </a:rPr>
              <a:t>.</a:t>
            </a:r>
            <a:endParaRPr sz="1200">
              <a:solidFill>
                <a:srgbClr val="4B5258"/>
              </a:solidFill>
            </a:endParaRPr>
          </a:p>
        </p:txBody>
      </p:sp>
      <p:cxnSp>
        <p:nvCxnSpPr>
          <p:cNvPr id="96" name="Google Shape;96;p17"/>
          <p:cNvCxnSpPr/>
          <p:nvPr/>
        </p:nvCxnSpPr>
        <p:spPr>
          <a:xfrm>
            <a:off x="1082025" y="685575"/>
            <a:ext cx="7911300" cy="15900"/>
          </a:xfrm>
          <a:prstGeom prst="straightConnector1">
            <a:avLst/>
          </a:prstGeom>
          <a:noFill/>
          <a:ln cap="flat" cmpd="sng" w="28575">
            <a:solidFill>
              <a:srgbClr val="0E3449"/>
            </a:solidFill>
            <a:prstDash val="solid"/>
            <a:round/>
            <a:headEnd len="med" w="med" type="none"/>
            <a:tailEnd len="med" w="med" type="none"/>
          </a:ln>
        </p:spPr>
      </p:cxnSp>
      <p:sp>
        <p:nvSpPr>
          <p:cNvPr id="97" name="Google Shape;97;p17"/>
          <p:cNvSpPr txBox="1"/>
          <p:nvPr/>
        </p:nvSpPr>
        <p:spPr>
          <a:xfrm>
            <a:off x="2916000" y="2824600"/>
            <a:ext cx="1483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800">
                <a:solidFill>
                  <a:schemeClr val="lt1"/>
                </a:solidFill>
              </a:rPr>
              <a:t> Cancelled =11885</a:t>
            </a:r>
            <a:endParaRPr sz="800">
              <a:solidFill>
                <a:schemeClr val="lt1"/>
              </a:solidFill>
            </a:endParaRPr>
          </a:p>
        </p:txBody>
      </p:sp>
      <p:sp>
        <p:nvSpPr>
          <p:cNvPr id="98" name="Google Shape;98;p17"/>
          <p:cNvSpPr txBox="1"/>
          <p:nvPr/>
        </p:nvSpPr>
        <p:spPr>
          <a:xfrm>
            <a:off x="1082025" y="1646500"/>
            <a:ext cx="1483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800">
                <a:solidFill>
                  <a:schemeClr val="lt1"/>
                </a:solidFill>
              </a:rPr>
              <a:t>Not cancelled = 24380</a:t>
            </a:r>
            <a:endParaRPr sz="8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idx="4294967295" type="ctrTitle"/>
          </p:nvPr>
        </p:nvSpPr>
        <p:spPr>
          <a:xfrm>
            <a:off x="1192664" y="174709"/>
            <a:ext cx="5315100" cy="5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Problématique</a:t>
            </a:r>
            <a:endParaRPr sz="2500">
              <a:solidFill>
                <a:srgbClr val="0E3449"/>
              </a:solidFill>
              <a:latin typeface="Inter SemiBold"/>
              <a:ea typeface="Inter SemiBold"/>
              <a:cs typeface="Inter SemiBold"/>
              <a:sym typeface="Inter SemiBold"/>
            </a:endParaRPr>
          </a:p>
        </p:txBody>
      </p:sp>
      <p:sp>
        <p:nvSpPr>
          <p:cNvPr id="104" name="Google Shape;104;p18"/>
          <p:cNvSpPr txBox="1"/>
          <p:nvPr>
            <p:ph idx="4294967295" type="ctrTitle"/>
          </p:nvPr>
        </p:nvSpPr>
        <p:spPr>
          <a:xfrm>
            <a:off x="897381" y="2072625"/>
            <a:ext cx="8106900" cy="5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fr" sz="1700">
                <a:solidFill>
                  <a:srgbClr val="4B5258"/>
                </a:solidFill>
              </a:rPr>
              <a:t> </a:t>
            </a:r>
            <a:r>
              <a:rPr b="1" lang="fr" sz="2000">
                <a:solidFill>
                  <a:srgbClr val="4B5258"/>
                </a:solidFill>
              </a:rPr>
              <a:t>Pouvons-nous prévoir si un client va annuler sa réservation ?</a:t>
            </a:r>
            <a:endParaRPr b="1" sz="2000">
              <a:solidFill>
                <a:srgbClr val="4B5258"/>
              </a:solidFill>
            </a:endParaRPr>
          </a:p>
        </p:txBody>
      </p:sp>
      <p:sp>
        <p:nvSpPr>
          <p:cNvPr id="105" name="Google Shape;105;p18"/>
          <p:cNvSpPr/>
          <p:nvPr/>
        </p:nvSpPr>
        <p:spPr>
          <a:xfrm rot="-355994">
            <a:off x="559852" y="2315809"/>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pic>
        <p:nvPicPr>
          <p:cNvPr id="106" name="Google Shape;106;p18"/>
          <p:cNvPicPr preferRelativeResize="0"/>
          <p:nvPr/>
        </p:nvPicPr>
        <p:blipFill>
          <a:blip r:embed="rId3">
            <a:alphaModFix/>
          </a:blip>
          <a:stretch>
            <a:fillRect/>
          </a:stretch>
        </p:blipFill>
        <p:spPr>
          <a:xfrm>
            <a:off x="463375" y="254252"/>
            <a:ext cx="576900" cy="385904"/>
          </a:xfrm>
          <a:prstGeom prst="rect">
            <a:avLst/>
          </a:prstGeom>
          <a:noFill/>
          <a:ln>
            <a:noFill/>
          </a:ln>
        </p:spPr>
      </p:pic>
      <p:sp>
        <p:nvSpPr>
          <p:cNvPr id="107" name="Google Shape;107;p18"/>
          <p:cNvSpPr/>
          <p:nvPr/>
        </p:nvSpPr>
        <p:spPr>
          <a:xfrm>
            <a:off x="10225" y="48920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 name="Google Shape;108;p18"/>
          <p:cNvCxnSpPr/>
          <p:nvPr/>
        </p:nvCxnSpPr>
        <p:spPr>
          <a:xfrm>
            <a:off x="1082025" y="685575"/>
            <a:ext cx="7911300" cy="15900"/>
          </a:xfrm>
          <a:prstGeom prst="straightConnector1">
            <a:avLst/>
          </a:prstGeom>
          <a:noFill/>
          <a:ln cap="flat" cmpd="sng" w="28575">
            <a:solidFill>
              <a:srgbClr val="0E3449"/>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idx="4294967295" type="ctrTitle"/>
          </p:nvPr>
        </p:nvSpPr>
        <p:spPr>
          <a:xfrm>
            <a:off x="1192664" y="174709"/>
            <a:ext cx="53151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Dataset</a:t>
            </a:r>
            <a:endParaRPr sz="2500">
              <a:solidFill>
                <a:srgbClr val="0E3449"/>
              </a:solidFill>
              <a:latin typeface="Inter SemiBold"/>
              <a:ea typeface="Inter SemiBold"/>
              <a:cs typeface="Inter SemiBold"/>
              <a:sym typeface="Inter SemiBold"/>
            </a:endParaRPr>
          </a:p>
        </p:txBody>
      </p:sp>
      <p:sp>
        <p:nvSpPr>
          <p:cNvPr id="114" name="Google Shape;114;p19"/>
          <p:cNvSpPr txBox="1"/>
          <p:nvPr>
            <p:ph idx="4294967295" type="ctrTitle"/>
          </p:nvPr>
        </p:nvSpPr>
        <p:spPr>
          <a:xfrm>
            <a:off x="897381" y="1539200"/>
            <a:ext cx="7872000" cy="5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fr" sz="1200">
                <a:solidFill>
                  <a:srgbClr val="4B5258"/>
                </a:solidFill>
                <a:latin typeface="Inter"/>
                <a:ea typeface="Inter"/>
                <a:cs typeface="Inter"/>
                <a:sym typeface="Inter"/>
              </a:rPr>
              <a:t>Source:</a:t>
            </a:r>
            <a:r>
              <a:rPr lang="fr" sz="1200">
                <a:solidFill>
                  <a:srgbClr val="4B5258"/>
                </a:solidFill>
                <a:latin typeface="Inter Medium"/>
                <a:ea typeface="Inter Medium"/>
                <a:cs typeface="Inter Medium"/>
                <a:sym typeface="Inter Medium"/>
              </a:rPr>
              <a:t> Kaggle </a:t>
            </a:r>
            <a:r>
              <a:rPr lang="fr" sz="1200" u="sng">
                <a:solidFill>
                  <a:schemeClr val="hlink"/>
                </a:solidFill>
                <a:hlinkClick r:id="rId3"/>
              </a:rPr>
              <a:t>https://www.kaggle.com/datasets/ahsan81/hotel-reservations-classification-dataset</a:t>
            </a:r>
            <a:endParaRPr sz="1200">
              <a:solidFill>
                <a:srgbClr val="4B5258"/>
              </a:solidFill>
              <a:latin typeface="Inter Medium"/>
              <a:ea typeface="Inter Medium"/>
              <a:cs typeface="Inter Medium"/>
              <a:sym typeface="Inter Medium"/>
            </a:endParaRPr>
          </a:p>
        </p:txBody>
      </p:sp>
      <p:sp>
        <p:nvSpPr>
          <p:cNvPr id="115" name="Google Shape;115;p19"/>
          <p:cNvSpPr/>
          <p:nvPr/>
        </p:nvSpPr>
        <p:spPr>
          <a:xfrm rot="-355994">
            <a:off x="559852" y="1782409"/>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txBox="1"/>
          <p:nvPr>
            <p:ph idx="4294967295" type="ctrTitle"/>
          </p:nvPr>
        </p:nvSpPr>
        <p:spPr>
          <a:xfrm>
            <a:off x="886914" y="2095084"/>
            <a:ext cx="53151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fr" sz="1200">
                <a:solidFill>
                  <a:srgbClr val="4B5258"/>
                </a:solidFill>
                <a:latin typeface="Inter"/>
                <a:ea typeface="Inter"/>
                <a:cs typeface="Inter"/>
                <a:sym typeface="Inter"/>
              </a:rPr>
              <a:t>Nombre de fichiers:</a:t>
            </a:r>
            <a:r>
              <a:rPr lang="fr" sz="1200">
                <a:solidFill>
                  <a:srgbClr val="4B5258"/>
                </a:solidFill>
                <a:latin typeface="Inter Medium"/>
                <a:ea typeface="Inter Medium"/>
                <a:cs typeface="Inter Medium"/>
                <a:sym typeface="Inter Medium"/>
              </a:rPr>
              <a:t> 1</a:t>
            </a:r>
            <a:endParaRPr sz="1200">
              <a:solidFill>
                <a:srgbClr val="4B5258"/>
              </a:solidFill>
              <a:latin typeface="Inter Medium"/>
              <a:ea typeface="Inter Medium"/>
              <a:cs typeface="Inter Medium"/>
              <a:sym typeface="Inter Medium"/>
            </a:endParaRPr>
          </a:p>
        </p:txBody>
      </p:sp>
      <p:sp>
        <p:nvSpPr>
          <p:cNvPr id="117" name="Google Shape;117;p19"/>
          <p:cNvSpPr/>
          <p:nvPr/>
        </p:nvSpPr>
        <p:spPr>
          <a:xfrm rot="-355994">
            <a:off x="559852" y="2239309"/>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ph idx="4294967295" type="ctrTitle"/>
          </p:nvPr>
        </p:nvSpPr>
        <p:spPr>
          <a:xfrm>
            <a:off x="813039" y="2650909"/>
            <a:ext cx="53151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200">
                <a:solidFill>
                  <a:srgbClr val="4B5258"/>
                </a:solidFill>
                <a:latin typeface="Inter Medium"/>
                <a:ea typeface="Inter Medium"/>
                <a:cs typeface="Inter Medium"/>
                <a:sym typeface="Inter Medium"/>
              </a:rPr>
              <a:t> </a:t>
            </a:r>
            <a:r>
              <a:rPr b="1" lang="fr" sz="1200">
                <a:solidFill>
                  <a:srgbClr val="4B5258"/>
                </a:solidFill>
                <a:latin typeface="Inter"/>
                <a:ea typeface="Inter"/>
                <a:cs typeface="Inter"/>
                <a:sym typeface="Inter"/>
              </a:rPr>
              <a:t>Nombre de colonnes: </a:t>
            </a:r>
            <a:r>
              <a:rPr lang="fr" sz="1200">
                <a:solidFill>
                  <a:srgbClr val="4B5258"/>
                </a:solidFill>
                <a:latin typeface="Inter Medium"/>
                <a:ea typeface="Inter Medium"/>
                <a:cs typeface="Inter Medium"/>
                <a:sym typeface="Inter Medium"/>
              </a:rPr>
              <a:t>19</a:t>
            </a:r>
            <a:endParaRPr sz="1200">
              <a:solidFill>
                <a:srgbClr val="4B5258"/>
              </a:solidFill>
              <a:latin typeface="Inter Medium"/>
              <a:ea typeface="Inter Medium"/>
              <a:cs typeface="Inter Medium"/>
              <a:sym typeface="Inter Medium"/>
            </a:endParaRPr>
          </a:p>
          <a:p>
            <a:pPr indent="0" lvl="0" marL="0" rtl="0" algn="l">
              <a:spcBef>
                <a:spcPts val="0"/>
              </a:spcBef>
              <a:spcAft>
                <a:spcPts val="0"/>
              </a:spcAft>
              <a:buClr>
                <a:schemeClr val="dk1"/>
              </a:buClr>
              <a:buSzPts val="1100"/>
              <a:buFont typeface="Arial"/>
              <a:buNone/>
            </a:pPr>
            <a:r>
              <a:t/>
            </a:r>
            <a:endParaRPr sz="1200">
              <a:solidFill>
                <a:srgbClr val="4B5258"/>
              </a:solidFill>
              <a:latin typeface="Inter Medium"/>
              <a:ea typeface="Inter Medium"/>
              <a:cs typeface="Inter Medium"/>
              <a:sym typeface="Inter Medium"/>
            </a:endParaRPr>
          </a:p>
        </p:txBody>
      </p:sp>
      <p:sp>
        <p:nvSpPr>
          <p:cNvPr id="119" name="Google Shape;119;p19"/>
          <p:cNvSpPr/>
          <p:nvPr/>
        </p:nvSpPr>
        <p:spPr>
          <a:xfrm rot="-355994">
            <a:off x="551727" y="2817909"/>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9"/>
          <p:cNvPicPr preferRelativeResize="0"/>
          <p:nvPr/>
        </p:nvPicPr>
        <p:blipFill>
          <a:blip r:embed="rId4">
            <a:alphaModFix/>
          </a:blip>
          <a:stretch>
            <a:fillRect/>
          </a:stretch>
        </p:blipFill>
        <p:spPr>
          <a:xfrm>
            <a:off x="463375" y="254252"/>
            <a:ext cx="576900" cy="385904"/>
          </a:xfrm>
          <a:prstGeom prst="rect">
            <a:avLst/>
          </a:prstGeom>
          <a:noFill/>
          <a:ln>
            <a:noFill/>
          </a:ln>
        </p:spPr>
      </p:pic>
      <p:sp>
        <p:nvSpPr>
          <p:cNvPr id="121" name="Google Shape;121;p19"/>
          <p:cNvSpPr/>
          <p:nvPr/>
        </p:nvSpPr>
        <p:spPr>
          <a:xfrm>
            <a:off x="10225" y="48920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txBox="1"/>
          <p:nvPr>
            <p:ph idx="4294967295" type="ctrTitle"/>
          </p:nvPr>
        </p:nvSpPr>
        <p:spPr>
          <a:xfrm>
            <a:off x="886914" y="3199959"/>
            <a:ext cx="53151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fr" sz="1200">
                <a:solidFill>
                  <a:srgbClr val="4B5258"/>
                </a:solidFill>
                <a:latin typeface="Inter"/>
                <a:ea typeface="Inter"/>
                <a:cs typeface="Inter"/>
                <a:sym typeface="Inter"/>
              </a:rPr>
              <a:t>Nombre de lignes:</a:t>
            </a:r>
            <a:r>
              <a:rPr lang="fr" sz="1200">
                <a:solidFill>
                  <a:srgbClr val="4B5258"/>
                </a:solidFill>
                <a:latin typeface="Inter Medium"/>
                <a:ea typeface="Inter Medium"/>
                <a:cs typeface="Inter Medium"/>
                <a:sym typeface="Inter Medium"/>
              </a:rPr>
              <a:t> 36275</a:t>
            </a:r>
            <a:endParaRPr sz="1200">
              <a:solidFill>
                <a:srgbClr val="4B5258"/>
              </a:solidFill>
              <a:latin typeface="Inter Medium"/>
              <a:ea typeface="Inter Medium"/>
              <a:cs typeface="Inter Medium"/>
              <a:sym typeface="Inter Medium"/>
            </a:endParaRPr>
          </a:p>
        </p:txBody>
      </p:sp>
      <p:sp>
        <p:nvSpPr>
          <p:cNvPr id="123" name="Google Shape;123;p19"/>
          <p:cNvSpPr/>
          <p:nvPr/>
        </p:nvSpPr>
        <p:spPr>
          <a:xfrm rot="-355994">
            <a:off x="541277" y="3390596"/>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19"/>
          <p:cNvCxnSpPr/>
          <p:nvPr/>
        </p:nvCxnSpPr>
        <p:spPr>
          <a:xfrm>
            <a:off x="1082025" y="685575"/>
            <a:ext cx="7911300" cy="15900"/>
          </a:xfrm>
          <a:prstGeom prst="straightConnector1">
            <a:avLst/>
          </a:prstGeom>
          <a:noFill/>
          <a:ln cap="flat" cmpd="sng" w="28575">
            <a:solidFill>
              <a:srgbClr val="0E3449"/>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4294967295" type="ctrTitle"/>
          </p:nvPr>
        </p:nvSpPr>
        <p:spPr>
          <a:xfrm>
            <a:off x="1192664" y="174709"/>
            <a:ext cx="53151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500">
                <a:solidFill>
                  <a:srgbClr val="0E3449"/>
                </a:solidFill>
                <a:latin typeface="Inter SemiBold"/>
                <a:ea typeface="Inter SemiBold"/>
                <a:cs typeface="Inter SemiBold"/>
                <a:sym typeface="Inter SemiBold"/>
              </a:rPr>
              <a:t>Dataset - columns description</a:t>
            </a:r>
            <a:endParaRPr sz="2500">
              <a:solidFill>
                <a:srgbClr val="0E3449"/>
              </a:solidFill>
              <a:latin typeface="Inter SemiBold"/>
              <a:ea typeface="Inter SemiBold"/>
              <a:cs typeface="Inter SemiBold"/>
              <a:sym typeface="Inter SemiBold"/>
            </a:endParaRPr>
          </a:p>
        </p:txBody>
      </p:sp>
      <p:pic>
        <p:nvPicPr>
          <p:cNvPr id="130" name="Google Shape;130;p20"/>
          <p:cNvPicPr preferRelativeResize="0"/>
          <p:nvPr/>
        </p:nvPicPr>
        <p:blipFill>
          <a:blip r:embed="rId3">
            <a:alphaModFix/>
          </a:blip>
          <a:stretch>
            <a:fillRect/>
          </a:stretch>
        </p:blipFill>
        <p:spPr>
          <a:xfrm>
            <a:off x="463375" y="254252"/>
            <a:ext cx="576900" cy="385904"/>
          </a:xfrm>
          <a:prstGeom prst="rect">
            <a:avLst/>
          </a:prstGeom>
          <a:noFill/>
          <a:ln>
            <a:noFill/>
          </a:ln>
        </p:spPr>
      </p:pic>
      <p:sp>
        <p:nvSpPr>
          <p:cNvPr id="131" name="Google Shape;131;p20"/>
          <p:cNvSpPr/>
          <p:nvPr/>
        </p:nvSpPr>
        <p:spPr>
          <a:xfrm>
            <a:off x="10225" y="48920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txBox="1"/>
          <p:nvPr/>
        </p:nvSpPr>
        <p:spPr>
          <a:xfrm>
            <a:off x="237900" y="1093850"/>
            <a:ext cx="8699400" cy="3357900"/>
          </a:xfrm>
          <a:prstGeom prst="rect">
            <a:avLst/>
          </a:prstGeom>
          <a:noFill/>
          <a:ln>
            <a:noFill/>
          </a:ln>
        </p:spPr>
        <p:txBody>
          <a:bodyPr anchorCtr="0" anchor="t" bIns="91425" lIns="91425" spcFirstLastPara="1" rIns="91425" wrap="square" tIns="91425">
            <a:spAutoFit/>
          </a:bodyPr>
          <a:lstStyle/>
          <a:p>
            <a:pPr indent="-288925" lvl="0" marL="457200" rtl="0" algn="l">
              <a:lnSpc>
                <a:spcPct val="115000"/>
              </a:lnSpc>
              <a:spcBef>
                <a:spcPts val="2700"/>
              </a:spcBef>
              <a:spcAft>
                <a:spcPts val="0"/>
              </a:spcAft>
              <a:buClr>
                <a:srgbClr val="3C4043"/>
              </a:buClr>
              <a:buSzPts val="950"/>
              <a:buFont typeface="Inter"/>
              <a:buChar char="●"/>
            </a:pPr>
            <a:r>
              <a:rPr b="1" lang="fr" sz="950">
                <a:solidFill>
                  <a:srgbClr val="3C4043"/>
                </a:solidFill>
                <a:latin typeface="Inter"/>
                <a:ea typeface="Inter"/>
                <a:cs typeface="Inter"/>
                <a:sym typeface="Inter"/>
              </a:rPr>
              <a:t>Booking_ID</a:t>
            </a:r>
            <a:r>
              <a:rPr lang="fr" sz="950">
                <a:solidFill>
                  <a:srgbClr val="3C4043"/>
                </a:solidFill>
                <a:latin typeface="Inter"/>
                <a:ea typeface="Inter"/>
                <a:cs typeface="Inter"/>
                <a:sym typeface="Inter"/>
              </a:rPr>
              <a:t>: unique identifier of each booking</a:t>
            </a:r>
            <a:endParaRPr sz="950">
              <a:solidFill>
                <a:srgbClr val="3C4043"/>
              </a:solidFill>
              <a:latin typeface="Inter"/>
              <a:ea typeface="Inter"/>
              <a:cs typeface="Inter"/>
              <a:sym typeface="Inter"/>
            </a:endParaRPr>
          </a:p>
          <a:p>
            <a:pPr indent="-288925" lvl="0" marL="457200" rtl="0" algn="l">
              <a:lnSpc>
                <a:spcPct val="115000"/>
              </a:lnSpc>
              <a:spcBef>
                <a:spcPts val="0"/>
              </a:spcBef>
              <a:spcAft>
                <a:spcPts val="0"/>
              </a:spcAft>
              <a:buClr>
                <a:srgbClr val="3C4043"/>
              </a:buClr>
              <a:buSzPts val="950"/>
              <a:buFont typeface="Inter"/>
              <a:buChar char="●"/>
            </a:pPr>
            <a:r>
              <a:rPr b="1" lang="fr" sz="950">
                <a:solidFill>
                  <a:srgbClr val="3C4043"/>
                </a:solidFill>
                <a:latin typeface="Inter"/>
                <a:ea typeface="Inter"/>
                <a:cs typeface="Inter"/>
                <a:sym typeface="Inter"/>
              </a:rPr>
              <a:t>no_of_adults</a:t>
            </a:r>
            <a:r>
              <a:rPr lang="fr" sz="950">
                <a:solidFill>
                  <a:srgbClr val="3C4043"/>
                </a:solidFill>
                <a:latin typeface="Inter"/>
                <a:ea typeface="Inter"/>
                <a:cs typeface="Inter"/>
                <a:sym typeface="Inter"/>
              </a:rPr>
              <a:t>: Number of adults</a:t>
            </a:r>
            <a:endParaRPr sz="950">
              <a:solidFill>
                <a:srgbClr val="3C4043"/>
              </a:solidFill>
              <a:latin typeface="Inter"/>
              <a:ea typeface="Inter"/>
              <a:cs typeface="Inter"/>
              <a:sym typeface="Inter"/>
            </a:endParaRPr>
          </a:p>
          <a:p>
            <a:pPr indent="-288925" lvl="0" marL="457200" rtl="0" algn="l">
              <a:lnSpc>
                <a:spcPct val="115000"/>
              </a:lnSpc>
              <a:spcBef>
                <a:spcPts val="0"/>
              </a:spcBef>
              <a:spcAft>
                <a:spcPts val="0"/>
              </a:spcAft>
              <a:buClr>
                <a:srgbClr val="3C4043"/>
              </a:buClr>
              <a:buSzPts val="950"/>
              <a:buFont typeface="Inter"/>
              <a:buChar char="●"/>
            </a:pPr>
            <a:r>
              <a:rPr b="1" lang="fr" sz="950">
                <a:solidFill>
                  <a:srgbClr val="3C4043"/>
                </a:solidFill>
                <a:latin typeface="Inter"/>
                <a:ea typeface="Inter"/>
                <a:cs typeface="Inter"/>
                <a:sym typeface="Inter"/>
              </a:rPr>
              <a:t>no_of_children</a:t>
            </a:r>
            <a:r>
              <a:rPr lang="fr" sz="950">
                <a:solidFill>
                  <a:srgbClr val="3C4043"/>
                </a:solidFill>
                <a:latin typeface="Inter"/>
                <a:ea typeface="Inter"/>
                <a:cs typeface="Inter"/>
                <a:sym typeface="Inter"/>
              </a:rPr>
              <a:t>: Number of Children</a:t>
            </a:r>
            <a:endParaRPr sz="950">
              <a:solidFill>
                <a:srgbClr val="3C4043"/>
              </a:solidFill>
              <a:latin typeface="Inter"/>
              <a:ea typeface="Inter"/>
              <a:cs typeface="Inter"/>
              <a:sym typeface="Inter"/>
            </a:endParaRPr>
          </a:p>
          <a:p>
            <a:pPr indent="-288925" lvl="0" marL="457200" rtl="0" algn="l">
              <a:lnSpc>
                <a:spcPct val="115000"/>
              </a:lnSpc>
              <a:spcBef>
                <a:spcPts val="0"/>
              </a:spcBef>
              <a:spcAft>
                <a:spcPts val="0"/>
              </a:spcAft>
              <a:buClr>
                <a:srgbClr val="3C4043"/>
              </a:buClr>
              <a:buSzPts val="950"/>
              <a:buFont typeface="Inter"/>
              <a:buChar char="●"/>
            </a:pPr>
            <a:r>
              <a:rPr b="1" lang="fr" sz="950">
                <a:solidFill>
                  <a:srgbClr val="3C4043"/>
                </a:solidFill>
                <a:latin typeface="Inter"/>
                <a:ea typeface="Inter"/>
                <a:cs typeface="Inter"/>
                <a:sym typeface="Inter"/>
              </a:rPr>
              <a:t>no_of_weekend_nights</a:t>
            </a:r>
            <a:r>
              <a:rPr lang="fr" sz="950">
                <a:solidFill>
                  <a:srgbClr val="3C4043"/>
                </a:solidFill>
                <a:latin typeface="Inter"/>
                <a:ea typeface="Inter"/>
                <a:cs typeface="Inter"/>
                <a:sym typeface="Inter"/>
              </a:rPr>
              <a:t>: Number of weekend nights (Saturday or Sunday) the guest stayed or booked to stay at the hotel</a:t>
            </a:r>
            <a:endParaRPr sz="950">
              <a:solidFill>
                <a:srgbClr val="3C4043"/>
              </a:solidFill>
              <a:latin typeface="Inter"/>
              <a:ea typeface="Inter"/>
              <a:cs typeface="Inter"/>
              <a:sym typeface="Inter"/>
            </a:endParaRPr>
          </a:p>
          <a:p>
            <a:pPr indent="-288925" lvl="0" marL="457200" rtl="0" algn="l">
              <a:lnSpc>
                <a:spcPct val="115000"/>
              </a:lnSpc>
              <a:spcBef>
                <a:spcPts val="0"/>
              </a:spcBef>
              <a:spcAft>
                <a:spcPts val="0"/>
              </a:spcAft>
              <a:buClr>
                <a:srgbClr val="3C4043"/>
              </a:buClr>
              <a:buSzPts val="950"/>
              <a:buFont typeface="Inter"/>
              <a:buChar char="●"/>
            </a:pPr>
            <a:r>
              <a:rPr b="1" lang="fr" sz="950">
                <a:solidFill>
                  <a:srgbClr val="3C4043"/>
                </a:solidFill>
                <a:latin typeface="Inter"/>
                <a:ea typeface="Inter"/>
                <a:cs typeface="Inter"/>
                <a:sym typeface="Inter"/>
              </a:rPr>
              <a:t>no_of_week_nights</a:t>
            </a:r>
            <a:r>
              <a:rPr lang="fr" sz="950">
                <a:solidFill>
                  <a:srgbClr val="3C4043"/>
                </a:solidFill>
                <a:latin typeface="Inter"/>
                <a:ea typeface="Inter"/>
                <a:cs typeface="Inter"/>
                <a:sym typeface="Inter"/>
              </a:rPr>
              <a:t>: Number of week nights (Monday to Friday) the guest stayed or booked to stay at the hotel</a:t>
            </a:r>
            <a:endParaRPr sz="950">
              <a:solidFill>
                <a:srgbClr val="3C4043"/>
              </a:solidFill>
              <a:latin typeface="Inter"/>
              <a:ea typeface="Inter"/>
              <a:cs typeface="Inter"/>
              <a:sym typeface="Inter"/>
            </a:endParaRPr>
          </a:p>
          <a:p>
            <a:pPr indent="-288925" lvl="0" marL="457200" rtl="0" algn="l">
              <a:lnSpc>
                <a:spcPct val="115000"/>
              </a:lnSpc>
              <a:spcBef>
                <a:spcPts val="0"/>
              </a:spcBef>
              <a:spcAft>
                <a:spcPts val="0"/>
              </a:spcAft>
              <a:buClr>
                <a:srgbClr val="3C4043"/>
              </a:buClr>
              <a:buSzPts val="950"/>
              <a:buFont typeface="Inter"/>
              <a:buChar char="●"/>
            </a:pPr>
            <a:r>
              <a:rPr b="1" lang="fr" sz="950">
                <a:solidFill>
                  <a:srgbClr val="3C4043"/>
                </a:solidFill>
                <a:latin typeface="Inter"/>
                <a:ea typeface="Inter"/>
                <a:cs typeface="Inter"/>
                <a:sym typeface="Inter"/>
              </a:rPr>
              <a:t>type_of_meal_plan</a:t>
            </a:r>
            <a:r>
              <a:rPr lang="fr" sz="950">
                <a:solidFill>
                  <a:srgbClr val="3C4043"/>
                </a:solidFill>
                <a:latin typeface="Inter"/>
                <a:ea typeface="Inter"/>
                <a:cs typeface="Inter"/>
                <a:sym typeface="Inter"/>
              </a:rPr>
              <a:t>: Type of meal plan booked by the customer:</a:t>
            </a:r>
            <a:endParaRPr sz="950">
              <a:solidFill>
                <a:srgbClr val="3C4043"/>
              </a:solidFill>
              <a:latin typeface="Inter"/>
              <a:ea typeface="Inter"/>
              <a:cs typeface="Inter"/>
              <a:sym typeface="Inter"/>
            </a:endParaRPr>
          </a:p>
          <a:p>
            <a:pPr indent="-288925" lvl="0" marL="457200" rtl="0" algn="l">
              <a:lnSpc>
                <a:spcPct val="115000"/>
              </a:lnSpc>
              <a:spcBef>
                <a:spcPts val="0"/>
              </a:spcBef>
              <a:spcAft>
                <a:spcPts val="0"/>
              </a:spcAft>
              <a:buClr>
                <a:srgbClr val="3C4043"/>
              </a:buClr>
              <a:buSzPts val="950"/>
              <a:buFont typeface="Inter"/>
              <a:buChar char="●"/>
            </a:pPr>
            <a:r>
              <a:rPr b="1" lang="fr" sz="950">
                <a:solidFill>
                  <a:srgbClr val="3C4043"/>
                </a:solidFill>
                <a:latin typeface="Inter"/>
                <a:ea typeface="Inter"/>
                <a:cs typeface="Inter"/>
                <a:sym typeface="Inter"/>
              </a:rPr>
              <a:t>required_car_parking_space</a:t>
            </a:r>
            <a:r>
              <a:rPr lang="fr" sz="950">
                <a:solidFill>
                  <a:srgbClr val="3C4043"/>
                </a:solidFill>
                <a:latin typeface="Inter"/>
                <a:ea typeface="Inter"/>
                <a:cs typeface="Inter"/>
                <a:sym typeface="Inter"/>
              </a:rPr>
              <a:t>: Does the customer require a car parking space? (0 - No, 1- Yes)</a:t>
            </a:r>
            <a:endParaRPr sz="950">
              <a:solidFill>
                <a:srgbClr val="3C4043"/>
              </a:solidFill>
              <a:latin typeface="Inter"/>
              <a:ea typeface="Inter"/>
              <a:cs typeface="Inter"/>
              <a:sym typeface="Inter"/>
            </a:endParaRPr>
          </a:p>
          <a:p>
            <a:pPr indent="-288925" lvl="0" marL="457200" rtl="0" algn="l">
              <a:lnSpc>
                <a:spcPct val="115000"/>
              </a:lnSpc>
              <a:spcBef>
                <a:spcPts val="0"/>
              </a:spcBef>
              <a:spcAft>
                <a:spcPts val="0"/>
              </a:spcAft>
              <a:buClr>
                <a:srgbClr val="3C4043"/>
              </a:buClr>
              <a:buSzPts val="950"/>
              <a:buFont typeface="Inter"/>
              <a:buChar char="●"/>
            </a:pPr>
            <a:r>
              <a:rPr b="1" lang="fr" sz="950">
                <a:solidFill>
                  <a:srgbClr val="3C4043"/>
                </a:solidFill>
                <a:latin typeface="Inter"/>
                <a:ea typeface="Inter"/>
                <a:cs typeface="Inter"/>
                <a:sym typeface="Inter"/>
              </a:rPr>
              <a:t>room_type_reserved</a:t>
            </a:r>
            <a:r>
              <a:rPr lang="fr" sz="950">
                <a:solidFill>
                  <a:srgbClr val="3C4043"/>
                </a:solidFill>
                <a:latin typeface="Inter"/>
                <a:ea typeface="Inter"/>
                <a:cs typeface="Inter"/>
                <a:sym typeface="Inter"/>
              </a:rPr>
              <a:t>: Type of room reserved by the customer. The values are ciphered (encoded) by INN Hotels.</a:t>
            </a:r>
            <a:endParaRPr sz="950">
              <a:solidFill>
                <a:srgbClr val="3C4043"/>
              </a:solidFill>
              <a:latin typeface="Inter"/>
              <a:ea typeface="Inter"/>
              <a:cs typeface="Inter"/>
              <a:sym typeface="Inter"/>
            </a:endParaRPr>
          </a:p>
          <a:p>
            <a:pPr indent="-288925" lvl="0" marL="457200" rtl="0" algn="l">
              <a:lnSpc>
                <a:spcPct val="115000"/>
              </a:lnSpc>
              <a:spcBef>
                <a:spcPts val="0"/>
              </a:spcBef>
              <a:spcAft>
                <a:spcPts val="0"/>
              </a:spcAft>
              <a:buClr>
                <a:srgbClr val="3C4043"/>
              </a:buClr>
              <a:buSzPts val="950"/>
              <a:buFont typeface="Inter"/>
              <a:buChar char="●"/>
            </a:pPr>
            <a:r>
              <a:rPr b="1" lang="fr" sz="950">
                <a:solidFill>
                  <a:srgbClr val="3C4043"/>
                </a:solidFill>
                <a:latin typeface="Inter"/>
                <a:ea typeface="Inter"/>
                <a:cs typeface="Inter"/>
                <a:sym typeface="Inter"/>
              </a:rPr>
              <a:t>lead_time</a:t>
            </a:r>
            <a:r>
              <a:rPr lang="fr" sz="950">
                <a:solidFill>
                  <a:srgbClr val="3C4043"/>
                </a:solidFill>
                <a:latin typeface="Inter"/>
                <a:ea typeface="Inter"/>
                <a:cs typeface="Inter"/>
                <a:sym typeface="Inter"/>
              </a:rPr>
              <a:t>: Number of days between the date of booking and the arrival date</a:t>
            </a:r>
            <a:endParaRPr sz="950">
              <a:solidFill>
                <a:srgbClr val="3C4043"/>
              </a:solidFill>
              <a:latin typeface="Inter"/>
              <a:ea typeface="Inter"/>
              <a:cs typeface="Inter"/>
              <a:sym typeface="Inter"/>
            </a:endParaRPr>
          </a:p>
          <a:p>
            <a:pPr indent="-288925" lvl="0" marL="457200" rtl="0" algn="l">
              <a:lnSpc>
                <a:spcPct val="115000"/>
              </a:lnSpc>
              <a:spcBef>
                <a:spcPts val="0"/>
              </a:spcBef>
              <a:spcAft>
                <a:spcPts val="0"/>
              </a:spcAft>
              <a:buClr>
                <a:srgbClr val="3C4043"/>
              </a:buClr>
              <a:buSzPts val="950"/>
              <a:buFont typeface="Inter"/>
              <a:buChar char="●"/>
            </a:pPr>
            <a:r>
              <a:rPr b="1" lang="fr" sz="950">
                <a:solidFill>
                  <a:srgbClr val="3C4043"/>
                </a:solidFill>
                <a:latin typeface="Inter"/>
                <a:ea typeface="Inter"/>
                <a:cs typeface="Inter"/>
                <a:sym typeface="Inter"/>
              </a:rPr>
              <a:t>arrival_year</a:t>
            </a:r>
            <a:r>
              <a:rPr lang="fr" sz="950">
                <a:solidFill>
                  <a:srgbClr val="3C4043"/>
                </a:solidFill>
                <a:latin typeface="Inter"/>
                <a:ea typeface="Inter"/>
                <a:cs typeface="Inter"/>
                <a:sym typeface="Inter"/>
              </a:rPr>
              <a:t>: Year of arrival date</a:t>
            </a:r>
            <a:endParaRPr sz="950">
              <a:solidFill>
                <a:srgbClr val="3C4043"/>
              </a:solidFill>
              <a:latin typeface="Inter"/>
              <a:ea typeface="Inter"/>
              <a:cs typeface="Inter"/>
              <a:sym typeface="Inter"/>
            </a:endParaRPr>
          </a:p>
          <a:p>
            <a:pPr indent="-288925" lvl="0" marL="457200" rtl="0" algn="l">
              <a:lnSpc>
                <a:spcPct val="115000"/>
              </a:lnSpc>
              <a:spcBef>
                <a:spcPts val="0"/>
              </a:spcBef>
              <a:spcAft>
                <a:spcPts val="0"/>
              </a:spcAft>
              <a:buClr>
                <a:srgbClr val="3C4043"/>
              </a:buClr>
              <a:buSzPts val="950"/>
              <a:buFont typeface="Inter"/>
              <a:buChar char="●"/>
            </a:pPr>
            <a:r>
              <a:rPr b="1" lang="fr" sz="950">
                <a:solidFill>
                  <a:srgbClr val="3C4043"/>
                </a:solidFill>
                <a:latin typeface="Inter"/>
                <a:ea typeface="Inter"/>
                <a:cs typeface="Inter"/>
                <a:sym typeface="Inter"/>
              </a:rPr>
              <a:t>arrival_month</a:t>
            </a:r>
            <a:r>
              <a:rPr lang="fr" sz="950">
                <a:solidFill>
                  <a:srgbClr val="3C4043"/>
                </a:solidFill>
                <a:latin typeface="Inter"/>
                <a:ea typeface="Inter"/>
                <a:cs typeface="Inter"/>
                <a:sym typeface="Inter"/>
              </a:rPr>
              <a:t>: Month of arrival date</a:t>
            </a:r>
            <a:endParaRPr sz="950">
              <a:solidFill>
                <a:srgbClr val="3C4043"/>
              </a:solidFill>
              <a:latin typeface="Inter"/>
              <a:ea typeface="Inter"/>
              <a:cs typeface="Inter"/>
              <a:sym typeface="Inter"/>
            </a:endParaRPr>
          </a:p>
          <a:p>
            <a:pPr indent="-288925" lvl="0" marL="457200" rtl="0" algn="l">
              <a:lnSpc>
                <a:spcPct val="115000"/>
              </a:lnSpc>
              <a:spcBef>
                <a:spcPts val="0"/>
              </a:spcBef>
              <a:spcAft>
                <a:spcPts val="0"/>
              </a:spcAft>
              <a:buClr>
                <a:srgbClr val="3C4043"/>
              </a:buClr>
              <a:buSzPts val="950"/>
              <a:buFont typeface="Inter"/>
              <a:buChar char="●"/>
            </a:pPr>
            <a:r>
              <a:rPr b="1" lang="fr" sz="950">
                <a:solidFill>
                  <a:srgbClr val="3C4043"/>
                </a:solidFill>
                <a:latin typeface="Inter"/>
                <a:ea typeface="Inter"/>
                <a:cs typeface="Inter"/>
                <a:sym typeface="Inter"/>
              </a:rPr>
              <a:t>arrival_date</a:t>
            </a:r>
            <a:r>
              <a:rPr lang="fr" sz="950">
                <a:solidFill>
                  <a:srgbClr val="3C4043"/>
                </a:solidFill>
                <a:latin typeface="Inter"/>
                <a:ea typeface="Inter"/>
                <a:cs typeface="Inter"/>
                <a:sym typeface="Inter"/>
              </a:rPr>
              <a:t>: Date of the month</a:t>
            </a:r>
            <a:endParaRPr sz="950">
              <a:solidFill>
                <a:srgbClr val="3C4043"/>
              </a:solidFill>
              <a:latin typeface="Inter"/>
              <a:ea typeface="Inter"/>
              <a:cs typeface="Inter"/>
              <a:sym typeface="Inter"/>
            </a:endParaRPr>
          </a:p>
          <a:p>
            <a:pPr indent="-288925" lvl="0" marL="457200" rtl="0" algn="l">
              <a:lnSpc>
                <a:spcPct val="115000"/>
              </a:lnSpc>
              <a:spcBef>
                <a:spcPts val="0"/>
              </a:spcBef>
              <a:spcAft>
                <a:spcPts val="0"/>
              </a:spcAft>
              <a:buClr>
                <a:srgbClr val="3C4043"/>
              </a:buClr>
              <a:buSzPts val="950"/>
              <a:buFont typeface="Inter"/>
              <a:buChar char="●"/>
            </a:pPr>
            <a:r>
              <a:rPr b="1" lang="fr" sz="950">
                <a:solidFill>
                  <a:srgbClr val="3C4043"/>
                </a:solidFill>
                <a:latin typeface="Inter"/>
                <a:ea typeface="Inter"/>
                <a:cs typeface="Inter"/>
                <a:sym typeface="Inter"/>
              </a:rPr>
              <a:t>market_segment_type</a:t>
            </a:r>
            <a:r>
              <a:rPr lang="fr" sz="950">
                <a:solidFill>
                  <a:srgbClr val="3C4043"/>
                </a:solidFill>
                <a:latin typeface="Inter"/>
                <a:ea typeface="Inter"/>
                <a:cs typeface="Inter"/>
                <a:sym typeface="Inter"/>
              </a:rPr>
              <a:t>: Market segment designation</a:t>
            </a:r>
            <a:endParaRPr sz="950">
              <a:solidFill>
                <a:srgbClr val="3C4043"/>
              </a:solidFill>
              <a:latin typeface="Inter"/>
              <a:ea typeface="Inter"/>
              <a:cs typeface="Inter"/>
              <a:sym typeface="Inter"/>
            </a:endParaRPr>
          </a:p>
          <a:p>
            <a:pPr indent="-288925" lvl="0" marL="457200" rtl="0" algn="l">
              <a:lnSpc>
                <a:spcPct val="115000"/>
              </a:lnSpc>
              <a:spcBef>
                <a:spcPts val="0"/>
              </a:spcBef>
              <a:spcAft>
                <a:spcPts val="0"/>
              </a:spcAft>
              <a:buClr>
                <a:srgbClr val="3C4043"/>
              </a:buClr>
              <a:buSzPts val="950"/>
              <a:buFont typeface="Inter"/>
              <a:buChar char="●"/>
            </a:pPr>
            <a:r>
              <a:rPr b="1" lang="fr" sz="950">
                <a:solidFill>
                  <a:srgbClr val="3C4043"/>
                </a:solidFill>
                <a:latin typeface="Inter"/>
                <a:ea typeface="Inter"/>
                <a:cs typeface="Inter"/>
                <a:sym typeface="Inter"/>
              </a:rPr>
              <a:t>repeated_guest</a:t>
            </a:r>
            <a:r>
              <a:rPr lang="fr" sz="950">
                <a:solidFill>
                  <a:srgbClr val="3C4043"/>
                </a:solidFill>
                <a:latin typeface="Inter"/>
                <a:ea typeface="Inter"/>
                <a:cs typeface="Inter"/>
                <a:sym typeface="Inter"/>
              </a:rPr>
              <a:t>: Is the customer a repeated guest? (0 - No, 1- Yes)</a:t>
            </a:r>
            <a:endParaRPr sz="950">
              <a:solidFill>
                <a:srgbClr val="3C4043"/>
              </a:solidFill>
              <a:latin typeface="Inter"/>
              <a:ea typeface="Inter"/>
              <a:cs typeface="Inter"/>
              <a:sym typeface="Inter"/>
            </a:endParaRPr>
          </a:p>
          <a:p>
            <a:pPr indent="-288925" lvl="0" marL="457200" rtl="0" algn="l">
              <a:lnSpc>
                <a:spcPct val="115000"/>
              </a:lnSpc>
              <a:spcBef>
                <a:spcPts val="0"/>
              </a:spcBef>
              <a:spcAft>
                <a:spcPts val="0"/>
              </a:spcAft>
              <a:buClr>
                <a:srgbClr val="3C4043"/>
              </a:buClr>
              <a:buSzPts val="950"/>
              <a:buFont typeface="Inter"/>
              <a:buChar char="●"/>
            </a:pPr>
            <a:r>
              <a:rPr b="1" lang="fr" sz="950">
                <a:solidFill>
                  <a:srgbClr val="3C4043"/>
                </a:solidFill>
                <a:latin typeface="Inter"/>
                <a:ea typeface="Inter"/>
                <a:cs typeface="Inter"/>
                <a:sym typeface="Inter"/>
              </a:rPr>
              <a:t>no_of_previous_cancellations</a:t>
            </a:r>
            <a:r>
              <a:rPr lang="fr" sz="950">
                <a:solidFill>
                  <a:srgbClr val="3C4043"/>
                </a:solidFill>
                <a:latin typeface="Inter"/>
                <a:ea typeface="Inter"/>
                <a:cs typeface="Inter"/>
                <a:sym typeface="Inter"/>
              </a:rPr>
              <a:t>: Number of previous bookings that were canceled by the customer prior to the current booking</a:t>
            </a:r>
            <a:endParaRPr sz="950">
              <a:solidFill>
                <a:srgbClr val="3C4043"/>
              </a:solidFill>
              <a:latin typeface="Inter"/>
              <a:ea typeface="Inter"/>
              <a:cs typeface="Inter"/>
              <a:sym typeface="Inter"/>
            </a:endParaRPr>
          </a:p>
          <a:p>
            <a:pPr indent="-288925" lvl="0" marL="457200" rtl="0" algn="l">
              <a:lnSpc>
                <a:spcPct val="115000"/>
              </a:lnSpc>
              <a:spcBef>
                <a:spcPts val="0"/>
              </a:spcBef>
              <a:spcAft>
                <a:spcPts val="0"/>
              </a:spcAft>
              <a:buClr>
                <a:srgbClr val="3C4043"/>
              </a:buClr>
              <a:buSzPts val="950"/>
              <a:buFont typeface="Inter"/>
              <a:buChar char="●"/>
            </a:pPr>
            <a:r>
              <a:rPr b="1" lang="fr" sz="950">
                <a:solidFill>
                  <a:srgbClr val="3C4043"/>
                </a:solidFill>
                <a:latin typeface="Inter"/>
                <a:ea typeface="Inter"/>
                <a:cs typeface="Inter"/>
                <a:sym typeface="Inter"/>
              </a:rPr>
              <a:t>no_of_previous_bookings_not_canceled</a:t>
            </a:r>
            <a:r>
              <a:rPr lang="fr" sz="950">
                <a:solidFill>
                  <a:srgbClr val="3C4043"/>
                </a:solidFill>
                <a:latin typeface="Inter"/>
                <a:ea typeface="Inter"/>
                <a:cs typeface="Inter"/>
                <a:sym typeface="Inter"/>
              </a:rPr>
              <a:t>: Number of previous bookings not canceled by the customer prior to the current booking</a:t>
            </a:r>
            <a:endParaRPr sz="950">
              <a:solidFill>
                <a:srgbClr val="3C4043"/>
              </a:solidFill>
              <a:latin typeface="Inter"/>
              <a:ea typeface="Inter"/>
              <a:cs typeface="Inter"/>
              <a:sym typeface="Inter"/>
            </a:endParaRPr>
          </a:p>
          <a:p>
            <a:pPr indent="-288925" lvl="0" marL="457200" rtl="0" algn="l">
              <a:lnSpc>
                <a:spcPct val="115000"/>
              </a:lnSpc>
              <a:spcBef>
                <a:spcPts val="0"/>
              </a:spcBef>
              <a:spcAft>
                <a:spcPts val="0"/>
              </a:spcAft>
              <a:buClr>
                <a:srgbClr val="3C4043"/>
              </a:buClr>
              <a:buSzPts val="950"/>
              <a:buFont typeface="Inter"/>
              <a:buChar char="●"/>
            </a:pPr>
            <a:r>
              <a:rPr b="1" lang="fr" sz="950">
                <a:solidFill>
                  <a:srgbClr val="3C4043"/>
                </a:solidFill>
                <a:latin typeface="Inter"/>
                <a:ea typeface="Inter"/>
                <a:cs typeface="Inter"/>
                <a:sym typeface="Inter"/>
              </a:rPr>
              <a:t>avg_price_per_room</a:t>
            </a:r>
            <a:r>
              <a:rPr lang="fr" sz="950">
                <a:solidFill>
                  <a:srgbClr val="3C4043"/>
                </a:solidFill>
                <a:latin typeface="Inter"/>
                <a:ea typeface="Inter"/>
                <a:cs typeface="Inter"/>
                <a:sym typeface="Inter"/>
              </a:rPr>
              <a:t>: Average price per day of the reservation; prices of the rooms are dynamic. (in euros)</a:t>
            </a:r>
            <a:endParaRPr sz="950">
              <a:solidFill>
                <a:srgbClr val="3C4043"/>
              </a:solidFill>
              <a:latin typeface="Inter"/>
              <a:ea typeface="Inter"/>
              <a:cs typeface="Inter"/>
              <a:sym typeface="Inter"/>
            </a:endParaRPr>
          </a:p>
          <a:p>
            <a:pPr indent="-288925" lvl="0" marL="457200" rtl="0" algn="l">
              <a:lnSpc>
                <a:spcPct val="115000"/>
              </a:lnSpc>
              <a:spcBef>
                <a:spcPts val="0"/>
              </a:spcBef>
              <a:spcAft>
                <a:spcPts val="0"/>
              </a:spcAft>
              <a:buClr>
                <a:srgbClr val="3C4043"/>
              </a:buClr>
              <a:buSzPts val="950"/>
              <a:buFont typeface="Inter"/>
              <a:buChar char="●"/>
            </a:pPr>
            <a:r>
              <a:rPr b="1" lang="fr" sz="950">
                <a:solidFill>
                  <a:srgbClr val="3C4043"/>
                </a:solidFill>
                <a:latin typeface="Inter"/>
                <a:ea typeface="Inter"/>
                <a:cs typeface="Inter"/>
                <a:sym typeface="Inter"/>
              </a:rPr>
              <a:t>no_of_special_requests</a:t>
            </a:r>
            <a:r>
              <a:rPr lang="fr" sz="950">
                <a:solidFill>
                  <a:srgbClr val="3C4043"/>
                </a:solidFill>
                <a:latin typeface="Inter"/>
                <a:ea typeface="Inter"/>
                <a:cs typeface="Inter"/>
                <a:sym typeface="Inter"/>
              </a:rPr>
              <a:t>: Total number of special requests made by the customer (e.g. high floor, view from the room, etc)</a:t>
            </a:r>
            <a:endParaRPr sz="950">
              <a:solidFill>
                <a:srgbClr val="3C4043"/>
              </a:solidFill>
              <a:latin typeface="Inter"/>
              <a:ea typeface="Inter"/>
              <a:cs typeface="Inter"/>
              <a:sym typeface="Inter"/>
            </a:endParaRPr>
          </a:p>
          <a:p>
            <a:pPr indent="-288925" lvl="0" marL="457200" rtl="0" algn="l">
              <a:lnSpc>
                <a:spcPct val="115000"/>
              </a:lnSpc>
              <a:spcBef>
                <a:spcPts val="0"/>
              </a:spcBef>
              <a:spcAft>
                <a:spcPts val="0"/>
              </a:spcAft>
              <a:buClr>
                <a:srgbClr val="3C4043"/>
              </a:buClr>
              <a:buSzPts val="950"/>
              <a:buFont typeface="Inter"/>
              <a:buChar char="●"/>
            </a:pPr>
            <a:r>
              <a:rPr b="1" lang="fr" sz="950">
                <a:solidFill>
                  <a:srgbClr val="3C4043"/>
                </a:solidFill>
                <a:latin typeface="Inter"/>
                <a:ea typeface="Inter"/>
                <a:cs typeface="Inter"/>
                <a:sym typeface="Inter"/>
              </a:rPr>
              <a:t>booking_status</a:t>
            </a:r>
            <a:r>
              <a:rPr lang="fr" sz="950">
                <a:solidFill>
                  <a:srgbClr val="3C4043"/>
                </a:solidFill>
                <a:latin typeface="Inter"/>
                <a:ea typeface="Inter"/>
                <a:cs typeface="Inter"/>
                <a:sym typeface="Inter"/>
              </a:rPr>
              <a:t>: Flag indicating if the booking was canceled or not.</a:t>
            </a:r>
            <a:endParaRPr b="1" sz="750">
              <a:solidFill>
                <a:srgbClr val="3C4043"/>
              </a:solidFill>
              <a:latin typeface="Inter"/>
              <a:ea typeface="Inter"/>
              <a:cs typeface="Inter"/>
              <a:sym typeface="Inter"/>
            </a:endParaRPr>
          </a:p>
        </p:txBody>
      </p:sp>
      <p:cxnSp>
        <p:nvCxnSpPr>
          <p:cNvPr id="133" name="Google Shape;133;p20"/>
          <p:cNvCxnSpPr/>
          <p:nvPr/>
        </p:nvCxnSpPr>
        <p:spPr>
          <a:xfrm>
            <a:off x="1082025" y="685575"/>
            <a:ext cx="7911300" cy="15900"/>
          </a:xfrm>
          <a:prstGeom prst="straightConnector1">
            <a:avLst/>
          </a:prstGeom>
          <a:noFill/>
          <a:ln cap="flat" cmpd="sng" w="28575">
            <a:solidFill>
              <a:srgbClr val="0E3449"/>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4FF"/>
        </a:solidFill>
      </p:bgPr>
    </p:bg>
    <p:spTree>
      <p:nvGrpSpPr>
        <p:cNvPr id="137" name="Shape 137"/>
        <p:cNvGrpSpPr/>
        <p:nvPr/>
      </p:nvGrpSpPr>
      <p:grpSpPr>
        <a:xfrm>
          <a:off x="0" y="0"/>
          <a:ext cx="0" cy="0"/>
          <a:chOff x="0" y="0"/>
          <a:chExt cx="0" cy="0"/>
        </a:xfrm>
      </p:grpSpPr>
      <p:sp>
        <p:nvSpPr>
          <p:cNvPr id="138" name="Google Shape;138;p21"/>
          <p:cNvSpPr txBox="1"/>
          <p:nvPr>
            <p:ph idx="4294967295" type="ctrTitle"/>
          </p:nvPr>
        </p:nvSpPr>
        <p:spPr>
          <a:xfrm>
            <a:off x="1040276" y="1702750"/>
            <a:ext cx="7591500" cy="139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fr" sz="3500">
                <a:solidFill>
                  <a:srgbClr val="0E3449"/>
                </a:solidFill>
                <a:latin typeface="Inter"/>
                <a:ea typeface="Inter"/>
                <a:cs typeface="Inter"/>
                <a:sym typeface="Inter"/>
              </a:rPr>
              <a:t>Pré-traitement</a:t>
            </a:r>
            <a:endParaRPr b="1" sz="3500">
              <a:solidFill>
                <a:srgbClr val="0E3449"/>
              </a:solidFill>
              <a:latin typeface="Inter"/>
              <a:ea typeface="Inter"/>
              <a:cs typeface="Inter"/>
              <a:sym typeface="Inter"/>
            </a:endParaRPr>
          </a:p>
        </p:txBody>
      </p:sp>
      <p:pic>
        <p:nvPicPr>
          <p:cNvPr id="139" name="Google Shape;139;p21"/>
          <p:cNvPicPr preferRelativeResize="0"/>
          <p:nvPr/>
        </p:nvPicPr>
        <p:blipFill>
          <a:blip r:embed="rId3">
            <a:alphaModFix/>
          </a:blip>
          <a:stretch>
            <a:fillRect/>
          </a:stretch>
        </p:blipFill>
        <p:spPr>
          <a:xfrm>
            <a:off x="463375" y="482852"/>
            <a:ext cx="576900" cy="385904"/>
          </a:xfrm>
          <a:prstGeom prst="rect">
            <a:avLst/>
          </a:prstGeom>
          <a:noFill/>
          <a:ln>
            <a:noFill/>
          </a:ln>
        </p:spPr>
      </p:pic>
      <p:cxnSp>
        <p:nvCxnSpPr>
          <p:cNvPr id="140" name="Google Shape;140;p21"/>
          <p:cNvCxnSpPr/>
          <p:nvPr/>
        </p:nvCxnSpPr>
        <p:spPr>
          <a:xfrm>
            <a:off x="4057575" y="2874575"/>
            <a:ext cx="1665300" cy="10200"/>
          </a:xfrm>
          <a:prstGeom prst="straightConnector1">
            <a:avLst/>
          </a:prstGeom>
          <a:noFill/>
          <a:ln cap="flat" cmpd="sng" w="28575">
            <a:solidFill>
              <a:srgbClr val="0E3449"/>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